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7" r:id="rId6"/>
    <p:sldId id="269" r:id="rId7"/>
    <p:sldId id="274" r:id="rId8"/>
    <p:sldId id="270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8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1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2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62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9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19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4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9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1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D80791-0AA4-4899-BFDF-ED3A195A5B9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38C982-F2B2-46C8-A79B-32F7D86C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7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DF98-76E2-4DDE-A338-322893873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713" y="781880"/>
            <a:ext cx="10429460" cy="1152938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Algerian" panose="04020705040A02060702" pitchFamily="82" charset="0"/>
              </a:rPr>
              <a:t>HOME CREDIT DEFAULT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020C9-972A-452D-8272-2EABC1225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252" y="3604591"/>
            <a:ext cx="10190921" cy="258417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                                    		 Submitted by: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									  		 ANUR MODI – D19007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											JOJU JOHN – D19011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													KEDARKUMAR GOLLA – D19014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											 		  KRISHNAN HARIHARAN – D19015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												VEERA VIGNESH – D19036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										   		    VIGHNESH  TAMSE – D19037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5765074-5157-48AD-86E7-549FA4B229E0}"/>
              </a:ext>
            </a:extLst>
          </p:cNvPr>
          <p:cNvSpPr txBox="1">
            <a:spLocks/>
          </p:cNvSpPr>
          <p:nvPr/>
        </p:nvSpPr>
        <p:spPr>
          <a:xfrm>
            <a:off x="1961322" y="2146852"/>
            <a:ext cx="9351203" cy="6626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B0F0"/>
                </a:solidFill>
              </a:rPr>
              <a:t>PREDICT HOW CAPABLE EACH APPLICANT IS OF REPAYING LOAN</a:t>
            </a:r>
          </a:p>
        </p:txBody>
      </p:sp>
    </p:spTree>
    <p:extLst>
      <p:ext uri="{BB962C8B-B14F-4D97-AF65-F5344CB8AC3E}">
        <p14:creationId xmlns:p14="http://schemas.microsoft.com/office/powerpoint/2010/main" val="48919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A490FB-6BF8-4A02-AD5E-E8D766927A83}"/>
              </a:ext>
            </a:extLst>
          </p:cNvPr>
          <p:cNvSpPr txBox="1">
            <a:spLocks/>
          </p:cNvSpPr>
          <p:nvPr/>
        </p:nvSpPr>
        <p:spPr>
          <a:xfrm>
            <a:off x="437321" y="2372145"/>
            <a:ext cx="11065565" cy="11529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BB5EDAC-1AAB-44B4-BFE5-B4881BD4C975}"/>
              </a:ext>
            </a:extLst>
          </p:cNvPr>
          <p:cNvSpPr txBox="1">
            <a:spLocks/>
          </p:cNvSpPr>
          <p:nvPr/>
        </p:nvSpPr>
        <p:spPr>
          <a:xfrm>
            <a:off x="516836" y="1470996"/>
            <a:ext cx="10769186" cy="503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9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A490FB-6BF8-4A02-AD5E-E8D766927A83}"/>
              </a:ext>
            </a:extLst>
          </p:cNvPr>
          <p:cNvSpPr txBox="1">
            <a:spLocks/>
          </p:cNvSpPr>
          <p:nvPr/>
        </p:nvSpPr>
        <p:spPr>
          <a:xfrm>
            <a:off x="437323" y="212037"/>
            <a:ext cx="3048000" cy="11529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OBJECTIVE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6392E8D-F573-40D5-8D42-C624B100A9B8}"/>
              </a:ext>
            </a:extLst>
          </p:cNvPr>
          <p:cNvSpPr txBox="1">
            <a:spLocks/>
          </p:cNvSpPr>
          <p:nvPr/>
        </p:nvSpPr>
        <p:spPr>
          <a:xfrm>
            <a:off x="516836" y="1298716"/>
            <a:ext cx="10769186" cy="503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rgbClr val="FFC000"/>
                </a:solidFill>
                <a:latin typeface="Roboto Light"/>
                <a:cs typeface="Roboto Light"/>
              </a:rPr>
              <a:t>identify if a new client shows a high risk for loan default</a:t>
            </a:r>
          </a:p>
          <a:p>
            <a:pPr algn="l"/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D1C37E-0A3D-4EC9-AC81-F5D19DE62498}"/>
              </a:ext>
            </a:extLst>
          </p:cNvPr>
          <p:cNvSpPr txBox="1">
            <a:spLocks/>
          </p:cNvSpPr>
          <p:nvPr/>
        </p:nvSpPr>
        <p:spPr>
          <a:xfrm>
            <a:off x="470454" y="4061792"/>
            <a:ext cx="3306415" cy="10270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APPRAOCH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F8D548E-3E1C-4559-94D8-FF69F11905F3}"/>
              </a:ext>
            </a:extLst>
          </p:cNvPr>
          <p:cNvSpPr txBox="1">
            <a:spLocks/>
          </p:cNvSpPr>
          <p:nvPr/>
        </p:nvSpPr>
        <p:spPr>
          <a:xfrm>
            <a:off x="510210" y="5068954"/>
            <a:ext cx="11211336" cy="10270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rgbClr val="FFC000"/>
                </a:solidFill>
              </a:rPr>
              <a:t>Supervised machine learning algorithm for classification </a:t>
            </a:r>
          </a:p>
          <a:p>
            <a:pPr algn="l"/>
            <a:r>
              <a:rPr lang="en-US" sz="2400" dirty="0">
                <a:solidFill>
                  <a:srgbClr val="FFC000"/>
                </a:solidFill>
              </a:rPr>
              <a:t>(LOGISTIC REGRESSION)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82C8ECE-786E-470F-8318-8751B45B9FAA}"/>
              </a:ext>
            </a:extLst>
          </p:cNvPr>
          <p:cNvSpPr txBox="1">
            <a:spLocks/>
          </p:cNvSpPr>
          <p:nvPr/>
        </p:nvSpPr>
        <p:spPr>
          <a:xfrm>
            <a:off x="457203" y="1742660"/>
            <a:ext cx="3048000" cy="12324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80ACF7C-47CC-4BDE-8F6A-272A2126C9EF}"/>
              </a:ext>
            </a:extLst>
          </p:cNvPr>
          <p:cNvSpPr txBox="1">
            <a:spLocks/>
          </p:cNvSpPr>
          <p:nvPr/>
        </p:nvSpPr>
        <p:spPr>
          <a:xfrm>
            <a:off x="470452" y="2882354"/>
            <a:ext cx="10769186" cy="834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rgbClr val="FFC000"/>
                </a:solidFill>
                <a:latin typeface="Roboto Light"/>
                <a:cs typeface="Roboto Light"/>
              </a:rPr>
              <a:t>data is taken from Kaggle’s </a:t>
            </a:r>
            <a:r>
              <a:rPr lang="en-US" sz="2400" dirty="0" err="1">
                <a:solidFill>
                  <a:srgbClr val="FFC000"/>
                </a:solidFill>
                <a:latin typeface="Roboto Light"/>
                <a:cs typeface="Roboto Light"/>
              </a:rPr>
              <a:t>competitioN</a:t>
            </a:r>
            <a:endParaRPr lang="en-US" sz="2400" dirty="0">
              <a:solidFill>
                <a:srgbClr val="FFC000"/>
              </a:solidFill>
              <a:latin typeface="Roboto Light"/>
              <a:cs typeface="Roboto Light"/>
            </a:endParaRPr>
          </a:p>
          <a:p>
            <a:pPr algn="l"/>
            <a:r>
              <a:rPr lang="en-US" sz="2400" dirty="0">
                <a:hlinkClick r:id="rId2"/>
              </a:rPr>
              <a:t>https://www.kaggle.com/c/home-credit-default-risk/data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1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4">
            <a:extLst>
              <a:ext uri="{FF2B5EF4-FFF2-40B4-BE49-F238E27FC236}">
                <a16:creationId xmlns:a16="http://schemas.microsoft.com/office/drawing/2014/main" id="{68D54EEC-0AAA-4B90-96FD-B47F95D47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644" y="1483653"/>
            <a:ext cx="3714609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FFC000"/>
                </a:solidFill>
                <a:latin typeface="Roboto Regular"/>
                <a:cs typeface="Roboto Regular"/>
              </a:rPr>
              <a:t>application_train.csv</a:t>
            </a:r>
          </a:p>
          <a:p>
            <a:pPr eaLnBrk="1" hangingPunct="1"/>
            <a:endParaRPr lang="en-US" sz="1800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  <a:latin typeface="Roboto Regular"/>
                <a:cs typeface="Roboto Regular"/>
              </a:rPr>
              <a:t>307511 Records, 122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  <a:latin typeface="Roboto Regular"/>
                <a:cs typeface="Roboto Regular"/>
              </a:rPr>
              <a:t>Imbalanced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  <a:latin typeface="Roboto Regular"/>
                <a:cs typeface="Roboto Regular"/>
              </a:rPr>
              <a:t>Source for training machine Learning 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  <a:latin typeface="Roboto Regular"/>
                <a:cs typeface="Roboto Regular"/>
              </a:rPr>
              <a:t>Target Labels :  </a:t>
            </a:r>
          </a:p>
          <a:p>
            <a:pPr eaLnBrk="1" hangingPunct="1"/>
            <a:r>
              <a:rPr lang="en-US" sz="1800" dirty="0">
                <a:solidFill>
                  <a:srgbClr val="FFC000"/>
                </a:solidFill>
                <a:latin typeface="Roboto Regular"/>
                <a:cs typeface="Roboto Regular"/>
              </a:rPr>
              <a:t>	 0’s </a:t>
            </a:r>
            <a:r>
              <a:rPr lang="en-US" sz="1800" dirty="0">
                <a:solidFill>
                  <a:srgbClr val="FFC00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FFC000"/>
                </a:solidFill>
                <a:latin typeface="Roboto Regular"/>
                <a:cs typeface="Roboto Regular"/>
              </a:rPr>
              <a:t>282686</a:t>
            </a:r>
          </a:p>
          <a:p>
            <a:pPr eaLnBrk="1" hangingPunct="1"/>
            <a:r>
              <a:rPr lang="en-US" sz="1800" dirty="0">
                <a:solidFill>
                  <a:srgbClr val="FFC000"/>
                </a:solidFill>
                <a:latin typeface="Roboto Regular"/>
                <a:cs typeface="Roboto Regular"/>
              </a:rPr>
              <a:t>	 1’s </a:t>
            </a:r>
            <a:r>
              <a:rPr lang="en-US" sz="1800" dirty="0">
                <a:solidFill>
                  <a:srgbClr val="FFC00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FFC000"/>
                </a:solidFill>
                <a:latin typeface="Roboto Regular"/>
                <a:cs typeface="Roboto Regular"/>
              </a:rPr>
              <a:t> 24825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FFC000"/>
              </a:solidFill>
              <a:latin typeface="Roboto Regular"/>
              <a:cs typeface="Roboto Regular"/>
            </a:endParaRPr>
          </a:p>
        </p:txBody>
      </p:sp>
      <p:sp>
        <p:nvSpPr>
          <p:cNvPr id="5" name="TextBox 54">
            <a:extLst>
              <a:ext uri="{FF2B5EF4-FFF2-40B4-BE49-F238E27FC236}">
                <a16:creationId xmlns:a16="http://schemas.microsoft.com/office/drawing/2014/main" id="{C880667D-694B-41D8-BEAD-D0D0F7915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5873" y="1443895"/>
            <a:ext cx="3714609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FFC000"/>
                </a:solidFill>
                <a:latin typeface="Roboto Regular"/>
                <a:cs typeface="Roboto Regular"/>
              </a:rPr>
              <a:t>application_test.csv</a:t>
            </a:r>
          </a:p>
          <a:p>
            <a:pPr eaLnBrk="1" hangingPunct="1"/>
            <a:endParaRPr lang="en-US" sz="1800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  <a:latin typeface="Roboto Regular"/>
                <a:cs typeface="Roboto Regular"/>
              </a:rPr>
              <a:t>48744 Records, 121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  <a:latin typeface="Roboto Regular"/>
                <a:cs typeface="Roboto Regular"/>
              </a:rPr>
              <a:t>No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  <a:latin typeface="Roboto Regular"/>
                <a:cs typeface="Roboto Regular"/>
              </a:rPr>
              <a:t>Source for testing the performance of machine Learning 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  <a:latin typeface="Roboto Regular"/>
                <a:cs typeface="Roboto Regular"/>
              </a:rPr>
              <a:t>Target Labels : None – need to predict.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FFC000"/>
              </a:solidFill>
              <a:latin typeface="Roboto Regular"/>
              <a:cs typeface="Roboto Regular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91B062-6413-46BD-BC63-BA097ED49934}"/>
              </a:ext>
            </a:extLst>
          </p:cNvPr>
          <p:cNvSpPr txBox="1">
            <a:spLocks/>
          </p:cNvSpPr>
          <p:nvPr/>
        </p:nvSpPr>
        <p:spPr>
          <a:xfrm>
            <a:off x="470455" y="119271"/>
            <a:ext cx="10873406" cy="13583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C239F3-451A-46BE-A6D3-98D6D48DE535}"/>
              </a:ext>
            </a:extLst>
          </p:cNvPr>
          <p:cNvSpPr txBox="1">
            <a:spLocks/>
          </p:cNvSpPr>
          <p:nvPr/>
        </p:nvSpPr>
        <p:spPr>
          <a:xfrm>
            <a:off x="583097" y="4134681"/>
            <a:ext cx="3578086" cy="9740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TARGET LABELS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962AFAB-D67E-4360-90F5-C18658AA44BC}"/>
              </a:ext>
            </a:extLst>
          </p:cNvPr>
          <p:cNvSpPr txBox="1">
            <a:spLocks/>
          </p:cNvSpPr>
          <p:nvPr/>
        </p:nvSpPr>
        <p:spPr>
          <a:xfrm>
            <a:off x="622853" y="5115336"/>
            <a:ext cx="11072190" cy="9674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FFC000"/>
                </a:solidFill>
              </a:rPr>
              <a:t>0 </a:t>
            </a:r>
            <a:r>
              <a:rPr lang="en-US" sz="2000" dirty="0">
                <a:solidFill>
                  <a:srgbClr val="FFC000"/>
                </a:solidFill>
                <a:sym typeface="Wingdings" panose="05000000000000000000" pitchFamily="2" charset="2"/>
              </a:rPr>
              <a:t></a:t>
            </a:r>
            <a:r>
              <a:rPr lang="en-US" sz="2000" dirty="0">
                <a:solidFill>
                  <a:srgbClr val="FFC000"/>
                </a:solidFill>
              </a:rPr>
              <a:t> INDICATES THAT THERE WAS NO DIFFICULTY IN REPAYING THE LOAN ON TIME</a:t>
            </a:r>
          </a:p>
          <a:p>
            <a:pPr algn="l"/>
            <a:r>
              <a:rPr lang="en-US" sz="2000" dirty="0">
                <a:solidFill>
                  <a:srgbClr val="FFC000"/>
                </a:solidFill>
              </a:rPr>
              <a:t>1 </a:t>
            </a:r>
            <a:r>
              <a:rPr lang="en-US" sz="2000" dirty="0">
                <a:solidFill>
                  <a:srgbClr val="FFC000"/>
                </a:solidFill>
                <a:sym typeface="Wingdings" panose="05000000000000000000" pitchFamily="2" charset="2"/>
              </a:rPr>
              <a:t></a:t>
            </a:r>
            <a:r>
              <a:rPr lang="en-US" sz="2000" dirty="0">
                <a:solidFill>
                  <a:srgbClr val="FFC000"/>
                </a:solidFill>
              </a:rPr>
              <a:t> INDICATES THAT THERE WAS DIFFICULTYIN REPAYING THE LOAN ON TIME</a:t>
            </a:r>
          </a:p>
        </p:txBody>
      </p:sp>
    </p:spTree>
    <p:extLst>
      <p:ext uri="{BB962C8B-B14F-4D97-AF65-F5344CB8AC3E}">
        <p14:creationId xmlns:p14="http://schemas.microsoft.com/office/powerpoint/2010/main" val="381633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A490FB-6BF8-4A02-AD5E-E8D766927A83}"/>
              </a:ext>
            </a:extLst>
          </p:cNvPr>
          <p:cNvSpPr txBox="1">
            <a:spLocks/>
          </p:cNvSpPr>
          <p:nvPr/>
        </p:nvSpPr>
        <p:spPr>
          <a:xfrm>
            <a:off x="437321" y="212037"/>
            <a:ext cx="11065565" cy="11529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DATA CLEANING </a:t>
            </a:r>
            <a:r>
              <a:rPr lang="en-US" sz="4400" b="1" dirty="0">
                <a:latin typeface="+mn-lt"/>
                <a:cs typeface="Aharoni" panose="02010803020104030203" pitchFamily="2" charset="-79"/>
              </a:rPr>
              <a:t>/</a:t>
            </a:r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 IMPUTATION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BB5EDAC-1AAB-44B4-BFE5-B4881BD4C975}"/>
              </a:ext>
            </a:extLst>
          </p:cNvPr>
          <p:cNvSpPr txBox="1">
            <a:spLocks/>
          </p:cNvSpPr>
          <p:nvPr/>
        </p:nvSpPr>
        <p:spPr>
          <a:xfrm>
            <a:off x="516836" y="1470996"/>
            <a:ext cx="10769186" cy="503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2D416B-B0F0-4568-8009-2D10D0FA1EDF}"/>
              </a:ext>
            </a:extLst>
          </p:cNvPr>
          <p:cNvSpPr/>
          <p:nvPr/>
        </p:nvSpPr>
        <p:spPr>
          <a:xfrm>
            <a:off x="689114" y="1060175"/>
            <a:ext cx="108137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VARIABLES IMPUTED WITH MEDIAN : </a:t>
            </a:r>
          </a:p>
          <a:p>
            <a:endParaRPr lang="en-US" sz="1400" b="1" dirty="0">
              <a:solidFill>
                <a:srgbClr val="00B0F0"/>
              </a:solidFill>
              <a:latin typeface="Roboto Regular"/>
              <a:cs typeface="Roboto Regular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Roboto Regular"/>
                <a:cs typeface="Roboto Regular"/>
              </a:rPr>
              <a:t>'AMT_REQ_CREDIT_BUREAU_HOUR’, 'AMT_REQ_CREDIT_BUREAU_DAY’, 'AMT_REQ_CREDIT_BUREAU_WEEK’, 'AMT_REQ_CREDIT_BUREAU_MON’, 'AMT_REQ_CREDIT_BUREAU_QRT’, 'AMT_REQ_CREDIT_BUREAU_YEAR’</a:t>
            </a:r>
          </a:p>
          <a:p>
            <a:r>
              <a:rPr lang="en-US" sz="1400" b="1" dirty="0">
                <a:solidFill>
                  <a:srgbClr val="00B0F0"/>
                </a:solidFill>
                <a:latin typeface="Roboto Regular"/>
                <a:cs typeface="Roboto Regular"/>
              </a:rPr>
              <a:t>'OBS_30_CNT_SOCIAL_CIRCLE’, 'DEF_30_CNT_SOCIAL_CIRCLE’\, 'OBS_60_CNT_SOCIAL_CIRCLE’, 'DEF_60_CNT_SOCIAL_CIRCLE’, ‘AMT_ANNUITY’</a:t>
            </a: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VARIABLES IMPUTED WITH MODE : </a:t>
            </a: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Roboto Regular"/>
                <a:cs typeface="Roboto Regular"/>
              </a:rPr>
              <a:t>‘NAME_TYPE_SUITE’ (CATEGORICAL VARIABLE)</a:t>
            </a: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VARIABLES IMPUTED WITH ZERO : </a:t>
            </a: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Roboto Regular"/>
                <a:cs typeface="Roboto Regular"/>
              </a:rPr>
              <a:t>ALL THE COLUMNS WITH HOUSING INFORMATION</a:t>
            </a: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VARIABLES DROPPED : </a:t>
            </a: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Roboto Regular"/>
                <a:cs typeface="Roboto Regular"/>
              </a:rPr>
              <a:t>‘WALLSMATERIAL_MODE’, ‘HOUSETYPE_MODE’, ‘FONDKAPREMONT_MODE’, ‘EXT_SOURCE_1’, ‘OCCUPATION_TYPE’, ‘EMERGENCYSTATE_MODE’</a:t>
            </a:r>
            <a:endParaRPr lang="en-US" sz="1400" b="1" dirty="0">
              <a:solidFill>
                <a:srgbClr val="00B0F0"/>
              </a:solidFill>
              <a:latin typeface="Roboto Regular"/>
              <a:cs typeface="Roboto Regular"/>
              <a:sym typeface="Wingdings" panose="05000000000000000000" pitchFamily="2" charset="2"/>
            </a:endParaRPr>
          </a:p>
          <a:p>
            <a:endParaRPr lang="en-US" sz="1400" b="1" dirty="0">
              <a:solidFill>
                <a:srgbClr val="00B0F0"/>
              </a:solidFill>
              <a:latin typeface="Roboto Regular"/>
              <a:cs typeface="Roboto Regular"/>
            </a:endParaRP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Roboto Regular"/>
                <a:cs typeface="Roboto Regular"/>
              </a:rPr>
              <a:t>	</a:t>
            </a:r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7454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A490FB-6BF8-4A02-AD5E-E8D766927A83}"/>
              </a:ext>
            </a:extLst>
          </p:cNvPr>
          <p:cNvSpPr txBox="1">
            <a:spLocks/>
          </p:cNvSpPr>
          <p:nvPr/>
        </p:nvSpPr>
        <p:spPr>
          <a:xfrm>
            <a:off x="437321" y="212037"/>
            <a:ext cx="11065565" cy="11529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MODEL EXPERIMENT RESULTS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BB5EDAC-1AAB-44B4-BFE5-B4881BD4C975}"/>
              </a:ext>
            </a:extLst>
          </p:cNvPr>
          <p:cNvSpPr txBox="1">
            <a:spLocks/>
          </p:cNvSpPr>
          <p:nvPr/>
        </p:nvSpPr>
        <p:spPr>
          <a:xfrm>
            <a:off x="516836" y="1470996"/>
            <a:ext cx="10769186" cy="503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895B4-4A38-422B-AE14-7B9BF3EE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20" y="1391473"/>
            <a:ext cx="6585091" cy="2211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857B2-E3E2-41F6-9A85-48F71CE84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6" y="4276306"/>
            <a:ext cx="6585091" cy="221145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83FBD31-545C-41DE-B517-03F1AC250142}"/>
              </a:ext>
            </a:extLst>
          </p:cNvPr>
          <p:cNvSpPr txBox="1">
            <a:spLocks/>
          </p:cNvSpPr>
          <p:nvPr/>
        </p:nvSpPr>
        <p:spPr>
          <a:xfrm>
            <a:off x="662609" y="1550508"/>
            <a:ext cx="3578090" cy="14378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+mn-lt"/>
                <a:cs typeface="Aharoni" panose="02010803020104030203" pitchFamily="2" charset="-79"/>
              </a:rPr>
              <a:t>BASE MODEL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+mn-lt"/>
                <a:cs typeface="Aharoni" panose="02010803020104030203" pitchFamily="2" charset="-79"/>
              </a:rPr>
              <a:t>(L2 REGULARIZATION)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527B94-1FE0-407A-9158-3BCD289AAEEB}"/>
              </a:ext>
            </a:extLst>
          </p:cNvPr>
          <p:cNvSpPr txBox="1">
            <a:spLocks/>
          </p:cNvSpPr>
          <p:nvPr/>
        </p:nvSpPr>
        <p:spPr>
          <a:xfrm>
            <a:off x="397565" y="4797286"/>
            <a:ext cx="3843134" cy="9210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+mn-lt"/>
                <a:cs typeface="Aharoni" panose="02010803020104030203" pitchFamily="2" charset="-79"/>
              </a:rPr>
              <a:t>MODEL AFTER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2692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A490FB-6BF8-4A02-AD5E-E8D766927A83}"/>
              </a:ext>
            </a:extLst>
          </p:cNvPr>
          <p:cNvSpPr txBox="1">
            <a:spLocks/>
          </p:cNvSpPr>
          <p:nvPr/>
        </p:nvSpPr>
        <p:spPr>
          <a:xfrm>
            <a:off x="437321" y="145777"/>
            <a:ext cx="11065565" cy="11529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FEATURE SELECTION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631351-B070-4E9E-9C94-B9E889F283B8}"/>
              </a:ext>
            </a:extLst>
          </p:cNvPr>
          <p:cNvSpPr/>
          <p:nvPr/>
        </p:nvSpPr>
        <p:spPr>
          <a:xfrm>
            <a:off x="689114" y="1002626"/>
            <a:ext cx="11065565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FFC000"/>
                </a:solidFill>
                <a:latin typeface="Roboto Regular"/>
                <a:cs typeface="Roboto Regular"/>
              </a:rPr>
              <a:t>SELECTION BY CALCULATING </a:t>
            </a:r>
            <a:r>
              <a:rPr lang="en-US" b="1" dirty="0">
                <a:solidFill>
                  <a:srgbClr val="00B0F0"/>
                </a:solidFill>
                <a:latin typeface="Roboto Regular"/>
                <a:cs typeface="Roboto Regular"/>
              </a:rPr>
              <a:t>WEIGHT OF EVIDENCE </a:t>
            </a:r>
            <a:r>
              <a:rPr lang="en-US" sz="1600" b="1" dirty="0">
                <a:solidFill>
                  <a:srgbClr val="FFC000"/>
                </a:solidFill>
                <a:latin typeface="Roboto Regular"/>
                <a:cs typeface="Roboto Regular"/>
              </a:rPr>
              <a:t>AND</a:t>
            </a:r>
            <a:r>
              <a:rPr lang="en-US" sz="1600" b="1" dirty="0">
                <a:solidFill>
                  <a:srgbClr val="00B0F0"/>
                </a:solidFill>
                <a:latin typeface="Roboto Regular"/>
                <a:cs typeface="Roboto Regular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Roboto Regular"/>
                <a:cs typeface="Roboto Regular"/>
              </a:rPr>
              <a:t>INFORMATION VALUE</a:t>
            </a: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	TRAIN-TEST SPLIT : </a:t>
            </a:r>
            <a:r>
              <a:rPr lang="en-US" b="1" dirty="0">
                <a:solidFill>
                  <a:srgbClr val="00B0F0"/>
                </a:solidFill>
                <a:latin typeface="Roboto Regular"/>
                <a:cs typeface="Roboto Regular"/>
              </a:rPr>
              <a:t>STRATIFIED SAMPLED </a:t>
            </a:r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(75-25)</a:t>
            </a: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	FEATURES SELECTED: </a:t>
            </a: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sz="1600" b="1" dirty="0">
                <a:solidFill>
                  <a:srgbClr val="FFC000"/>
                </a:solidFill>
                <a:latin typeface="Roboto Regular"/>
                <a:cs typeface="Roboto Regular"/>
              </a:rPr>
              <a:t>	0.3 &lt; IV &lt; 0.5 </a:t>
            </a:r>
            <a:r>
              <a:rPr lang="en-US" sz="1600" b="1" dirty="0">
                <a:solidFill>
                  <a:srgbClr val="FFC00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 STRONG PREDICTORS (2)     		</a:t>
            </a:r>
            <a:r>
              <a:rPr lang="en-US" sz="1200" b="1" dirty="0">
                <a:solidFill>
                  <a:srgbClr val="00B0F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‘EXT_SOURCE_3’, </a:t>
            </a:r>
          </a:p>
          <a:p>
            <a:r>
              <a:rPr lang="en-US" sz="1200" b="1" dirty="0">
                <a:solidFill>
                  <a:srgbClr val="00B0F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												‘EXT_SOURCE_2’</a:t>
            </a: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sz="1600" b="1" dirty="0">
                <a:solidFill>
                  <a:srgbClr val="FFC000"/>
                </a:solidFill>
                <a:latin typeface="Roboto Regular"/>
                <a:cs typeface="Roboto Regular"/>
              </a:rPr>
              <a:t>	0.1 &lt; IV &lt; 0.3  </a:t>
            </a:r>
            <a:r>
              <a:rPr lang="en-US" sz="1600" b="1" dirty="0">
                <a:solidFill>
                  <a:srgbClr val="FFC00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 MEDIUM PREDICTORS  (13) 		</a:t>
            </a:r>
            <a:r>
              <a:rPr lang="en-US" sz="1200" b="1" dirty="0">
                <a:solidFill>
                  <a:srgbClr val="00B0F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'PREV_APPL_MEAN_CARD_MEAN_CNT_DRAWINGS_CURRENT’,</a:t>
            </a:r>
          </a:p>
          <a:p>
            <a:r>
              <a:rPr lang="en-US" sz="1200" b="1" dirty="0">
                <a:solidFill>
                  <a:srgbClr val="00B0F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					         							'PREV_APPL_MEAN_CARD_MEAN_CNT_DRAWINGS_ATM_CURRENT’,</a:t>
            </a:r>
          </a:p>
          <a:p>
            <a:r>
              <a:rPr lang="en-US" sz="1200" b="1" dirty="0">
                <a:solidFill>
                  <a:srgbClr val="00B0F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					          							'PREV_APPL_MEAN_CARD_MEAN_AMT_DRAWINGS_CURRENT’,</a:t>
            </a:r>
          </a:p>
          <a:p>
            <a:r>
              <a:rPr lang="en-US" sz="1200" b="1" dirty="0">
                <a:solidFill>
                  <a:srgbClr val="00B0F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 												'PREV_APPL_MEAN_CARD_MEAN_AMT_BALANCE’,</a:t>
            </a:r>
          </a:p>
          <a:p>
            <a:r>
              <a:rPr lang="en-US" sz="1200" b="1" dirty="0">
                <a:solidFill>
                  <a:srgbClr val="00B0F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 												'PREV_APPL_MEAN_CARD_MEAN_AMT_RECEIVABLE_PRINCIPAL’,</a:t>
            </a:r>
          </a:p>
          <a:p>
            <a:r>
              <a:rPr lang="en-US" sz="1200" b="1" dirty="0">
                <a:solidFill>
                  <a:srgbClr val="00B0F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 												'PREV_APPL_MEAN_CARD_MEAN_AMT_RECIVABLE’,</a:t>
            </a:r>
          </a:p>
          <a:p>
            <a:r>
              <a:rPr lang="en-US" sz="1200" b="1" dirty="0">
                <a:solidFill>
                  <a:srgbClr val="00B0F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 												'PREV_APPL_MEAN_CARD_MEAN_AMT_TOTAL_RECEIVABLE’,</a:t>
            </a:r>
          </a:p>
          <a:p>
            <a:r>
              <a:rPr lang="en-US" sz="1200" b="1" dirty="0">
                <a:solidFill>
                  <a:srgbClr val="00B0F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												'PREV_APPL_MEAN_CARD_MEAN_AMT_DRAWINGS_ATM_CURRENT’,</a:t>
            </a:r>
          </a:p>
          <a:p>
            <a:r>
              <a:rPr lang="en-US" sz="1200" b="1" dirty="0">
                <a:solidFill>
                  <a:srgbClr val="00B0F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 												'PREV_BUR_MEAN_DAYS_CREDIT’,</a:t>
            </a:r>
          </a:p>
          <a:p>
            <a:r>
              <a:rPr lang="en-US" sz="1200" b="1" dirty="0">
                <a:solidFill>
                  <a:srgbClr val="00B0F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												'PREV_APPL_MEAN_CARD_MEAN_AMT_INST_MIN_REGULARITY’,</a:t>
            </a:r>
          </a:p>
          <a:p>
            <a:r>
              <a:rPr lang="en-US" sz="1200" b="1" dirty="0">
                <a:solidFill>
                  <a:srgbClr val="00B0F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 												'PREV_APPL_MEAN_CARD_MEAN_CNT_INSTALMENT_MATURE_CUM’,</a:t>
            </a:r>
          </a:p>
          <a:p>
            <a:r>
              <a:rPr lang="en-US" sz="1200" b="1" dirty="0">
                <a:solidFill>
                  <a:srgbClr val="00B0F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												'PREV_APPL_MEAN_CARD_MEAN_CNT_DRAWINGS_POS_CURRENT’,</a:t>
            </a:r>
          </a:p>
          <a:p>
            <a:r>
              <a:rPr lang="en-US" sz="1200" b="1" dirty="0">
                <a:solidFill>
                  <a:srgbClr val="00B0F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 												'DAYS_EMPLOYED’</a:t>
            </a: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	ACCURACY OF THE MODEL : 68 %</a:t>
            </a: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	</a:t>
            </a: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	AUROC	: 68.33 %</a:t>
            </a: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9149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C1E02F-4846-4E6A-921E-F7C0852508E7}"/>
              </a:ext>
            </a:extLst>
          </p:cNvPr>
          <p:cNvSpPr/>
          <p:nvPr/>
        </p:nvSpPr>
        <p:spPr>
          <a:xfrm>
            <a:off x="689114" y="1188159"/>
            <a:ext cx="1106556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FFC000"/>
                </a:solidFill>
                <a:latin typeface="Roboto Regular"/>
                <a:cs typeface="Roboto Regular"/>
              </a:rPr>
              <a:t>SELECTION BY CALCULATING </a:t>
            </a:r>
            <a:r>
              <a:rPr lang="en-US" b="1" dirty="0">
                <a:solidFill>
                  <a:srgbClr val="00B0F0"/>
                </a:solidFill>
                <a:latin typeface="Roboto Regular"/>
                <a:cs typeface="Roboto Regular"/>
              </a:rPr>
              <a:t>L1 REGULARIZATION</a:t>
            </a: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	TRAIN-TEST SPLIT : </a:t>
            </a:r>
            <a:r>
              <a:rPr lang="en-US" b="1" dirty="0">
                <a:solidFill>
                  <a:srgbClr val="00B0F0"/>
                </a:solidFill>
                <a:latin typeface="Roboto Regular"/>
                <a:cs typeface="Roboto Regular"/>
              </a:rPr>
              <a:t>STRATIFIED SAMPLED </a:t>
            </a:r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(75-25)</a:t>
            </a: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	FEATURES SELECTED:   TOP 50</a:t>
            </a: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	STRONG PREDICTORS : 		</a:t>
            </a:r>
            <a:r>
              <a:rPr lang="en-US" sz="1200" b="1" dirty="0">
                <a:solidFill>
                  <a:srgbClr val="00B0F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‘EXT_SOURCE_3’, </a:t>
            </a:r>
          </a:p>
          <a:p>
            <a:r>
              <a:rPr lang="en-US" sz="1200" b="1" dirty="0">
                <a:solidFill>
                  <a:srgbClr val="00B0F0"/>
                </a:solidFill>
                <a:latin typeface="Roboto Regular"/>
                <a:cs typeface="Roboto Regular"/>
                <a:sym typeface="Wingdings" panose="05000000000000000000" pitchFamily="2" charset="2"/>
              </a:rPr>
              <a:t>								‘EXT_SOURCE_2</a:t>
            </a:r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	ACCURACY OF THE MODEL :   68.59 %</a:t>
            </a: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	</a:t>
            </a: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	AUROC	:  73.63 %</a:t>
            </a: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	AKAIKE INFORMATION CRITERIA (AIC) : </a:t>
            </a:r>
          </a:p>
          <a:p>
            <a:endParaRPr lang="en-US" b="1" dirty="0">
              <a:solidFill>
                <a:srgbClr val="FFC000"/>
              </a:solidFill>
              <a:latin typeface="Roboto Regular"/>
              <a:cs typeface="Roboto Regular"/>
            </a:endParaRPr>
          </a:p>
          <a:p>
            <a:r>
              <a:rPr lang="en-US" b="1" dirty="0">
                <a:solidFill>
                  <a:srgbClr val="FFC000"/>
                </a:solidFill>
                <a:latin typeface="Roboto Regular"/>
                <a:cs typeface="Roboto Regular"/>
              </a:rPr>
              <a:t>		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C5A736-E2FB-4A11-8EF6-EC6E2663B518}"/>
              </a:ext>
            </a:extLst>
          </p:cNvPr>
          <p:cNvSpPr txBox="1">
            <a:spLocks/>
          </p:cNvSpPr>
          <p:nvPr/>
        </p:nvSpPr>
        <p:spPr>
          <a:xfrm>
            <a:off x="437321" y="145777"/>
            <a:ext cx="11065565" cy="11529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FEATURE SELECTION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AFA04-2D66-4F24-831B-0BB4631B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255" y="2133600"/>
            <a:ext cx="4456631" cy="34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3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A490FB-6BF8-4A02-AD5E-E8D766927A83}"/>
              </a:ext>
            </a:extLst>
          </p:cNvPr>
          <p:cNvSpPr txBox="1">
            <a:spLocks/>
          </p:cNvSpPr>
          <p:nvPr/>
        </p:nvSpPr>
        <p:spPr>
          <a:xfrm>
            <a:off x="437321" y="212037"/>
            <a:ext cx="11065565" cy="11529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Model validation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BB5EDAC-1AAB-44B4-BFE5-B4881BD4C975}"/>
              </a:ext>
            </a:extLst>
          </p:cNvPr>
          <p:cNvSpPr txBox="1">
            <a:spLocks/>
          </p:cNvSpPr>
          <p:nvPr/>
        </p:nvSpPr>
        <p:spPr>
          <a:xfrm>
            <a:off x="516836" y="1470996"/>
            <a:ext cx="10769186" cy="503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9E707-95EF-4098-B02B-3BB86BDD9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77" y="1848264"/>
            <a:ext cx="4847205" cy="31908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E59F6E-9524-4CE3-9F76-D45B20F557E8}"/>
              </a:ext>
            </a:extLst>
          </p:cNvPr>
          <p:cNvSpPr/>
          <p:nvPr/>
        </p:nvSpPr>
        <p:spPr>
          <a:xfrm>
            <a:off x="6359486" y="5000900"/>
            <a:ext cx="53024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FFFF00"/>
              </a:solidFill>
              <a:cs typeface="Aharoni" panose="02010803020104030203" pitchFamily="2" charset="-79"/>
            </a:endParaRPr>
          </a:p>
          <a:p>
            <a:r>
              <a:rPr lang="en-US" sz="2400" b="1" dirty="0">
                <a:solidFill>
                  <a:srgbClr val="FFFF00"/>
                </a:solidFill>
                <a:cs typeface="Aharoni" panose="02010803020104030203" pitchFamily="2" charset="-79"/>
              </a:rPr>
              <a:t>MODEL WITH L1 REGULARIZATION</a:t>
            </a:r>
          </a:p>
          <a:p>
            <a:r>
              <a:rPr lang="en-US" sz="2400" b="1" dirty="0">
                <a:solidFill>
                  <a:srgbClr val="FFFF00"/>
                </a:solidFill>
                <a:cs typeface="Aharoni" panose="02010803020104030203" pitchFamily="2" charset="-79"/>
              </a:rPr>
              <a:t>AUC	: 0.74</a:t>
            </a:r>
          </a:p>
          <a:p>
            <a:r>
              <a:rPr lang="en-US" sz="2400" b="1" dirty="0">
                <a:solidFill>
                  <a:srgbClr val="FFFF00"/>
                </a:solidFill>
                <a:cs typeface="Aharoni" panose="02010803020104030203" pitchFamily="2" charset="-79"/>
              </a:rPr>
              <a:t>KAGGLE TEST SCORE : 0.7004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EA12B-B671-462E-828C-AEE9768D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23" y="1818863"/>
            <a:ext cx="4737680" cy="32202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01069F-ABEA-4592-B288-10DAF8CA6071}"/>
              </a:ext>
            </a:extLst>
          </p:cNvPr>
          <p:cNvSpPr/>
          <p:nvPr/>
        </p:nvSpPr>
        <p:spPr>
          <a:xfrm>
            <a:off x="468887" y="5153300"/>
            <a:ext cx="5302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FFFF00"/>
              </a:solidFill>
              <a:cs typeface="Aharoni" panose="02010803020104030203" pitchFamily="2" charset="-79"/>
            </a:endParaRPr>
          </a:p>
          <a:p>
            <a:r>
              <a:rPr lang="en-US" sz="2400" b="1" dirty="0">
                <a:solidFill>
                  <a:srgbClr val="FFFF00"/>
                </a:solidFill>
                <a:cs typeface="Aharoni" panose="02010803020104030203" pitchFamily="2" charset="-79"/>
              </a:rPr>
              <a:t>MODEL SELECTED WITH IV AND WOE</a:t>
            </a:r>
          </a:p>
          <a:p>
            <a:r>
              <a:rPr lang="en-US" sz="2400" b="1" dirty="0">
                <a:solidFill>
                  <a:srgbClr val="FFFF00"/>
                </a:solidFill>
                <a:cs typeface="Aharoni" panose="02010803020104030203" pitchFamily="2" charset="-79"/>
              </a:rPr>
              <a:t>AUC	: 0.68</a:t>
            </a:r>
          </a:p>
        </p:txBody>
      </p:sp>
    </p:spTree>
    <p:extLst>
      <p:ext uri="{BB962C8B-B14F-4D97-AF65-F5344CB8AC3E}">
        <p14:creationId xmlns:p14="http://schemas.microsoft.com/office/powerpoint/2010/main" val="108656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A490FB-6BF8-4A02-AD5E-E8D766927A83}"/>
              </a:ext>
            </a:extLst>
          </p:cNvPr>
          <p:cNvSpPr txBox="1">
            <a:spLocks/>
          </p:cNvSpPr>
          <p:nvPr/>
        </p:nvSpPr>
        <p:spPr>
          <a:xfrm>
            <a:off x="437321" y="212037"/>
            <a:ext cx="11065565" cy="11529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CONCORDANCE AND DISCORDANCE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BB5EDAC-1AAB-44B4-BFE5-B4881BD4C975}"/>
              </a:ext>
            </a:extLst>
          </p:cNvPr>
          <p:cNvSpPr txBox="1">
            <a:spLocks/>
          </p:cNvSpPr>
          <p:nvPr/>
        </p:nvSpPr>
        <p:spPr>
          <a:xfrm>
            <a:off x="516836" y="1470996"/>
            <a:ext cx="10769186" cy="503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359F82-544B-4E68-BFC6-DDA684E4F835}"/>
              </a:ext>
            </a:extLst>
          </p:cNvPr>
          <p:cNvSpPr/>
          <p:nvPr/>
        </p:nvSpPr>
        <p:spPr>
          <a:xfrm>
            <a:off x="768626" y="1979400"/>
            <a:ext cx="46396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cs typeface="Aharoni" panose="02010803020104030203" pitchFamily="2" charset="-79"/>
              </a:rPr>
              <a:t>CONCORDANCE : 73.63 % </a:t>
            </a:r>
          </a:p>
          <a:p>
            <a:endParaRPr lang="en-US" sz="2400" b="1" dirty="0">
              <a:solidFill>
                <a:srgbClr val="FFFF00"/>
              </a:solidFill>
              <a:cs typeface="Aharoni" panose="02010803020104030203" pitchFamily="2" charset="-79"/>
            </a:endParaRPr>
          </a:p>
          <a:p>
            <a:r>
              <a:rPr lang="en-US" sz="2400" b="1" dirty="0">
                <a:solidFill>
                  <a:srgbClr val="FFFF00"/>
                </a:solidFill>
                <a:cs typeface="Aharoni" panose="02010803020104030203" pitchFamily="2" charset="-79"/>
              </a:rPr>
              <a:t>DISCORDANCE : 26.37 %</a:t>
            </a:r>
          </a:p>
          <a:p>
            <a:endParaRPr lang="en-US" sz="2400" b="1" dirty="0">
              <a:solidFill>
                <a:srgbClr val="FFFF00"/>
              </a:solidFill>
              <a:cs typeface="Aharoni" panose="02010803020104030203" pitchFamily="2" charset="-79"/>
            </a:endParaRPr>
          </a:p>
          <a:p>
            <a:r>
              <a:rPr lang="en-US" sz="2400" b="1" dirty="0">
                <a:solidFill>
                  <a:srgbClr val="FFFF00"/>
                </a:solidFill>
                <a:cs typeface="Aharoni" panose="02010803020104030203" pitchFamily="2" charset="-79"/>
              </a:rPr>
              <a:t>GOODMAN KRUSKAL GAMMA:</a:t>
            </a:r>
          </a:p>
          <a:p>
            <a:r>
              <a:rPr lang="en-US" sz="2400" b="1" dirty="0">
                <a:solidFill>
                  <a:srgbClr val="FFFF00"/>
                </a:solidFill>
                <a:cs typeface="Aharoni" panose="02010803020104030203" pitchFamily="2" charset="-79"/>
              </a:rPr>
              <a:t>0.527</a:t>
            </a:r>
          </a:p>
          <a:p>
            <a:endParaRPr lang="en-US" sz="2400" b="1" dirty="0">
              <a:solidFill>
                <a:srgbClr val="FFFF00"/>
              </a:solidFill>
              <a:cs typeface="Aharoni" panose="02010803020104030203" pitchFamily="2" charset="-79"/>
            </a:endParaRPr>
          </a:p>
          <a:p>
            <a:r>
              <a:rPr lang="en-US" sz="2400" b="1" dirty="0">
                <a:solidFill>
                  <a:srgbClr val="FFFF00"/>
                </a:solidFill>
                <a:cs typeface="Aharoni" panose="02010803020104030203" pitchFamily="2" charset="-79"/>
              </a:rPr>
              <a:t>SOMER’s D : 0.473</a:t>
            </a:r>
          </a:p>
          <a:p>
            <a:endParaRPr lang="en-US" sz="2400" b="1" dirty="0">
              <a:solidFill>
                <a:srgbClr val="FFFF00"/>
              </a:solidFill>
              <a:cs typeface="Aharoni" panose="02010803020104030203" pitchFamily="2" charset="-79"/>
            </a:endParaRPr>
          </a:p>
          <a:p>
            <a:endParaRPr lang="en-US" sz="2400" b="1" dirty="0">
              <a:solidFill>
                <a:srgbClr val="FFFF00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8A1877-0043-4EE4-B443-258F9DCBB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95305"/>
              </p:ext>
            </p:extLst>
          </p:nvPr>
        </p:nvGraphicFramePr>
        <p:xfrm>
          <a:off x="5660068" y="2463114"/>
          <a:ext cx="5299480" cy="1724571"/>
        </p:xfrm>
        <a:graphic>
          <a:graphicData uri="http://schemas.openxmlformats.org/drawingml/2006/table">
            <a:tbl>
              <a:tblPr/>
              <a:tblGrid>
                <a:gridCol w="1059896">
                  <a:extLst>
                    <a:ext uri="{9D8B030D-6E8A-4147-A177-3AD203B41FA5}">
                      <a16:colId xmlns:a16="http://schemas.microsoft.com/office/drawing/2014/main" val="506468816"/>
                    </a:ext>
                  </a:extLst>
                </a:gridCol>
                <a:gridCol w="1059896">
                  <a:extLst>
                    <a:ext uri="{9D8B030D-6E8A-4147-A177-3AD203B41FA5}">
                      <a16:colId xmlns:a16="http://schemas.microsoft.com/office/drawing/2014/main" val="538516490"/>
                    </a:ext>
                  </a:extLst>
                </a:gridCol>
                <a:gridCol w="1059896">
                  <a:extLst>
                    <a:ext uri="{9D8B030D-6E8A-4147-A177-3AD203B41FA5}">
                      <a16:colId xmlns:a16="http://schemas.microsoft.com/office/drawing/2014/main" val="2544381304"/>
                    </a:ext>
                  </a:extLst>
                </a:gridCol>
                <a:gridCol w="1059896">
                  <a:extLst>
                    <a:ext uri="{9D8B030D-6E8A-4147-A177-3AD203B41FA5}">
                      <a16:colId xmlns:a16="http://schemas.microsoft.com/office/drawing/2014/main" val="3508566255"/>
                    </a:ext>
                  </a:extLst>
                </a:gridCol>
                <a:gridCol w="1059896">
                  <a:extLst>
                    <a:ext uri="{9D8B030D-6E8A-4147-A177-3AD203B41FA5}">
                      <a16:colId xmlns:a16="http://schemas.microsoft.com/office/drawing/2014/main" val="2596814423"/>
                    </a:ext>
                  </a:extLst>
                </a:gridCol>
              </a:tblGrid>
              <a:tr h="5748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83576"/>
                  </a:ext>
                </a:extLst>
              </a:tr>
              <a:tr h="5748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577346"/>
                  </a:ext>
                </a:extLst>
              </a:tr>
              <a:tr h="5748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77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676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783</TotalTime>
  <Words>1034</Words>
  <Application>Microsoft Office PowerPoint</Application>
  <PresentationFormat>Widescreen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Algerian</vt:lpstr>
      <vt:lpstr>Arial</vt:lpstr>
      <vt:lpstr>Calibri</vt:lpstr>
      <vt:lpstr>Calibri Light</vt:lpstr>
      <vt:lpstr>Roboto Light</vt:lpstr>
      <vt:lpstr>Roboto Regular</vt:lpstr>
      <vt:lpstr>Celestial</vt:lpstr>
      <vt:lpstr>HOME CREDIT DEFAULT RISK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dc:creator>Krish Hariharan</dc:creator>
  <cp:lastModifiedBy>Vighnesh Tamse</cp:lastModifiedBy>
  <cp:revision>24</cp:revision>
  <dcterms:created xsi:type="dcterms:W3CDTF">2020-01-24T14:08:50Z</dcterms:created>
  <dcterms:modified xsi:type="dcterms:W3CDTF">2020-01-25T06:59:26Z</dcterms:modified>
</cp:coreProperties>
</file>