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5" r:id="rId1"/>
    <p:sldMasterId id="2147483843" r:id="rId2"/>
    <p:sldMasterId id="2147484393" r:id="rId3"/>
    <p:sldMasterId id="2147484405" r:id="rId4"/>
    <p:sldMasterId id="2147484429" r:id="rId5"/>
  </p:sldMasterIdLst>
  <p:notesMasterIdLst>
    <p:notesMasterId r:id="rId22"/>
  </p:notesMasterIdLst>
  <p:handoutMasterIdLst>
    <p:handoutMasterId r:id="rId23"/>
  </p:handoutMasterIdLst>
  <p:sldIdLst>
    <p:sldId id="696" r:id="rId6"/>
    <p:sldId id="698" r:id="rId7"/>
    <p:sldId id="281" r:id="rId8"/>
    <p:sldId id="284" r:id="rId9"/>
    <p:sldId id="699" r:id="rId10"/>
    <p:sldId id="282" r:id="rId11"/>
    <p:sldId id="262" r:id="rId12"/>
    <p:sldId id="700" r:id="rId13"/>
    <p:sldId id="701" r:id="rId14"/>
    <p:sldId id="286" r:id="rId15"/>
    <p:sldId id="287" r:id="rId16"/>
    <p:sldId id="280" r:id="rId17"/>
    <p:sldId id="289" r:id="rId18"/>
    <p:sldId id="703" r:id="rId19"/>
    <p:sldId id="704" r:id="rId20"/>
    <p:sldId id="268" r:id="rId21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083040029" initials="M" lastIdx="1" clrIdx="0">
    <p:extLst>
      <p:ext uri="{19B8F6BF-5375-455C-9EA6-DF929625EA0E}">
        <p15:presenceInfo xmlns:p15="http://schemas.microsoft.com/office/powerpoint/2012/main" userId="M08304002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E8D0D0"/>
    <a:srgbClr val="006600"/>
    <a:srgbClr val="CBECDE"/>
    <a:srgbClr val="E7F6EF"/>
    <a:srgbClr val="0000FF"/>
    <a:srgbClr val="000000"/>
    <a:srgbClr val="CCFFCC"/>
    <a:srgbClr val="FF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73412" autoAdjust="0"/>
  </p:normalViewPr>
  <p:slideViewPr>
    <p:cSldViewPr>
      <p:cViewPr varScale="1">
        <p:scale>
          <a:sx n="114" d="100"/>
          <a:sy n="114" d="100"/>
        </p:scale>
        <p:origin x="13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3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3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677F4905-ABF3-4EB6-A8C4-F85FB88C2C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8988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3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7713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984" y="4716947"/>
            <a:ext cx="5435708" cy="446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37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3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980C1CCB-35DE-4BE4-B6B9-9903556DB4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6576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1pPr>
    <a:lvl2pPr marL="4556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2pPr>
    <a:lvl3pPr marL="9128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3pPr>
    <a:lvl4pPr marL="13700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4pPr>
    <a:lvl5pPr marL="18272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5pPr>
    <a:lvl6pPr marL="2285251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02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53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03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594238"/>
            <a:ext cx="2838450" cy="198991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656176" y="6172200"/>
            <a:ext cx="2116224" cy="46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4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4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2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500" b="1" i="1" dirty="0">
                <a:solidFill>
                  <a:srgbClr val="303030"/>
                </a:solidFill>
                <a:cs typeface="Arial" pitchFamily="34" charset="0"/>
              </a:rPr>
              <a:t>Department of Computer Science and  Engineering, NSYSU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5CE95491-13E1-456A-A309-06AEE8275A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82860" y="-33760"/>
            <a:ext cx="1444972" cy="163396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1924050" cy="15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1217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2605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6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0983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223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5055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9873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45985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7591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677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43337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7541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57682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570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8603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6461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6695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78788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04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1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03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77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8983710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60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68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415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270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252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642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421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78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666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641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416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59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8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59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9573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339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664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8.jpeg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467600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40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Department of Computer Science and Engineering, NSYSU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04175" y="-28502"/>
            <a:ext cx="1139825" cy="12889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29" r:id="rId2"/>
    <p:sldLayoutId id="2147484330" r:id="rId3"/>
    <p:sldLayoutId id="2147484331" r:id="rId4"/>
    <p:sldLayoutId id="2147484332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0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 userDrawn="1"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8" r:id="rId3"/>
    <p:sldLayoutId id="214748440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5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Edge Detection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990600" y="4068763"/>
            <a:ext cx="7391400" cy="14176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/>
              <a:t>Chen-Kang</a:t>
            </a:r>
            <a:r>
              <a:rPr lang="zh-TW" altLang="en-US" dirty="0"/>
              <a:t> </a:t>
            </a:r>
            <a:r>
              <a:rPr lang="en-US" altLang="zh-TW" dirty="0"/>
              <a:t>(Angus) Tsai</a:t>
            </a:r>
          </a:p>
          <a:p>
            <a:pPr>
              <a:lnSpc>
                <a:spcPct val="80000"/>
              </a:lnSpc>
            </a:pPr>
            <a:r>
              <a:rPr lang="fr-FR" altLang="zh-TW" b="1" dirty="0"/>
              <a:t>Email: </a:t>
            </a:r>
            <a:r>
              <a:rPr lang="fr-FR" altLang="zh-TW" dirty="0"/>
              <a:t>angus@cereal.cse.nsysu.edu.tw</a:t>
            </a: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b="1" dirty="0"/>
              <a:t>Date</a:t>
            </a:r>
            <a:r>
              <a:rPr lang="en-US" altLang="zh-TW" b="1"/>
              <a:t>:</a:t>
            </a:r>
            <a:r>
              <a:rPr lang="en-US" altLang="zh-TW"/>
              <a:t> 2020/12/16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376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6233D-FA91-4A8A-9E6A-228F77A2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EC10B9-D3F7-47F0-992A-179FB1B28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Create project -&gt; Project name -&gt; Project file name -&gt; OK</a:t>
            </a:r>
            <a:endParaRPr lang="zh-TW" altLang="en-US" sz="18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957221" y="2392531"/>
            <a:ext cx="5038725" cy="3771900"/>
            <a:chOff x="1909513" y="2273261"/>
            <a:chExt cx="5038725" cy="3771900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9513" y="2273261"/>
              <a:ext cx="5038725" cy="3771900"/>
            </a:xfrm>
            <a:prstGeom prst="rect">
              <a:avLst/>
            </a:prstGeom>
          </p:spPr>
        </p:pic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829ABA19-323A-41DC-A337-2C9226109C93}"/>
                </a:ext>
              </a:extLst>
            </p:cNvPr>
            <p:cNvGrpSpPr/>
            <p:nvPr/>
          </p:nvGrpSpPr>
          <p:grpSpPr>
            <a:xfrm>
              <a:off x="2147301" y="2735884"/>
              <a:ext cx="4094670" cy="3309277"/>
              <a:chOff x="2338322" y="2593604"/>
              <a:chExt cx="4367277" cy="364134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844D65B-CC2D-4867-AC0D-61C376285BB1}"/>
                  </a:ext>
                </a:extLst>
              </p:cNvPr>
              <p:cNvSpPr/>
              <p:nvPr/>
            </p:nvSpPr>
            <p:spPr bwMode="auto">
              <a:xfrm>
                <a:off x="2338322" y="2593604"/>
                <a:ext cx="810126" cy="264695"/>
              </a:xfrm>
              <a:prstGeom prst="rect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3538212-BAFF-455C-A4E6-B760E0D6C46E}"/>
                  </a:ext>
                </a:extLst>
              </p:cNvPr>
              <p:cNvSpPr/>
              <p:nvPr/>
            </p:nvSpPr>
            <p:spPr bwMode="auto">
              <a:xfrm>
                <a:off x="3384884" y="3911265"/>
                <a:ext cx="3320715" cy="291767"/>
              </a:xfrm>
              <a:prstGeom prst="rect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3116518-51D2-446E-BAFE-FE6C84ED35F5}"/>
                  </a:ext>
                </a:extLst>
              </p:cNvPr>
              <p:cNvSpPr/>
              <p:nvPr/>
            </p:nvSpPr>
            <p:spPr bwMode="auto">
              <a:xfrm>
                <a:off x="3384884" y="4257589"/>
                <a:ext cx="3320714" cy="291767"/>
              </a:xfrm>
              <a:prstGeom prst="rect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1126DBE-FB81-4CD9-89C7-0682B36AD50F}"/>
                  </a:ext>
                </a:extLst>
              </p:cNvPr>
              <p:cNvSpPr/>
              <p:nvPr/>
            </p:nvSpPr>
            <p:spPr bwMode="auto">
              <a:xfrm>
                <a:off x="5671282" y="5812839"/>
                <a:ext cx="874294" cy="422109"/>
              </a:xfrm>
              <a:prstGeom prst="rect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780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4C1A1-97C4-4987-8B36-667D9C8B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366535-2100-44AE-A959-D2D2A5D0A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Import </a:t>
            </a:r>
            <a:r>
              <a:rPr lang="en-US" altLang="zh-TW" sz="1800" dirty="0" err="1"/>
              <a:t>SystemC</a:t>
            </a:r>
            <a:r>
              <a:rPr lang="en-US" altLang="zh-TW" sz="1800" dirty="0"/>
              <a:t> Modules -&gt; Add -&gt; Choose all the source file</a:t>
            </a:r>
            <a:endParaRPr lang="zh-TW" altLang="en-US" sz="1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455B9E0-2BD2-4C6D-976C-730EDD8AF993}"/>
              </a:ext>
            </a:extLst>
          </p:cNvPr>
          <p:cNvGrpSpPr/>
          <p:nvPr/>
        </p:nvGrpSpPr>
        <p:grpSpPr>
          <a:xfrm>
            <a:off x="669472" y="2694215"/>
            <a:ext cx="4380528" cy="2822122"/>
            <a:chOff x="2296312" y="2441122"/>
            <a:chExt cx="5374423" cy="371475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245CF60-5AC6-4B84-8471-E8F6B351C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4" r="30081" b="50979"/>
            <a:stretch/>
          </p:blipFill>
          <p:spPr>
            <a:xfrm>
              <a:off x="2296312" y="2441122"/>
              <a:ext cx="5374423" cy="371475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0950ADF-C0BB-4F1F-B448-BA080C513266}"/>
                </a:ext>
              </a:extLst>
            </p:cNvPr>
            <p:cNvSpPr/>
            <p:nvPr/>
          </p:nvSpPr>
          <p:spPr bwMode="auto">
            <a:xfrm>
              <a:off x="2955471" y="4335236"/>
              <a:ext cx="1167493" cy="179614"/>
            </a:xfrm>
            <a:prstGeom prst="rect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473994A-E518-4B0B-A66D-433342934EEF}"/>
              </a:ext>
            </a:extLst>
          </p:cNvPr>
          <p:cNvGrpSpPr/>
          <p:nvPr/>
        </p:nvGrpSpPr>
        <p:grpSpPr>
          <a:xfrm>
            <a:off x="5574128" y="2866949"/>
            <a:ext cx="3043956" cy="3608613"/>
            <a:chOff x="5574128" y="2866949"/>
            <a:chExt cx="3043956" cy="3608613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25E0DF1-9644-40C6-8C07-33EE9846F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4128" y="2866949"/>
              <a:ext cx="3043956" cy="3608613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487082-FCB6-435C-B030-A5CAF9361903}"/>
                </a:ext>
              </a:extLst>
            </p:cNvPr>
            <p:cNvSpPr/>
            <p:nvPr/>
          </p:nvSpPr>
          <p:spPr bwMode="auto">
            <a:xfrm>
              <a:off x="5686203" y="4906073"/>
              <a:ext cx="943197" cy="232858"/>
            </a:xfrm>
            <a:prstGeom prst="rect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51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the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 port of Image, Clock, Save and Sobel block to CLOCK protocol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F3E1E7-2457-4AEE-A6B5-16BCDF21A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780928"/>
            <a:ext cx="60102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6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13805-D860-4715-BF5B-9C876F78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C1B2D9-31CB-4ACF-A24C-1229E807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Create the block diagram</a:t>
            </a:r>
            <a:endParaRPr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9630AA-F205-4BB9-ACE8-003451C87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23592"/>
            <a:ext cx="603401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3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13805-D860-4715-BF5B-9C876F78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C1B2D9-31CB-4ACF-A24C-1229E807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Click clock block -&gt; Set clock period</a:t>
            </a:r>
          </a:p>
          <a:p>
            <a:pPr lvl="1"/>
            <a:r>
              <a:rPr lang="en-US" altLang="zh-TW" sz="1650" dirty="0"/>
              <a:t>division -&gt; 5</a:t>
            </a:r>
          </a:p>
          <a:p>
            <a:pPr lvl="1"/>
            <a:r>
              <a:rPr lang="en-US" altLang="zh-TW" sz="1650" dirty="0"/>
              <a:t>cycle -&gt; 100000000</a:t>
            </a:r>
            <a:endParaRPr lang="zh-TW" altLang="en-US" sz="1650" dirty="0"/>
          </a:p>
          <a:p>
            <a:pPr lvl="1"/>
            <a:endParaRPr lang="en-US" altLang="zh-TW" sz="165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en-US" altLang="zh-TW" sz="1800" dirty="0"/>
              <a:t>Click Reset block -&gt; Set reset period</a:t>
            </a:r>
          </a:p>
          <a:p>
            <a:pPr lvl="1"/>
            <a:r>
              <a:rPr lang="en-US" altLang="zh-TW" sz="1650" dirty="0"/>
              <a:t>_ticks -&gt; 10</a:t>
            </a:r>
            <a:endParaRPr lang="zh-TW" altLang="en-US" sz="165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6E37E3-64B0-4B5D-9772-A5EBF61A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5373216"/>
            <a:ext cx="6219825" cy="12001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EEF2642-64FB-4FFD-B8CA-9313CD3CC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2729471"/>
            <a:ext cx="64103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5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Execution result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8" y="2875423"/>
            <a:ext cx="2556094" cy="255138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56928" y="540231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 image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092463" y="5476155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Direction Y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15409" y="542904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Direction X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AA16944-8970-4CA0-9493-BC72CD8D3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405" y="2875423"/>
            <a:ext cx="2547189" cy="255138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E7BA7E0-30E0-4A6D-ADB9-040A81A93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496" y="2875423"/>
            <a:ext cx="2732512" cy="25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0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Due in one week (12/23)</a:t>
            </a:r>
          </a:p>
          <a:p>
            <a:pPr lvl="1"/>
            <a:r>
              <a:rPr lang="en-US" altLang="zh-TW" dirty="0"/>
              <a:t>Complete Sobel operation.</a:t>
            </a:r>
          </a:p>
          <a:p>
            <a:pPr lvl="1"/>
            <a:r>
              <a:rPr lang="en-US" altLang="zh-TW" dirty="0"/>
              <a:t>Use Platform Architecture to simulate output result.</a:t>
            </a:r>
          </a:p>
          <a:p>
            <a:pPr lvl="1">
              <a:spcAft>
                <a:spcPts val="450"/>
              </a:spcAft>
            </a:pPr>
            <a:r>
              <a:rPr lang="en-US" altLang="zh-TW" kern="0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Calibri" panose="020F0502020204030204" pitchFamily="34" charset="0"/>
              </a:rPr>
              <a:t>Source code ( all of your file, include PA project file, source code….  ).</a:t>
            </a:r>
            <a:endParaRPr lang="zh-TW" altLang="zh-TW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9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Sobel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Sobel algorithm is a kind of edge detection method</a:t>
            </a:r>
          </a:p>
          <a:p>
            <a:endParaRPr lang="en-US" altLang="zh-TW" sz="1800" dirty="0"/>
          </a:p>
          <a:p>
            <a:r>
              <a:rPr lang="en-US" altLang="zh-TW" sz="1800" dirty="0"/>
              <a:t>The purpose of edge detection is to identify the pixel value with significant change in brightness in digital images.</a:t>
            </a:r>
          </a:p>
          <a:p>
            <a:pPr lvl="1"/>
            <a:r>
              <a:rPr lang="en-US" altLang="zh-TW" sz="1800" dirty="0"/>
              <a:t>It greatly reduce amount of data</a:t>
            </a:r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3710402"/>
            <a:ext cx="2364828" cy="23749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193" y="3710402"/>
            <a:ext cx="2370411" cy="237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4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Sobel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Sobel operation is to multiply input data with kernel</a:t>
            </a:r>
          </a:p>
          <a:p>
            <a:pPr lvl="1"/>
            <a:r>
              <a:rPr lang="en-US" altLang="zh-TW" sz="1650" dirty="0"/>
              <a:t>Need to padding</a:t>
            </a:r>
          </a:p>
          <a:p>
            <a:pPr lvl="1"/>
            <a:endParaRPr lang="en-US" altLang="zh-TW" sz="1650" dirty="0"/>
          </a:p>
          <a:p>
            <a:r>
              <a:rPr lang="en-US" altLang="zh-TW" sz="1800" dirty="0"/>
              <a:t>The kernel has been fixed to two form</a:t>
            </a:r>
          </a:p>
          <a:p>
            <a:pPr lvl="1"/>
            <a:r>
              <a:rPr lang="en-US" altLang="zh-TW" sz="1650" dirty="0"/>
              <a:t>X-direction</a:t>
            </a:r>
          </a:p>
          <a:p>
            <a:pPr lvl="1"/>
            <a:r>
              <a:rPr lang="en-US" altLang="zh-TW" sz="1650" dirty="0"/>
              <a:t>Y-direction</a:t>
            </a:r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5794" y="3706523"/>
          <a:ext cx="1831348" cy="1821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837">
                  <a:extLst>
                    <a:ext uri="{9D8B030D-6E8A-4147-A177-3AD203B41FA5}">
                      <a16:colId xmlns:a16="http://schemas.microsoft.com/office/drawing/2014/main" val="441079910"/>
                    </a:ext>
                  </a:extLst>
                </a:gridCol>
                <a:gridCol w="457837">
                  <a:extLst>
                    <a:ext uri="{9D8B030D-6E8A-4147-A177-3AD203B41FA5}">
                      <a16:colId xmlns:a16="http://schemas.microsoft.com/office/drawing/2014/main" val="1179762385"/>
                    </a:ext>
                  </a:extLst>
                </a:gridCol>
                <a:gridCol w="457837">
                  <a:extLst>
                    <a:ext uri="{9D8B030D-6E8A-4147-A177-3AD203B41FA5}">
                      <a16:colId xmlns:a16="http://schemas.microsoft.com/office/drawing/2014/main" val="159096074"/>
                    </a:ext>
                  </a:extLst>
                </a:gridCol>
                <a:gridCol w="457837">
                  <a:extLst>
                    <a:ext uri="{9D8B030D-6E8A-4147-A177-3AD203B41FA5}">
                      <a16:colId xmlns:a16="http://schemas.microsoft.com/office/drawing/2014/main" val="3363096372"/>
                    </a:ext>
                  </a:extLst>
                </a:gridCol>
              </a:tblGrid>
              <a:tr h="455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255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255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255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235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697254"/>
                  </a:ext>
                </a:extLst>
              </a:tr>
              <a:tr h="455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135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234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54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56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801"/>
                  </a:ext>
                </a:extLst>
              </a:tr>
              <a:tr h="455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12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43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43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59151"/>
                  </a:ext>
                </a:extLst>
              </a:tr>
              <a:tr h="455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0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121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121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12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45658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635794" y="3685392"/>
            <a:ext cx="1361172" cy="1391105"/>
          </a:xfrm>
          <a:prstGeom prst="rect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08372" y="3251871"/>
          <a:ext cx="1358460" cy="13656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2820">
                  <a:extLst>
                    <a:ext uri="{9D8B030D-6E8A-4147-A177-3AD203B41FA5}">
                      <a16:colId xmlns:a16="http://schemas.microsoft.com/office/drawing/2014/main" val="851879421"/>
                    </a:ext>
                  </a:extLst>
                </a:gridCol>
                <a:gridCol w="452820">
                  <a:extLst>
                    <a:ext uri="{9D8B030D-6E8A-4147-A177-3AD203B41FA5}">
                      <a16:colId xmlns:a16="http://schemas.microsoft.com/office/drawing/2014/main" val="947256685"/>
                    </a:ext>
                  </a:extLst>
                </a:gridCol>
                <a:gridCol w="452820">
                  <a:extLst>
                    <a:ext uri="{9D8B030D-6E8A-4147-A177-3AD203B41FA5}">
                      <a16:colId xmlns:a16="http://schemas.microsoft.com/office/drawing/2014/main" val="2311016959"/>
                    </a:ext>
                  </a:extLst>
                </a:gridCol>
              </a:tblGrid>
              <a:tr h="45520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-1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541250"/>
                  </a:ext>
                </a:extLst>
              </a:tr>
              <a:tr h="45520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-2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62034"/>
                  </a:ext>
                </a:extLst>
              </a:tr>
              <a:tr h="45520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-1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0081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126550" y="3166480"/>
          <a:ext cx="1787748" cy="16249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937">
                  <a:extLst>
                    <a:ext uri="{9D8B030D-6E8A-4147-A177-3AD203B41FA5}">
                      <a16:colId xmlns:a16="http://schemas.microsoft.com/office/drawing/2014/main" val="441079910"/>
                    </a:ext>
                  </a:extLst>
                </a:gridCol>
                <a:gridCol w="446937">
                  <a:extLst>
                    <a:ext uri="{9D8B030D-6E8A-4147-A177-3AD203B41FA5}">
                      <a16:colId xmlns:a16="http://schemas.microsoft.com/office/drawing/2014/main" val="1179762385"/>
                    </a:ext>
                  </a:extLst>
                </a:gridCol>
                <a:gridCol w="446937">
                  <a:extLst>
                    <a:ext uri="{9D8B030D-6E8A-4147-A177-3AD203B41FA5}">
                      <a16:colId xmlns:a16="http://schemas.microsoft.com/office/drawing/2014/main" val="159096074"/>
                    </a:ext>
                  </a:extLst>
                </a:gridCol>
                <a:gridCol w="446937">
                  <a:extLst>
                    <a:ext uri="{9D8B030D-6E8A-4147-A177-3AD203B41FA5}">
                      <a16:colId xmlns:a16="http://schemas.microsoft.com/office/drawing/2014/main" val="3363096372"/>
                    </a:ext>
                  </a:extLst>
                </a:gridCol>
              </a:tblGrid>
              <a:tr h="412823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697254"/>
                  </a:ext>
                </a:extLst>
              </a:tr>
              <a:tr h="404037"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-119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801"/>
                  </a:ext>
                </a:extLst>
              </a:tr>
              <a:tr h="404037"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59151"/>
                  </a:ext>
                </a:extLst>
              </a:tr>
              <a:tr h="404037"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45658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 bwMode="auto">
          <a:xfrm>
            <a:off x="6557482" y="3553619"/>
            <a:ext cx="490469" cy="431928"/>
          </a:xfrm>
          <a:prstGeom prst="rect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508372" y="4948934"/>
          <a:ext cx="1358460" cy="13656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2820">
                  <a:extLst>
                    <a:ext uri="{9D8B030D-6E8A-4147-A177-3AD203B41FA5}">
                      <a16:colId xmlns:a16="http://schemas.microsoft.com/office/drawing/2014/main" val="851879421"/>
                    </a:ext>
                  </a:extLst>
                </a:gridCol>
                <a:gridCol w="452820">
                  <a:extLst>
                    <a:ext uri="{9D8B030D-6E8A-4147-A177-3AD203B41FA5}">
                      <a16:colId xmlns:a16="http://schemas.microsoft.com/office/drawing/2014/main" val="947256685"/>
                    </a:ext>
                  </a:extLst>
                </a:gridCol>
                <a:gridCol w="452820">
                  <a:extLst>
                    <a:ext uri="{9D8B030D-6E8A-4147-A177-3AD203B41FA5}">
                      <a16:colId xmlns:a16="http://schemas.microsoft.com/office/drawing/2014/main" val="2311016959"/>
                    </a:ext>
                  </a:extLst>
                </a:gridCol>
              </a:tblGrid>
              <a:tr h="45520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541250"/>
                  </a:ext>
                </a:extLst>
              </a:tr>
              <a:tr h="45520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62034"/>
                  </a:ext>
                </a:extLst>
              </a:tr>
              <a:tr h="45520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-1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-2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-1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00811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 bwMode="auto">
          <a:xfrm flipV="1">
            <a:off x="2604773" y="4214648"/>
            <a:ext cx="510100" cy="166297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 bwMode="auto">
          <a:xfrm>
            <a:off x="2659670" y="4801924"/>
            <a:ext cx="455203" cy="2010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136501" y="4882158"/>
          <a:ext cx="1787748" cy="16249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937">
                  <a:extLst>
                    <a:ext uri="{9D8B030D-6E8A-4147-A177-3AD203B41FA5}">
                      <a16:colId xmlns:a16="http://schemas.microsoft.com/office/drawing/2014/main" val="441079910"/>
                    </a:ext>
                  </a:extLst>
                </a:gridCol>
                <a:gridCol w="446937">
                  <a:extLst>
                    <a:ext uri="{9D8B030D-6E8A-4147-A177-3AD203B41FA5}">
                      <a16:colId xmlns:a16="http://schemas.microsoft.com/office/drawing/2014/main" val="1179762385"/>
                    </a:ext>
                  </a:extLst>
                </a:gridCol>
                <a:gridCol w="446937">
                  <a:extLst>
                    <a:ext uri="{9D8B030D-6E8A-4147-A177-3AD203B41FA5}">
                      <a16:colId xmlns:a16="http://schemas.microsoft.com/office/drawing/2014/main" val="159096074"/>
                    </a:ext>
                  </a:extLst>
                </a:gridCol>
                <a:gridCol w="446937">
                  <a:extLst>
                    <a:ext uri="{9D8B030D-6E8A-4147-A177-3AD203B41FA5}">
                      <a16:colId xmlns:a16="http://schemas.microsoft.com/office/drawing/2014/main" val="3363096372"/>
                    </a:ext>
                  </a:extLst>
                </a:gridCol>
              </a:tblGrid>
              <a:tr h="412823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697254"/>
                  </a:ext>
                </a:extLst>
              </a:tr>
              <a:tr h="404037"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953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801"/>
                  </a:ext>
                </a:extLst>
              </a:tr>
              <a:tr h="404037"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59151"/>
                  </a:ext>
                </a:extLst>
              </a:tr>
              <a:tr h="404037"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45658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 bwMode="auto">
          <a:xfrm>
            <a:off x="6557482" y="5298697"/>
            <a:ext cx="490469" cy="431928"/>
          </a:xfrm>
          <a:prstGeom prst="rect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 flipV="1">
            <a:off x="5005025" y="3992564"/>
            <a:ext cx="828216" cy="1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 bwMode="auto">
          <a:xfrm flipV="1">
            <a:off x="4977066" y="5659290"/>
            <a:ext cx="828216" cy="1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7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Sobel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After the convolution operation,  the next step is to give a threshold to determine where the edge is</a:t>
            </a:r>
          </a:p>
          <a:p>
            <a:pPr lvl="1"/>
            <a:r>
              <a:rPr lang="en-US" altLang="zh-TW" sz="1650" dirty="0"/>
              <a:t>Threshold : 128</a:t>
            </a:r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r>
              <a:rPr lang="en-US" altLang="zh-TW" sz="1800" dirty="0"/>
              <a:t>The lower the threshold, the more edges can be detected</a:t>
            </a:r>
          </a:p>
          <a:p>
            <a:endParaRPr lang="en-US" altLang="zh-TW" sz="1800" dirty="0"/>
          </a:p>
          <a:p>
            <a:r>
              <a:rPr lang="en-US" altLang="zh-TW" sz="1800" dirty="0"/>
              <a:t>High threshold will miss thin or short line segments</a:t>
            </a:r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103380" y="2946287"/>
                <a:ext cx="3982108" cy="1053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2800"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  <m:r>
                                  <a:rPr lang="zh-TW" altLang="en-US" sz="28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𝑠𝑜𝑏𝑒𝑙</m:t>
                                </m:r>
                                <m:r>
                                  <a:rPr lang="zh-TW" altLang="en-US" sz="2800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𝑡h𝑟𝑒𝑠h𝑜𝑙𝑑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zh-TW" altLang="en-US" sz="28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𝑠𝑜𝑏𝑒𝑙</m:t>
                                </m:r>
                                <m:r>
                                  <a:rPr lang="zh-TW" altLang="en-US" sz="2800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𝑡h𝑟𝑒𝑠h𝑜𝑙𝑑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380" y="2946287"/>
                <a:ext cx="3982108" cy="1053494"/>
              </a:xfrm>
              <a:prstGeom prst="rect">
                <a:avLst/>
              </a:prstGeom>
              <a:blipFill>
                <a:blip r:embed="rId2"/>
                <a:stretch>
                  <a:fillRect r="-186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87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Software hardware co-design</a:t>
            </a:r>
          </a:p>
          <a:p>
            <a:endParaRPr lang="en-US" altLang="zh-TW" sz="1800" dirty="0"/>
          </a:p>
          <a:p>
            <a:r>
              <a:rPr lang="en-US" altLang="zh-TW" sz="1800" dirty="0"/>
              <a:t>System block</a:t>
            </a:r>
          </a:p>
          <a:p>
            <a:pPr lvl="1"/>
            <a:r>
              <a:rPr lang="en-US" altLang="zh-TW" sz="1800" dirty="0" err="1"/>
              <a:t>clk</a:t>
            </a:r>
            <a:endParaRPr lang="en-US" altLang="zh-TW" sz="1800" dirty="0"/>
          </a:p>
          <a:p>
            <a:pPr lvl="1"/>
            <a:r>
              <a:rPr lang="en-US" altLang="zh-TW" sz="1800" dirty="0"/>
              <a:t>reset</a:t>
            </a:r>
          </a:p>
          <a:p>
            <a:pPr lvl="1"/>
            <a:r>
              <a:rPr lang="en-US" altLang="zh-TW" sz="1800" dirty="0"/>
              <a:t>Image</a:t>
            </a:r>
          </a:p>
          <a:p>
            <a:pPr lvl="1"/>
            <a:r>
              <a:rPr lang="en-US" altLang="zh-TW" sz="1800" dirty="0"/>
              <a:t>Sobel</a:t>
            </a:r>
          </a:p>
          <a:p>
            <a:pPr lvl="1"/>
            <a:r>
              <a:rPr lang="en-US" altLang="zh-TW" sz="1800" dirty="0"/>
              <a:t>Save</a:t>
            </a:r>
            <a:endParaRPr lang="zh-TW" altLang="en-US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CF5E70-654A-40D9-B901-E1DE78FB1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780928"/>
            <a:ext cx="5962997" cy="29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9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Image is used to read and store the pixel value</a:t>
            </a:r>
          </a:p>
          <a:p>
            <a:endParaRPr lang="en-US" altLang="zh-TW" sz="1800" dirty="0"/>
          </a:p>
          <a:p>
            <a:r>
              <a:rPr lang="en-US" altLang="zh-TW" sz="1800" dirty="0"/>
              <a:t>There are some signals to control the image block</a:t>
            </a:r>
          </a:p>
          <a:p>
            <a:pPr lvl="1"/>
            <a:r>
              <a:rPr lang="en-US" altLang="zh-TW" sz="1800" dirty="0"/>
              <a:t>i_rd</a:t>
            </a:r>
          </a:p>
          <a:p>
            <a:pPr lvl="1"/>
            <a:r>
              <a:rPr lang="en-US" altLang="zh-TW" sz="1800" dirty="0"/>
              <a:t>i_addr</a:t>
            </a:r>
            <a:endParaRPr lang="zh-TW" altLang="en-US" sz="18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5399901" y="3035311"/>
            <a:ext cx="2672043" cy="3440251"/>
            <a:chOff x="3892378" y="2905385"/>
            <a:chExt cx="2355732" cy="3440251"/>
          </a:xfrm>
        </p:grpSpPr>
        <p:grpSp>
          <p:nvGrpSpPr>
            <p:cNvPr id="47" name="群組 46"/>
            <p:cNvGrpSpPr/>
            <p:nvPr/>
          </p:nvGrpSpPr>
          <p:grpSpPr>
            <a:xfrm>
              <a:off x="3892378" y="3269047"/>
              <a:ext cx="2355732" cy="2686564"/>
              <a:chOff x="2854411" y="2898344"/>
              <a:chExt cx="2355732" cy="2686564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2854411" y="2898344"/>
                <a:ext cx="2174788" cy="369332"/>
                <a:chOff x="2854411" y="2898344"/>
                <a:chExt cx="2174788" cy="369332"/>
              </a:xfrm>
            </p:grpSpPr>
            <p:grpSp>
              <p:nvGrpSpPr>
                <p:cNvPr id="8" name="群組 7"/>
                <p:cNvGrpSpPr/>
                <p:nvPr/>
              </p:nvGrpSpPr>
              <p:grpSpPr>
                <a:xfrm>
                  <a:off x="2854411" y="2928551"/>
                  <a:ext cx="2174788" cy="308919"/>
                  <a:chOff x="2854411" y="2928551"/>
                  <a:chExt cx="2174788" cy="308919"/>
                </a:xfrm>
              </p:grpSpPr>
              <p:sp>
                <p:nvSpPr>
                  <p:cNvPr id="6" name="矩形 5"/>
                  <p:cNvSpPr/>
                  <p:nvPr/>
                </p:nvSpPr>
                <p:spPr bwMode="auto">
                  <a:xfrm>
                    <a:off x="2854411" y="2928551"/>
                    <a:ext cx="1087394" cy="308919"/>
                  </a:xfrm>
                  <a:prstGeom prst="rect">
                    <a:avLst/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endParaRPr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 bwMode="auto">
                  <a:xfrm>
                    <a:off x="3941805" y="2928551"/>
                    <a:ext cx="1087394" cy="308919"/>
                  </a:xfrm>
                  <a:prstGeom prst="rect">
                    <a:avLst/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endParaRPr>
                  </a:p>
                </p:txBody>
              </p:sp>
            </p:grpSp>
            <p:sp>
              <p:nvSpPr>
                <p:cNvPr id="9" name="文字方塊 8"/>
                <p:cNvSpPr txBox="1"/>
                <p:nvPr/>
              </p:nvSpPr>
              <p:spPr>
                <a:xfrm>
                  <a:off x="3305743" y="289834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0</a:t>
                  </a:r>
                  <a:endParaRPr lang="zh-TW" altLang="en-US" dirty="0"/>
                </a:p>
              </p:txBody>
            </p:sp>
          </p:grpSp>
          <p:grpSp>
            <p:nvGrpSpPr>
              <p:cNvPr id="11" name="群組 10"/>
              <p:cNvGrpSpPr/>
              <p:nvPr/>
            </p:nvGrpSpPr>
            <p:grpSpPr>
              <a:xfrm>
                <a:off x="2854411" y="3202638"/>
                <a:ext cx="2174788" cy="369332"/>
                <a:chOff x="2854411" y="2898344"/>
                <a:chExt cx="2174788" cy="369332"/>
              </a:xfrm>
            </p:grpSpPr>
            <p:grpSp>
              <p:nvGrpSpPr>
                <p:cNvPr id="12" name="群組 11"/>
                <p:cNvGrpSpPr/>
                <p:nvPr/>
              </p:nvGrpSpPr>
              <p:grpSpPr>
                <a:xfrm>
                  <a:off x="2854411" y="2928551"/>
                  <a:ext cx="2174788" cy="308919"/>
                  <a:chOff x="2854411" y="2928551"/>
                  <a:chExt cx="2174788" cy="308919"/>
                </a:xfrm>
              </p:grpSpPr>
              <p:sp>
                <p:nvSpPr>
                  <p:cNvPr id="14" name="矩形 13"/>
                  <p:cNvSpPr/>
                  <p:nvPr/>
                </p:nvSpPr>
                <p:spPr bwMode="auto">
                  <a:xfrm>
                    <a:off x="2854411" y="2928551"/>
                    <a:ext cx="1087394" cy="308919"/>
                  </a:xfrm>
                  <a:prstGeom prst="rect">
                    <a:avLst/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 bwMode="auto">
                  <a:xfrm>
                    <a:off x="3941805" y="2928551"/>
                    <a:ext cx="1087394" cy="308919"/>
                  </a:xfrm>
                  <a:prstGeom prst="rect">
                    <a:avLst/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endParaRPr>
                  </a:p>
                </p:txBody>
              </p:sp>
            </p:grpSp>
            <p:sp>
              <p:nvSpPr>
                <p:cNvPr id="13" name="文字方塊 12"/>
                <p:cNvSpPr txBox="1"/>
                <p:nvPr/>
              </p:nvSpPr>
              <p:spPr>
                <a:xfrm>
                  <a:off x="3305743" y="289834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1</a:t>
                  </a:r>
                  <a:endParaRPr lang="zh-TW" altLang="en-US" dirty="0"/>
                </a:p>
              </p:txBody>
            </p:sp>
          </p:grpSp>
          <p:grpSp>
            <p:nvGrpSpPr>
              <p:cNvPr id="16" name="群組 15"/>
              <p:cNvGrpSpPr/>
              <p:nvPr/>
            </p:nvGrpSpPr>
            <p:grpSpPr>
              <a:xfrm>
                <a:off x="2854411" y="3513796"/>
                <a:ext cx="2174788" cy="369332"/>
                <a:chOff x="2854411" y="2898344"/>
                <a:chExt cx="2174788" cy="369332"/>
              </a:xfrm>
            </p:grpSpPr>
            <p:grpSp>
              <p:nvGrpSpPr>
                <p:cNvPr id="17" name="群組 16"/>
                <p:cNvGrpSpPr/>
                <p:nvPr/>
              </p:nvGrpSpPr>
              <p:grpSpPr>
                <a:xfrm>
                  <a:off x="2854411" y="2928551"/>
                  <a:ext cx="2174788" cy="308919"/>
                  <a:chOff x="2854411" y="2928551"/>
                  <a:chExt cx="2174788" cy="308919"/>
                </a:xfrm>
              </p:grpSpPr>
              <p:sp>
                <p:nvSpPr>
                  <p:cNvPr id="19" name="矩形 18"/>
                  <p:cNvSpPr/>
                  <p:nvPr/>
                </p:nvSpPr>
                <p:spPr bwMode="auto">
                  <a:xfrm>
                    <a:off x="2854411" y="2928551"/>
                    <a:ext cx="1087394" cy="308919"/>
                  </a:xfrm>
                  <a:prstGeom prst="rect">
                    <a:avLst/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endParaRPr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 bwMode="auto">
                  <a:xfrm>
                    <a:off x="3941805" y="2928551"/>
                    <a:ext cx="1087394" cy="308919"/>
                  </a:xfrm>
                  <a:prstGeom prst="rect">
                    <a:avLst/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endParaRPr>
                  </a:p>
                </p:txBody>
              </p:sp>
            </p:grpSp>
            <p:sp>
              <p:nvSpPr>
                <p:cNvPr id="18" name="文字方塊 17"/>
                <p:cNvSpPr txBox="1"/>
                <p:nvPr/>
              </p:nvSpPr>
              <p:spPr>
                <a:xfrm>
                  <a:off x="3305743" y="289834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</p:grpSp>
          <p:grpSp>
            <p:nvGrpSpPr>
              <p:cNvPr id="36" name="群組 35"/>
              <p:cNvGrpSpPr/>
              <p:nvPr/>
            </p:nvGrpSpPr>
            <p:grpSpPr>
              <a:xfrm>
                <a:off x="2854411" y="4588285"/>
                <a:ext cx="2174788" cy="996623"/>
                <a:chOff x="2854411" y="4081823"/>
                <a:chExt cx="2174788" cy="996623"/>
              </a:xfrm>
            </p:grpSpPr>
            <p:grpSp>
              <p:nvGrpSpPr>
                <p:cNvPr id="21" name="群組 20"/>
                <p:cNvGrpSpPr/>
                <p:nvPr/>
              </p:nvGrpSpPr>
              <p:grpSpPr>
                <a:xfrm>
                  <a:off x="2854411" y="4081823"/>
                  <a:ext cx="2174788" cy="369332"/>
                  <a:chOff x="2854411" y="2909265"/>
                  <a:chExt cx="2174788" cy="369332"/>
                </a:xfrm>
              </p:grpSpPr>
              <p:grpSp>
                <p:nvGrpSpPr>
                  <p:cNvPr id="22" name="群組 21"/>
                  <p:cNvGrpSpPr/>
                  <p:nvPr/>
                </p:nvGrpSpPr>
                <p:grpSpPr>
                  <a:xfrm>
                    <a:off x="2854411" y="2928551"/>
                    <a:ext cx="2174788" cy="308919"/>
                    <a:chOff x="2854411" y="2928551"/>
                    <a:chExt cx="2174788" cy="308919"/>
                  </a:xfrm>
                </p:grpSpPr>
                <p:sp>
                  <p:nvSpPr>
                    <p:cNvPr id="24" name="矩形 23"/>
                    <p:cNvSpPr/>
                    <p:nvPr/>
                  </p:nvSpPr>
                  <p:spPr bwMode="auto">
                    <a:xfrm>
                      <a:off x="2854411" y="2928551"/>
                      <a:ext cx="1087394" cy="308919"/>
                    </a:xfrm>
                    <a:prstGeom prst="rect">
                      <a:avLst/>
                    </a:prstGeom>
                    <a:ln w="2857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p:txBody>
                </p:sp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3941805" y="2928551"/>
                      <a:ext cx="1087394" cy="308919"/>
                    </a:xfrm>
                    <a:prstGeom prst="rect">
                      <a:avLst/>
                    </a:prstGeom>
                    <a:ln w="2857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p:txBody>
                </p:sp>
              </p:grpSp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3003887" y="2909265"/>
                    <a:ext cx="8258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65533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26" name="群組 25"/>
                <p:cNvGrpSpPr/>
                <p:nvPr/>
              </p:nvGrpSpPr>
              <p:grpSpPr>
                <a:xfrm>
                  <a:off x="2854411" y="4380440"/>
                  <a:ext cx="2174788" cy="369332"/>
                  <a:chOff x="2854411" y="2897991"/>
                  <a:chExt cx="2174788" cy="369332"/>
                </a:xfrm>
              </p:grpSpPr>
              <p:grpSp>
                <p:nvGrpSpPr>
                  <p:cNvPr id="27" name="群組 26"/>
                  <p:cNvGrpSpPr/>
                  <p:nvPr/>
                </p:nvGrpSpPr>
                <p:grpSpPr>
                  <a:xfrm>
                    <a:off x="2854411" y="2928551"/>
                    <a:ext cx="2174788" cy="308919"/>
                    <a:chOff x="2854411" y="2928551"/>
                    <a:chExt cx="2174788" cy="308919"/>
                  </a:xfrm>
                </p:grpSpPr>
                <p:sp>
                  <p:nvSpPr>
                    <p:cNvPr id="29" name="矩形 28"/>
                    <p:cNvSpPr/>
                    <p:nvPr/>
                  </p:nvSpPr>
                  <p:spPr bwMode="auto">
                    <a:xfrm>
                      <a:off x="2854411" y="2928551"/>
                      <a:ext cx="1087394" cy="308919"/>
                    </a:xfrm>
                    <a:prstGeom prst="rect">
                      <a:avLst/>
                    </a:prstGeom>
                    <a:ln w="2857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p:txBody>
                </p:sp>
                <p:sp>
                  <p:nvSpPr>
                    <p:cNvPr id="30" name="矩形 29"/>
                    <p:cNvSpPr/>
                    <p:nvPr/>
                  </p:nvSpPr>
                  <p:spPr bwMode="auto">
                    <a:xfrm>
                      <a:off x="3941805" y="2928551"/>
                      <a:ext cx="1087394" cy="308919"/>
                    </a:xfrm>
                    <a:prstGeom prst="rect">
                      <a:avLst/>
                    </a:prstGeom>
                    <a:ln w="2857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p:txBody>
                </p:sp>
              </p:grpSp>
              <p:sp>
                <p:nvSpPr>
                  <p:cNvPr id="28" name="文字方塊 27"/>
                  <p:cNvSpPr txBox="1"/>
                  <p:nvPr/>
                </p:nvSpPr>
                <p:spPr>
                  <a:xfrm>
                    <a:off x="3016605" y="2897991"/>
                    <a:ext cx="8258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65534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31" name="群組 30"/>
                <p:cNvGrpSpPr/>
                <p:nvPr/>
              </p:nvGrpSpPr>
              <p:grpSpPr>
                <a:xfrm>
                  <a:off x="2854411" y="4709114"/>
                  <a:ext cx="2174788" cy="369332"/>
                  <a:chOff x="2854411" y="2919037"/>
                  <a:chExt cx="2174788" cy="369332"/>
                </a:xfrm>
              </p:grpSpPr>
              <p:grpSp>
                <p:nvGrpSpPr>
                  <p:cNvPr id="32" name="群組 31"/>
                  <p:cNvGrpSpPr/>
                  <p:nvPr/>
                </p:nvGrpSpPr>
                <p:grpSpPr>
                  <a:xfrm>
                    <a:off x="2854411" y="2928551"/>
                    <a:ext cx="2174788" cy="308919"/>
                    <a:chOff x="2854411" y="2928551"/>
                    <a:chExt cx="2174788" cy="308919"/>
                  </a:xfrm>
                </p:grpSpPr>
                <p:sp>
                  <p:nvSpPr>
                    <p:cNvPr id="34" name="矩形 33"/>
                    <p:cNvSpPr/>
                    <p:nvPr/>
                  </p:nvSpPr>
                  <p:spPr bwMode="auto">
                    <a:xfrm>
                      <a:off x="2854411" y="2928551"/>
                      <a:ext cx="1087394" cy="308919"/>
                    </a:xfrm>
                    <a:prstGeom prst="rect">
                      <a:avLst/>
                    </a:prstGeom>
                    <a:ln w="2857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p:txBody>
                </p:sp>
                <p:sp>
                  <p:nvSpPr>
                    <p:cNvPr id="35" name="矩形 34"/>
                    <p:cNvSpPr/>
                    <p:nvPr/>
                  </p:nvSpPr>
                  <p:spPr bwMode="auto">
                    <a:xfrm>
                      <a:off x="3941805" y="2928551"/>
                      <a:ext cx="1087394" cy="308919"/>
                    </a:xfrm>
                    <a:prstGeom prst="rect">
                      <a:avLst/>
                    </a:prstGeom>
                    <a:ln w="2857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p:txBody>
                </p:sp>
              </p:grpSp>
              <p:sp>
                <p:nvSpPr>
                  <p:cNvPr id="33" name="文字方塊 32"/>
                  <p:cNvSpPr txBox="1"/>
                  <p:nvPr/>
                </p:nvSpPr>
                <p:spPr>
                  <a:xfrm>
                    <a:off x="3029323" y="2919037"/>
                    <a:ext cx="8258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65535</a:t>
                    </a:r>
                    <a:endParaRPr lang="zh-TW" altLang="en-US" dirty="0"/>
                  </a:p>
                </p:txBody>
              </p:sp>
            </p:grpSp>
          </p:grpSp>
          <p:sp>
            <p:nvSpPr>
              <p:cNvPr id="37" name="橢圓 36"/>
              <p:cNvSpPr/>
              <p:nvPr/>
            </p:nvSpPr>
            <p:spPr bwMode="auto">
              <a:xfrm>
                <a:off x="3880023" y="3957270"/>
                <a:ext cx="111210" cy="116653"/>
              </a:xfrm>
              <a:prstGeom prst="ellipse">
                <a:avLst/>
              </a:prstGeom>
              <a:solidFill>
                <a:schemeClr val="tx1"/>
              </a:solidFill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8" name="橢圓 37"/>
              <p:cNvSpPr/>
              <p:nvPr/>
            </p:nvSpPr>
            <p:spPr bwMode="auto">
              <a:xfrm>
                <a:off x="3874874" y="4146741"/>
                <a:ext cx="111210" cy="116653"/>
              </a:xfrm>
              <a:prstGeom prst="ellipse">
                <a:avLst/>
              </a:prstGeom>
              <a:solidFill>
                <a:schemeClr val="tx1"/>
              </a:solidFill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9" name="橢圓 38"/>
              <p:cNvSpPr/>
              <p:nvPr/>
            </p:nvSpPr>
            <p:spPr bwMode="auto">
              <a:xfrm>
                <a:off x="3875898" y="4336212"/>
                <a:ext cx="111210" cy="116653"/>
              </a:xfrm>
              <a:prstGeom prst="ellipse">
                <a:avLst/>
              </a:prstGeom>
              <a:solidFill>
                <a:schemeClr val="tx1"/>
              </a:solidFill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4105836" y="2904958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Pixel1</a:t>
                </a:r>
                <a:endParaRPr lang="zh-TW" altLang="en-US" dirty="0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4107996" y="3214250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Pixel2</a:t>
                </a:r>
                <a:endParaRPr lang="zh-TW" altLang="en-US" dirty="0"/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4110155" y="3513362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Pixel3</a:t>
                </a:r>
                <a:endParaRPr lang="zh-TW" altLang="en-US" dirty="0"/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3889731" y="4587517"/>
                <a:ext cx="1169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Pixel65534</a:t>
                </a:r>
                <a:endParaRPr lang="zh-TW" altLang="en-US" dirty="0"/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3884139" y="4898199"/>
                <a:ext cx="1169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Pixel65535</a:t>
                </a:r>
                <a:endParaRPr lang="zh-TW" altLang="en-US" dirty="0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3884139" y="5215576"/>
                <a:ext cx="1326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Pixel65536</a:t>
                </a:r>
                <a:endParaRPr lang="zh-TW" altLang="en-US" dirty="0"/>
              </a:p>
            </p:txBody>
          </p:sp>
        </p:grpSp>
        <p:sp>
          <p:nvSpPr>
            <p:cNvPr id="48" name="文字方塊 47"/>
            <p:cNvSpPr txBox="1"/>
            <p:nvPr/>
          </p:nvSpPr>
          <p:spPr>
            <a:xfrm>
              <a:off x="4633480" y="597630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Rom</a:t>
              </a:r>
              <a:endParaRPr lang="zh-TW" altLang="en-US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125701" y="2905385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Index</a:t>
              </a:r>
              <a:endParaRPr lang="zh-TW" altLang="en-US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5148122" y="292294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data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82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Write</a:t>
            </a:r>
          </a:p>
          <a:p>
            <a:pPr lvl="1"/>
            <a:r>
              <a:rPr lang="en-US" altLang="zh-TW" sz="1800" dirty="0"/>
              <a:t>When </a:t>
            </a:r>
            <a:r>
              <a:rPr lang="en-US" altLang="zh-TW" sz="1800" dirty="0" err="1"/>
              <a:t>output_valid</a:t>
            </a:r>
            <a:r>
              <a:rPr lang="en-US" altLang="zh-TW" sz="1800" dirty="0"/>
              <a:t> changes to 1, the result is valid</a:t>
            </a:r>
          </a:p>
          <a:p>
            <a:pPr lvl="1"/>
            <a:r>
              <a:rPr lang="en-US" altLang="zh-TW" dirty="0"/>
              <a:t>When all pixels are written,</a:t>
            </a:r>
            <a:r>
              <a:rPr lang="en-US" altLang="zh-TW" sz="1800" dirty="0"/>
              <a:t> stop simulation.</a:t>
            </a:r>
          </a:p>
          <a:p>
            <a:pPr lvl="2"/>
            <a:r>
              <a:rPr lang="en-US" altLang="zh-TW" sz="1800" dirty="0" err="1"/>
              <a:t>sc_stop</a:t>
            </a:r>
            <a:r>
              <a:rPr lang="en-US" altLang="zh-TW" sz="1800" dirty="0"/>
              <a:t>()</a:t>
            </a:r>
            <a:endParaRPr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00D2BF-E82F-4190-A29A-BC353FAF2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30" y="2400722"/>
            <a:ext cx="3306967" cy="407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0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Sobel</a:t>
            </a:r>
          </a:p>
          <a:p>
            <a:pPr lvl="1"/>
            <a:r>
              <a:rPr lang="en-US" altLang="zh-TW" sz="1800" dirty="0"/>
              <a:t>You need to read the rom data cycle by cycle</a:t>
            </a:r>
          </a:p>
          <a:p>
            <a:pPr lvl="1"/>
            <a:r>
              <a:rPr lang="en-US" altLang="zh-TW" sz="1800" dirty="0"/>
              <a:t>Reading data from ROM will delay one cycle</a:t>
            </a:r>
          </a:p>
          <a:p>
            <a:pPr lvl="1"/>
            <a:endParaRPr lang="zh-TW" altLang="en-US" sz="1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975504" y="62260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Sobel.h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9568DF9-3CBB-4260-B62F-D99AF32F8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775318"/>
            <a:ext cx="3063559" cy="345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2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Execution result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8" y="2875423"/>
            <a:ext cx="2556094" cy="255138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56928" y="540231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 image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092463" y="5476155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Direction Y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15409" y="542904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Direction X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1701830-A06B-47F6-9E41-9D073A3DD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405" y="2875423"/>
            <a:ext cx="2547189" cy="255138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89001C9-4A77-4211-A1A8-54806816A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496" y="2875423"/>
            <a:ext cx="2732512" cy="25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07971"/>
      </p:ext>
    </p:extLst>
  </p:cSld>
  <p:clrMapOvr>
    <a:masterClrMapping/>
  </p:clrMapOvr>
</p:sld>
</file>

<file path=ppt/theme/theme1.xml><?xml version="1.0" encoding="utf-8"?>
<a:theme xmlns:a="http://schemas.openxmlformats.org/drawingml/2006/main" name="Acces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EE6A4BF9-1DE5-4591-875C-F08D74B743B2}"/>
    </a:ext>
  </a:extLst>
</a:theme>
</file>

<file path=ppt/theme/theme2.xml><?xml version="1.0" encoding="utf-8"?>
<a:theme xmlns:a="http://schemas.openxmlformats.org/drawingml/2006/main" name="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ppt/theme/theme5.xml><?xml version="1.0" encoding="utf-8"?>
<a:theme xmlns:a="http://schemas.openxmlformats.org/drawingml/2006/main" name="1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32870</TotalTime>
  <Words>405</Words>
  <Application>Microsoft Office PowerPoint</Application>
  <PresentationFormat>如螢幕大小 (4:3)</PresentationFormat>
  <Paragraphs>150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16</vt:i4>
      </vt:variant>
    </vt:vector>
  </HeadingPairs>
  <TitlesOfParts>
    <vt:vector size="30" baseType="lpstr">
      <vt:lpstr>標楷體</vt:lpstr>
      <vt:lpstr>Arial</vt:lpstr>
      <vt:lpstr>Arial Black</vt:lpstr>
      <vt:lpstr>Calibri</vt:lpstr>
      <vt:lpstr>Cambria Math</vt:lpstr>
      <vt:lpstr>Symbol</vt:lpstr>
      <vt:lpstr>Tahoma</vt:lpstr>
      <vt:lpstr>Times New Roman</vt:lpstr>
      <vt:lpstr>Wingdings</vt:lpstr>
      <vt:lpstr>AccessLab</vt:lpstr>
      <vt:lpstr>Access Lab</vt:lpstr>
      <vt:lpstr>1_Access Lab</vt:lpstr>
      <vt:lpstr>1_Blends</vt:lpstr>
      <vt:lpstr>1_Access</vt:lpstr>
      <vt:lpstr>Edge Detection</vt:lpstr>
      <vt:lpstr>Sobel Algorithm</vt:lpstr>
      <vt:lpstr>Sobel Operation</vt:lpstr>
      <vt:lpstr>Sobel Operation</vt:lpstr>
      <vt:lpstr>Lab4</vt:lpstr>
      <vt:lpstr>Lab4</vt:lpstr>
      <vt:lpstr>Lab4</vt:lpstr>
      <vt:lpstr>Lab4</vt:lpstr>
      <vt:lpstr>Lab4</vt:lpstr>
      <vt:lpstr>Platform Architect</vt:lpstr>
      <vt:lpstr>Platform Architect</vt:lpstr>
      <vt:lpstr>Platform Architect</vt:lpstr>
      <vt:lpstr>Platform Architect</vt:lpstr>
      <vt:lpstr>Platform Architect</vt:lpstr>
      <vt:lpstr>Lab4</vt:lpstr>
      <vt:lpstr>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Research Generation_JNL Writing Jimmy_</dc:creator>
  <cp:lastModifiedBy>M083040029</cp:lastModifiedBy>
  <cp:revision>3274</cp:revision>
  <cp:lastPrinted>2010-11-16T19:53:54Z</cp:lastPrinted>
  <dcterms:created xsi:type="dcterms:W3CDTF">2016-07-04T15:48:17Z</dcterms:created>
  <dcterms:modified xsi:type="dcterms:W3CDTF">2020-12-15T18:38:22Z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