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5" r:id="rId1"/>
    <p:sldMasterId id="2147483843" r:id="rId2"/>
    <p:sldMasterId id="2147484393" r:id="rId3"/>
    <p:sldMasterId id="2147484405" r:id="rId4"/>
    <p:sldMasterId id="2147484429" r:id="rId5"/>
  </p:sldMasterIdLst>
  <p:notesMasterIdLst>
    <p:notesMasterId r:id="rId21"/>
  </p:notesMasterIdLst>
  <p:handoutMasterIdLst>
    <p:handoutMasterId r:id="rId22"/>
  </p:handoutMasterIdLst>
  <p:sldIdLst>
    <p:sldId id="696" r:id="rId6"/>
    <p:sldId id="258" r:id="rId7"/>
    <p:sldId id="260" r:id="rId8"/>
    <p:sldId id="259" r:id="rId9"/>
    <p:sldId id="263" r:id="rId10"/>
    <p:sldId id="267" r:id="rId11"/>
    <p:sldId id="269" r:id="rId12"/>
    <p:sldId id="270" r:id="rId13"/>
    <p:sldId id="271" r:id="rId14"/>
    <p:sldId id="273" r:id="rId15"/>
    <p:sldId id="276" r:id="rId16"/>
    <p:sldId id="275" r:id="rId17"/>
    <p:sldId id="697" r:id="rId18"/>
    <p:sldId id="274" r:id="rId19"/>
    <p:sldId id="268" r:id="rId20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083040029" initials="M" lastIdx="1" clrIdx="0">
    <p:extLst>
      <p:ext uri="{19B8F6BF-5375-455C-9EA6-DF929625EA0E}">
        <p15:presenceInfo xmlns:p15="http://schemas.microsoft.com/office/powerpoint/2012/main" userId="M0830400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E8D0D0"/>
    <a:srgbClr val="006600"/>
    <a:srgbClr val="CBECDE"/>
    <a:srgbClr val="E7F6EF"/>
    <a:srgbClr val="0000FF"/>
    <a:srgbClr val="000000"/>
    <a:srgbClr val="CCFFCC"/>
    <a:srgbClr val="FF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73412" autoAdjust="0"/>
  </p:normalViewPr>
  <p:slideViewPr>
    <p:cSldViewPr>
      <p:cViewPr varScale="1">
        <p:scale>
          <a:sx n="114" d="100"/>
          <a:sy n="114" d="100"/>
        </p:scale>
        <p:origin x="13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3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3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677F4905-ABF3-4EB6-A8C4-F85FB88C2C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8988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3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7713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984" y="4716947"/>
            <a:ext cx="5435708" cy="446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37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3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980C1CCB-35DE-4BE4-B6B9-9903556DB4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6576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5pPr>
    <a:lvl6pPr marL="2285251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02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53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03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38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656176" y="6172200"/>
            <a:ext cx="2116224" cy="46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4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4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2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500" b="1" i="1" dirty="0">
                <a:solidFill>
                  <a:srgbClr val="303030"/>
                </a:solidFill>
                <a:cs typeface="Arial" pitchFamily="34" charset="0"/>
              </a:rPr>
              <a:t>Department of Computer Science and  Engineering, NSYSU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5CE95491-13E1-456A-A309-06AEE8275A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2860" y="-33760"/>
            <a:ext cx="1444972" cy="163396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1924050" cy="15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121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2605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098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223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505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87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598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591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67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333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4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768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70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0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46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669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8788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98371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60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6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415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27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252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642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421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8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666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641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416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59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8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59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957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64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467600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40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Department of Computer Science and Engineering, NSYSU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04175" y="-28502"/>
            <a:ext cx="1139825" cy="12889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29" r:id="rId2"/>
    <p:sldLayoutId id="2147484330" r:id="rId3"/>
    <p:sldLayoutId id="2147484331" r:id="rId4"/>
    <p:sldLayoutId id="2147484332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 userDrawn="1"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5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Arithmetic Logic Unit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990600" y="4068763"/>
            <a:ext cx="7391400" cy="14176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/>
              <a:t>Chen-Kang</a:t>
            </a:r>
            <a:r>
              <a:rPr lang="zh-TW" altLang="en-US" dirty="0"/>
              <a:t> </a:t>
            </a:r>
            <a:r>
              <a:rPr lang="en-US" altLang="zh-TW" dirty="0"/>
              <a:t>(Angus) Tsai</a:t>
            </a:r>
          </a:p>
          <a:p>
            <a:pPr>
              <a:lnSpc>
                <a:spcPct val="80000"/>
              </a:lnSpc>
            </a:pPr>
            <a:r>
              <a:rPr lang="fr-FR" altLang="zh-TW" b="1" dirty="0"/>
              <a:t>Email: </a:t>
            </a:r>
            <a:r>
              <a:rPr lang="fr-FR" altLang="zh-TW" dirty="0"/>
              <a:t>angus@cereal.cse.nsysu.edu.tw</a:t>
            </a: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b="1" dirty="0"/>
              <a:t>Date:</a:t>
            </a:r>
            <a:r>
              <a:rPr lang="en-US" altLang="zh-TW" dirty="0"/>
              <a:t> 2020/11/18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76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13805-D860-4715-BF5B-9C876F78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1B2D9-31CB-4ACF-A24C-1229E807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 protocol of clock port</a:t>
            </a:r>
          </a:p>
          <a:p>
            <a:endParaRPr lang="en-US" altLang="zh-TW" dirty="0"/>
          </a:p>
          <a:p>
            <a:r>
              <a:rPr lang="en-US" altLang="zh-TW" dirty="0"/>
              <a:t>Double click Clock -&gt; Click Default -&gt; Choose CLOCK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6AE8F6-CBED-430B-B252-AB024C38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40968"/>
            <a:ext cx="66103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9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Repeat the same action to change the clock protocol of Monitor block and Pattern block.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05ECF3-4C38-4C50-8A27-90C67014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7" y="2420888"/>
            <a:ext cx="4320480" cy="24831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7ED8C46-05FE-4B48-89D2-274BB1CD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955" y="4407752"/>
            <a:ext cx="5086895" cy="20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4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13805-D860-4715-BF5B-9C876F78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1B2D9-31CB-4ACF-A24C-1229E807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Create the block diagram</a:t>
            </a: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0E4409-E975-4042-9017-03BDE60F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8920"/>
            <a:ext cx="6296422" cy="35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4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13805-D860-4715-BF5B-9C876F78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1B2D9-31CB-4ACF-A24C-1229E807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Click clock block -&gt; Set clock period</a:t>
            </a:r>
          </a:p>
          <a:p>
            <a:pPr lvl="1"/>
            <a:r>
              <a:rPr lang="en-US" altLang="zh-TW" sz="1650" dirty="0"/>
              <a:t>division -&gt; 5</a:t>
            </a:r>
          </a:p>
          <a:p>
            <a:pPr lvl="1"/>
            <a:r>
              <a:rPr lang="en-US" altLang="zh-TW" sz="1650" dirty="0"/>
              <a:t>cycle -&gt; 40</a:t>
            </a:r>
            <a:endParaRPr lang="zh-TW" altLang="en-US" sz="1650" dirty="0"/>
          </a:p>
          <a:p>
            <a:pPr lvl="1"/>
            <a:endParaRPr lang="en-US" altLang="zh-TW" sz="165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sz="1800" dirty="0"/>
              <a:t>Click Reset block -&gt; Set reset period</a:t>
            </a:r>
          </a:p>
          <a:p>
            <a:pPr lvl="1"/>
            <a:r>
              <a:rPr lang="en-US" altLang="zh-TW" sz="1650" dirty="0"/>
              <a:t>_ticks -&gt; 10</a:t>
            </a:r>
            <a:endParaRPr lang="zh-TW" altLang="en-US" sz="165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6E37E3-64B0-4B5D-9772-A5EBF61A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5373216"/>
            <a:ext cx="6219825" cy="12001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114478-9CE3-44A5-AD9A-577E6931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65719"/>
            <a:ext cx="681222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3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E85AE-A57B-4163-8AE8-54F55466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8CBAF1-FFC1-4CAA-B1A4-DA4216590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Simulation result</a:t>
            </a:r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B962A-11CA-46B5-8399-9FCD1C13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5" y="2348880"/>
            <a:ext cx="872846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4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Due in one week (11/25)</a:t>
            </a:r>
          </a:p>
          <a:p>
            <a:pPr lvl="1"/>
            <a:r>
              <a:rPr lang="en-US" altLang="zh-TW" dirty="0"/>
              <a:t>Complete 16-bits ALU.</a:t>
            </a:r>
          </a:p>
          <a:p>
            <a:pPr lvl="1"/>
            <a:r>
              <a:rPr lang="en-US" altLang="zh-TW" dirty="0"/>
              <a:t>Use Platform Architecture to simulate output result.</a:t>
            </a:r>
          </a:p>
          <a:p>
            <a:pPr lvl="1">
              <a:spcAft>
                <a:spcPts val="450"/>
              </a:spcAft>
            </a:pPr>
            <a:r>
              <a:rPr lang="en-US" altLang="zh-TW" kern="0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Calibri" panose="020F0502020204030204" pitchFamily="34" charset="0"/>
              </a:rPr>
              <a:t>Source code ( all of your file, include PA project file, source code….  ).</a:t>
            </a:r>
            <a:endParaRPr lang="zh-TW" altLang="zh-TW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96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Arithmetic logic unit (ALU) is used to perform performs arithmetic and bitwise operations.</a:t>
            </a:r>
          </a:p>
          <a:p>
            <a:endParaRPr lang="en-US" altLang="zh-TW" sz="1800" dirty="0"/>
          </a:p>
          <a:p>
            <a:r>
              <a:rPr lang="en-US" altLang="zh-TW" sz="1800" dirty="0"/>
              <a:t>A and B are operated according to “Opcode”</a:t>
            </a:r>
          </a:p>
          <a:p>
            <a:endParaRPr lang="en-US" altLang="zh-TW" sz="1800" dirty="0"/>
          </a:p>
          <a:p>
            <a:r>
              <a:rPr lang="en-US" altLang="zh-TW" sz="1800" dirty="0"/>
              <a:t>The Zero equal to 1 when the result equal to zero</a:t>
            </a:r>
            <a:endParaRPr lang="zh-TW" altLang="en-US" sz="18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4876800" y="3649361"/>
            <a:ext cx="3202302" cy="2639295"/>
            <a:chOff x="3714461" y="2978485"/>
            <a:chExt cx="3876736" cy="3018660"/>
          </a:xfrm>
        </p:grpSpPr>
        <p:grpSp>
          <p:nvGrpSpPr>
            <p:cNvPr id="11" name="群組 10"/>
            <p:cNvGrpSpPr/>
            <p:nvPr/>
          </p:nvGrpSpPr>
          <p:grpSpPr>
            <a:xfrm>
              <a:off x="4967415" y="3638039"/>
              <a:ext cx="1795849" cy="2359106"/>
              <a:chOff x="3443416" y="2833819"/>
              <a:chExt cx="1907315" cy="2751438"/>
            </a:xfrm>
          </p:grpSpPr>
          <p:sp>
            <p:nvSpPr>
              <p:cNvPr id="4" name="梯形 3"/>
              <p:cNvSpPr/>
              <p:nvPr/>
            </p:nvSpPr>
            <p:spPr bwMode="auto">
              <a:xfrm rot="5400000">
                <a:off x="2702011" y="3575224"/>
                <a:ext cx="2751438" cy="1268627"/>
              </a:xfrm>
              <a:prstGeom prst="trapezoid">
                <a:avLst>
                  <a:gd name="adj" fmla="val 5422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3616298" y="3879691"/>
                <a:ext cx="832863" cy="53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ALU</a:t>
                </a:r>
                <a:endParaRPr lang="zh-TW" altLang="en-US" sz="2800" dirty="0"/>
              </a:p>
            </p:txBody>
          </p:sp>
          <p:cxnSp>
            <p:nvCxnSpPr>
              <p:cNvPr id="9" name="直線單箭頭接點 8"/>
              <p:cNvCxnSpPr/>
              <p:nvPr/>
            </p:nvCxnSpPr>
            <p:spPr bwMode="auto">
              <a:xfrm>
                <a:off x="4712044" y="3848076"/>
                <a:ext cx="638687" cy="0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線單箭頭接點 11"/>
            <p:cNvCxnSpPr/>
            <p:nvPr/>
          </p:nvCxnSpPr>
          <p:spPr bwMode="auto">
            <a:xfrm>
              <a:off x="4053016" y="4346234"/>
              <a:ext cx="914399" cy="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 bwMode="auto">
            <a:xfrm>
              <a:off x="4053015" y="5190612"/>
              <a:ext cx="914399" cy="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3714461" y="41615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714461" y="49870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055545" y="297848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Opcode</a:t>
              </a:r>
              <a:endParaRPr lang="zh-TW" altLang="en-US" dirty="0"/>
            </a:p>
          </p:txBody>
        </p:sp>
        <p:cxnSp>
          <p:nvCxnSpPr>
            <p:cNvPr id="23" name="直線單箭頭接點 22"/>
            <p:cNvCxnSpPr/>
            <p:nvPr/>
          </p:nvCxnSpPr>
          <p:spPr bwMode="auto">
            <a:xfrm>
              <a:off x="6161903" y="4855114"/>
              <a:ext cx="601360" cy="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18" idx="2"/>
              <a:endCxn id="4" idx="1"/>
            </p:cNvCxnSpPr>
            <p:nvPr/>
          </p:nvCxnSpPr>
          <p:spPr bwMode="auto">
            <a:xfrm>
              <a:off x="5564659" y="3347817"/>
              <a:ext cx="0" cy="614053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779293" y="428426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Zero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752506" y="465390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Result</a:t>
              </a:r>
              <a:endParaRPr lang="zh-TW" altLang="en-US" dirty="0"/>
            </a:p>
          </p:txBody>
        </p:sp>
      </p:grpSp>
      <p:cxnSp>
        <p:nvCxnSpPr>
          <p:cNvPr id="32" name="直線單箭頭接點 31"/>
          <p:cNvCxnSpPr/>
          <p:nvPr/>
        </p:nvCxnSpPr>
        <p:spPr bwMode="auto">
          <a:xfrm>
            <a:off x="6891566" y="5583483"/>
            <a:ext cx="496742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383453" y="540775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Overflow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052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The operation result is according to Opcode</a:t>
            </a:r>
          </a:p>
          <a:p>
            <a:endParaRPr lang="en-US" altLang="zh-TW" sz="1800" dirty="0"/>
          </a:p>
          <a:p>
            <a:r>
              <a:rPr lang="en-US" altLang="zh-TW" sz="1800" dirty="0"/>
              <a:t>There are six modes of operation</a:t>
            </a:r>
          </a:p>
          <a:p>
            <a:pPr lvl="1"/>
            <a:r>
              <a:rPr lang="en-US" altLang="zh-TW" sz="1800" dirty="0"/>
              <a:t>AND (bitwise)</a:t>
            </a:r>
          </a:p>
          <a:p>
            <a:pPr lvl="1"/>
            <a:r>
              <a:rPr lang="en-US" altLang="zh-TW" sz="1800" dirty="0"/>
              <a:t>OR (bitwise)</a:t>
            </a:r>
          </a:p>
          <a:p>
            <a:pPr lvl="1"/>
            <a:r>
              <a:rPr lang="en-US" altLang="zh-TW" sz="1800" dirty="0"/>
              <a:t>Addition</a:t>
            </a:r>
          </a:p>
          <a:p>
            <a:pPr lvl="1"/>
            <a:r>
              <a:rPr lang="en-US" altLang="zh-TW" sz="1800" dirty="0"/>
              <a:t>Subtraction</a:t>
            </a:r>
          </a:p>
          <a:p>
            <a:pPr lvl="1"/>
            <a:r>
              <a:rPr lang="en-US" altLang="zh-TW" sz="1800" dirty="0"/>
              <a:t>Set-on-less-than</a:t>
            </a:r>
          </a:p>
          <a:p>
            <a:pPr lvl="1"/>
            <a:r>
              <a:rPr lang="en-US" altLang="zh-TW" sz="1800" dirty="0"/>
              <a:t>NOR(bitwise)</a:t>
            </a:r>
            <a:endParaRPr lang="zh-TW" altLang="en-US" sz="1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188875" y="4452710"/>
            <a:ext cx="3456009" cy="2138714"/>
            <a:chOff x="979247" y="3728711"/>
            <a:chExt cx="3456009" cy="213871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3A11396-43E1-4169-A1CB-01321D8B1EAB}"/>
                </a:ext>
              </a:extLst>
            </p:cNvPr>
            <p:cNvGrpSpPr/>
            <p:nvPr/>
          </p:nvGrpSpPr>
          <p:grpSpPr>
            <a:xfrm>
              <a:off x="979247" y="3728711"/>
              <a:ext cx="2660424" cy="2137542"/>
              <a:chOff x="979247" y="3728711"/>
              <a:chExt cx="2660424" cy="2137542"/>
            </a:xfrm>
          </p:grpSpPr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74A34E62-4CA2-4257-B081-D6690FA1FC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979247" y="4098043"/>
                <a:ext cx="2660424" cy="12276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ABEBFB4-7450-461B-88BD-BA0D85FABBD9}"/>
                  </a:ext>
                </a:extLst>
              </p:cNvPr>
              <p:cNvSpPr txBox="1"/>
              <p:nvPr/>
            </p:nvSpPr>
            <p:spPr>
              <a:xfrm>
                <a:off x="1251917" y="3740987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ALUop</a:t>
                </a:r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3C53CCC-7EE9-4666-B712-D917A81E0CFF}"/>
                  </a:ext>
                </a:extLst>
              </p:cNvPr>
              <p:cNvSpPr txBox="1"/>
              <p:nvPr/>
            </p:nvSpPr>
            <p:spPr>
              <a:xfrm>
                <a:off x="1315103" y="4111927"/>
                <a:ext cx="56938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000</a:t>
                </a:r>
              </a:p>
              <a:p>
                <a:r>
                  <a:rPr lang="en-US" altLang="zh-TW" dirty="0"/>
                  <a:t>001</a:t>
                </a:r>
              </a:p>
              <a:p>
                <a:r>
                  <a:rPr lang="en-US" altLang="zh-TW" dirty="0"/>
                  <a:t>010</a:t>
                </a:r>
              </a:p>
              <a:p>
                <a:r>
                  <a:rPr lang="en-US" altLang="zh-TW" dirty="0"/>
                  <a:t>011</a:t>
                </a:r>
              </a:p>
              <a:p>
                <a:r>
                  <a:rPr lang="en-US" altLang="zh-TW" dirty="0"/>
                  <a:t>100</a:t>
                </a:r>
              </a:p>
              <a:p>
                <a:r>
                  <a:rPr lang="en-US" altLang="zh-TW" dirty="0"/>
                  <a:t>101</a:t>
                </a:r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638CB3C-7D35-4076-98AD-A91248C85245}"/>
                  </a:ext>
                </a:extLst>
              </p:cNvPr>
              <p:cNvSpPr txBox="1"/>
              <p:nvPr/>
            </p:nvSpPr>
            <p:spPr>
              <a:xfrm>
                <a:off x="2567827" y="3728711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function</a:t>
                </a:r>
                <a:endParaRPr lang="zh-TW" altLang="en-US" dirty="0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2658C7E-F203-4CD6-9CB3-6D159C0A8495}"/>
                </a:ext>
              </a:extLst>
            </p:cNvPr>
            <p:cNvSpPr txBox="1"/>
            <p:nvPr/>
          </p:nvSpPr>
          <p:spPr>
            <a:xfrm>
              <a:off x="2557819" y="4113099"/>
              <a:ext cx="187743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AND</a:t>
              </a:r>
            </a:p>
            <a:p>
              <a:r>
                <a:rPr lang="en-US" altLang="zh-TW" dirty="0"/>
                <a:t>OR</a:t>
              </a:r>
            </a:p>
            <a:p>
              <a:r>
                <a:rPr lang="en-US" altLang="zh-TW" dirty="0"/>
                <a:t>Add</a:t>
              </a:r>
            </a:p>
            <a:p>
              <a:r>
                <a:rPr lang="en-US" altLang="zh-TW" dirty="0"/>
                <a:t>Sub</a:t>
              </a:r>
            </a:p>
            <a:p>
              <a:r>
                <a:rPr lang="en-US" altLang="zh-TW" dirty="0"/>
                <a:t>Set-on-less-than</a:t>
              </a:r>
            </a:p>
            <a:p>
              <a:r>
                <a:rPr lang="en-US" altLang="zh-TW" dirty="0"/>
                <a:t>nor</a:t>
              </a:r>
              <a:endParaRPr lang="zh-TW" altLang="en-US" dirty="0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DD791A9-AB17-4D5B-9049-E3CCE0EBD795}"/>
              </a:ext>
            </a:extLst>
          </p:cNvPr>
          <p:cNvGrpSpPr/>
          <p:nvPr/>
        </p:nvGrpSpPr>
        <p:grpSpPr>
          <a:xfrm>
            <a:off x="5034300" y="1750715"/>
            <a:ext cx="3486309" cy="2495312"/>
            <a:chOff x="5131349" y="3117466"/>
            <a:chExt cx="3486309" cy="2495312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74D29126-A868-4B1B-A3BD-24A71D57398A}"/>
                </a:ext>
              </a:extLst>
            </p:cNvPr>
            <p:cNvGrpSpPr/>
            <p:nvPr/>
          </p:nvGrpSpPr>
          <p:grpSpPr>
            <a:xfrm>
              <a:off x="5131349" y="3429000"/>
              <a:ext cx="3486309" cy="2183778"/>
              <a:chOff x="5131349" y="3429000"/>
              <a:chExt cx="3486309" cy="2183778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1463AD9A-24E8-4A94-89DE-CBDBADC59914}"/>
                  </a:ext>
                </a:extLst>
              </p:cNvPr>
              <p:cNvGrpSpPr/>
              <p:nvPr/>
            </p:nvGrpSpPr>
            <p:grpSpPr>
              <a:xfrm>
                <a:off x="5423645" y="3429000"/>
                <a:ext cx="2457058" cy="2183778"/>
                <a:chOff x="6660774" y="3653552"/>
                <a:chExt cx="2457058" cy="2183778"/>
              </a:xfrm>
              <a:solidFill>
                <a:schemeClr val="bg1"/>
              </a:solidFill>
            </p:grpSpPr>
            <p:grpSp>
              <p:nvGrpSpPr>
                <p:cNvPr id="56" name="群組 55">
                  <a:extLst>
                    <a:ext uri="{FF2B5EF4-FFF2-40B4-BE49-F238E27FC236}">
                      <a16:creationId xmlns:a16="http://schemas.microsoft.com/office/drawing/2014/main" id="{AF0AB42D-2537-4AD9-9EE1-E2994B2FC375}"/>
                    </a:ext>
                  </a:extLst>
                </p:cNvPr>
                <p:cNvGrpSpPr/>
                <p:nvPr/>
              </p:nvGrpSpPr>
              <p:grpSpPr>
                <a:xfrm>
                  <a:off x="6660774" y="3819400"/>
                  <a:ext cx="1506073" cy="1963270"/>
                  <a:chOff x="4840939" y="3429000"/>
                  <a:chExt cx="1506073" cy="1963270"/>
                </a:xfrm>
                <a:grpFill/>
              </p:grpSpPr>
              <p:grpSp>
                <p:nvGrpSpPr>
                  <p:cNvPr id="66" name="群組 65">
                    <a:extLst>
                      <a:ext uri="{FF2B5EF4-FFF2-40B4-BE49-F238E27FC236}">
                        <a16:creationId xmlns:a16="http://schemas.microsoft.com/office/drawing/2014/main" id="{F93CFCB1-4861-4732-A56D-33C19E59E421}"/>
                      </a:ext>
                    </a:extLst>
                  </p:cNvPr>
                  <p:cNvGrpSpPr/>
                  <p:nvPr/>
                </p:nvGrpSpPr>
                <p:grpSpPr>
                  <a:xfrm>
                    <a:off x="5351932" y="3429000"/>
                    <a:ext cx="995080" cy="1963270"/>
                    <a:chOff x="5576049" y="3429000"/>
                    <a:chExt cx="995080" cy="1963270"/>
                  </a:xfrm>
                  <a:grpFill/>
                </p:grpSpPr>
                <p:grpSp>
                  <p:nvGrpSpPr>
                    <p:cNvPr id="71" name="群組 70">
                      <a:extLst>
                        <a:ext uri="{FF2B5EF4-FFF2-40B4-BE49-F238E27FC236}">
                          <a16:creationId xmlns:a16="http://schemas.microsoft.com/office/drawing/2014/main" id="{3D003234-7392-4F9F-AD2F-FAB6B0ACF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04253" y="3429000"/>
                      <a:ext cx="866876" cy="1963270"/>
                      <a:chOff x="3050700" y="2563907"/>
                      <a:chExt cx="866876" cy="1963270"/>
                    </a:xfrm>
                    <a:grpFill/>
                  </p:grpSpPr>
                  <p:sp>
                    <p:nvSpPr>
                      <p:cNvPr id="73" name="流程圖: 人工作業 72">
                        <a:extLst>
                          <a:ext uri="{FF2B5EF4-FFF2-40B4-BE49-F238E27FC236}">
                            <a16:creationId xmlns:a16="http://schemas.microsoft.com/office/drawing/2014/main" id="{89E79C92-B59B-4C21-B57E-31A6DC70B12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16200000">
                        <a:off x="2510118" y="3119718"/>
                        <a:ext cx="1963270" cy="851647"/>
                      </a:xfrm>
                      <a:prstGeom prst="flowChartManualOperation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 w="19050"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endParaRPr>
                      </a:p>
                    </p:txBody>
                  </p:sp>
                  <p:sp>
                    <p:nvSpPr>
                      <p:cNvPr id="74" name="等腰三角形 73">
                        <a:extLst>
                          <a:ext uri="{FF2B5EF4-FFF2-40B4-BE49-F238E27FC236}">
                            <a16:creationId xmlns:a16="http://schemas.microsoft.com/office/drawing/2014/main" id="{3086EA08-23CF-4DE9-A85C-766D969CCD5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5400000">
                        <a:off x="2934159" y="3339353"/>
                        <a:ext cx="609600" cy="376517"/>
                      </a:xfrm>
                      <a:prstGeom prst="triangle">
                        <a:avLst/>
                      </a:prstGeom>
                      <a:grpFill/>
                      <a:ln w="19050"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endParaRPr>
                      </a:p>
                    </p:txBody>
                  </p:sp>
                </p:grpSp>
                <p:sp>
                  <p:nvSpPr>
                    <p:cNvPr id="72" name="矩形 71">
                      <a:extLst>
                        <a:ext uri="{FF2B5EF4-FFF2-40B4-BE49-F238E27FC236}">
                          <a16:creationId xmlns:a16="http://schemas.microsoft.com/office/drawing/2014/main" id="{99E17C44-CB30-4269-955F-A147AEEE57C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576049" y="4096869"/>
                      <a:ext cx="143434" cy="609600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p:txBody>
                </p:sp>
              </p:grpSp>
              <p:cxnSp>
                <p:nvCxnSpPr>
                  <p:cNvPr id="67" name="直線單箭頭接點 66">
                    <a:extLst>
                      <a:ext uri="{FF2B5EF4-FFF2-40B4-BE49-F238E27FC236}">
                        <a16:creationId xmlns:a16="http://schemas.microsoft.com/office/drawing/2014/main" id="{8040E550-2A83-4D41-BB46-2D1D21A14A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858871" y="3827929"/>
                    <a:ext cx="636495" cy="0"/>
                  </a:xfrm>
                  <a:prstGeom prst="straightConnector1">
                    <a:avLst/>
                  </a:prstGeom>
                  <a:grpFill/>
                  <a:ln>
                    <a:headEnd type="none" w="med" len="med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線單箭頭接點 67">
                    <a:extLst>
                      <a:ext uri="{FF2B5EF4-FFF2-40B4-BE49-F238E27FC236}">
                        <a16:creationId xmlns:a16="http://schemas.microsoft.com/office/drawing/2014/main" id="{AFB24384-B5ED-43C9-94E5-609DC713C0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840939" y="4984376"/>
                    <a:ext cx="636495" cy="0"/>
                  </a:xfrm>
                  <a:prstGeom prst="straightConnector1">
                    <a:avLst/>
                  </a:prstGeom>
                  <a:grpFill/>
                  <a:ln>
                    <a:headEnd type="none" w="med" len="med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線接點 68">
                    <a:extLst>
                      <a:ext uri="{FF2B5EF4-FFF2-40B4-BE49-F238E27FC236}">
                        <a16:creationId xmlns:a16="http://schemas.microsoft.com/office/drawing/2014/main" id="{852E9C69-1219-4AA5-A60D-C3BA133B2E62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091953" y="3720353"/>
                    <a:ext cx="85165" cy="224118"/>
                  </a:xfrm>
                  <a:prstGeom prst="line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線接點 69">
                    <a:extLst>
                      <a:ext uri="{FF2B5EF4-FFF2-40B4-BE49-F238E27FC236}">
                        <a16:creationId xmlns:a16="http://schemas.microsoft.com/office/drawing/2014/main" id="{02F4095C-6906-4EC5-9250-A73429D4FCF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049370" y="4872317"/>
                    <a:ext cx="85165" cy="224118"/>
                  </a:xfrm>
                  <a:prstGeom prst="line">
                    <a:avLst/>
                  </a:prstGeom>
                  <a:grpFill/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4AF2CBF4-3B11-4D71-B0BE-6518B0C7EEBF}"/>
                    </a:ext>
                  </a:extLst>
                </p:cNvPr>
                <p:cNvSpPr txBox="1"/>
                <p:nvPr/>
              </p:nvSpPr>
              <p:spPr>
                <a:xfrm>
                  <a:off x="6707033" y="4325906"/>
                  <a:ext cx="399468" cy="3231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500" dirty="0"/>
                    <a:t>16</a:t>
                  </a:r>
                  <a:endParaRPr lang="zh-TW" altLang="en-US" sz="1500" dirty="0"/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958491E-138F-4A9A-8B92-B618C04BF717}"/>
                    </a:ext>
                  </a:extLst>
                </p:cNvPr>
                <p:cNvSpPr txBox="1"/>
                <p:nvPr/>
              </p:nvSpPr>
              <p:spPr>
                <a:xfrm>
                  <a:off x="6678706" y="5514165"/>
                  <a:ext cx="399468" cy="3231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500" dirty="0"/>
                    <a:t>16</a:t>
                  </a:r>
                  <a:endParaRPr lang="zh-TW" altLang="en-US" sz="1500" dirty="0"/>
                </a:p>
              </p:txBody>
            </p:sp>
            <p:cxnSp>
              <p:nvCxnSpPr>
                <p:cNvPr id="59" name="直線單箭頭接點 58">
                  <a:extLst>
                    <a:ext uri="{FF2B5EF4-FFF2-40B4-BE49-F238E27FC236}">
                      <a16:creationId xmlns:a16="http://schemas.microsoft.com/office/drawing/2014/main" id="{C88E060F-608E-4085-A043-C0736EAD52A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821705" y="3653552"/>
                  <a:ext cx="0" cy="390399"/>
                </a:xfrm>
                <a:prstGeom prst="straightConnector1">
                  <a:avLst/>
                </a:prstGeom>
                <a:grpFill/>
                <a:ln>
                  <a:headEnd type="none" w="med" len="me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57B05D35-C3CD-41AA-A889-A005F724527B}"/>
                    </a:ext>
                  </a:extLst>
                </p:cNvPr>
                <p:cNvSpPr txBox="1"/>
                <p:nvPr/>
              </p:nvSpPr>
              <p:spPr>
                <a:xfrm>
                  <a:off x="7892711" y="3669187"/>
                  <a:ext cx="292068" cy="3231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500"/>
                    <a:t>3</a:t>
                  </a:r>
                  <a:endParaRPr lang="zh-TW" altLang="en-US" sz="1500" dirty="0"/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FF88038D-1B41-4A36-95B7-227C390BABB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764040" y="3756646"/>
                  <a:ext cx="119706" cy="101070"/>
                </a:xfrm>
                <a:prstGeom prst="line">
                  <a:avLst/>
                </a:prstGeom>
                <a:grpFill/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單箭頭接點 61">
                  <a:extLst>
                    <a:ext uri="{FF2B5EF4-FFF2-40B4-BE49-F238E27FC236}">
                      <a16:creationId xmlns:a16="http://schemas.microsoft.com/office/drawing/2014/main" id="{300FA2AD-FE7C-4096-8F89-BB52AA8108B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6848" y="4496234"/>
                  <a:ext cx="636495" cy="0"/>
                </a:xfrm>
                <a:prstGeom prst="straightConnector1">
                  <a:avLst/>
                </a:prstGeom>
                <a:grpFill/>
                <a:ln>
                  <a:headEnd type="none" w="med" len="me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單箭頭接點 62">
                  <a:extLst>
                    <a:ext uri="{FF2B5EF4-FFF2-40B4-BE49-F238E27FC236}">
                      <a16:creationId xmlns:a16="http://schemas.microsoft.com/office/drawing/2014/main" id="{94233CFB-9884-4E44-91F8-97FE92F9789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76541" y="4872970"/>
                  <a:ext cx="941291" cy="0"/>
                </a:xfrm>
                <a:prstGeom prst="straightConnector1">
                  <a:avLst/>
                </a:prstGeom>
                <a:grpFill/>
                <a:ln>
                  <a:headEnd type="none" w="med" len="me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單箭頭接點 63">
                  <a:extLst>
                    <a:ext uri="{FF2B5EF4-FFF2-40B4-BE49-F238E27FC236}">
                      <a16:creationId xmlns:a16="http://schemas.microsoft.com/office/drawing/2014/main" id="{BF57D99E-CD2F-4270-98BC-26AD21EDFF0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76541" y="5254187"/>
                  <a:ext cx="636495" cy="0"/>
                </a:xfrm>
                <a:prstGeom prst="straightConnector1">
                  <a:avLst/>
                </a:prstGeom>
                <a:grpFill/>
                <a:ln>
                  <a:headEnd type="none" w="med" len="me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6104CF43-EF49-4A33-BE87-F11BE1A6C6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331412" y="4552896"/>
                <a:ext cx="102060" cy="19075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4C6260B5-E39E-4380-A5C3-6EDD6345A013}"/>
                  </a:ext>
                </a:extLst>
              </p:cNvPr>
              <p:cNvSpPr txBox="1"/>
              <p:nvPr/>
            </p:nvSpPr>
            <p:spPr>
              <a:xfrm>
                <a:off x="7300947" y="4648273"/>
                <a:ext cx="39946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16</a:t>
                </a:r>
                <a:endParaRPr lang="zh-TW" altLang="en-US" sz="1500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3EDB866-E269-4337-B0FA-F74D53E09E02}"/>
                  </a:ext>
                </a:extLst>
              </p:cNvPr>
              <p:cNvSpPr txBox="1"/>
              <p:nvPr/>
            </p:nvSpPr>
            <p:spPr>
              <a:xfrm rot="5400000">
                <a:off x="6309055" y="4375379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ALU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1A45BAA0-D115-4B6B-86A5-A60696D5EC58}"/>
                  </a:ext>
                </a:extLst>
              </p:cNvPr>
              <p:cNvSpPr txBox="1"/>
              <p:nvPr/>
            </p:nvSpPr>
            <p:spPr>
              <a:xfrm>
                <a:off x="5131349" y="382712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7325C9B7-5E27-4D86-89E1-61A1BCCECC9B}"/>
                  </a:ext>
                </a:extLst>
              </p:cNvPr>
              <p:cNvSpPr txBox="1"/>
              <p:nvPr/>
            </p:nvSpPr>
            <p:spPr>
              <a:xfrm>
                <a:off x="5142035" y="496242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9EDA631-F2CE-4F7A-AFEB-B5A7B5EEB25B}"/>
                  </a:ext>
                </a:extLst>
              </p:cNvPr>
              <p:cNvSpPr txBox="1"/>
              <p:nvPr/>
            </p:nvSpPr>
            <p:spPr>
              <a:xfrm>
                <a:off x="7584145" y="4098043"/>
                <a:ext cx="58060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Zero</a:t>
                </a:r>
                <a:endParaRPr lang="zh-TW" altLang="en-US" sz="1500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89002BB-1761-464C-8CB1-EDE355B48E0D}"/>
                  </a:ext>
                </a:extLst>
              </p:cNvPr>
              <p:cNvSpPr txBox="1"/>
              <p:nvPr/>
            </p:nvSpPr>
            <p:spPr>
              <a:xfrm>
                <a:off x="7886368" y="4491463"/>
                <a:ext cx="73129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Result</a:t>
                </a:r>
                <a:endParaRPr lang="zh-TW" altLang="en-US" sz="1500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FAB2A5C7-E817-455F-80C2-3C8320ED2241}"/>
                  </a:ext>
                </a:extLst>
              </p:cNvPr>
              <p:cNvSpPr txBox="1"/>
              <p:nvPr/>
            </p:nvSpPr>
            <p:spPr>
              <a:xfrm>
                <a:off x="7566214" y="4896364"/>
                <a:ext cx="94448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500" dirty="0"/>
                  <a:t>Overflow</a:t>
                </a:r>
                <a:endParaRPr lang="zh-TW" altLang="en-US" sz="1500" dirty="0"/>
              </a:p>
            </p:txBody>
          </p: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8A41704F-7CC9-48C0-997E-D5C32232359E}"/>
                </a:ext>
              </a:extLst>
            </p:cNvPr>
            <p:cNvSpPr txBox="1"/>
            <p:nvPr/>
          </p:nvSpPr>
          <p:spPr>
            <a:xfrm>
              <a:off x="6238522" y="3117466"/>
              <a:ext cx="7745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500" dirty="0" err="1">
                  <a:solidFill>
                    <a:srgbClr val="FF0000"/>
                  </a:solidFill>
                </a:rPr>
                <a:t>ALUop</a:t>
              </a:r>
              <a:endParaRPr lang="zh-TW" altLang="en-US" sz="15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35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Design a 16-bits ALU </a:t>
            </a:r>
          </a:p>
          <a:p>
            <a:endParaRPr lang="en-US" altLang="zh-TW" sz="1800" dirty="0"/>
          </a:p>
          <a:p>
            <a:r>
              <a:rPr lang="en-US" altLang="zh-TW" sz="1800" dirty="0"/>
              <a:t>System block</a:t>
            </a:r>
          </a:p>
          <a:p>
            <a:pPr lvl="1"/>
            <a:r>
              <a:rPr lang="en-US" altLang="zh-TW" sz="1650" dirty="0"/>
              <a:t>clk</a:t>
            </a:r>
          </a:p>
          <a:p>
            <a:pPr lvl="1"/>
            <a:r>
              <a:rPr lang="en-US" altLang="zh-TW" sz="1650" dirty="0"/>
              <a:t>Pattern</a:t>
            </a:r>
          </a:p>
          <a:p>
            <a:pPr lvl="1"/>
            <a:r>
              <a:rPr lang="en-US" altLang="zh-TW" sz="1650" dirty="0"/>
              <a:t>ALU</a:t>
            </a:r>
          </a:p>
          <a:p>
            <a:pPr lvl="1"/>
            <a:r>
              <a:rPr lang="en-US" altLang="zh-TW" sz="1650" dirty="0"/>
              <a:t>Monitor</a:t>
            </a:r>
            <a:endParaRPr lang="zh-TW" altLang="en-US" sz="165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37768"/>
            <a:ext cx="692274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4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7190" y="1700808"/>
            <a:ext cx="8382000" cy="4800600"/>
          </a:xfrm>
        </p:spPr>
        <p:txBody>
          <a:bodyPr/>
          <a:lstStyle/>
          <a:p>
            <a:r>
              <a:rPr lang="en-US" altLang="zh-TW" sz="1800" dirty="0"/>
              <a:t>ALU</a:t>
            </a:r>
            <a:endParaRPr lang="zh-TW" altLang="en-US" sz="1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83171" y="59481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ALU.h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56217" y="56840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ALU.cpp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2915DD5-3F3E-4797-B545-0D67DD26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4900"/>
            <a:ext cx="4113107" cy="38244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0EA42D5-CE63-455F-8554-A35B3DDA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96" y="3140968"/>
            <a:ext cx="368931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2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Execution result</a:t>
            </a:r>
          </a:p>
          <a:p>
            <a:pPr lvl="1"/>
            <a:r>
              <a:rPr lang="en-US" altLang="zh-TW" sz="1800" dirty="0"/>
              <a:t>When ALU perform bitwise operation, show the A, B and result with binary </a:t>
            </a: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656D2E-063E-467E-81C3-944B7165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501008"/>
            <a:ext cx="8776125" cy="15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9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92C32-22EC-4CB3-A0B4-12995AA6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424ADA-765A-4626-8408-645674F2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tool -&gt; enter -&gt; 16</a:t>
            </a:r>
            <a:r>
              <a:rPr lang="zh-TW" altLang="en-US" sz="1800" dirty="0"/>
              <a:t> </a:t>
            </a:r>
            <a:r>
              <a:rPr lang="en-US" altLang="zh-TW" sz="1800" dirty="0"/>
              <a:t>-&gt; enter -&gt; 0 -&gt; enter -&gt; pct -&gt; enter </a:t>
            </a:r>
          </a:p>
          <a:p>
            <a:pPr lvl="1"/>
            <a:r>
              <a:rPr lang="en-US" altLang="zh-TW" sz="1800" dirty="0"/>
              <a:t>Choose 16</a:t>
            </a:r>
            <a:endParaRPr lang="zh-TW" altLang="en-US" sz="1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CFB2A4F-0968-4358-A33B-6CDF01A1498F}"/>
              </a:ext>
            </a:extLst>
          </p:cNvPr>
          <p:cNvGrpSpPr/>
          <p:nvPr/>
        </p:nvGrpSpPr>
        <p:grpSpPr>
          <a:xfrm>
            <a:off x="1619672" y="2450346"/>
            <a:ext cx="5631610" cy="4039215"/>
            <a:chOff x="2662990" y="2461516"/>
            <a:chExt cx="4588292" cy="349453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0268AB3-CA86-438D-9ADB-7BF7F2823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2990" y="2461516"/>
              <a:ext cx="4588292" cy="349453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F7A7D47-C92D-45A7-922C-8322492C7AAF}"/>
                </a:ext>
              </a:extLst>
            </p:cNvPr>
            <p:cNvSpPr/>
            <p:nvPr/>
          </p:nvSpPr>
          <p:spPr bwMode="auto">
            <a:xfrm>
              <a:off x="4728346" y="4772527"/>
              <a:ext cx="759558" cy="283102"/>
            </a:xfrm>
            <a:prstGeom prst="rect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27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6233D-FA91-4A8A-9E6A-228F77A2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C10B9-D3F7-47F0-992A-179FB1B2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Create project -&gt; Project name -&gt; Project file name -&gt; OK</a:t>
            </a:r>
            <a:endParaRPr lang="zh-TW" altLang="en-US" sz="18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985321" y="2466679"/>
            <a:ext cx="4923008" cy="3653507"/>
            <a:chOff x="2487829" y="2557295"/>
            <a:chExt cx="4923008" cy="3653507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7829" y="2557295"/>
              <a:ext cx="4923008" cy="3653507"/>
            </a:xfrm>
            <a:prstGeom prst="rect">
              <a:avLst/>
            </a:prstGeom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829ABA19-323A-41DC-A337-2C9226109C93}"/>
                </a:ext>
              </a:extLst>
            </p:cNvPr>
            <p:cNvGrpSpPr/>
            <p:nvPr/>
          </p:nvGrpSpPr>
          <p:grpSpPr>
            <a:xfrm>
              <a:off x="2649809" y="2912998"/>
              <a:ext cx="4094670" cy="3222778"/>
              <a:chOff x="2338322" y="2593604"/>
              <a:chExt cx="4367277" cy="354616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44D65B-CC2D-4867-AC0D-61C376285BB1}"/>
                  </a:ext>
                </a:extLst>
              </p:cNvPr>
              <p:cNvSpPr/>
              <p:nvPr/>
            </p:nvSpPr>
            <p:spPr bwMode="auto">
              <a:xfrm>
                <a:off x="2338322" y="2593604"/>
                <a:ext cx="810126" cy="264695"/>
              </a:xfrm>
              <a:prstGeom prst="rect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3538212-BAFF-455C-A4E6-B760E0D6C46E}"/>
                  </a:ext>
                </a:extLst>
              </p:cNvPr>
              <p:cNvSpPr/>
              <p:nvPr/>
            </p:nvSpPr>
            <p:spPr bwMode="auto">
              <a:xfrm>
                <a:off x="3384884" y="3911265"/>
                <a:ext cx="3320715" cy="291767"/>
              </a:xfrm>
              <a:prstGeom prst="rect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3116518-51D2-446E-BAFE-FE6C84ED35F5}"/>
                  </a:ext>
                </a:extLst>
              </p:cNvPr>
              <p:cNvSpPr/>
              <p:nvPr/>
            </p:nvSpPr>
            <p:spPr bwMode="auto">
              <a:xfrm>
                <a:off x="3384884" y="4257589"/>
                <a:ext cx="3320714" cy="291767"/>
              </a:xfrm>
              <a:prstGeom prst="rect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1126DBE-FB81-4CD9-89C7-0682B36AD50F}"/>
                  </a:ext>
                </a:extLst>
              </p:cNvPr>
              <p:cNvSpPr/>
              <p:nvPr/>
            </p:nvSpPr>
            <p:spPr bwMode="auto">
              <a:xfrm>
                <a:off x="5618563" y="5717661"/>
                <a:ext cx="874294" cy="422108"/>
              </a:xfrm>
              <a:prstGeom prst="rect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3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4C1A1-97C4-4987-8B36-667D9C8B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66535-2100-44AE-A959-D2D2A5D0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Import </a:t>
            </a:r>
            <a:r>
              <a:rPr lang="en-US" altLang="zh-TW" sz="1800" dirty="0" err="1"/>
              <a:t>SystemC</a:t>
            </a:r>
            <a:r>
              <a:rPr lang="en-US" altLang="zh-TW" sz="1800" dirty="0"/>
              <a:t> Modules -&gt; Add -&gt; Choose all the source file</a:t>
            </a:r>
            <a:endParaRPr lang="zh-TW" altLang="en-US" sz="1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455B9E0-2BD2-4C6D-976C-730EDD8AF993}"/>
              </a:ext>
            </a:extLst>
          </p:cNvPr>
          <p:cNvGrpSpPr/>
          <p:nvPr/>
        </p:nvGrpSpPr>
        <p:grpSpPr>
          <a:xfrm>
            <a:off x="669472" y="2694215"/>
            <a:ext cx="4380528" cy="2822122"/>
            <a:chOff x="2296312" y="2441122"/>
            <a:chExt cx="5374423" cy="371475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245CF60-5AC6-4B84-8471-E8F6B351C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4" r="30081" b="50979"/>
            <a:stretch/>
          </p:blipFill>
          <p:spPr>
            <a:xfrm>
              <a:off x="2296312" y="2441122"/>
              <a:ext cx="5374423" cy="37147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0950ADF-C0BB-4F1F-B448-BA080C513266}"/>
                </a:ext>
              </a:extLst>
            </p:cNvPr>
            <p:cNvSpPr/>
            <p:nvPr/>
          </p:nvSpPr>
          <p:spPr bwMode="auto">
            <a:xfrm>
              <a:off x="2955471" y="4335236"/>
              <a:ext cx="1167493" cy="179614"/>
            </a:xfrm>
            <a:prstGeom prst="rect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473994A-E518-4B0B-A66D-433342934EEF}"/>
              </a:ext>
            </a:extLst>
          </p:cNvPr>
          <p:cNvGrpSpPr/>
          <p:nvPr/>
        </p:nvGrpSpPr>
        <p:grpSpPr>
          <a:xfrm>
            <a:off x="5574128" y="2866949"/>
            <a:ext cx="3043956" cy="3608613"/>
            <a:chOff x="5574128" y="2866949"/>
            <a:chExt cx="3043956" cy="360861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25E0DF1-9644-40C6-8C07-33EE9846F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4128" y="2866949"/>
              <a:ext cx="3043956" cy="3608613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487082-FCB6-435C-B030-A5CAF9361903}"/>
                </a:ext>
              </a:extLst>
            </p:cNvPr>
            <p:cNvSpPr/>
            <p:nvPr/>
          </p:nvSpPr>
          <p:spPr bwMode="auto">
            <a:xfrm>
              <a:off x="5686203" y="4906073"/>
              <a:ext cx="943197" cy="232858"/>
            </a:xfrm>
            <a:prstGeom prst="rect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2145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EE6A4BF9-1DE5-4591-875C-F08D74B743B2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32746</TotalTime>
  <Words>312</Words>
  <Application>Microsoft Office PowerPoint</Application>
  <PresentationFormat>如螢幕大小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15</vt:i4>
      </vt:variant>
    </vt:vector>
  </HeadingPairs>
  <TitlesOfParts>
    <vt:vector size="28" baseType="lpstr">
      <vt:lpstr>標楷體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AccessLab</vt:lpstr>
      <vt:lpstr>Access Lab</vt:lpstr>
      <vt:lpstr>1_Access Lab</vt:lpstr>
      <vt:lpstr>1_Blends</vt:lpstr>
      <vt:lpstr>1_Access</vt:lpstr>
      <vt:lpstr>Arithmetic Logic Unit</vt:lpstr>
      <vt:lpstr>ALU</vt:lpstr>
      <vt:lpstr>ALU</vt:lpstr>
      <vt:lpstr>Lab2</vt:lpstr>
      <vt:lpstr>Lab2</vt:lpstr>
      <vt:lpstr>Lab2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Research Generation_JNL Writing Jimmy_</dc:creator>
  <cp:lastModifiedBy>M083040029</cp:lastModifiedBy>
  <cp:revision>3234</cp:revision>
  <cp:lastPrinted>2010-11-16T19:53:54Z</cp:lastPrinted>
  <dcterms:created xsi:type="dcterms:W3CDTF">2016-07-04T15:48:17Z</dcterms:created>
  <dcterms:modified xsi:type="dcterms:W3CDTF">2020-11-16T13:37:33Z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