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5" r:id="rId1"/>
    <p:sldMasterId id="2147483843" r:id="rId2"/>
    <p:sldMasterId id="2147484393" r:id="rId3"/>
    <p:sldMasterId id="2147484405" r:id="rId4"/>
    <p:sldMasterId id="2147484429" r:id="rId5"/>
  </p:sldMasterIdLst>
  <p:notesMasterIdLst>
    <p:notesMasterId r:id="rId21"/>
  </p:notesMasterIdLst>
  <p:handoutMasterIdLst>
    <p:handoutMasterId r:id="rId22"/>
  </p:handoutMasterIdLst>
  <p:sldIdLst>
    <p:sldId id="696" r:id="rId6"/>
    <p:sldId id="258" r:id="rId7"/>
    <p:sldId id="704" r:id="rId8"/>
    <p:sldId id="259" r:id="rId9"/>
    <p:sldId id="705" r:id="rId10"/>
    <p:sldId id="263" r:id="rId11"/>
    <p:sldId id="709" r:id="rId12"/>
    <p:sldId id="710" r:id="rId13"/>
    <p:sldId id="711" r:id="rId14"/>
    <p:sldId id="712" r:id="rId15"/>
    <p:sldId id="280" r:id="rId16"/>
    <p:sldId id="713" r:id="rId17"/>
    <p:sldId id="716" r:id="rId18"/>
    <p:sldId id="714" r:id="rId19"/>
    <p:sldId id="268" r:id="rId20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083040029" initials="M" lastIdx="1" clrIdx="0">
    <p:extLst>
      <p:ext uri="{19B8F6BF-5375-455C-9EA6-DF929625EA0E}">
        <p15:presenceInfo xmlns:p15="http://schemas.microsoft.com/office/powerpoint/2012/main" userId="M0830400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E8D0D0"/>
    <a:srgbClr val="006600"/>
    <a:srgbClr val="CBECDE"/>
    <a:srgbClr val="E7F6EF"/>
    <a:srgbClr val="0000FF"/>
    <a:srgbClr val="000000"/>
    <a:srgbClr val="CCFFCC"/>
    <a:srgbClr val="FF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73412" autoAdjust="0"/>
  </p:normalViewPr>
  <p:slideViewPr>
    <p:cSldViewPr>
      <p:cViewPr varScale="1">
        <p:scale>
          <a:sx n="71" d="100"/>
          <a:sy n="71" d="100"/>
        </p:scale>
        <p:origin x="3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3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3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677F4905-ABF3-4EB6-A8C4-F85FB88C2C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8988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3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7713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984" y="4716947"/>
            <a:ext cx="5435708" cy="446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37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3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980C1CCB-35DE-4BE4-B6B9-9903556DB4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6576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5pPr>
    <a:lvl6pPr marL="2285251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02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53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03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38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656176" y="6172200"/>
            <a:ext cx="2116224" cy="46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4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4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2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500" b="1" i="1" dirty="0">
                <a:solidFill>
                  <a:srgbClr val="303030"/>
                </a:solidFill>
                <a:cs typeface="Arial" pitchFamily="34" charset="0"/>
              </a:rPr>
              <a:t>Department of Computer Science and  Engineering, NSYSU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5CE95491-13E1-456A-A309-06AEE8275A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2860" y="-33760"/>
            <a:ext cx="1444972" cy="163396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1924050" cy="15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121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2605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6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098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223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5055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987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598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591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677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43337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54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7682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70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60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6461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669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78788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1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0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7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98371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60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68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415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27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252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642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421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78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666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641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416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59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8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59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9573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39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64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467600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40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Department of Computer Science and Engineering, NSYSU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04175" y="-28502"/>
            <a:ext cx="1139825" cy="12889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29" r:id="rId2"/>
    <p:sldLayoutId id="2147484330" r:id="rId3"/>
    <p:sldLayoutId id="2147484331" r:id="rId4"/>
    <p:sldLayoutId id="2147484332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0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 userDrawn="1"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5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>
                <a:effectLst/>
              </a:rPr>
              <a:t>Convolutional Operation</a:t>
            </a:r>
            <a:endParaRPr lang="en-US" altLang="zh-TW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990600" y="4068763"/>
            <a:ext cx="7391400" cy="14176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/>
              <a:t>Chen-Kang</a:t>
            </a:r>
            <a:r>
              <a:rPr lang="zh-TW" altLang="en-US" dirty="0"/>
              <a:t> </a:t>
            </a:r>
            <a:r>
              <a:rPr lang="en-US" altLang="zh-TW" dirty="0"/>
              <a:t>(Angus) Tsai</a:t>
            </a:r>
          </a:p>
          <a:p>
            <a:pPr>
              <a:lnSpc>
                <a:spcPct val="80000"/>
              </a:lnSpc>
            </a:pPr>
            <a:r>
              <a:rPr lang="fr-FR" altLang="zh-TW" b="1" dirty="0"/>
              <a:t>Email: </a:t>
            </a:r>
            <a:r>
              <a:rPr lang="fr-FR" altLang="zh-TW" dirty="0"/>
              <a:t>angus@cereal.cse.nsysu.edu.tw</a:t>
            </a: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b="1" dirty="0"/>
              <a:t>Date:</a:t>
            </a:r>
            <a:r>
              <a:rPr lang="en-US" altLang="zh-TW" dirty="0"/>
              <a:t> 2020/12/2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76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4C1A1-97C4-4987-8B36-667D9C8B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366535-2100-44AE-A959-D2D2A5D0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Import </a:t>
            </a:r>
            <a:r>
              <a:rPr lang="en-US" altLang="zh-TW" sz="1800" dirty="0" err="1"/>
              <a:t>SystemC</a:t>
            </a:r>
            <a:r>
              <a:rPr lang="en-US" altLang="zh-TW" sz="1800" dirty="0"/>
              <a:t> Modules -&gt; Add -&gt; Choose all the source file</a:t>
            </a:r>
            <a:endParaRPr lang="zh-TW" altLang="en-US" sz="1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455B9E0-2BD2-4C6D-976C-730EDD8AF993}"/>
              </a:ext>
            </a:extLst>
          </p:cNvPr>
          <p:cNvGrpSpPr/>
          <p:nvPr/>
        </p:nvGrpSpPr>
        <p:grpSpPr>
          <a:xfrm>
            <a:off x="669472" y="2694215"/>
            <a:ext cx="4380528" cy="2822122"/>
            <a:chOff x="2296312" y="2441122"/>
            <a:chExt cx="5374423" cy="371475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245CF60-5AC6-4B84-8471-E8F6B351C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4" r="30081" b="50979"/>
            <a:stretch/>
          </p:blipFill>
          <p:spPr>
            <a:xfrm>
              <a:off x="2296312" y="2441122"/>
              <a:ext cx="5374423" cy="37147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0950ADF-C0BB-4F1F-B448-BA080C513266}"/>
                </a:ext>
              </a:extLst>
            </p:cNvPr>
            <p:cNvSpPr/>
            <p:nvPr/>
          </p:nvSpPr>
          <p:spPr bwMode="auto">
            <a:xfrm>
              <a:off x="2955471" y="4335236"/>
              <a:ext cx="1167493" cy="179614"/>
            </a:xfrm>
            <a:prstGeom prst="rect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473994A-E518-4B0B-A66D-433342934EEF}"/>
              </a:ext>
            </a:extLst>
          </p:cNvPr>
          <p:cNvGrpSpPr/>
          <p:nvPr/>
        </p:nvGrpSpPr>
        <p:grpSpPr>
          <a:xfrm>
            <a:off x="5574128" y="2866949"/>
            <a:ext cx="3043956" cy="3608613"/>
            <a:chOff x="5574128" y="2866949"/>
            <a:chExt cx="3043956" cy="360861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25E0DF1-9644-40C6-8C07-33EE9846F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4128" y="2866949"/>
              <a:ext cx="3043956" cy="3608613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487082-FCB6-435C-B030-A5CAF9361903}"/>
                </a:ext>
              </a:extLst>
            </p:cNvPr>
            <p:cNvSpPr/>
            <p:nvPr/>
          </p:nvSpPr>
          <p:spPr bwMode="auto">
            <a:xfrm>
              <a:off x="5686203" y="4906073"/>
              <a:ext cx="943197" cy="232858"/>
            </a:xfrm>
            <a:prstGeom prst="rect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21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the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port of Conv, Clock, ROM and Monitor block to CLOCK protocol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F84E9B7-17CD-48EF-AFCF-09BC7E40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27" y="2780928"/>
            <a:ext cx="6928746" cy="31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6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13805-D860-4715-BF5B-9C876F78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C1B2D9-31CB-4ACF-A24C-1229E807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Create the block diagram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614CBB-3208-407B-B5CA-BDA6566A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37" y="2348880"/>
            <a:ext cx="7194326" cy="38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4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13805-D860-4715-BF5B-9C876F78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C1B2D9-31CB-4ACF-A24C-1229E807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Click clock block -&gt; Set clock period</a:t>
            </a:r>
          </a:p>
          <a:p>
            <a:pPr lvl="1"/>
            <a:r>
              <a:rPr lang="en-US" altLang="zh-TW" sz="1650" dirty="0"/>
              <a:t>division -&gt; 5</a:t>
            </a:r>
          </a:p>
          <a:p>
            <a:pPr lvl="1"/>
            <a:r>
              <a:rPr lang="en-US" altLang="zh-TW" sz="1650" dirty="0"/>
              <a:t>cycle -&gt; 1000</a:t>
            </a:r>
            <a:endParaRPr lang="zh-TW" altLang="en-US" sz="1650" dirty="0"/>
          </a:p>
          <a:p>
            <a:pPr lvl="1"/>
            <a:endParaRPr lang="en-US" altLang="zh-TW" sz="165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en-US" altLang="zh-TW" sz="1800" dirty="0"/>
              <a:t>Click Reset block -&gt; Set reset period</a:t>
            </a:r>
          </a:p>
          <a:p>
            <a:pPr lvl="1"/>
            <a:r>
              <a:rPr lang="en-US" altLang="zh-TW" sz="1650" dirty="0"/>
              <a:t>_ticks -&gt; 10</a:t>
            </a:r>
            <a:endParaRPr lang="zh-TW" altLang="en-US" sz="165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6E37E3-64B0-4B5D-9772-A5EBF61A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5373216"/>
            <a:ext cx="6219825" cy="12001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70BE431-C531-4E99-A8B3-AF301BAC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82" y="2651614"/>
            <a:ext cx="7525034" cy="18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E85AE-A57B-4163-8AE8-54F55466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8CBAF1-FFC1-4CAA-B1A4-DA4216590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Simulation result</a:t>
            </a:r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51AB7F6-8519-4DC6-9E8E-C1C678B0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52936"/>
            <a:ext cx="8382000" cy="213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4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Due in one week (12/9)</a:t>
            </a:r>
          </a:p>
          <a:p>
            <a:pPr lvl="1"/>
            <a:r>
              <a:rPr lang="en-US" altLang="zh-TW" dirty="0"/>
              <a:t>Complete Convolutional operation.</a:t>
            </a:r>
          </a:p>
          <a:p>
            <a:pPr lvl="1"/>
            <a:r>
              <a:rPr lang="en-US" altLang="zh-TW" dirty="0"/>
              <a:t>Use Platform Architecture to simulate output result.</a:t>
            </a:r>
          </a:p>
          <a:p>
            <a:pPr lvl="1">
              <a:spcAft>
                <a:spcPts val="450"/>
              </a:spcAft>
            </a:pPr>
            <a:r>
              <a:rPr lang="en-US" altLang="zh-TW" kern="0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Calibri" panose="020F0502020204030204" pitchFamily="34" charset="0"/>
              </a:rPr>
              <a:t>Source code ( all of your file, include PA project file, source code….  ).</a:t>
            </a:r>
            <a:endParaRPr lang="zh-TW" altLang="zh-TW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9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Convolutional neural network (CNN) often used for image recognition</a:t>
            </a:r>
          </a:p>
          <a:p>
            <a:endParaRPr lang="en-US" altLang="zh-TW" sz="1800" dirty="0"/>
          </a:p>
          <a:p>
            <a:r>
              <a:rPr lang="en-US" altLang="zh-TW" sz="1800" dirty="0"/>
              <a:t>When an image is input to CNN, the output result will be the recognition result of this image</a:t>
            </a: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pic>
        <p:nvPicPr>
          <p:cNvPr id="1030" name="Picture 6" descr="「lene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73" y="3919993"/>
            <a:ext cx="7830320" cy="148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52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Convolutional operation is to multiply input data with kernel</a:t>
            </a:r>
          </a:p>
          <a:p>
            <a:endParaRPr lang="en-US" altLang="zh-TW" sz="1800" dirty="0"/>
          </a:p>
          <a:p>
            <a:r>
              <a:rPr lang="en-US" altLang="zh-TW" sz="1800" dirty="0"/>
              <a:t>The kernel is the weight of convolution layer</a:t>
            </a: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pic>
        <p:nvPicPr>
          <p:cNvPr id="5" name="Picture 4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55" y="3358687"/>
            <a:ext cx="4257329" cy="311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56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Design a convolution operation unit</a:t>
            </a:r>
          </a:p>
          <a:p>
            <a:endParaRPr lang="en-US" altLang="zh-TW" sz="1800" dirty="0"/>
          </a:p>
          <a:p>
            <a:r>
              <a:rPr lang="en-US" altLang="zh-TW" sz="1800" dirty="0"/>
              <a:t>System block</a:t>
            </a:r>
          </a:p>
          <a:p>
            <a:pPr lvl="1"/>
            <a:r>
              <a:rPr lang="en-US" altLang="zh-TW" sz="1650" dirty="0" err="1"/>
              <a:t>clk</a:t>
            </a:r>
            <a:endParaRPr lang="en-US" altLang="zh-TW" sz="1650" dirty="0"/>
          </a:p>
          <a:p>
            <a:pPr lvl="1"/>
            <a:r>
              <a:rPr lang="en-US" altLang="zh-TW" sz="1650" dirty="0"/>
              <a:t>reset</a:t>
            </a:r>
          </a:p>
          <a:p>
            <a:pPr lvl="1"/>
            <a:r>
              <a:rPr lang="en-US" altLang="zh-TW" sz="1650" dirty="0"/>
              <a:t>Rom</a:t>
            </a:r>
          </a:p>
          <a:p>
            <a:pPr lvl="1"/>
            <a:r>
              <a:rPr lang="en-US" altLang="zh-TW" sz="1650" dirty="0"/>
              <a:t>Conv</a:t>
            </a:r>
          </a:p>
          <a:p>
            <a:pPr lvl="1"/>
            <a:r>
              <a:rPr lang="en-US" altLang="zh-TW" sz="1650" dirty="0"/>
              <a:t>Monitor</a:t>
            </a:r>
            <a:endParaRPr lang="zh-TW" altLang="en-US" sz="165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A3D4DC-1F4A-4144-A49C-647DB393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80928"/>
            <a:ext cx="5847110" cy="28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4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Rom is used to store input data (index:0~8) and weight (index:9~18)</a:t>
            </a:r>
          </a:p>
          <a:p>
            <a:endParaRPr lang="en-US" altLang="zh-TW" sz="1800" dirty="0"/>
          </a:p>
          <a:p>
            <a:r>
              <a:rPr lang="en-US" altLang="zh-TW" sz="1800" dirty="0"/>
              <a:t>There are some signals to control the rom block</a:t>
            </a:r>
          </a:p>
          <a:p>
            <a:pPr lvl="1"/>
            <a:r>
              <a:rPr lang="en-US" altLang="zh-TW" sz="1800" dirty="0"/>
              <a:t>rom_rd</a:t>
            </a:r>
          </a:p>
          <a:p>
            <a:pPr lvl="1"/>
            <a:r>
              <a:rPr lang="en-US" altLang="zh-TW" sz="1800" dirty="0"/>
              <a:t>rom_addr</a:t>
            </a:r>
            <a:endParaRPr lang="zh-TW" altLang="en-US" sz="18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5399902" y="3035311"/>
            <a:ext cx="2174788" cy="3440251"/>
            <a:chOff x="3892378" y="2905385"/>
            <a:chExt cx="2174788" cy="3440251"/>
          </a:xfrm>
        </p:grpSpPr>
        <p:grpSp>
          <p:nvGrpSpPr>
            <p:cNvPr id="47" name="群組 46"/>
            <p:cNvGrpSpPr/>
            <p:nvPr/>
          </p:nvGrpSpPr>
          <p:grpSpPr>
            <a:xfrm>
              <a:off x="3892378" y="3264820"/>
              <a:ext cx="2174788" cy="2670098"/>
              <a:chOff x="2854411" y="2894117"/>
              <a:chExt cx="2174788" cy="2670098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2854411" y="2898344"/>
                <a:ext cx="2174788" cy="369332"/>
                <a:chOff x="2854411" y="2898344"/>
                <a:chExt cx="2174788" cy="369332"/>
              </a:xfrm>
            </p:grpSpPr>
            <p:grpSp>
              <p:nvGrpSpPr>
                <p:cNvPr id="8" name="群組 7"/>
                <p:cNvGrpSpPr/>
                <p:nvPr/>
              </p:nvGrpSpPr>
              <p:grpSpPr>
                <a:xfrm>
                  <a:off x="2854411" y="2928551"/>
                  <a:ext cx="2174788" cy="308919"/>
                  <a:chOff x="2854411" y="2928551"/>
                  <a:chExt cx="2174788" cy="308919"/>
                </a:xfrm>
              </p:grpSpPr>
              <p:sp>
                <p:nvSpPr>
                  <p:cNvPr id="6" name="矩形 5"/>
                  <p:cNvSpPr/>
                  <p:nvPr/>
                </p:nvSpPr>
                <p:spPr bwMode="auto">
                  <a:xfrm>
                    <a:off x="2854411" y="2928551"/>
                    <a:ext cx="1087394" cy="308919"/>
                  </a:xfrm>
                  <a:prstGeom prst="rect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 bwMode="auto">
                  <a:xfrm>
                    <a:off x="3941805" y="2928551"/>
                    <a:ext cx="1087394" cy="308919"/>
                  </a:xfrm>
                  <a:prstGeom prst="rect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</p:grpSp>
            <p:sp>
              <p:nvSpPr>
                <p:cNvPr id="9" name="文字方塊 8"/>
                <p:cNvSpPr txBox="1"/>
                <p:nvPr/>
              </p:nvSpPr>
              <p:spPr>
                <a:xfrm>
                  <a:off x="3305743" y="289834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0</a:t>
                  </a:r>
                  <a:endParaRPr lang="zh-TW" altLang="en-US" dirty="0"/>
                </a:p>
              </p:txBody>
            </p:sp>
          </p:grpSp>
          <p:grpSp>
            <p:nvGrpSpPr>
              <p:cNvPr id="11" name="群組 10"/>
              <p:cNvGrpSpPr/>
              <p:nvPr/>
            </p:nvGrpSpPr>
            <p:grpSpPr>
              <a:xfrm>
                <a:off x="2854411" y="3202638"/>
                <a:ext cx="2174788" cy="369332"/>
                <a:chOff x="2854411" y="2898344"/>
                <a:chExt cx="2174788" cy="369332"/>
              </a:xfrm>
            </p:grpSpPr>
            <p:grpSp>
              <p:nvGrpSpPr>
                <p:cNvPr id="12" name="群組 11"/>
                <p:cNvGrpSpPr/>
                <p:nvPr/>
              </p:nvGrpSpPr>
              <p:grpSpPr>
                <a:xfrm>
                  <a:off x="2854411" y="2928551"/>
                  <a:ext cx="2174788" cy="308919"/>
                  <a:chOff x="2854411" y="2928551"/>
                  <a:chExt cx="2174788" cy="308919"/>
                </a:xfrm>
              </p:grpSpPr>
              <p:sp>
                <p:nvSpPr>
                  <p:cNvPr id="14" name="矩形 13"/>
                  <p:cNvSpPr/>
                  <p:nvPr/>
                </p:nvSpPr>
                <p:spPr bwMode="auto">
                  <a:xfrm>
                    <a:off x="2854411" y="2928551"/>
                    <a:ext cx="1087394" cy="308919"/>
                  </a:xfrm>
                  <a:prstGeom prst="rect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 bwMode="auto">
                  <a:xfrm>
                    <a:off x="3941805" y="2928551"/>
                    <a:ext cx="1087394" cy="308919"/>
                  </a:xfrm>
                  <a:prstGeom prst="rect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</p:grpSp>
            <p:sp>
              <p:nvSpPr>
                <p:cNvPr id="13" name="文字方塊 12"/>
                <p:cNvSpPr txBox="1"/>
                <p:nvPr/>
              </p:nvSpPr>
              <p:spPr>
                <a:xfrm>
                  <a:off x="3305743" y="289834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</p:grpSp>
          <p:grpSp>
            <p:nvGrpSpPr>
              <p:cNvPr id="16" name="群組 15"/>
              <p:cNvGrpSpPr/>
              <p:nvPr/>
            </p:nvGrpSpPr>
            <p:grpSpPr>
              <a:xfrm>
                <a:off x="2854411" y="3513796"/>
                <a:ext cx="2174788" cy="369332"/>
                <a:chOff x="2854411" y="2898344"/>
                <a:chExt cx="2174788" cy="369332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2854411" y="2928551"/>
                  <a:ext cx="2174788" cy="308919"/>
                  <a:chOff x="2854411" y="2928551"/>
                  <a:chExt cx="2174788" cy="308919"/>
                </a:xfrm>
              </p:grpSpPr>
              <p:sp>
                <p:nvSpPr>
                  <p:cNvPr id="19" name="矩形 18"/>
                  <p:cNvSpPr/>
                  <p:nvPr/>
                </p:nvSpPr>
                <p:spPr bwMode="auto">
                  <a:xfrm>
                    <a:off x="2854411" y="2928551"/>
                    <a:ext cx="1087394" cy="308919"/>
                  </a:xfrm>
                  <a:prstGeom prst="rect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 bwMode="auto">
                  <a:xfrm>
                    <a:off x="3941805" y="2928551"/>
                    <a:ext cx="1087394" cy="308919"/>
                  </a:xfrm>
                  <a:prstGeom prst="rect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</p:grpSp>
            <p:sp>
              <p:nvSpPr>
                <p:cNvPr id="18" name="文字方塊 17"/>
                <p:cNvSpPr txBox="1"/>
                <p:nvPr/>
              </p:nvSpPr>
              <p:spPr>
                <a:xfrm>
                  <a:off x="3305743" y="289834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</p:grpSp>
          <p:grpSp>
            <p:nvGrpSpPr>
              <p:cNvPr id="36" name="群組 35"/>
              <p:cNvGrpSpPr/>
              <p:nvPr/>
            </p:nvGrpSpPr>
            <p:grpSpPr>
              <a:xfrm>
                <a:off x="2854411" y="4577364"/>
                <a:ext cx="2174788" cy="986851"/>
                <a:chOff x="2854411" y="4070902"/>
                <a:chExt cx="2174788" cy="986851"/>
              </a:xfrm>
            </p:grpSpPr>
            <p:grpSp>
              <p:nvGrpSpPr>
                <p:cNvPr id="21" name="群組 20"/>
                <p:cNvGrpSpPr/>
                <p:nvPr/>
              </p:nvGrpSpPr>
              <p:grpSpPr>
                <a:xfrm>
                  <a:off x="2854411" y="4070902"/>
                  <a:ext cx="2174788" cy="369332"/>
                  <a:chOff x="2854411" y="2898344"/>
                  <a:chExt cx="2174788" cy="369332"/>
                </a:xfrm>
              </p:grpSpPr>
              <p:grpSp>
                <p:nvGrpSpPr>
                  <p:cNvPr id="22" name="群組 21"/>
                  <p:cNvGrpSpPr/>
                  <p:nvPr/>
                </p:nvGrpSpPr>
                <p:grpSpPr>
                  <a:xfrm>
                    <a:off x="2854411" y="2928551"/>
                    <a:ext cx="2174788" cy="308919"/>
                    <a:chOff x="2854411" y="2928551"/>
                    <a:chExt cx="2174788" cy="308919"/>
                  </a:xfrm>
                </p:grpSpPr>
                <p:sp>
                  <p:nvSpPr>
                    <p:cNvPr id="24" name="矩形 23"/>
                    <p:cNvSpPr/>
                    <p:nvPr/>
                  </p:nvSpPr>
                  <p:spPr bwMode="auto">
                    <a:xfrm>
                      <a:off x="2854411" y="2928551"/>
                      <a:ext cx="1087394" cy="308919"/>
                    </a:xfrm>
                    <a:prstGeom prst="rect">
                      <a:avLst/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3941805" y="2928551"/>
                      <a:ext cx="1087394" cy="308919"/>
                    </a:xfrm>
                    <a:prstGeom prst="rect">
                      <a:avLst/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</p:grpSp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3243958" y="2898344"/>
                    <a:ext cx="4411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16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26" name="群組 25"/>
                <p:cNvGrpSpPr/>
                <p:nvPr/>
              </p:nvGrpSpPr>
              <p:grpSpPr>
                <a:xfrm>
                  <a:off x="2854411" y="4380793"/>
                  <a:ext cx="2174788" cy="369332"/>
                  <a:chOff x="2854411" y="2898344"/>
                  <a:chExt cx="2174788" cy="369332"/>
                </a:xfrm>
              </p:grpSpPr>
              <p:grpSp>
                <p:nvGrpSpPr>
                  <p:cNvPr id="27" name="群組 26"/>
                  <p:cNvGrpSpPr/>
                  <p:nvPr/>
                </p:nvGrpSpPr>
                <p:grpSpPr>
                  <a:xfrm>
                    <a:off x="2854411" y="2928551"/>
                    <a:ext cx="2174788" cy="308919"/>
                    <a:chOff x="2854411" y="2928551"/>
                    <a:chExt cx="2174788" cy="308919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 bwMode="auto">
                    <a:xfrm>
                      <a:off x="2854411" y="2928551"/>
                      <a:ext cx="1087394" cy="308919"/>
                    </a:xfrm>
                    <a:prstGeom prst="rect">
                      <a:avLst/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  <p:sp>
                  <p:nvSpPr>
                    <p:cNvPr id="30" name="矩形 29"/>
                    <p:cNvSpPr/>
                    <p:nvPr/>
                  </p:nvSpPr>
                  <p:spPr bwMode="auto">
                    <a:xfrm>
                      <a:off x="3941805" y="2928551"/>
                      <a:ext cx="1087394" cy="308919"/>
                    </a:xfrm>
                    <a:prstGeom prst="rect">
                      <a:avLst/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</p:grpSp>
              <p:sp>
                <p:nvSpPr>
                  <p:cNvPr id="28" name="文字方塊 27"/>
                  <p:cNvSpPr txBox="1"/>
                  <p:nvPr/>
                </p:nvSpPr>
                <p:spPr>
                  <a:xfrm>
                    <a:off x="3256315" y="2898344"/>
                    <a:ext cx="4411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17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31" name="群組 30"/>
                <p:cNvGrpSpPr/>
                <p:nvPr/>
              </p:nvGrpSpPr>
              <p:grpSpPr>
                <a:xfrm>
                  <a:off x="2854411" y="4688421"/>
                  <a:ext cx="2174788" cy="369332"/>
                  <a:chOff x="2854411" y="2898344"/>
                  <a:chExt cx="2174788" cy="369332"/>
                </a:xfrm>
              </p:grpSpPr>
              <p:grpSp>
                <p:nvGrpSpPr>
                  <p:cNvPr id="32" name="群組 31"/>
                  <p:cNvGrpSpPr/>
                  <p:nvPr/>
                </p:nvGrpSpPr>
                <p:grpSpPr>
                  <a:xfrm>
                    <a:off x="2854411" y="2928551"/>
                    <a:ext cx="2174788" cy="308919"/>
                    <a:chOff x="2854411" y="2928551"/>
                    <a:chExt cx="2174788" cy="308919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 bwMode="auto">
                    <a:xfrm>
                      <a:off x="2854411" y="2928551"/>
                      <a:ext cx="1087394" cy="308919"/>
                    </a:xfrm>
                    <a:prstGeom prst="rect">
                      <a:avLst/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  <p:sp>
                  <p:nvSpPr>
                    <p:cNvPr id="35" name="矩形 34"/>
                    <p:cNvSpPr/>
                    <p:nvPr/>
                  </p:nvSpPr>
                  <p:spPr bwMode="auto">
                    <a:xfrm>
                      <a:off x="3941805" y="2928551"/>
                      <a:ext cx="1087394" cy="308919"/>
                    </a:xfrm>
                    <a:prstGeom prst="rect">
                      <a:avLst/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</p:grpSp>
              <p:sp>
                <p:nvSpPr>
                  <p:cNvPr id="33" name="文字方塊 32"/>
                  <p:cNvSpPr txBox="1"/>
                  <p:nvPr/>
                </p:nvSpPr>
                <p:spPr>
                  <a:xfrm>
                    <a:off x="3256315" y="2898344"/>
                    <a:ext cx="4411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18</a:t>
                    </a:r>
                    <a:endParaRPr lang="zh-TW" altLang="en-US" dirty="0"/>
                  </a:p>
                </p:txBody>
              </p:sp>
            </p:grpSp>
          </p:grpSp>
          <p:sp>
            <p:nvSpPr>
              <p:cNvPr id="37" name="橢圓 36"/>
              <p:cNvSpPr/>
              <p:nvPr/>
            </p:nvSpPr>
            <p:spPr bwMode="auto">
              <a:xfrm>
                <a:off x="3880023" y="3957270"/>
                <a:ext cx="111210" cy="116653"/>
              </a:xfrm>
              <a:prstGeom prst="ellipse">
                <a:avLst/>
              </a:prstGeom>
              <a:solidFill>
                <a:schemeClr val="tx1"/>
              </a:solidFill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8" name="橢圓 37"/>
              <p:cNvSpPr/>
              <p:nvPr/>
            </p:nvSpPr>
            <p:spPr bwMode="auto">
              <a:xfrm>
                <a:off x="3884139" y="4146741"/>
                <a:ext cx="111210" cy="116653"/>
              </a:xfrm>
              <a:prstGeom prst="ellipse">
                <a:avLst/>
              </a:prstGeom>
              <a:solidFill>
                <a:schemeClr val="tx1"/>
              </a:solidFill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9" name="橢圓 38"/>
              <p:cNvSpPr/>
              <p:nvPr/>
            </p:nvSpPr>
            <p:spPr bwMode="auto">
              <a:xfrm>
                <a:off x="3875898" y="4336212"/>
                <a:ext cx="111210" cy="116653"/>
              </a:xfrm>
              <a:prstGeom prst="ellipse">
                <a:avLst/>
              </a:prstGeom>
              <a:solidFill>
                <a:schemeClr val="tx1"/>
              </a:solidFill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4078980" y="2894117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input1</a:t>
                </a:r>
                <a:endParaRPr lang="zh-TW" altLang="en-US" dirty="0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4078980" y="3204443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input2</a:t>
                </a:r>
                <a:endParaRPr lang="zh-TW" altLang="en-US" dirty="0"/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4078980" y="3502953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input3</a:t>
                </a:r>
                <a:endParaRPr lang="zh-TW" altLang="en-US" dirty="0"/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4018810" y="4577364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weight8</a:t>
                </a:r>
                <a:endParaRPr lang="zh-TW" altLang="en-US" dirty="0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4031528" y="4887255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weight9</a:t>
                </a:r>
                <a:endParaRPr lang="zh-TW" altLang="en-US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4204757" y="5194883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bias</a:t>
                </a:r>
                <a:endParaRPr lang="zh-TW" altLang="en-US" dirty="0"/>
              </a:p>
            </p:txBody>
          </p:sp>
        </p:grpSp>
        <p:sp>
          <p:nvSpPr>
            <p:cNvPr id="48" name="文字方塊 47"/>
            <p:cNvSpPr txBox="1"/>
            <p:nvPr/>
          </p:nvSpPr>
          <p:spPr>
            <a:xfrm>
              <a:off x="4633480" y="597630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Rom</a:t>
              </a:r>
              <a:endParaRPr lang="zh-TW" altLang="en-US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125701" y="2905385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Index</a:t>
              </a:r>
              <a:endParaRPr lang="zh-TW" altLang="en-US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5148122" y="292294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data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981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Conv</a:t>
            </a:r>
          </a:p>
          <a:p>
            <a:pPr lvl="1"/>
            <a:r>
              <a:rPr lang="en-US" altLang="zh-TW" sz="1800" dirty="0"/>
              <a:t>You need to read the rom data cycle by cycle</a:t>
            </a:r>
          </a:p>
          <a:p>
            <a:pPr lvl="1"/>
            <a:r>
              <a:rPr lang="en-US" altLang="zh-TW" sz="1800" dirty="0"/>
              <a:t>Reading data from ROM will delay one cycle</a:t>
            </a:r>
          </a:p>
          <a:p>
            <a:pPr lvl="1"/>
            <a:endParaRPr lang="zh-TW" altLang="en-US" sz="1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16216" y="6264360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Conv.h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8B20D3-2791-4EE5-9732-F25523E7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234" y="2636912"/>
            <a:ext cx="3806552" cy="36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2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Execution result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01C501-9C2E-4B88-9C4E-CB6D6DE53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75" y="2636912"/>
            <a:ext cx="7636650" cy="12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9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92C32-22EC-4CB3-A0B4-12995AA6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424ADA-765A-4626-8408-645674F2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%tool -&gt; 16  -&gt; enter -&gt; 0 -&gt;enter</a:t>
            </a:r>
          </a:p>
          <a:p>
            <a:pPr lvl="1"/>
            <a:endParaRPr lang="zh-TW" altLang="en-US" sz="1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CFB2A4F-0968-4358-A33B-6CDF01A1498F}"/>
              </a:ext>
            </a:extLst>
          </p:cNvPr>
          <p:cNvGrpSpPr/>
          <p:nvPr/>
        </p:nvGrpSpPr>
        <p:grpSpPr>
          <a:xfrm>
            <a:off x="2662990" y="2461516"/>
            <a:ext cx="4588292" cy="3494531"/>
            <a:chOff x="2662990" y="2461516"/>
            <a:chExt cx="4588292" cy="349453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0268AB3-CA86-438D-9ADB-7BF7F2823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2990" y="2461516"/>
              <a:ext cx="4588292" cy="349453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F7A7D47-C92D-45A7-922C-8322492C7AAF}"/>
                </a:ext>
              </a:extLst>
            </p:cNvPr>
            <p:cNvSpPr/>
            <p:nvPr/>
          </p:nvSpPr>
          <p:spPr bwMode="auto">
            <a:xfrm>
              <a:off x="4728346" y="4772527"/>
              <a:ext cx="759558" cy="283102"/>
            </a:xfrm>
            <a:prstGeom prst="rect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27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6233D-FA91-4A8A-9E6A-228F77A2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C10B9-D3F7-47F0-992A-179FB1B2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Create project -&gt; Project name -&gt; Project file name -&gt; OK</a:t>
            </a:r>
            <a:endParaRPr lang="zh-TW" altLang="en-US" sz="18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929181" y="2301651"/>
            <a:ext cx="5067300" cy="3800475"/>
            <a:chOff x="1929181" y="2301651"/>
            <a:chExt cx="5067300" cy="380047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9181" y="2301651"/>
              <a:ext cx="5067300" cy="3800475"/>
            </a:xfrm>
            <a:prstGeom prst="rect">
              <a:avLst/>
            </a:prstGeom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829ABA19-323A-41DC-A337-2C9226109C93}"/>
                </a:ext>
              </a:extLst>
            </p:cNvPr>
            <p:cNvGrpSpPr/>
            <p:nvPr/>
          </p:nvGrpSpPr>
          <p:grpSpPr>
            <a:xfrm>
              <a:off x="2147301" y="2735884"/>
              <a:ext cx="4094670" cy="3309277"/>
              <a:chOff x="2338322" y="2593604"/>
              <a:chExt cx="4367277" cy="364134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44D65B-CC2D-4867-AC0D-61C376285BB1}"/>
                  </a:ext>
                </a:extLst>
              </p:cNvPr>
              <p:cNvSpPr/>
              <p:nvPr/>
            </p:nvSpPr>
            <p:spPr bwMode="auto">
              <a:xfrm>
                <a:off x="2338322" y="2593604"/>
                <a:ext cx="810126" cy="264695"/>
              </a:xfrm>
              <a:prstGeom prst="rect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3538212-BAFF-455C-A4E6-B760E0D6C46E}"/>
                  </a:ext>
                </a:extLst>
              </p:cNvPr>
              <p:cNvSpPr/>
              <p:nvPr/>
            </p:nvSpPr>
            <p:spPr bwMode="auto">
              <a:xfrm>
                <a:off x="3384884" y="3911265"/>
                <a:ext cx="3320715" cy="291767"/>
              </a:xfrm>
              <a:prstGeom prst="rect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3116518-51D2-446E-BAFE-FE6C84ED35F5}"/>
                  </a:ext>
                </a:extLst>
              </p:cNvPr>
              <p:cNvSpPr/>
              <p:nvPr/>
            </p:nvSpPr>
            <p:spPr bwMode="auto">
              <a:xfrm>
                <a:off x="3384884" y="4257589"/>
                <a:ext cx="3320714" cy="291767"/>
              </a:xfrm>
              <a:prstGeom prst="rect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1126DBE-FB81-4CD9-89C7-0682B36AD50F}"/>
                  </a:ext>
                </a:extLst>
              </p:cNvPr>
              <p:cNvSpPr/>
              <p:nvPr/>
            </p:nvSpPr>
            <p:spPr bwMode="auto">
              <a:xfrm>
                <a:off x="5671282" y="5812839"/>
                <a:ext cx="874294" cy="422109"/>
              </a:xfrm>
              <a:prstGeom prst="rect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317728"/>
      </p:ext>
    </p:extLst>
  </p:cSld>
  <p:clrMapOvr>
    <a:masterClrMapping/>
  </p:clrMapOvr>
</p:sld>
</file>

<file path=ppt/theme/theme1.xml><?xml version="1.0" encoding="utf-8"?>
<a:theme xmlns:a="http://schemas.openxmlformats.org/drawingml/2006/main" name="Acces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EE6A4BF9-1DE5-4591-875C-F08D74B743B2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32794</TotalTime>
  <Words>292</Words>
  <Application>Microsoft Office PowerPoint</Application>
  <PresentationFormat>如螢幕大小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15</vt:i4>
      </vt:variant>
    </vt:vector>
  </HeadingPairs>
  <TitlesOfParts>
    <vt:vector size="28" baseType="lpstr">
      <vt:lpstr>標楷體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AccessLab</vt:lpstr>
      <vt:lpstr>Access Lab</vt:lpstr>
      <vt:lpstr>1_Access Lab</vt:lpstr>
      <vt:lpstr>1_Blends</vt:lpstr>
      <vt:lpstr>1_Access</vt:lpstr>
      <vt:lpstr>Convolutional Operation</vt:lpstr>
      <vt:lpstr>Convolution Operation</vt:lpstr>
      <vt:lpstr>Convolution Operation</vt:lpstr>
      <vt:lpstr>Lab3</vt:lpstr>
      <vt:lpstr>Lab3</vt:lpstr>
      <vt:lpstr>Lab3</vt:lpstr>
      <vt:lpstr>Lab3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Research Generation_JNL Writing Jimmy_</dc:creator>
  <cp:lastModifiedBy>M083040029</cp:lastModifiedBy>
  <cp:revision>3279</cp:revision>
  <cp:lastPrinted>2010-11-16T19:53:54Z</cp:lastPrinted>
  <dcterms:created xsi:type="dcterms:W3CDTF">2016-07-04T15:48:17Z</dcterms:created>
  <dcterms:modified xsi:type="dcterms:W3CDTF">2020-12-02T08:27:47Z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