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311" r:id="rId2"/>
    <p:sldId id="256" r:id="rId3"/>
    <p:sldId id="259" r:id="rId4"/>
    <p:sldId id="312" r:id="rId5"/>
    <p:sldId id="321" r:id="rId6"/>
    <p:sldId id="313" r:id="rId7"/>
    <p:sldId id="314" r:id="rId8"/>
    <p:sldId id="315" r:id="rId9"/>
    <p:sldId id="317" r:id="rId10"/>
    <p:sldId id="316" r:id="rId11"/>
    <p:sldId id="318" r:id="rId12"/>
    <p:sldId id="319" r:id="rId13"/>
    <p:sldId id="261" r:id="rId14"/>
  </p:sldIdLst>
  <p:sldSz cx="9144000" cy="5143500" type="screen16x9"/>
  <p:notesSz cx="6858000" cy="9144000"/>
  <p:embeddedFontLst>
    <p:embeddedFont>
      <p:font typeface="Crimson Text" panose="020B060402020202020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Vidalok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1734B6-327F-41A2-BE83-E7468BCD6C26}">
  <a:tblStyle styleId="{8F1734B6-327F-41A2-BE83-E7468BCD6C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ya Durvasula" userId="5bcdcdcd4883991d" providerId="LiveId" clId="{DDD0F32A-D652-47F0-BD9E-C3C71687C7C2}"/>
    <pc:docChg chg="custSel addSld delSld modSld">
      <pc:chgData name="Vignya Durvasula" userId="5bcdcdcd4883991d" providerId="LiveId" clId="{DDD0F32A-D652-47F0-BD9E-C3C71687C7C2}" dt="2022-11-17T01:48:03.014" v="1247" actId="47"/>
      <pc:docMkLst>
        <pc:docMk/>
      </pc:docMkLst>
      <pc:sldChg chg="modSp mod">
        <pc:chgData name="Vignya Durvasula" userId="5bcdcdcd4883991d" providerId="LiveId" clId="{DDD0F32A-D652-47F0-BD9E-C3C71687C7C2}" dt="2022-11-17T00:46:53.313" v="18" actId="20577"/>
        <pc:sldMkLst>
          <pc:docMk/>
          <pc:sldMk cId="0" sldId="259"/>
        </pc:sldMkLst>
        <pc:spChg chg="mod">
          <ac:chgData name="Vignya Durvasula" userId="5bcdcdcd4883991d" providerId="LiveId" clId="{DDD0F32A-D652-47F0-BD9E-C3C71687C7C2}" dt="2022-11-17T00:46:53.313" v="18" actId="20577"/>
          <ac:spMkLst>
            <pc:docMk/>
            <pc:sldMk cId="0" sldId="259"/>
            <ac:spMk id="279" creationId="{00000000-0000-0000-0000-000000000000}"/>
          </ac:spMkLst>
        </pc:spChg>
      </pc:sldChg>
      <pc:sldChg chg="modSp mod">
        <pc:chgData name="Vignya Durvasula" userId="5bcdcdcd4883991d" providerId="LiveId" clId="{DDD0F32A-D652-47F0-BD9E-C3C71687C7C2}" dt="2022-11-17T00:52:28.868" v="315" actId="20577"/>
        <pc:sldMkLst>
          <pc:docMk/>
          <pc:sldMk cId="1996771841" sldId="312"/>
        </pc:sldMkLst>
        <pc:spChg chg="mod">
          <ac:chgData name="Vignya Durvasula" userId="5bcdcdcd4883991d" providerId="LiveId" clId="{DDD0F32A-D652-47F0-BD9E-C3C71687C7C2}" dt="2022-11-17T00:52:28.868" v="315" actId="20577"/>
          <ac:spMkLst>
            <pc:docMk/>
            <pc:sldMk cId="1996771841" sldId="312"/>
            <ac:spMk id="279" creationId="{00000000-0000-0000-0000-000000000000}"/>
          </ac:spMkLst>
        </pc:spChg>
      </pc:sldChg>
      <pc:sldChg chg="modSp add del mod">
        <pc:chgData name="Vignya Durvasula" userId="5bcdcdcd4883991d" providerId="LiveId" clId="{DDD0F32A-D652-47F0-BD9E-C3C71687C7C2}" dt="2022-11-17T01:47:57.066" v="1246" actId="47"/>
        <pc:sldMkLst>
          <pc:docMk/>
          <pc:sldMk cId="2257011611" sldId="320"/>
        </pc:sldMkLst>
        <pc:spChg chg="mod">
          <ac:chgData name="Vignya Durvasula" userId="5bcdcdcd4883991d" providerId="LiveId" clId="{DDD0F32A-D652-47F0-BD9E-C3C71687C7C2}" dt="2022-11-17T00:50:37.497" v="128" actId="20577"/>
          <ac:spMkLst>
            <pc:docMk/>
            <pc:sldMk cId="2257011611" sldId="320"/>
            <ac:spMk id="278" creationId="{00000000-0000-0000-0000-000000000000}"/>
          </ac:spMkLst>
        </pc:spChg>
        <pc:spChg chg="mod">
          <ac:chgData name="Vignya Durvasula" userId="5bcdcdcd4883991d" providerId="LiveId" clId="{DDD0F32A-D652-47F0-BD9E-C3C71687C7C2}" dt="2022-11-17T00:54:18.452" v="501" actId="14100"/>
          <ac:spMkLst>
            <pc:docMk/>
            <pc:sldMk cId="2257011611" sldId="320"/>
            <ac:spMk id="279" creationId="{00000000-0000-0000-0000-000000000000}"/>
          </ac:spMkLst>
        </pc:spChg>
      </pc:sldChg>
      <pc:sldChg chg="modSp add mod">
        <pc:chgData name="Vignya Durvasula" userId="5bcdcdcd4883991d" providerId="LiveId" clId="{DDD0F32A-D652-47F0-BD9E-C3C71687C7C2}" dt="2022-11-17T00:58:46.266" v="962" actId="14100"/>
        <pc:sldMkLst>
          <pc:docMk/>
          <pc:sldMk cId="1134176462" sldId="321"/>
        </pc:sldMkLst>
        <pc:spChg chg="mod">
          <ac:chgData name="Vignya Durvasula" userId="5bcdcdcd4883991d" providerId="LiveId" clId="{DDD0F32A-D652-47F0-BD9E-C3C71687C7C2}" dt="2022-11-17T00:54:36.670" v="519" actId="20577"/>
          <ac:spMkLst>
            <pc:docMk/>
            <pc:sldMk cId="1134176462" sldId="321"/>
            <ac:spMk id="278" creationId="{00000000-0000-0000-0000-000000000000}"/>
          </ac:spMkLst>
        </pc:spChg>
        <pc:spChg chg="mod">
          <ac:chgData name="Vignya Durvasula" userId="5bcdcdcd4883991d" providerId="LiveId" clId="{DDD0F32A-D652-47F0-BD9E-C3C71687C7C2}" dt="2022-11-17T00:58:46.266" v="962" actId="14100"/>
          <ac:spMkLst>
            <pc:docMk/>
            <pc:sldMk cId="1134176462" sldId="321"/>
            <ac:spMk id="279" creationId="{00000000-0000-0000-0000-000000000000}"/>
          </ac:spMkLst>
        </pc:spChg>
      </pc:sldChg>
      <pc:sldChg chg="modSp add del mod">
        <pc:chgData name="Vignya Durvasula" userId="5bcdcdcd4883991d" providerId="LiveId" clId="{DDD0F32A-D652-47F0-BD9E-C3C71687C7C2}" dt="2022-11-17T01:48:03.014" v="1247" actId="47"/>
        <pc:sldMkLst>
          <pc:docMk/>
          <pc:sldMk cId="2227612376" sldId="322"/>
        </pc:sldMkLst>
        <pc:spChg chg="mod">
          <ac:chgData name="Vignya Durvasula" userId="5bcdcdcd4883991d" providerId="LiveId" clId="{DDD0F32A-D652-47F0-BD9E-C3C71687C7C2}" dt="2022-11-17T00:59:23.999" v="986" actId="20577"/>
          <ac:spMkLst>
            <pc:docMk/>
            <pc:sldMk cId="2227612376" sldId="322"/>
            <ac:spMk id="278" creationId="{00000000-0000-0000-0000-000000000000}"/>
          </ac:spMkLst>
        </pc:spChg>
        <pc:spChg chg="mod">
          <ac:chgData name="Vignya Durvasula" userId="5bcdcdcd4883991d" providerId="LiveId" clId="{DDD0F32A-D652-47F0-BD9E-C3C71687C7C2}" dt="2022-11-17T01:01:22.720" v="1245" actId="20577"/>
          <ac:spMkLst>
            <pc:docMk/>
            <pc:sldMk cId="2227612376" sldId="322"/>
            <ac:spMk id="2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875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1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284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10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01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569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13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73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98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77"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CAtaaf_q5jmwj_n6UNeHEmAtlXpBqwby?usp=share_lin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1039975" y="1324499"/>
            <a:ext cx="7064100" cy="30046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PROJECT TITLE-MENTAL FITNESS TRACKER</a:t>
            </a:r>
            <a:endParaRPr dirty="0"/>
          </a:p>
        </p:txBody>
      </p:sp>
    </p:spTree>
    <p:extLst>
      <p:ext uri="{BB962C8B-B14F-4D97-AF65-F5344CB8AC3E}">
        <p14:creationId xmlns:p14="http://schemas.microsoft.com/office/powerpoint/2010/main" val="231896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714376" y="850106"/>
            <a:ext cx="6586724"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POINTERS IN SOURCE CODE </a:t>
            </a:r>
            <a:endParaRPr dirty="0"/>
          </a:p>
        </p:txBody>
      </p:sp>
      <p:sp>
        <p:nvSpPr>
          <p:cNvPr id="279" name="Google Shape;279;p39"/>
          <p:cNvSpPr txBox="1">
            <a:spLocks noGrp="1"/>
          </p:cNvSpPr>
          <p:nvPr>
            <p:ph type="subTitle" idx="1"/>
          </p:nvPr>
        </p:nvSpPr>
        <p:spPr>
          <a:xfrm>
            <a:off x="35720" y="1450180"/>
            <a:ext cx="3593306" cy="328612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600" dirty="0"/>
              <a:t>All the features from the dataset are grouped into three main features(ordinal , binary , nominal).</a:t>
            </a:r>
          </a:p>
          <a:p>
            <a:pPr marL="0" lvl="0" indent="0" algn="l" rtl="0">
              <a:spcBef>
                <a:spcPts val="0"/>
              </a:spcBef>
              <a:spcAft>
                <a:spcPts val="1200"/>
              </a:spcAft>
              <a:buNone/>
            </a:pPr>
            <a:r>
              <a:rPr lang="en-IN" sz="1600" dirty="0"/>
              <a:t>This helps in applying the encoding to common features rather than one at a time.</a:t>
            </a:r>
          </a:p>
        </p:txBody>
      </p:sp>
      <p:sp>
        <p:nvSpPr>
          <p:cNvPr id="2" name="TextBox 1">
            <a:extLst>
              <a:ext uri="{FF2B5EF4-FFF2-40B4-BE49-F238E27FC236}">
                <a16:creationId xmlns:a16="http://schemas.microsoft.com/office/drawing/2014/main" id="{CF80C183-5A82-2AA9-E7C3-3B77F50B2C5F}"/>
              </a:ext>
            </a:extLst>
          </p:cNvPr>
          <p:cNvSpPr txBox="1"/>
          <p:nvPr/>
        </p:nvSpPr>
        <p:spPr>
          <a:xfrm>
            <a:off x="3836194" y="1707355"/>
            <a:ext cx="5272086" cy="2246769"/>
          </a:xfrm>
          <a:prstGeom prst="rect">
            <a:avLst/>
          </a:prstGeom>
          <a:noFill/>
        </p:spPr>
        <p:txBody>
          <a:bodyPr wrap="square" rtlCol="0">
            <a:spAutoFit/>
          </a:bodyPr>
          <a:lstStyle/>
          <a:p>
            <a:r>
              <a:rPr lang="en-IN" sz="1000" b="1" dirty="0">
                <a:solidFill>
                  <a:schemeClr val="tx1"/>
                </a:solidFill>
                <a:effectLst/>
                <a:latin typeface="Courier New" panose="02070309020205020404" pitchFamily="49" charset="0"/>
              </a:rPr>
              <a:t>binary_freatures</a:t>
            </a:r>
            <a:r>
              <a:rPr lang="en-IN" sz="1000" b="0" dirty="0">
                <a:solidFill>
                  <a:schemeClr val="tx1"/>
                </a:solidFill>
                <a:effectLst/>
                <a:latin typeface="Courier New" panose="02070309020205020404" pitchFamily="49" charset="0"/>
              </a:rPr>
              <a:t>=['self_employed', '</a:t>
            </a:r>
            <a:r>
              <a:rPr lang="en-IN" sz="1000" b="0" dirty="0" err="1">
                <a:solidFill>
                  <a:schemeClr val="tx1"/>
                </a:solidFill>
                <a:effectLst/>
                <a:latin typeface="Courier New" panose="02070309020205020404" pitchFamily="49" charset="0"/>
              </a:rPr>
              <a:t>family_history','remote_work','tech_company</a:t>
            </a:r>
            <a:r>
              <a:rPr lang="en-IN" sz="1000" b="0" dirty="0">
                <a:solidFill>
                  <a:schemeClr val="tx1"/>
                </a:solidFill>
                <a:effectLst/>
                <a:latin typeface="Courier New" panose="02070309020205020404" pitchFamily="49" charset="0"/>
              </a:rPr>
              <a:t>’, '</a:t>
            </a:r>
            <a:r>
              <a:rPr lang="en-IN" sz="1000" b="0" dirty="0" err="1">
                <a:solidFill>
                  <a:schemeClr val="tx1"/>
                </a:solidFill>
                <a:effectLst/>
                <a:latin typeface="Courier New" panose="02070309020205020404" pitchFamily="49" charset="0"/>
              </a:rPr>
              <a:t>obs_consequence</a:t>
            </a:r>
            <a:r>
              <a:rPr lang="en-IN" sz="1000" b="0" dirty="0">
                <a:solidFill>
                  <a:schemeClr val="tx1"/>
                </a:solidFill>
                <a:effectLst/>
                <a:latin typeface="Courier New" panose="02070309020205020404" pitchFamily="49" charset="0"/>
              </a:rPr>
              <a:t>’]</a:t>
            </a:r>
          </a:p>
          <a:p>
            <a:endParaRPr lang="en-IN" sz="1000" b="0" dirty="0">
              <a:solidFill>
                <a:schemeClr val="tx1"/>
              </a:solidFill>
              <a:effectLst/>
              <a:latin typeface="Courier New" panose="02070309020205020404" pitchFamily="49" charset="0"/>
            </a:endParaRPr>
          </a:p>
          <a:p>
            <a:r>
              <a:rPr lang="en-IN" sz="1000" b="1" dirty="0" err="1">
                <a:solidFill>
                  <a:schemeClr val="tx1"/>
                </a:solidFill>
                <a:effectLst/>
                <a:latin typeface="Courier New" panose="02070309020205020404" pitchFamily="49" charset="0"/>
              </a:rPr>
              <a:t>ordinal_features</a:t>
            </a:r>
            <a:r>
              <a:rPr lang="en-IN" sz="1000" b="0" dirty="0">
                <a:solidFill>
                  <a:schemeClr val="tx1"/>
                </a:solidFill>
                <a:effectLst/>
                <a:latin typeface="Courier New" panose="02070309020205020404" pitchFamily="49" charset="0"/>
              </a:rPr>
              <a:t>=['</a:t>
            </a:r>
            <a:r>
              <a:rPr lang="en-IN" sz="1000" b="0" dirty="0" err="1">
                <a:solidFill>
                  <a:schemeClr val="tx1"/>
                </a:solidFill>
                <a:effectLst/>
                <a:latin typeface="Courier New" panose="02070309020205020404" pitchFamily="49" charset="0"/>
              </a:rPr>
              <a:t>work_interfere</a:t>
            </a:r>
            <a:r>
              <a:rPr lang="en-IN" sz="1000" b="0" dirty="0">
                <a:solidFill>
                  <a:schemeClr val="tx1"/>
                </a:solidFill>
                <a:effectLst/>
                <a:latin typeface="Courier New" panose="02070309020205020404" pitchFamily="49" charset="0"/>
              </a:rPr>
              <a:t>’]</a:t>
            </a:r>
          </a:p>
          <a:p>
            <a:endParaRPr lang="en-IN" sz="1000" b="0" dirty="0">
              <a:solidFill>
                <a:schemeClr val="tx1"/>
              </a:solidFill>
              <a:effectLst/>
              <a:latin typeface="Courier New" panose="02070309020205020404" pitchFamily="49" charset="0"/>
            </a:endParaRPr>
          </a:p>
          <a:p>
            <a:r>
              <a:rPr lang="en-IN" sz="1000" b="1" dirty="0" err="1">
                <a:solidFill>
                  <a:schemeClr val="tx1"/>
                </a:solidFill>
                <a:effectLst/>
                <a:latin typeface="Courier New" panose="02070309020205020404" pitchFamily="49" charset="0"/>
              </a:rPr>
              <a:t>nominal_features</a:t>
            </a:r>
            <a:r>
              <a:rPr lang="en-IN" sz="1000" b="0" dirty="0">
                <a:solidFill>
                  <a:schemeClr val="tx1"/>
                </a:solidFill>
                <a:effectLst/>
                <a:latin typeface="Courier New" panose="02070309020205020404" pitchFamily="49" charset="0"/>
              </a:rPr>
              <a:t>=['Country', 'state', 'benefits', '</a:t>
            </a:r>
            <a:r>
              <a:rPr lang="en-IN" sz="1000" b="0" dirty="0" err="1">
                <a:solidFill>
                  <a:schemeClr val="tx1"/>
                </a:solidFill>
                <a:effectLst/>
                <a:latin typeface="Courier New" panose="02070309020205020404" pitchFamily="49" charset="0"/>
              </a:rPr>
              <a:t>care_options</a:t>
            </a:r>
            <a:r>
              <a:rPr lang="en-IN" sz="1000" b="0" dirty="0">
                <a:solidFill>
                  <a:schemeClr val="tx1"/>
                </a:solidFill>
                <a:effectLst/>
                <a:latin typeface="Courier New" panose="02070309020205020404" pitchFamily="49" charset="0"/>
              </a:rPr>
              <a:t>', '</a:t>
            </a:r>
            <a:r>
              <a:rPr lang="en-IN" sz="1000" b="0" dirty="0" err="1">
                <a:solidFill>
                  <a:schemeClr val="tx1"/>
                </a:solidFill>
                <a:effectLst/>
                <a:latin typeface="Courier New" panose="02070309020205020404" pitchFamily="49" charset="0"/>
              </a:rPr>
              <a:t>wellness_program</a:t>
            </a:r>
            <a:r>
              <a:rPr lang="en-IN" sz="1000" b="0" dirty="0">
                <a:solidFill>
                  <a:schemeClr val="tx1"/>
                </a:solidFill>
                <a:effectLst/>
                <a:latin typeface="Courier New" panose="02070309020205020404" pitchFamily="49" charset="0"/>
              </a:rPr>
              <a:t>',</a:t>
            </a:r>
          </a:p>
          <a:p>
            <a:r>
              <a:rPr lang="en-IN" sz="1000" b="0" dirty="0">
                <a:solidFill>
                  <a:schemeClr val="tx1"/>
                </a:solidFill>
                <a:effectLst/>
                <a:latin typeface="Courier New" panose="02070309020205020404" pitchFamily="49" charset="0"/>
              </a:rPr>
              <a:t>       '</a:t>
            </a:r>
            <a:r>
              <a:rPr lang="en-IN" sz="1000" b="0" dirty="0" err="1">
                <a:solidFill>
                  <a:schemeClr val="tx1"/>
                </a:solidFill>
                <a:effectLst/>
                <a:latin typeface="Courier New" panose="02070309020205020404" pitchFamily="49" charset="0"/>
              </a:rPr>
              <a:t>seek_help</a:t>
            </a:r>
            <a:r>
              <a:rPr lang="en-IN" sz="1000" b="0" dirty="0">
                <a:solidFill>
                  <a:schemeClr val="tx1"/>
                </a:solidFill>
                <a:effectLst/>
                <a:latin typeface="Courier New" panose="02070309020205020404" pitchFamily="49" charset="0"/>
              </a:rPr>
              <a:t>', 'anonymity', 'leave', '</a:t>
            </a:r>
            <a:r>
              <a:rPr lang="en-IN" sz="1000" b="0" dirty="0" err="1">
                <a:solidFill>
                  <a:schemeClr val="tx1"/>
                </a:solidFill>
                <a:effectLst/>
                <a:latin typeface="Courier New" panose="02070309020205020404" pitchFamily="49" charset="0"/>
              </a:rPr>
              <a:t>mental_health_consequence</a:t>
            </a:r>
            <a:r>
              <a:rPr lang="en-IN" sz="1000" b="0" dirty="0">
                <a:solidFill>
                  <a:schemeClr val="tx1"/>
                </a:solidFill>
                <a:effectLst/>
                <a:latin typeface="Courier New" panose="02070309020205020404" pitchFamily="49" charset="0"/>
              </a:rPr>
              <a:t>',</a:t>
            </a:r>
          </a:p>
          <a:p>
            <a:r>
              <a:rPr lang="en-IN" sz="1000" b="0" dirty="0">
                <a:solidFill>
                  <a:schemeClr val="tx1"/>
                </a:solidFill>
                <a:effectLst/>
                <a:latin typeface="Courier New" panose="02070309020205020404" pitchFamily="49" charset="0"/>
              </a:rPr>
              <a:t>       '</a:t>
            </a:r>
            <a:r>
              <a:rPr lang="en-IN" sz="1000" b="0" dirty="0" err="1">
                <a:solidFill>
                  <a:schemeClr val="tx1"/>
                </a:solidFill>
                <a:effectLst/>
                <a:latin typeface="Courier New" panose="02070309020205020404" pitchFamily="49" charset="0"/>
              </a:rPr>
              <a:t>phys_health_consequence</a:t>
            </a:r>
            <a:r>
              <a:rPr lang="en-IN" sz="1000" b="0" dirty="0">
                <a:solidFill>
                  <a:schemeClr val="tx1"/>
                </a:solidFill>
                <a:effectLst/>
                <a:latin typeface="Courier New" panose="02070309020205020404" pitchFamily="49" charset="0"/>
              </a:rPr>
              <a:t>', '</a:t>
            </a:r>
            <a:r>
              <a:rPr lang="en-IN" sz="1000" b="0" dirty="0" err="1">
                <a:solidFill>
                  <a:schemeClr val="tx1"/>
                </a:solidFill>
                <a:effectLst/>
                <a:latin typeface="Courier New" panose="02070309020205020404" pitchFamily="49" charset="0"/>
              </a:rPr>
              <a:t>coworkers</a:t>
            </a:r>
            <a:r>
              <a:rPr lang="en-IN" sz="1000" b="0" dirty="0">
                <a:solidFill>
                  <a:schemeClr val="tx1"/>
                </a:solidFill>
                <a:effectLst/>
                <a:latin typeface="Courier New" panose="02070309020205020404" pitchFamily="49" charset="0"/>
              </a:rPr>
              <a:t>', 'supervisor',</a:t>
            </a:r>
          </a:p>
          <a:p>
            <a:r>
              <a:rPr lang="en-IN" sz="1000" b="0" dirty="0">
                <a:solidFill>
                  <a:schemeClr val="tx1"/>
                </a:solidFill>
                <a:effectLst/>
                <a:latin typeface="Courier New" panose="02070309020205020404" pitchFamily="49" charset="0"/>
              </a:rPr>
              <a:t>       '</a:t>
            </a:r>
            <a:r>
              <a:rPr lang="en-IN" sz="1000" b="0" dirty="0" err="1">
                <a:solidFill>
                  <a:schemeClr val="tx1"/>
                </a:solidFill>
                <a:effectLst/>
                <a:latin typeface="Courier New" panose="02070309020205020404" pitchFamily="49" charset="0"/>
              </a:rPr>
              <a:t>mental_health_interview</a:t>
            </a:r>
            <a:r>
              <a:rPr lang="en-IN" sz="1000" b="0" dirty="0">
                <a:solidFill>
                  <a:schemeClr val="tx1"/>
                </a:solidFill>
                <a:effectLst/>
                <a:latin typeface="Courier New" panose="02070309020205020404" pitchFamily="49" charset="0"/>
              </a:rPr>
              <a:t>', '</a:t>
            </a:r>
            <a:r>
              <a:rPr lang="en-IN" sz="1000" b="0" dirty="0" err="1">
                <a:solidFill>
                  <a:schemeClr val="tx1"/>
                </a:solidFill>
                <a:effectLst/>
                <a:latin typeface="Courier New" panose="02070309020205020404" pitchFamily="49" charset="0"/>
              </a:rPr>
              <a:t>phys_health_interview</a:t>
            </a:r>
            <a:r>
              <a:rPr lang="en-IN" sz="1000" b="0" dirty="0">
                <a:solidFill>
                  <a:schemeClr val="tx1"/>
                </a:solidFill>
                <a:effectLst/>
                <a:latin typeface="Courier New" panose="02070309020205020404" pitchFamily="49" charset="0"/>
              </a:rPr>
              <a:t>', '</a:t>
            </a:r>
            <a:r>
              <a:rPr lang="en-IN" sz="1000" b="0" dirty="0" err="1">
                <a:solidFill>
                  <a:schemeClr val="tx1"/>
                </a:solidFill>
                <a:effectLst/>
                <a:latin typeface="Courier New" panose="02070309020205020404" pitchFamily="49" charset="0"/>
              </a:rPr>
              <a:t>mental_vs_physical</a:t>
            </a:r>
            <a:r>
              <a:rPr lang="en-IN" sz="1000" b="0" dirty="0">
                <a:solidFill>
                  <a:schemeClr val="tx1"/>
                </a:solidFill>
                <a:effectLst/>
                <a:latin typeface="Courier New" panose="02070309020205020404" pitchFamily="49" charset="0"/>
              </a:rPr>
              <a:t>']</a:t>
            </a:r>
          </a:p>
          <a:p>
            <a:endParaRPr lang="en-US" sz="1000" i="0" dirty="0">
              <a:solidFill>
                <a:schemeClr val="tx1"/>
              </a:solidFill>
              <a:effectLst/>
              <a:latin typeface="Courier New" panose="02070309020205020404" pitchFamily="49" charset="0"/>
            </a:endParaRPr>
          </a:p>
          <a:p>
            <a:endParaRPr lang="en-IN" sz="1000" b="1"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301266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714376" y="850106"/>
            <a:ext cx="6586724"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POINTERS IN SOURCE CODE </a:t>
            </a:r>
            <a:endParaRPr dirty="0"/>
          </a:p>
        </p:txBody>
      </p:sp>
      <p:sp>
        <p:nvSpPr>
          <p:cNvPr id="279" name="Google Shape;279;p39"/>
          <p:cNvSpPr txBox="1">
            <a:spLocks noGrp="1"/>
          </p:cNvSpPr>
          <p:nvPr>
            <p:ph type="subTitle" idx="1"/>
          </p:nvPr>
        </p:nvSpPr>
        <p:spPr>
          <a:xfrm>
            <a:off x="35720" y="1450180"/>
            <a:ext cx="3593306" cy="328612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600" dirty="0"/>
              <a:t>After encoding all the features, we move on to splitting the data into training and testing datasets.</a:t>
            </a:r>
          </a:p>
          <a:p>
            <a:pPr marL="0" lvl="0" indent="0" algn="l" rtl="0">
              <a:spcBef>
                <a:spcPts val="0"/>
              </a:spcBef>
              <a:spcAft>
                <a:spcPts val="1200"/>
              </a:spcAft>
              <a:buNone/>
            </a:pPr>
            <a:r>
              <a:rPr lang="en-IN" sz="1600" dirty="0"/>
              <a:t>For training the model , TensorFlow and Keras have been used.</a:t>
            </a:r>
          </a:p>
        </p:txBody>
      </p:sp>
      <p:sp>
        <p:nvSpPr>
          <p:cNvPr id="2" name="TextBox 1">
            <a:extLst>
              <a:ext uri="{FF2B5EF4-FFF2-40B4-BE49-F238E27FC236}">
                <a16:creationId xmlns:a16="http://schemas.microsoft.com/office/drawing/2014/main" id="{CF80C183-5A82-2AA9-E7C3-3B77F50B2C5F}"/>
              </a:ext>
            </a:extLst>
          </p:cNvPr>
          <p:cNvSpPr txBox="1"/>
          <p:nvPr/>
        </p:nvSpPr>
        <p:spPr>
          <a:xfrm>
            <a:off x="3414713" y="1543048"/>
            <a:ext cx="5422107" cy="1762021"/>
          </a:xfrm>
          <a:prstGeom prst="rect">
            <a:avLst/>
          </a:prstGeom>
          <a:noFill/>
        </p:spPr>
        <p:txBody>
          <a:bodyPr wrap="square" rtlCol="0">
            <a:spAutoFit/>
          </a:bodyPr>
          <a:lstStyle/>
          <a:p>
            <a:r>
              <a:rPr lang="en-US" sz="1200" i="0" dirty="0">
                <a:solidFill>
                  <a:schemeClr val="tx1"/>
                </a:solidFill>
                <a:effectLst/>
                <a:latin typeface="Courier New" panose="02070309020205020404" pitchFamily="49" charset="0"/>
              </a:rPr>
              <a:t>#scaling</a:t>
            </a:r>
          </a:p>
          <a:p>
            <a:r>
              <a:rPr lang="en-IN" sz="1100" b="0" dirty="0">
                <a:solidFill>
                  <a:schemeClr val="tx1"/>
                </a:solidFill>
                <a:effectLst/>
                <a:latin typeface="Courier New" panose="02070309020205020404" pitchFamily="49" charset="0"/>
              </a:rPr>
              <a:t>sc=StandardScaler()</a:t>
            </a:r>
          </a:p>
          <a:p>
            <a:r>
              <a:rPr lang="en-IN" sz="1100" b="0" dirty="0">
                <a:solidFill>
                  <a:schemeClr val="tx1"/>
                </a:solidFill>
                <a:effectLst/>
                <a:latin typeface="Courier New" panose="02070309020205020404" pitchFamily="49" charset="0"/>
              </a:rPr>
              <a:t>X=</a:t>
            </a:r>
            <a:r>
              <a:rPr lang="en-IN" sz="1100" b="0" dirty="0" err="1">
                <a:solidFill>
                  <a:schemeClr val="tx1"/>
                </a:solidFill>
                <a:effectLst/>
                <a:latin typeface="Courier New" panose="02070309020205020404" pitchFamily="49" charset="0"/>
              </a:rPr>
              <a:t>sc.fit_transform</a:t>
            </a:r>
            <a:r>
              <a:rPr lang="en-IN" sz="1100" b="0" dirty="0">
                <a:solidFill>
                  <a:schemeClr val="tx1"/>
                </a:solidFill>
                <a:effectLst/>
                <a:latin typeface="Courier New" panose="02070309020205020404" pitchFamily="49" charset="0"/>
              </a:rPr>
              <a:t>(X)</a:t>
            </a:r>
          </a:p>
          <a:p>
            <a:r>
              <a:rPr lang="en-IN" sz="1200" dirty="0">
                <a:solidFill>
                  <a:schemeClr val="tx1"/>
                </a:solidFill>
                <a:latin typeface="Courier New" panose="02070309020205020404" pitchFamily="49" charset="0"/>
              </a:rPr>
              <a:t>#splitting</a:t>
            </a:r>
          </a:p>
          <a:p>
            <a:r>
              <a:rPr lang="en-US" sz="1050" b="0" dirty="0" err="1">
                <a:solidFill>
                  <a:schemeClr val="tx1"/>
                </a:solidFill>
                <a:effectLst/>
                <a:latin typeface="Courier New" panose="02070309020205020404" pitchFamily="49" charset="0"/>
              </a:rPr>
              <a:t>X_train,X_test,y_train,y_test</a:t>
            </a:r>
            <a:r>
              <a:rPr lang="en-US" sz="1050" b="0" dirty="0">
                <a:solidFill>
                  <a:schemeClr val="tx1"/>
                </a:solidFill>
                <a:effectLst/>
                <a:latin typeface="Courier New" panose="02070309020205020404" pitchFamily="49" charset="0"/>
              </a:rPr>
              <a:t>=</a:t>
            </a:r>
            <a:r>
              <a:rPr lang="en-US" sz="1050" b="0" dirty="0" err="1">
                <a:solidFill>
                  <a:schemeClr val="tx1"/>
                </a:solidFill>
                <a:effectLst/>
                <a:latin typeface="Courier New" panose="02070309020205020404" pitchFamily="49" charset="0"/>
              </a:rPr>
              <a:t>train_test_split</a:t>
            </a:r>
            <a:r>
              <a:rPr lang="en-US" sz="1050" b="0" dirty="0">
                <a:solidFill>
                  <a:schemeClr val="tx1"/>
                </a:solidFill>
                <a:effectLst/>
                <a:latin typeface="Courier New" panose="02070309020205020404" pitchFamily="49" charset="0"/>
              </a:rPr>
              <a:t>(</a:t>
            </a:r>
            <a:r>
              <a:rPr lang="en-US" sz="1050" b="0" dirty="0" err="1">
                <a:solidFill>
                  <a:schemeClr val="tx1"/>
                </a:solidFill>
                <a:effectLst/>
                <a:latin typeface="Courier New" panose="02070309020205020404" pitchFamily="49" charset="0"/>
              </a:rPr>
              <a:t>X,y,test_size</a:t>
            </a:r>
            <a:r>
              <a:rPr lang="en-US" sz="1050" b="0" dirty="0">
                <a:solidFill>
                  <a:schemeClr val="tx1"/>
                </a:solidFill>
                <a:effectLst/>
                <a:latin typeface="Courier New" panose="02070309020205020404" pitchFamily="49" charset="0"/>
              </a:rPr>
              <a:t>=0.3,random_state=1)</a:t>
            </a:r>
          </a:p>
          <a:p>
            <a:endParaRPr lang="en-US" sz="1050" b="0" dirty="0">
              <a:solidFill>
                <a:schemeClr val="tx1"/>
              </a:solidFill>
              <a:effectLst/>
              <a:latin typeface="Courier New" panose="02070309020205020404" pitchFamily="49" charset="0"/>
            </a:endParaRPr>
          </a:p>
          <a:p>
            <a:endParaRPr lang="en-IN" sz="1100" b="0" dirty="0">
              <a:solidFill>
                <a:srgbClr val="D4D4D4"/>
              </a:solidFill>
              <a:effectLst/>
              <a:latin typeface="Courier New" panose="02070309020205020404" pitchFamily="49" charset="0"/>
            </a:endParaRPr>
          </a:p>
          <a:p>
            <a:endParaRPr lang="en-US" sz="1000" i="0" dirty="0">
              <a:solidFill>
                <a:schemeClr val="tx1"/>
              </a:solidFill>
              <a:effectLst/>
              <a:latin typeface="Courier New" panose="02070309020205020404" pitchFamily="49" charset="0"/>
            </a:endParaRPr>
          </a:p>
          <a:p>
            <a:endParaRPr lang="en-IN" sz="1000" b="1"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395448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714376" y="850106"/>
            <a:ext cx="6586724"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LINK</a:t>
            </a:r>
            <a:endParaRPr dirty="0"/>
          </a:p>
        </p:txBody>
      </p:sp>
      <p:sp>
        <p:nvSpPr>
          <p:cNvPr id="279" name="Google Shape;279;p39"/>
          <p:cNvSpPr txBox="1">
            <a:spLocks noGrp="1"/>
          </p:cNvSpPr>
          <p:nvPr>
            <p:ph type="subTitle" idx="1"/>
          </p:nvPr>
        </p:nvSpPr>
        <p:spPr>
          <a:xfrm>
            <a:off x="35719" y="1450179"/>
            <a:ext cx="8972549" cy="332898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600" dirty="0">
                <a:hlinkClick r:id="rId3"/>
              </a:rPr>
              <a:t>https://colab.research.google.com/drive/1CAtaaf_q5jmwj_n6UNeHEmAtlXpBqwby?usp=share_link</a:t>
            </a:r>
            <a:endParaRPr lang="en-IN" sz="1600" dirty="0"/>
          </a:p>
          <a:p>
            <a:pPr marL="0" lvl="0" indent="0" algn="l" rtl="0">
              <a:spcBef>
                <a:spcPts val="0"/>
              </a:spcBef>
              <a:spcAft>
                <a:spcPts val="1200"/>
              </a:spcAft>
              <a:buNone/>
            </a:pPr>
            <a:endParaRPr lang="en-IN" sz="1600" dirty="0"/>
          </a:p>
        </p:txBody>
      </p:sp>
    </p:spTree>
    <p:extLst>
      <p:ext uri="{BB962C8B-B14F-4D97-AF65-F5344CB8AC3E}">
        <p14:creationId xmlns:p14="http://schemas.microsoft.com/office/powerpoint/2010/main" val="274805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1209036" y="1654626"/>
            <a:ext cx="5991863" cy="11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D.H.B. VIGNYA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2250280" y="850106"/>
            <a:ext cx="4483219"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 </a:t>
            </a:r>
            <a:endParaRPr dirty="0"/>
          </a:p>
        </p:txBody>
      </p:sp>
      <p:sp>
        <p:nvSpPr>
          <p:cNvPr id="279" name="Google Shape;279;p39"/>
          <p:cNvSpPr txBox="1">
            <a:spLocks noGrp="1"/>
          </p:cNvSpPr>
          <p:nvPr>
            <p:ph type="subTitle" idx="1"/>
          </p:nvPr>
        </p:nvSpPr>
        <p:spPr>
          <a:xfrm>
            <a:off x="1750219" y="1661963"/>
            <a:ext cx="5550881" cy="1517006"/>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IN" dirty="0"/>
              <a:t>To predict mental fitness of the tech employees and the treatment received on the basis of their job type , gender, age and available medical assistance in the workplace.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2250280" y="850106"/>
            <a:ext cx="4483219"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OVERVIEW </a:t>
            </a:r>
            <a:endParaRPr dirty="0"/>
          </a:p>
        </p:txBody>
      </p:sp>
      <p:sp>
        <p:nvSpPr>
          <p:cNvPr id="279" name="Google Shape;279;p39"/>
          <p:cNvSpPr txBox="1">
            <a:spLocks noGrp="1"/>
          </p:cNvSpPr>
          <p:nvPr>
            <p:ph type="subTitle" idx="1"/>
          </p:nvPr>
        </p:nvSpPr>
        <p:spPr>
          <a:xfrm>
            <a:off x="878681" y="1661963"/>
            <a:ext cx="6422419" cy="1917056"/>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In this project we are going to build a model which tracks the mental health of people based on a tech survey.</a:t>
            </a:r>
          </a:p>
          <a:p>
            <a:pPr marL="0" lvl="0" indent="0" algn="ctr" rtl="0">
              <a:spcBef>
                <a:spcPts val="0"/>
              </a:spcBef>
              <a:spcAft>
                <a:spcPts val="1200"/>
              </a:spcAft>
              <a:buNone/>
            </a:pPr>
            <a:endParaRPr lang="en" dirty="0"/>
          </a:p>
        </p:txBody>
      </p:sp>
    </p:spTree>
    <p:extLst>
      <p:ext uri="{BB962C8B-B14F-4D97-AF65-F5344CB8AC3E}">
        <p14:creationId xmlns:p14="http://schemas.microsoft.com/office/powerpoint/2010/main" val="199677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2250280" y="850106"/>
            <a:ext cx="4483219"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SOLUTION </a:t>
            </a:r>
            <a:endParaRPr dirty="0"/>
          </a:p>
        </p:txBody>
      </p:sp>
      <p:sp>
        <p:nvSpPr>
          <p:cNvPr id="279" name="Google Shape;279;p39"/>
          <p:cNvSpPr txBox="1">
            <a:spLocks noGrp="1"/>
          </p:cNvSpPr>
          <p:nvPr>
            <p:ph type="subTitle" idx="1"/>
          </p:nvPr>
        </p:nvSpPr>
        <p:spPr>
          <a:xfrm>
            <a:off x="592931" y="1661963"/>
            <a:ext cx="7643813" cy="2838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After performing a few cleaning steps like filling missing values and dropping the redundant columns , the dataset is split into 70-30 ratio for training and I have also used random function so that the data is generated randomly for better prediction.</a:t>
            </a:r>
          </a:p>
          <a:p>
            <a:pPr marL="0" lvl="0" indent="0" algn="ctr" rtl="0">
              <a:spcBef>
                <a:spcPts val="0"/>
              </a:spcBef>
              <a:spcAft>
                <a:spcPts val="1200"/>
              </a:spcAft>
              <a:buNone/>
            </a:pPr>
            <a:r>
              <a:rPr lang="en-US" dirty="0"/>
              <a:t>I used TensorFlow and Keras for model building </a:t>
            </a:r>
            <a:r>
              <a:rPr lang="en-US" dirty="0" err="1"/>
              <a:t>usinh</a:t>
            </a:r>
            <a:r>
              <a:rPr lang="en-US" dirty="0"/>
              <a:t> which RELU and sigmoid functions are used as activation functions.</a:t>
            </a:r>
            <a:endParaRPr dirty="0"/>
          </a:p>
        </p:txBody>
      </p:sp>
    </p:spTree>
    <p:extLst>
      <p:ext uri="{BB962C8B-B14F-4D97-AF65-F5344CB8AC3E}">
        <p14:creationId xmlns:p14="http://schemas.microsoft.com/office/powerpoint/2010/main" val="113417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714376" y="850106"/>
            <a:ext cx="6586724"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POINTERS IN SOURCE CODE </a:t>
            </a:r>
            <a:endParaRPr dirty="0"/>
          </a:p>
        </p:txBody>
      </p:sp>
      <p:sp>
        <p:nvSpPr>
          <p:cNvPr id="279" name="Google Shape;279;p39"/>
          <p:cNvSpPr txBox="1">
            <a:spLocks noGrp="1"/>
          </p:cNvSpPr>
          <p:nvPr>
            <p:ph type="subTitle" idx="1"/>
          </p:nvPr>
        </p:nvSpPr>
        <p:spPr>
          <a:xfrm>
            <a:off x="435769" y="1450180"/>
            <a:ext cx="4314825" cy="278606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800" dirty="0"/>
              <a:t>The first step in building a model is checking for the missing values in the dataset which can be done by using isna(). As seen in the dataset, the column ‘comments’ has the highest number of missing values.</a:t>
            </a:r>
          </a:p>
          <a:p>
            <a:pPr marL="0" lvl="0" indent="0" algn="l" rtl="0">
              <a:spcBef>
                <a:spcPts val="0"/>
              </a:spcBef>
              <a:spcAft>
                <a:spcPts val="1200"/>
              </a:spcAft>
              <a:buNone/>
            </a:pPr>
            <a:r>
              <a:rPr lang="en-IN" sz="1800" dirty="0"/>
              <a:t>Since the particular column is not very useful , it had to be dropped.</a:t>
            </a:r>
            <a:endParaRPr sz="1800" dirty="0"/>
          </a:p>
        </p:txBody>
      </p:sp>
      <p:sp>
        <p:nvSpPr>
          <p:cNvPr id="2" name="TextBox 1">
            <a:extLst>
              <a:ext uri="{FF2B5EF4-FFF2-40B4-BE49-F238E27FC236}">
                <a16:creationId xmlns:a16="http://schemas.microsoft.com/office/drawing/2014/main" id="{CF80C183-5A82-2AA9-E7C3-3B77F50B2C5F}"/>
              </a:ext>
            </a:extLst>
          </p:cNvPr>
          <p:cNvSpPr txBox="1"/>
          <p:nvPr/>
        </p:nvSpPr>
        <p:spPr>
          <a:xfrm>
            <a:off x="4622006" y="1607343"/>
            <a:ext cx="4664869" cy="1938992"/>
          </a:xfrm>
          <a:prstGeom prst="rect">
            <a:avLst/>
          </a:prstGeom>
          <a:noFill/>
        </p:spPr>
        <p:txBody>
          <a:bodyPr wrap="square" rtlCol="0">
            <a:spAutoFit/>
          </a:bodyPr>
          <a:lstStyle/>
          <a:p>
            <a:r>
              <a:rPr lang="en-IN" b="0" dirty="0">
                <a:solidFill>
                  <a:schemeClr val="tx1"/>
                </a:solidFill>
                <a:effectLst/>
                <a:latin typeface="Courier New" panose="02070309020205020404" pitchFamily="49" charset="0"/>
              </a:rPr>
              <a:t>#checking the missing values</a:t>
            </a:r>
          </a:p>
          <a:p>
            <a:r>
              <a:rPr lang="en-IN" b="0" dirty="0">
                <a:solidFill>
                  <a:schemeClr val="tx1"/>
                </a:solidFill>
                <a:effectLst/>
                <a:latin typeface="Courier New" panose="02070309020205020404" pitchFamily="49" charset="0"/>
              </a:rPr>
              <a:t>df.isna().sum()</a:t>
            </a:r>
          </a:p>
          <a:p>
            <a:r>
              <a:rPr lang="en-US" sz="1000" b="0" i="0" dirty="0">
                <a:solidFill>
                  <a:schemeClr val="tx1"/>
                </a:solidFill>
                <a:effectLst/>
                <a:latin typeface="Courier New" panose="02070309020205020404" pitchFamily="49" charset="0"/>
              </a:rPr>
              <a:t>state 515 </a:t>
            </a:r>
          </a:p>
          <a:p>
            <a:r>
              <a:rPr lang="en-US" sz="1000" b="0" i="0" dirty="0" err="1">
                <a:solidFill>
                  <a:schemeClr val="tx1"/>
                </a:solidFill>
                <a:effectLst/>
                <a:latin typeface="Courier New" panose="02070309020205020404" pitchFamily="49" charset="0"/>
              </a:rPr>
              <a:t>self_employed</a:t>
            </a:r>
            <a:r>
              <a:rPr lang="en-US" sz="1000" b="0" i="0" dirty="0">
                <a:solidFill>
                  <a:schemeClr val="tx1"/>
                </a:solidFill>
                <a:effectLst/>
                <a:latin typeface="Courier New" panose="02070309020205020404" pitchFamily="49" charset="0"/>
              </a:rPr>
              <a:t> 18 </a:t>
            </a:r>
          </a:p>
          <a:p>
            <a:r>
              <a:rPr lang="en-US" sz="1000" b="0" i="0" dirty="0" err="1">
                <a:solidFill>
                  <a:schemeClr val="tx1"/>
                </a:solidFill>
                <a:effectLst/>
                <a:latin typeface="Courier New" panose="02070309020205020404" pitchFamily="49" charset="0"/>
              </a:rPr>
              <a:t>work_interfere</a:t>
            </a:r>
            <a:r>
              <a:rPr lang="en-US" sz="1000" b="0" i="0" dirty="0">
                <a:solidFill>
                  <a:schemeClr val="tx1"/>
                </a:solidFill>
                <a:effectLst/>
                <a:latin typeface="Courier New" panose="02070309020205020404" pitchFamily="49" charset="0"/>
              </a:rPr>
              <a:t> 264 </a:t>
            </a:r>
          </a:p>
          <a:p>
            <a:r>
              <a:rPr lang="en-US" sz="1000" b="1" i="0" dirty="0">
                <a:solidFill>
                  <a:schemeClr val="tx1"/>
                </a:solidFill>
                <a:effectLst/>
                <a:latin typeface="Courier New" panose="02070309020205020404" pitchFamily="49" charset="0"/>
              </a:rPr>
              <a:t>comments 1095</a:t>
            </a:r>
          </a:p>
          <a:p>
            <a:r>
              <a:rPr lang="en-US" i="0" dirty="0">
                <a:solidFill>
                  <a:schemeClr val="tx1"/>
                </a:solidFill>
                <a:effectLst/>
                <a:latin typeface="Courier New" panose="02070309020205020404" pitchFamily="49" charset="0"/>
              </a:rPr>
              <a:t>#dropping the column</a:t>
            </a:r>
          </a:p>
          <a:p>
            <a:r>
              <a:rPr lang="en-IN" b="0" dirty="0">
                <a:solidFill>
                  <a:schemeClr val="tx1"/>
                </a:solidFill>
                <a:effectLst/>
                <a:latin typeface="Courier New" panose="02070309020205020404" pitchFamily="49" charset="0"/>
              </a:rPr>
              <a:t>df.drop('</a:t>
            </a:r>
            <a:r>
              <a:rPr lang="en-IN" b="0" dirty="0" err="1">
                <a:solidFill>
                  <a:schemeClr val="tx1"/>
                </a:solidFill>
                <a:effectLst/>
                <a:latin typeface="Courier New" panose="02070309020205020404" pitchFamily="49" charset="0"/>
              </a:rPr>
              <a:t>comments',axis</a:t>
            </a:r>
            <a:r>
              <a:rPr lang="en-IN" b="0" dirty="0">
                <a:solidFill>
                  <a:schemeClr val="tx1"/>
                </a:solidFill>
                <a:effectLst/>
                <a:latin typeface="Courier New" panose="02070309020205020404" pitchFamily="49" charset="0"/>
              </a:rPr>
              <a:t>=1,inplace=True)</a:t>
            </a:r>
          </a:p>
          <a:p>
            <a:endParaRPr lang="en-US" i="0" dirty="0">
              <a:solidFill>
                <a:schemeClr val="tx1"/>
              </a:solidFill>
              <a:effectLst/>
              <a:latin typeface="Courier New" panose="02070309020205020404" pitchFamily="49" charset="0"/>
            </a:endParaRPr>
          </a:p>
          <a:p>
            <a:endParaRPr lang="en-IN" sz="1000" b="1"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43363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714376" y="850106"/>
            <a:ext cx="6586724"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POINTERS IN SOURCE CODE </a:t>
            </a:r>
            <a:endParaRPr dirty="0"/>
          </a:p>
        </p:txBody>
      </p:sp>
      <p:sp>
        <p:nvSpPr>
          <p:cNvPr id="279" name="Google Shape;279;p39"/>
          <p:cNvSpPr txBox="1">
            <a:spLocks noGrp="1"/>
          </p:cNvSpPr>
          <p:nvPr>
            <p:ph type="subTitle" idx="1"/>
          </p:nvPr>
        </p:nvSpPr>
        <p:spPr>
          <a:xfrm>
            <a:off x="435770" y="1450180"/>
            <a:ext cx="3771900" cy="278606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800" dirty="0"/>
              <a:t>The timestamp column is rather a complex column. It has been split into five different columns(Year, Month, Date, Hour, Minutes) with the help of slicing.</a:t>
            </a:r>
          </a:p>
        </p:txBody>
      </p:sp>
      <p:sp>
        <p:nvSpPr>
          <p:cNvPr id="2" name="TextBox 1">
            <a:extLst>
              <a:ext uri="{FF2B5EF4-FFF2-40B4-BE49-F238E27FC236}">
                <a16:creationId xmlns:a16="http://schemas.microsoft.com/office/drawing/2014/main" id="{CF80C183-5A82-2AA9-E7C3-3B77F50B2C5F}"/>
              </a:ext>
            </a:extLst>
          </p:cNvPr>
          <p:cNvSpPr txBox="1"/>
          <p:nvPr/>
        </p:nvSpPr>
        <p:spPr>
          <a:xfrm>
            <a:off x="4293394" y="1607343"/>
            <a:ext cx="4993481" cy="2000548"/>
          </a:xfrm>
          <a:prstGeom prst="rect">
            <a:avLst/>
          </a:prstGeom>
          <a:noFill/>
        </p:spPr>
        <p:txBody>
          <a:bodyPr wrap="square" rtlCol="0">
            <a:spAutoFit/>
          </a:bodyPr>
          <a:lstStyle/>
          <a:p>
            <a:r>
              <a:rPr lang="en-IN" sz="1000" b="0" dirty="0">
                <a:solidFill>
                  <a:schemeClr val="tx1"/>
                </a:solidFill>
                <a:effectLst/>
                <a:latin typeface="Courier New" panose="02070309020205020404" pitchFamily="49" charset="0"/>
              </a:rPr>
              <a:t>df['Year']=df['Timestamp'].apply(lambda x: np.int(x[6:10]))</a:t>
            </a:r>
          </a:p>
          <a:p>
            <a:r>
              <a:rPr lang="en-IN" sz="1000" b="0" dirty="0">
                <a:solidFill>
                  <a:schemeClr val="tx1"/>
                </a:solidFill>
                <a:effectLst/>
                <a:latin typeface="Courier New" panose="02070309020205020404" pitchFamily="49" charset="0"/>
              </a:rPr>
              <a:t>df['Month']=df['Timestamp'].apply(lambda x: np.int(x[3:5]))</a:t>
            </a:r>
          </a:p>
          <a:p>
            <a:r>
              <a:rPr lang="en-IN" sz="1000" b="0" dirty="0">
                <a:solidFill>
                  <a:schemeClr val="tx1"/>
                </a:solidFill>
                <a:effectLst/>
                <a:latin typeface="Courier New" panose="02070309020205020404" pitchFamily="49" charset="0"/>
              </a:rPr>
              <a:t>df['Day']=df['Timestamp'].apply(lambda x: np.int(x[0:2]))</a:t>
            </a:r>
          </a:p>
          <a:p>
            <a:br>
              <a:rPr lang="en-IN" sz="1000" b="0" dirty="0">
                <a:solidFill>
                  <a:schemeClr val="tx1"/>
                </a:solidFill>
                <a:effectLst/>
                <a:latin typeface="Courier New" panose="02070309020205020404" pitchFamily="49" charset="0"/>
              </a:rPr>
            </a:br>
            <a:r>
              <a:rPr lang="en-IN" sz="1000" b="0" dirty="0">
                <a:solidFill>
                  <a:schemeClr val="tx1"/>
                </a:solidFill>
                <a:effectLst/>
                <a:latin typeface="Courier New" panose="02070309020205020404" pitchFamily="49" charset="0"/>
              </a:rPr>
              <a:t>df['Hour']=df['Timestamp'].apply(lambda x: np.int(x[11:13]))</a:t>
            </a:r>
          </a:p>
          <a:p>
            <a:r>
              <a:rPr lang="en-IN" sz="1000" b="0" dirty="0">
                <a:solidFill>
                  <a:schemeClr val="tx1"/>
                </a:solidFill>
                <a:effectLst/>
                <a:latin typeface="Courier New" panose="02070309020205020404" pitchFamily="49" charset="0"/>
              </a:rPr>
              <a:t>df['Minute']=df['Timestamp'].apply(lambda x: np.int(x[14:16]))</a:t>
            </a:r>
          </a:p>
          <a:p>
            <a:br>
              <a:rPr lang="en-IN" sz="1000" b="0" dirty="0">
                <a:solidFill>
                  <a:schemeClr val="tx1"/>
                </a:solidFill>
                <a:effectLst/>
                <a:latin typeface="Courier New" panose="02070309020205020404" pitchFamily="49" charset="0"/>
              </a:rPr>
            </a:br>
            <a:br>
              <a:rPr lang="en-IN" sz="1000" b="0" dirty="0">
                <a:solidFill>
                  <a:schemeClr val="tx1"/>
                </a:solidFill>
                <a:effectLst/>
                <a:latin typeface="Courier New" panose="02070309020205020404" pitchFamily="49" charset="0"/>
              </a:rPr>
            </a:br>
            <a:r>
              <a:rPr lang="en-IN" sz="1000" b="0" dirty="0">
                <a:solidFill>
                  <a:schemeClr val="tx1"/>
                </a:solidFill>
                <a:effectLst/>
                <a:latin typeface="Courier New" panose="02070309020205020404" pitchFamily="49" charset="0"/>
              </a:rPr>
              <a:t>df.drop('Timestamp’ , axis=1,inplace=True)</a:t>
            </a:r>
          </a:p>
          <a:p>
            <a:endParaRPr lang="en-IN" sz="1000" b="0" dirty="0">
              <a:solidFill>
                <a:schemeClr val="tx1"/>
              </a:solidFill>
              <a:effectLst/>
              <a:latin typeface="Courier New" panose="02070309020205020404" pitchFamily="49" charset="0"/>
            </a:endParaRPr>
          </a:p>
          <a:p>
            <a:endParaRPr lang="en-US" i="0" dirty="0">
              <a:solidFill>
                <a:schemeClr val="tx1"/>
              </a:solidFill>
              <a:effectLst/>
              <a:latin typeface="Courier New" panose="02070309020205020404" pitchFamily="49" charset="0"/>
            </a:endParaRPr>
          </a:p>
          <a:p>
            <a:endParaRPr lang="en-IN" sz="1000" b="1"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230928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714376" y="850106"/>
            <a:ext cx="6586724"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POINTERS IN SOURCE CODE </a:t>
            </a:r>
            <a:endParaRPr dirty="0"/>
          </a:p>
        </p:txBody>
      </p:sp>
      <p:sp>
        <p:nvSpPr>
          <p:cNvPr id="279" name="Google Shape;279;p39"/>
          <p:cNvSpPr txBox="1">
            <a:spLocks noGrp="1"/>
          </p:cNvSpPr>
          <p:nvPr>
            <p:ph type="subTitle" idx="1"/>
          </p:nvPr>
        </p:nvSpPr>
        <p:spPr>
          <a:xfrm>
            <a:off x="435770" y="1450180"/>
            <a:ext cx="3679030" cy="328612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600" dirty="0"/>
              <a:t>The gender feature has non-uniform values . Since this question was answered by all of the participants in the survey , it has a lot of redundant, inconsistent values.</a:t>
            </a:r>
          </a:p>
          <a:p>
            <a:pPr marL="0" lvl="0" indent="0" algn="l" rtl="0">
              <a:spcBef>
                <a:spcPts val="0"/>
              </a:spcBef>
              <a:spcAft>
                <a:spcPts val="1200"/>
              </a:spcAft>
              <a:buNone/>
            </a:pPr>
            <a:r>
              <a:rPr lang="en-IN" sz="1600" dirty="0"/>
              <a:t>Example : ’m’, ’M’, ’Male’,  ‘Somewhat male’.</a:t>
            </a:r>
          </a:p>
          <a:p>
            <a:pPr marL="0" lvl="0" indent="0" algn="l" rtl="0">
              <a:spcBef>
                <a:spcPts val="0"/>
              </a:spcBef>
              <a:spcAft>
                <a:spcPts val="1200"/>
              </a:spcAft>
              <a:buNone/>
            </a:pPr>
            <a:r>
              <a:rPr lang="en-IN" sz="1600" dirty="0"/>
              <a:t>Such inconsistent data may lead to wrong predictions and this issue is solved by encoding the gender column.</a:t>
            </a:r>
          </a:p>
        </p:txBody>
      </p:sp>
      <p:sp>
        <p:nvSpPr>
          <p:cNvPr id="2" name="TextBox 1">
            <a:extLst>
              <a:ext uri="{FF2B5EF4-FFF2-40B4-BE49-F238E27FC236}">
                <a16:creationId xmlns:a16="http://schemas.microsoft.com/office/drawing/2014/main" id="{CF80C183-5A82-2AA9-E7C3-3B77F50B2C5F}"/>
              </a:ext>
            </a:extLst>
          </p:cNvPr>
          <p:cNvSpPr txBox="1"/>
          <p:nvPr/>
        </p:nvSpPr>
        <p:spPr>
          <a:xfrm>
            <a:off x="4114800" y="1502226"/>
            <a:ext cx="4993481" cy="2139047"/>
          </a:xfrm>
          <a:prstGeom prst="rect">
            <a:avLst/>
          </a:prstGeom>
          <a:noFill/>
        </p:spPr>
        <p:txBody>
          <a:bodyPr wrap="square" rtlCol="0">
            <a:spAutoFit/>
          </a:bodyPr>
          <a:lstStyle/>
          <a:p>
            <a:r>
              <a:rPr lang="en-IN" sz="1100" b="0" dirty="0">
                <a:solidFill>
                  <a:schemeClr val="tx1"/>
                </a:solidFill>
                <a:effectLst/>
                <a:latin typeface="Courier New" panose="02070309020205020404" pitchFamily="49" charset="0"/>
              </a:rPr>
              <a:t>def gender encoder(n):</a:t>
            </a:r>
          </a:p>
          <a:p>
            <a:r>
              <a:rPr lang="en-IN" sz="1100" b="0" dirty="0">
                <a:solidFill>
                  <a:schemeClr val="tx1"/>
                </a:solidFill>
                <a:effectLst/>
                <a:latin typeface="Courier New" panose="02070309020205020404" pitchFamily="49" charset="0"/>
              </a:rPr>
              <a:t>  if n.lower()[0]=='f':</a:t>
            </a:r>
          </a:p>
          <a:p>
            <a:r>
              <a:rPr lang="en-IN" sz="1100" b="0" dirty="0">
                <a:solidFill>
                  <a:schemeClr val="tx1"/>
                </a:solidFill>
                <a:effectLst/>
                <a:latin typeface="Courier New" panose="02070309020205020404" pitchFamily="49" charset="0"/>
              </a:rPr>
              <a:t>    return 0</a:t>
            </a:r>
          </a:p>
          <a:p>
            <a:r>
              <a:rPr lang="en-IN" sz="1100" b="0" dirty="0">
                <a:solidFill>
                  <a:schemeClr val="tx1"/>
                </a:solidFill>
                <a:effectLst/>
                <a:latin typeface="Courier New" panose="02070309020205020404" pitchFamily="49" charset="0"/>
              </a:rPr>
              <a:t>  elif n.lower()[0] == 'm':</a:t>
            </a:r>
          </a:p>
          <a:p>
            <a:r>
              <a:rPr lang="en-IN" sz="1100" b="0" dirty="0">
                <a:solidFill>
                  <a:schemeClr val="tx1"/>
                </a:solidFill>
                <a:effectLst/>
                <a:latin typeface="Courier New" panose="02070309020205020404" pitchFamily="49" charset="0"/>
              </a:rPr>
              <a:t>    return 1</a:t>
            </a:r>
          </a:p>
          <a:p>
            <a:r>
              <a:rPr lang="en-IN" sz="1100" b="0" dirty="0">
                <a:solidFill>
                  <a:schemeClr val="tx1"/>
                </a:solidFill>
                <a:effectLst/>
                <a:latin typeface="Courier New" panose="02070309020205020404" pitchFamily="49" charset="0"/>
              </a:rPr>
              <a:t>  else:</a:t>
            </a:r>
          </a:p>
          <a:p>
            <a:r>
              <a:rPr lang="en-IN" sz="1100" b="0" dirty="0">
                <a:solidFill>
                  <a:schemeClr val="tx1"/>
                </a:solidFill>
                <a:effectLst/>
                <a:latin typeface="Courier New" panose="02070309020205020404" pitchFamily="49" charset="0"/>
              </a:rPr>
              <a:t>    return 2</a:t>
            </a:r>
          </a:p>
          <a:p>
            <a:br>
              <a:rPr lang="en-IN" sz="1100" b="0" dirty="0">
                <a:solidFill>
                  <a:schemeClr val="tx1"/>
                </a:solidFill>
                <a:effectLst/>
                <a:latin typeface="Courier New" panose="02070309020205020404" pitchFamily="49" charset="0"/>
              </a:rPr>
            </a:br>
            <a:r>
              <a:rPr lang="en-IN" sz="1100" b="0" dirty="0">
                <a:solidFill>
                  <a:schemeClr val="tx1"/>
                </a:solidFill>
                <a:effectLst/>
                <a:latin typeface="Courier New" panose="02070309020205020404" pitchFamily="49" charset="0"/>
              </a:rPr>
              <a:t>df['Gender']=df['Gender'].apply(</a:t>
            </a:r>
            <a:r>
              <a:rPr lang="en-IN" sz="1100" b="0" dirty="0" err="1">
                <a:solidFill>
                  <a:schemeClr val="tx1"/>
                </a:solidFill>
                <a:effectLst/>
                <a:latin typeface="Courier New" panose="02070309020205020404" pitchFamily="49" charset="0"/>
              </a:rPr>
              <a:t>gender_encoder</a:t>
            </a:r>
            <a:r>
              <a:rPr lang="en-IN" sz="1100" b="0" dirty="0">
                <a:solidFill>
                  <a:schemeClr val="tx1"/>
                </a:solidFill>
                <a:effectLst/>
                <a:latin typeface="Courier New" panose="02070309020205020404" pitchFamily="49" charset="0"/>
              </a:rPr>
              <a:t>)</a:t>
            </a:r>
          </a:p>
          <a:p>
            <a:endParaRPr lang="en-IN" sz="1000" b="0" dirty="0">
              <a:solidFill>
                <a:schemeClr val="tx1"/>
              </a:solidFill>
              <a:effectLst/>
              <a:latin typeface="Courier New" panose="02070309020205020404" pitchFamily="49" charset="0"/>
            </a:endParaRPr>
          </a:p>
          <a:p>
            <a:endParaRPr lang="en-US" i="0" dirty="0">
              <a:solidFill>
                <a:schemeClr val="tx1"/>
              </a:solidFill>
              <a:effectLst/>
              <a:latin typeface="Courier New" panose="02070309020205020404" pitchFamily="49" charset="0"/>
            </a:endParaRPr>
          </a:p>
          <a:p>
            <a:endParaRPr lang="en-IN" sz="1000" b="1"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152263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714376" y="850106"/>
            <a:ext cx="6586724" cy="600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POINTERS IN SOURCE CODE </a:t>
            </a:r>
            <a:endParaRPr dirty="0"/>
          </a:p>
        </p:txBody>
      </p:sp>
      <p:sp>
        <p:nvSpPr>
          <p:cNvPr id="279" name="Google Shape;279;p39"/>
          <p:cNvSpPr txBox="1">
            <a:spLocks noGrp="1"/>
          </p:cNvSpPr>
          <p:nvPr>
            <p:ph type="subTitle" idx="1"/>
          </p:nvPr>
        </p:nvSpPr>
        <p:spPr>
          <a:xfrm>
            <a:off x="435770" y="1450180"/>
            <a:ext cx="3679030" cy="328612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600" dirty="0"/>
              <a:t>The gender feature has non-uniform values . Since this question was answered by all of the participants in the survey , it has a lot of redundant, inconsistent values.</a:t>
            </a:r>
          </a:p>
          <a:p>
            <a:pPr marL="0" lvl="0" indent="0" algn="l" rtl="0">
              <a:spcBef>
                <a:spcPts val="0"/>
              </a:spcBef>
              <a:spcAft>
                <a:spcPts val="1200"/>
              </a:spcAft>
              <a:buNone/>
            </a:pPr>
            <a:r>
              <a:rPr lang="en-IN" sz="1600" dirty="0"/>
              <a:t>Example : ’m’, ’M’, ’Male’,  ‘Somewhat male’.</a:t>
            </a:r>
          </a:p>
          <a:p>
            <a:pPr marL="0" lvl="0" indent="0" algn="l" rtl="0">
              <a:spcBef>
                <a:spcPts val="0"/>
              </a:spcBef>
              <a:spcAft>
                <a:spcPts val="1200"/>
              </a:spcAft>
              <a:buNone/>
            </a:pPr>
            <a:r>
              <a:rPr lang="en-IN" sz="1600" dirty="0"/>
              <a:t>Such inconsistent data may lead to wrong predictions and this issue is solved by encoding the gender column.</a:t>
            </a:r>
          </a:p>
        </p:txBody>
      </p:sp>
      <p:sp>
        <p:nvSpPr>
          <p:cNvPr id="2" name="TextBox 1">
            <a:extLst>
              <a:ext uri="{FF2B5EF4-FFF2-40B4-BE49-F238E27FC236}">
                <a16:creationId xmlns:a16="http://schemas.microsoft.com/office/drawing/2014/main" id="{CF80C183-5A82-2AA9-E7C3-3B77F50B2C5F}"/>
              </a:ext>
            </a:extLst>
          </p:cNvPr>
          <p:cNvSpPr txBox="1"/>
          <p:nvPr/>
        </p:nvSpPr>
        <p:spPr>
          <a:xfrm>
            <a:off x="4114800" y="1502226"/>
            <a:ext cx="4993481" cy="2139047"/>
          </a:xfrm>
          <a:prstGeom prst="rect">
            <a:avLst/>
          </a:prstGeom>
          <a:noFill/>
        </p:spPr>
        <p:txBody>
          <a:bodyPr wrap="square" rtlCol="0">
            <a:spAutoFit/>
          </a:bodyPr>
          <a:lstStyle/>
          <a:p>
            <a:r>
              <a:rPr lang="en-IN" sz="1100" b="0" dirty="0">
                <a:solidFill>
                  <a:schemeClr val="tx1"/>
                </a:solidFill>
                <a:effectLst/>
                <a:latin typeface="Courier New" panose="02070309020205020404" pitchFamily="49" charset="0"/>
              </a:rPr>
              <a:t>def gender encoder(n):</a:t>
            </a:r>
          </a:p>
          <a:p>
            <a:r>
              <a:rPr lang="en-IN" sz="1100" b="0" dirty="0">
                <a:solidFill>
                  <a:schemeClr val="tx1"/>
                </a:solidFill>
                <a:effectLst/>
                <a:latin typeface="Courier New" panose="02070309020205020404" pitchFamily="49" charset="0"/>
              </a:rPr>
              <a:t>  if n.lower()[0]=='f':</a:t>
            </a:r>
          </a:p>
          <a:p>
            <a:r>
              <a:rPr lang="en-IN" sz="1100" b="0" dirty="0">
                <a:solidFill>
                  <a:schemeClr val="tx1"/>
                </a:solidFill>
                <a:effectLst/>
                <a:latin typeface="Courier New" panose="02070309020205020404" pitchFamily="49" charset="0"/>
              </a:rPr>
              <a:t>    return 0</a:t>
            </a:r>
          </a:p>
          <a:p>
            <a:r>
              <a:rPr lang="en-IN" sz="1100" b="0" dirty="0">
                <a:solidFill>
                  <a:schemeClr val="tx1"/>
                </a:solidFill>
                <a:effectLst/>
                <a:latin typeface="Courier New" panose="02070309020205020404" pitchFamily="49" charset="0"/>
              </a:rPr>
              <a:t>  elif n.lower()[0] == 'm':</a:t>
            </a:r>
          </a:p>
          <a:p>
            <a:r>
              <a:rPr lang="en-IN" sz="1100" b="0" dirty="0">
                <a:solidFill>
                  <a:schemeClr val="tx1"/>
                </a:solidFill>
                <a:effectLst/>
                <a:latin typeface="Courier New" panose="02070309020205020404" pitchFamily="49" charset="0"/>
              </a:rPr>
              <a:t>    return 1</a:t>
            </a:r>
          </a:p>
          <a:p>
            <a:r>
              <a:rPr lang="en-IN" sz="1100" b="0" dirty="0">
                <a:solidFill>
                  <a:schemeClr val="tx1"/>
                </a:solidFill>
                <a:effectLst/>
                <a:latin typeface="Courier New" panose="02070309020205020404" pitchFamily="49" charset="0"/>
              </a:rPr>
              <a:t>  else:</a:t>
            </a:r>
          </a:p>
          <a:p>
            <a:r>
              <a:rPr lang="en-IN" sz="1100" b="0" dirty="0">
                <a:solidFill>
                  <a:schemeClr val="tx1"/>
                </a:solidFill>
                <a:effectLst/>
                <a:latin typeface="Courier New" panose="02070309020205020404" pitchFamily="49" charset="0"/>
              </a:rPr>
              <a:t>    return 2</a:t>
            </a:r>
          </a:p>
          <a:p>
            <a:br>
              <a:rPr lang="en-IN" sz="1100" b="0" dirty="0">
                <a:solidFill>
                  <a:schemeClr val="tx1"/>
                </a:solidFill>
                <a:effectLst/>
                <a:latin typeface="Courier New" panose="02070309020205020404" pitchFamily="49" charset="0"/>
              </a:rPr>
            </a:br>
            <a:r>
              <a:rPr lang="en-IN" sz="1100" b="0" dirty="0">
                <a:solidFill>
                  <a:schemeClr val="tx1"/>
                </a:solidFill>
                <a:effectLst/>
                <a:latin typeface="Courier New" panose="02070309020205020404" pitchFamily="49" charset="0"/>
              </a:rPr>
              <a:t>df['Gender']=df['Gender'].apply(</a:t>
            </a:r>
            <a:r>
              <a:rPr lang="en-IN" sz="1100" b="0" dirty="0" err="1">
                <a:solidFill>
                  <a:schemeClr val="tx1"/>
                </a:solidFill>
                <a:effectLst/>
                <a:latin typeface="Courier New" panose="02070309020205020404" pitchFamily="49" charset="0"/>
              </a:rPr>
              <a:t>gender_encoder</a:t>
            </a:r>
            <a:r>
              <a:rPr lang="en-IN" sz="1100" b="0" dirty="0">
                <a:solidFill>
                  <a:schemeClr val="tx1"/>
                </a:solidFill>
                <a:effectLst/>
                <a:latin typeface="Courier New" panose="02070309020205020404" pitchFamily="49" charset="0"/>
              </a:rPr>
              <a:t>)</a:t>
            </a:r>
          </a:p>
          <a:p>
            <a:endParaRPr lang="en-IN" sz="1000" b="0" dirty="0">
              <a:solidFill>
                <a:schemeClr val="tx1"/>
              </a:solidFill>
              <a:effectLst/>
              <a:latin typeface="Courier New" panose="02070309020205020404" pitchFamily="49" charset="0"/>
            </a:endParaRPr>
          </a:p>
          <a:p>
            <a:endParaRPr lang="en-US" i="0" dirty="0">
              <a:solidFill>
                <a:schemeClr val="tx1"/>
              </a:solidFill>
              <a:effectLst/>
              <a:latin typeface="Courier New" panose="02070309020205020404" pitchFamily="49" charset="0"/>
            </a:endParaRPr>
          </a:p>
          <a:p>
            <a:endParaRPr lang="en-IN" sz="1000" b="1"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3235984053"/>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889</Words>
  <Application>Microsoft Office PowerPoint</Application>
  <PresentationFormat>On-screen Show (16:9)</PresentationFormat>
  <Paragraphs>79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Vidaloka</vt:lpstr>
      <vt:lpstr>Arial</vt:lpstr>
      <vt:lpstr>Crimson Text</vt:lpstr>
      <vt:lpstr>Courier New</vt:lpstr>
      <vt:lpstr>Montserrat</vt:lpstr>
      <vt:lpstr>Minimalist Business Slides by Slidesgo</vt:lpstr>
      <vt:lpstr>PROJECT TITLE-MENTAL FITNESS TRACKER</vt:lpstr>
      <vt:lpstr>D.H.B. VIGNYA</vt:lpstr>
      <vt:lpstr>PROBLEM STATEMENT </vt:lpstr>
      <vt:lpstr>PROJECT OVERVIEW </vt:lpstr>
      <vt:lpstr>SOLUTION </vt:lpstr>
      <vt:lpstr>POINTERS IN SOURCE CODE </vt:lpstr>
      <vt:lpstr>POINTERS IN SOURCE CODE </vt:lpstr>
      <vt:lpstr>POINTERS IN SOURCE CODE </vt:lpstr>
      <vt:lpstr>POINTERS IN SOURCE CODE </vt:lpstr>
      <vt:lpstr>POINTERS IN SOURCE CODE </vt:lpstr>
      <vt:lpstr>POINTERS IN SOURCE CODE </vt:lpstr>
      <vt:lpstr>PROJECT LINK</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TITLE-MENTAL FITNESS TRACKER</dc:title>
  <dc:creator>VIGNYA DURVASULA</dc:creator>
  <cp:lastModifiedBy>Vignya Durvasula</cp:lastModifiedBy>
  <cp:revision>2</cp:revision>
  <dcterms:modified xsi:type="dcterms:W3CDTF">2022-11-17T01:48:33Z</dcterms:modified>
</cp:coreProperties>
</file>