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2" r:id="rId4"/>
    <p:sldId id="258" r:id="rId5"/>
    <p:sldId id="257" r:id="rId6"/>
    <p:sldId id="259" r:id="rId7"/>
    <p:sldId id="260" r:id="rId8"/>
    <p:sldId id="261" r:id="rId9"/>
    <p:sldId id="263"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955" autoAdjust="0"/>
  </p:normalViewPr>
  <p:slideViewPr>
    <p:cSldViewPr snapToGrid="0">
      <p:cViewPr varScale="1">
        <p:scale>
          <a:sx n="64" d="100"/>
          <a:sy n="64" d="100"/>
        </p:scale>
        <p:origin x="74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0A021-B1B6-291B-C14E-B3A907297A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9465C6-6CE2-7BD3-744B-E4CB30FD21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4EC4D3-2343-6458-83E5-D78D40663F1E}"/>
              </a:ext>
            </a:extLst>
          </p:cNvPr>
          <p:cNvSpPr>
            <a:spLocks noGrp="1"/>
          </p:cNvSpPr>
          <p:nvPr>
            <p:ph type="dt" sz="half" idx="10"/>
          </p:nvPr>
        </p:nvSpPr>
        <p:spPr/>
        <p:txBody>
          <a:bodyPr/>
          <a:lstStyle/>
          <a:p>
            <a:fld id="{85E8B0E3-C3B7-4223-B96A-D49B8B5DFC8D}" type="datetimeFigureOut">
              <a:rPr lang="en-US" smtClean="0"/>
              <a:t>12/12/2024</a:t>
            </a:fld>
            <a:endParaRPr lang="en-US" dirty="0"/>
          </a:p>
        </p:txBody>
      </p:sp>
      <p:sp>
        <p:nvSpPr>
          <p:cNvPr id="5" name="Footer Placeholder 4">
            <a:extLst>
              <a:ext uri="{FF2B5EF4-FFF2-40B4-BE49-F238E27FC236}">
                <a16:creationId xmlns:a16="http://schemas.microsoft.com/office/drawing/2014/main" id="{BF97D8AC-3CAD-E622-B2A0-BF0EE057A68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B2CA174-D8C7-D558-F773-31B4CCD20A81}"/>
              </a:ext>
            </a:extLst>
          </p:cNvPr>
          <p:cNvSpPr>
            <a:spLocks noGrp="1"/>
          </p:cNvSpPr>
          <p:nvPr>
            <p:ph type="sldNum" sz="quarter" idx="12"/>
          </p:nvPr>
        </p:nvSpPr>
        <p:spPr/>
        <p:txBody>
          <a:bodyPr/>
          <a:lstStyle/>
          <a:p>
            <a:fld id="{742A09C3-AF27-4073-99F7-7653B40193A8}" type="slidenum">
              <a:rPr lang="en-US" smtClean="0"/>
              <a:t>‹#›</a:t>
            </a:fld>
            <a:endParaRPr lang="en-US" dirty="0"/>
          </a:p>
        </p:txBody>
      </p:sp>
    </p:spTree>
    <p:extLst>
      <p:ext uri="{BB962C8B-B14F-4D97-AF65-F5344CB8AC3E}">
        <p14:creationId xmlns:p14="http://schemas.microsoft.com/office/powerpoint/2010/main" val="1290332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0983C-2AD2-1DD8-3F1B-B9E0ED7C34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206EA3-586E-D12B-59DF-9913331670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4547B8-6C61-E449-F27B-0E18BC7A2F4D}"/>
              </a:ext>
            </a:extLst>
          </p:cNvPr>
          <p:cNvSpPr>
            <a:spLocks noGrp="1"/>
          </p:cNvSpPr>
          <p:nvPr>
            <p:ph type="dt" sz="half" idx="10"/>
          </p:nvPr>
        </p:nvSpPr>
        <p:spPr/>
        <p:txBody>
          <a:bodyPr/>
          <a:lstStyle/>
          <a:p>
            <a:fld id="{85E8B0E3-C3B7-4223-B96A-D49B8B5DFC8D}" type="datetimeFigureOut">
              <a:rPr lang="en-US" smtClean="0"/>
              <a:t>12/12/2024</a:t>
            </a:fld>
            <a:endParaRPr lang="en-US" dirty="0"/>
          </a:p>
        </p:txBody>
      </p:sp>
      <p:sp>
        <p:nvSpPr>
          <p:cNvPr id="5" name="Footer Placeholder 4">
            <a:extLst>
              <a:ext uri="{FF2B5EF4-FFF2-40B4-BE49-F238E27FC236}">
                <a16:creationId xmlns:a16="http://schemas.microsoft.com/office/drawing/2014/main" id="{6ACC58F1-192A-3775-1173-966B84D3741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88D1510-3C89-2713-95DD-29E7B287447A}"/>
              </a:ext>
            </a:extLst>
          </p:cNvPr>
          <p:cNvSpPr>
            <a:spLocks noGrp="1"/>
          </p:cNvSpPr>
          <p:nvPr>
            <p:ph type="sldNum" sz="quarter" idx="12"/>
          </p:nvPr>
        </p:nvSpPr>
        <p:spPr/>
        <p:txBody>
          <a:bodyPr/>
          <a:lstStyle/>
          <a:p>
            <a:fld id="{742A09C3-AF27-4073-99F7-7653B40193A8}" type="slidenum">
              <a:rPr lang="en-US" smtClean="0"/>
              <a:t>‹#›</a:t>
            </a:fld>
            <a:endParaRPr lang="en-US" dirty="0"/>
          </a:p>
        </p:txBody>
      </p:sp>
    </p:spTree>
    <p:extLst>
      <p:ext uri="{BB962C8B-B14F-4D97-AF65-F5344CB8AC3E}">
        <p14:creationId xmlns:p14="http://schemas.microsoft.com/office/powerpoint/2010/main" val="640853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F23700-2E0D-FA88-E675-B57C5B736A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523325-7D6E-545A-B2F7-FC06F733FC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1BD064-4389-6CA2-C2AB-7559C4E97140}"/>
              </a:ext>
            </a:extLst>
          </p:cNvPr>
          <p:cNvSpPr>
            <a:spLocks noGrp="1"/>
          </p:cNvSpPr>
          <p:nvPr>
            <p:ph type="dt" sz="half" idx="10"/>
          </p:nvPr>
        </p:nvSpPr>
        <p:spPr/>
        <p:txBody>
          <a:bodyPr/>
          <a:lstStyle/>
          <a:p>
            <a:fld id="{85E8B0E3-C3B7-4223-B96A-D49B8B5DFC8D}" type="datetimeFigureOut">
              <a:rPr lang="en-US" smtClean="0"/>
              <a:t>12/12/2024</a:t>
            </a:fld>
            <a:endParaRPr lang="en-US" dirty="0"/>
          </a:p>
        </p:txBody>
      </p:sp>
      <p:sp>
        <p:nvSpPr>
          <p:cNvPr id="5" name="Footer Placeholder 4">
            <a:extLst>
              <a:ext uri="{FF2B5EF4-FFF2-40B4-BE49-F238E27FC236}">
                <a16:creationId xmlns:a16="http://schemas.microsoft.com/office/drawing/2014/main" id="{637A85B6-8045-3D6E-9B93-178FF97B4A0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DD266E-464A-8B65-5CEB-171B125C1C98}"/>
              </a:ext>
            </a:extLst>
          </p:cNvPr>
          <p:cNvSpPr>
            <a:spLocks noGrp="1"/>
          </p:cNvSpPr>
          <p:nvPr>
            <p:ph type="sldNum" sz="quarter" idx="12"/>
          </p:nvPr>
        </p:nvSpPr>
        <p:spPr/>
        <p:txBody>
          <a:bodyPr/>
          <a:lstStyle/>
          <a:p>
            <a:fld id="{742A09C3-AF27-4073-99F7-7653B40193A8}" type="slidenum">
              <a:rPr lang="en-US" smtClean="0"/>
              <a:t>‹#›</a:t>
            </a:fld>
            <a:endParaRPr lang="en-US" dirty="0"/>
          </a:p>
        </p:txBody>
      </p:sp>
    </p:spTree>
    <p:extLst>
      <p:ext uri="{BB962C8B-B14F-4D97-AF65-F5344CB8AC3E}">
        <p14:creationId xmlns:p14="http://schemas.microsoft.com/office/powerpoint/2010/main" val="3723906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823DB-184E-C69F-AAA8-47A6C9DD2D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00B5EC-CB9E-5C60-CE0F-16FE106FC5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10034C-15AD-6B04-14F0-3152CD1D2E42}"/>
              </a:ext>
            </a:extLst>
          </p:cNvPr>
          <p:cNvSpPr>
            <a:spLocks noGrp="1"/>
          </p:cNvSpPr>
          <p:nvPr>
            <p:ph type="dt" sz="half" idx="10"/>
          </p:nvPr>
        </p:nvSpPr>
        <p:spPr/>
        <p:txBody>
          <a:bodyPr/>
          <a:lstStyle/>
          <a:p>
            <a:fld id="{85E8B0E3-C3B7-4223-B96A-D49B8B5DFC8D}" type="datetimeFigureOut">
              <a:rPr lang="en-US" smtClean="0"/>
              <a:t>12/12/2024</a:t>
            </a:fld>
            <a:endParaRPr lang="en-US" dirty="0"/>
          </a:p>
        </p:txBody>
      </p:sp>
      <p:sp>
        <p:nvSpPr>
          <p:cNvPr id="5" name="Footer Placeholder 4">
            <a:extLst>
              <a:ext uri="{FF2B5EF4-FFF2-40B4-BE49-F238E27FC236}">
                <a16:creationId xmlns:a16="http://schemas.microsoft.com/office/drawing/2014/main" id="{36623070-99FA-ECF6-9EBB-465DAD63594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AA80600-B1D0-97D1-BEAE-2EAF29359F98}"/>
              </a:ext>
            </a:extLst>
          </p:cNvPr>
          <p:cNvSpPr>
            <a:spLocks noGrp="1"/>
          </p:cNvSpPr>
          <p:nvPr>
            <p:ph type="sldNum" sz="quarter" idx="12"/>
          </p:nvPr>
        </p:nvSpPr>
        <p:spPr/>
        <p:txBody>
          <a:bodyPr/>
          <a:lstStyle/>
          <a:p>
            <a:fld id="{742A09C3-AF27-4073-99F7-7653B40193A8}" type="slidenum">
              <a:rPr lang="en-US" smtClean="0"/>
              <a:t>‹#›</a:t>
            </a:fld>
            <a:endParaRPr lang="en-US" dirty="0"/>
          </a:p>
        </p:txBody>
      </p:sp>
    </p:spTree>
    <p:extLst>
      <p:ext uri="{BB962C8B-B14F-4D97-AF65-F5344CB8AC3E}">
        <p14:creationId xmlns:p14="http://schemas.microsoft.com/office/powerpoint/2010/main" val="3861650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9CC6F-ABE8-F398-5576-57C7C49B3F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39D777-AEF9-8F34-52AA-770271CD86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3330CF-3D30-ECC2-ABC1-8AD4D02EF4E0}"/>
              </a:ext>
            </a:extLst>
          </p:cNvPr>
          <p:cNvSpPr>
            <a:spLocks noGrp="1"/>
          </p:cNvSpPr>
          <p:nvPr>
            <p:ph type="dt" sz="half" idx="10"/>
          </p:nvPr>
        </p:nvSpPr>
        <p:spPr/>
        <p:txBody>
          <a:bodyPr/>
          <a:lstStyle/>
          <a:p>
            <a:fld id="{85E8B0E3-C3B7-4223-B96A-D49B8B5DFC8D}" type="datetimeFigureOut">
              <a:rPr lang="en-US" smtClean="0"/>
              <a:t>12/12/2024</a:t>
            </a:fld>
            <a:endParaRPr lang="en-US" dirty="0"/>
          </a:p>
        </p:txBody>
      </p:sp>
      <p:sp>
        <p:nvSpPr>
          <p:cNvPr id="5" name="Footer Placeholder 4">
            <a:extLst>
              <a:ext uri="{FF2B5EF4-FFF2-40B4-BE49-F238E27FC236}">
                <a16:creationId xmlns:a16="http://schemas.microsoft.com/office/drawing/2014/main" id="{89395A15-D95D-53B0-FCAC-F82FC9A6CA8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52D9F1-94B3-2AF9-F539-9482CC22258D}"/>
              </a:ext>
            </a:extLst>
          </p:cNvPr>
          <p:cNvSpPr>
            <a:spLocks noGrp="1"/>
          </p:cNvSpPr>
          <p:nvPr>
            <p:ph type="sldNum" sz="quarter" idx="12"/>
          </p:nvPr>
        </p:nvSpPr>
        <p:spPr/>
        <p:txBody>
          <a:bodyPr/>
          <a:lstStyle/>
          <a:p>
            <a:fld id="{742A09C3-AF27-4073-99F7-7653B40193A8}" type="slidenum">
              <a:rPr lang="en-US" smtClean="0"/>
              <a:t>‹#›</a:t>
            </a:fld>
            <a:endParaRPr lang="en-US" dirty="0"/>
          </a:p>
        </p:txBody>
      </p:sp>
    </p:spTree>
    <p:extLst>
      <p:ext uri="{BB962C8B-B14F-4D97-AF65-F5344CB8AC3E}">
        <p14:creationId xmlns:p14="http://schemas.microsoft.com/office/powerpoint/2010/main" val="2848025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6D75A-ACB9-13B4-9330-8C07DF0356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B3FBCF-7409-13D1-ACF4-31D7401F5C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8543D4-0AEE-7758-534E-5FEC5C36F7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AD72E7-B3AE-C397-126B-400938BA8C72}"/>
              </a:ext>
            </a:extLst>
          </p:cNvPr>
          <p:cNvSpPr>
            <a:spLocks noGrp="1"/>
          </p:cNvSpPr>
          <p:nvPr>
            <p:ph type="dt" sz="half" idx="10"/>
          </p:nvPr>
        </p:nvSpPr>
        <p:spPr/>
        <p:txBody>
          <a:bodyPr/>
          <a:lstStyle/>
          <a:p>
            <a:fld id="{85E8B0E3-C3B7-4223-B96A-D49B8B5DFC8D}" type="datetimeFigureOut">
              <a:rPr lang="en-US" smtClean="0"/>
              <a:t>12/12/2024</a:t>
            </a:fld>
            <a:endParaRPr lang="en-US" dirty="0"/>
          </a:p>
        </p:txBody>
      </p:sp>
      <p:sp>
        <p:nvSpPr>
          <p:cNvPr id="6" name="Footer Placeholder 5">
            <a:extLst>
              <a:ext uri="{FF2B5EF4-FFF2-40B4-BE49-F238E27FC236}">
                <a16:creationId xmlns:a16="http://schemas.microsoft.com/office/drawing/2014/main" id="{E697EC7C-CC08-4B83-E6D6-0D3468D6BCB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A303A9A-450D-46A9-2738-442A787AA5E0}"/>
              </a:ext>
            </a:extLst>
          </p:cNvPr>
          <p:cNvSpPr>
            <a:spLocks noGrp="1"/>
          </p:cNvSpPr>
          <p:nvPr>
            <p:ph type="sldNum" sz="quarter" idx="12"/>
          </p:nvPr>
        </p:nvSpPr>
        <p:spPr/>
        <p:txBody>
          <a:bodyPr/>
          <a:lstStyle/>
          <a:p>
            <a:fld id="{742A09C3-AF27-4073-99F7-7653B40193A8}" type="slidenum">
              <a:rPr lang="en-US" smtClean="0"/>
              <a:t>‹#›</a:t>
            </a:fld>
            <a:endParaRPr lang="en-US" dirty="0"/>
          </a:p>
        </p:txBody>
      </p:sp>
    </p:spTree>
    <p:extLst>
      <p:ext uri="{BB962C8B-B14F-4D97-AF65-F5344CB8AC3E}">
        <p14:creationId xmlns:p14="http://schemas.microsoft.com/office/powerpoint/2010/main" val="1738423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4A16F-1E49-9A6B-952C-52BC63B57E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81BA1A-D5DB-756F-CE91-0DC793EE7F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BD3FD7-6ED5-789E-290E-8CC3DC5E6F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A256AE-DD69-FE4D-CEF0-F1FC1F8F5A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60111B-DB34-A941-609D-5B6DA2824A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33D317-1B78-E5CD-D164-4A6434B12D26}"/>
              </a:ext>
            </a:extLst>
          </p:cNvPr>
          <p:cNvSpPr>
            <a:spLocks noGrp="1"/>
          </p:cNvSpPr>
          <p:nvPr>
            <p:ph type="dt" sz="half" idx="10"/>
          </p:nvPr>
        </p:nvSpPr>
        <p:spPr/>
        <p:txBody>
          <a:bodyPr/>
          <a:lstStyle/>
          <a:p>
            <a:fld id="{85E8B0E3-C3B7-4223-B96A-D49B8B5DFC8D}" type="datetimeFigureOut">
              <a:rPr lang="en-US" smtClean="0"/>
              <a:t>12/12/2024</a:t>
            </a:fld>
            <a:endParaRPr lang="en-US" dirty="0"/>
          </a:p>
        </p:txBody>
      </p:sp>
      <p:sp>
        <p:nvSpPr>
          <p:cNvPr id="8" name="Footer Placeholder 7">
            <a:extLst>
              <a:ext uri="{FF2B5EF4-FFF2-40B4-BE49-F238E27FC236}">
                <a16:creationId xmlns:a16="http://schemas.microsoft.com/office/drawing/2014/main" id="{B2490D18-514D-3BF5-3B9F-D4A86E8FED3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9B1DAA0-0E6A-C9F5-DD50-615AD2AEC432}"/>
              </a:ext>
            </a:extLst>
          </p:cNvPr>
          <p:cNvSpPr>
            <a:spLocks noGrp="1"/>
          </p:cNvSpPr>
          <p:nvPr>
            <p:ph type="sldNum" sz="quarter" idx="12"/>
          </p:nvPr>
        </p:nvSpPr>
        <p:spPr/>
        <p:txBody>
          <a:bodyPr/>
          <a:lstStyle/>
          <a:p>
            <a:fld id="{742A09C3-AF27-4073-99F7-7653B40193A8}" type="slidenum">
              <a:rPr lang="en-US" smtClean="0"/>
              <a:t>‹#›</a:t>
            </a:fld>
            <a:endParaRPr lang="en-US" dirty="0"/>
          </a:p>
        </p:txBody>
      </p:sp>
    </p:spTree>
    <p:extLst>
      <p:ext uri="{BB962C8B-B14F-4D97-AF65-F5344CB8AC3E}">
        <p14:creationId xmlns:p14="http://schemas.microsoft.com/office/powerpoint/2010/main" val="1726163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985F9-877D-E558-8ED9-73BB97D7BB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358157-54EC-CA60-D63B-B87354335B18}"/>
              </a:ext>
            </a:extLst>
          </p:cNvPr>
          <p:cNvSpPr>
            <a:spLocks noGrp="1"/>
          </p:cNvSpPr>
          <p:nvPr>
            <p:ph type="dt" sz="half" idx="10"/>
          </p:nvPr>
        </p:nvSpPr>
        <p:spPr/>
        <p:txBody>
          <a:bodyPr/>
          <a:lstStyle/>
          <a:p>
            <a:fld id="{85E8B0E3-C3B7-4223-B96A-D49B8B5DFC8D}" type="datetimeFigureOut">
              <a:rPr lang="en-US" smtClean="0"/>
              <a:t>12/12/2024</a:t>
            </a:fld>
            <a:endParaRPr lang="en-US" dirty="0"/>
          </a:p>
        </p:txBody>
      </p:sp>
      <p:sp>
        <p:nvSpPr>
          <p:cNvPr id="4" name="Footer Placeholder 3">
            <a:extLst>
              <a:ext uri="{FF2B5EF4-FFF2-40B4-BE49-F238E27FC236}">
                <a16:creationId xmlns:a16="http://schemas.microsoft.com/office/drawing/2014/main" id="{77C2E257-5127-17E0-4786-1EA62C33686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40A9D61-7776-2951-9F04-A695509DE2C5}"/>
              </a:ext>
            </a:extLst>
          </p:cNvPr>
          <p:cNvSpPr>
            <a:spLocks noGrp="1"/>
          </p:cNvSpPr>
          <p:nvPr>
            <p:ph type="sldNum" sz="quarter" idx="12"/>
          </p:nvPr>
        </p:nvSpPr>
        <p:spPr/>
        <p:txBody>
          <a:bodyPr/>
          <a:lstStyle/>
          <a:p>
            <a:fld id="{742A09C3-AF27-4073-99F7-7653B40193A8}" type="slidenum">
              <a:rPr lang="en-US" smtClean="0"/>
              <a:t>‹#›</a:t>
            </a:fld>
            <a:endParaRPr lang="en-US" dirty="0"/>
          </a:p>
        </p:txBody>
      </p:sp>
    </p:spTree>
    <p:extLst>
      <p:ext uri="{BB962C8B-B14F-4D97-AF65-F5344CB8AC3E}">
        <p14:creationId xmlns:p14="http://schemas.microsoft.com/office/powerpoint/2010/main" val="608653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E096A6-53EE-02B4-E6B7-F55EE632CB6B}"/>
              </a:ext>
            </a:extLst>
          </p:cNvPr>
          <p:cNvSpPr>
            <a:spLocks noGrp="1"/>
          </p:cNvSpPr>
          <p:nvPr>
            <p:ph type="dt" sz="half" idx="10"/>
          </p:nvPr>
        </p:nvSpPr>
        <p:spPr/>
        <p:txBody>
          <a:bodyPr/>
          <a:lstStyle/>
          <a:p>
            <a:fld id="{85E8B0E3-C3B7-4223-B96A-D49B8B5DFC8D}" type="datetimeFigureOut">
              <a:rPr lang="en-US" smtClean="0"/>
              <a:t>12/12/2024</a:t>
            </a:fld>
            <a:endParaRPr lang="en-US" dirty="0"/>
          </a:p>
        </p:txBody>
      </p:sp>
      <p:sp>
        <p:nvSpPr>
          <p:cNvPr id="3" name="Footer Placeholder 2">
            <a:extLst>
              <a:ext uri="{FF2B5EF4-FFF2-40B4-BE49-F238E27FC236}">
                <a16:creationId xmlns:a16="http://schemas.microsoft.com/office/drawing/2014/main" id="{B5C3A93E-4FCB-654F-C0DD-D42AD5AF232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FA1F4BA-DCBE-3F5E-9DDC-985944A383AB}"/>
              </a:ext>
            </a:extLst>
          </p:cNvPr>
          <p:cNvSpPr>
            <a:spLocks noGrp="1"/>
          </p:cNvSpPr>
          <p:nvPr>
            <p:ph type="sldNum" sz="quarter" idx="12"/>
          </p:nvPr>
        </p:nvSpPr>
        <p:spPr/>
        <p:txBody>
          <a:bodyPr/>
          <a:lstStyle/>
          <a:p>
            <a:fld id="{742A09C3-AF27-4073-99F7-7653B40193A8}" type="slidenum">
              <a:rPr lang="en-US" smtClean="0"/>
              <a:t>‹#›</a:t>
            </a:fld>
            <a:endParaRPr lang="en-US" dirty="0"/>
          </a:p>
        </p:txBody>
      </p:sp>
    </p:spTree>
    <p:extLst>
      <p:ext uri="{BB962C8B-B14F-4D97-AF65-F5344CB8AC3E}">
        <p14:creationId xmlns:p14="http://schemas.microsoft.com/office/powerpoint/2010/main" val="3189259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97DD2-BBD2-C868-9148-4D4A70ABC6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FE3D4B-9490-5048-D2FD-2942D9E394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5F0405-9C1B-F515-3E95-48F634AC12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A2BA06-6319-25A1-E58A-9921B7CE4695}"/>
              </a:ext>
            </a:extLst>
          </p:cNvPr>
          <p:cNvSpPr>
            <a:spLocks noGrp="1"/>
          </p:cNvSpPr>
          <p:nvPr>
            <p:ph type="dt" sz="half" idx="10"/>
          </p:nvPr>
        </p:nvSpPr>
        <p:spPr/>
        <p:txBody>
          <a:bodyPr/>
          <a:lstStyle/>
          <a:p>
            <a:fld id="{85E8B0E3-C3B7-4223-B96A-D49B8B5DFC8D}" type="datetimeFigureOut">
              <a:rPr lang="en-US" smtClean="0"/>
              <a:t>12/12/2024</a:t>
            </a:fld>
            <a:endParaRPr lang="en-US" dirty="0"/>
          </a:p>
        </p:txBody>
      </p:sp>
      <p:sp>
        <p:nvSpPr>
          <p:cNvPr id="6" name="Footer Placeholder 5">
            <a:extLst>
              <a:ext uri="{FF2B5EF4-FFF2-40B4-BE49-F238E27FC236}">
                <a16:creationId xmlns:a16="http://schemas.microsoft.com/office/drawing/2014/main" id="{CEDBE54A-FD9D-1308-D9A8-9B894D573E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6B55E4D-92E7-3BA6-D089-8AB82EB2D851}"/>
              </a:ext>
            </a:extLst>
          </p:cNvPr>
          <p:cNvSpPr>
            <a:spLocks noGrp="1"/>
          </p:cNvSpPr>
          <p:nvPr>
            <p:ph type="sldNum" sz="quarter" idx="12"/>
          </p:nvPr>
        </p:nvSpPr>
        <p:spPr/>
        <p:txBody>
          <a:bodyPr/>
          <a:lstStyle/>
          <a:p>
            <a:fld id="{742A09C3-AF27-4073-99F7-7653B40193A8}" type="slidenum">
              <a:rPr lang="en-US" smtClean="0"/>
              <a:t>‹#›</a:t>
            </a:fld>
            <a:endParaRPr lang="en-US" dirty="0"/>
          </a:p>
        </p:txBody>
      </p:sp>
    </p:spTree>
    <p:extLst>
      <p:ext uri="{BB962C8B-B14F-4D97-AF65-F5344CB8AC3E}">
        <p14:creationId xmlns:p14="http://schemas.microsoft.com/office/powerpoint/2010/main" val="3742313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2FB3-8523-3C1E-C1BC-8212A7C568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804383-1881-EEB9-78F7-E76D85CB3D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A80F977-E4BB-3E80-5C03-2415FF0610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8A56A0-42EF-88CD-957B-C9E58BF52F62}"/>
              </a:ext>
            </a:extLst>
          </p:cNvPr>
          <p:cNvSpPr>
            <a:spLocks noGrp="1"/>
          </p:cNvSpPr>
          <p:nvPr>
            <p:ph type="dt" sz="half" idx="10"/>
          </p:nvPr>
        </p:nvSpPr>
        <p:spPr/>
        <p:txBody>
          <a:bodyPr/>
          <a:lstStyle/>
          <a:p>
            <a:fld id="{85E8B0E3-C3B7-4223-B96A-D49B8B5DFC8D}" type="datetimeFigureOut">
              <a:rPr lang="en-US" smtClean="0"/>
              <a:t>12/12/2024</a:t>
            </a:fld>
            <a:endParaRPr lang="en-US" dirty="0"/>
          </a:p>
        </p:txBody>
      </p:sp>
      <p:sp>
        <p:nvSpPr>
          <p:cNvPr id="6" name="Footer Placeholder 5">
            <a:extLst>
              <a:ext uri="{FF2B5EF4-FFF2-40B4-BE49-F238E27FC236}">
                <a16:creationId xmlns:a16="http://schemas.microsoft.com/office/drawing/2014/main" id="{FF8309E6-2BFD-15C6-A0EA-6637F36C6C3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3602910-E63B-3278-0C6B-07E217663C37}"/>
              </a:ext>
            </a:extLst>
          </p:cNvPr>
          <p:cNvSpPr>
            <a:spLocks noGrp="1"/>
          </p:cNvSpPr>
          <p:nvPr>
            <p:ph type="sldNum" sz="quarter" idx="12"/>
          </p:nvPr>
        </p:nvSpPr>
        <p:spPr/>
        <p:txBody>
          <a:bodyPr/>
          <a:lstStyle/>
          <a:p>
            <a:fld id="{742A09C3-AF27-4073-99F7-7653B40193A8}" type="slidenum">
              <a:rPr lang="en-US" smtClean="0"/>
              <a:t>‹#›</a:t>
            </a:fld>
            <a:endParaRPr lang="en-US" dirty="0"/>
          </a:p>
        </p:txBody>
      </p:sp>
    </p:spTree>
    <p:extLst>
      <p:ext uri="{BB962C8B-B14F-4D97-AF65-F5344CB8AC3E}">
        <p14:creationId xmlns:p14="http://schemas.microsoft.com/office/powerpoint/2010/main" val="1162493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7EC591-C7C8-2C70-0587-BAC30990A2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50A457-8EF2-27C9-345C-AB2C270111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48005B-41AE-02D6-78A5-E6DB98552B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E8B0E3-C3B7-4223-B96A-D49B8B5DFC8D}" type="datetimeFigureOut">
              <a:rPr lang="en-US" smtClean="0"/>
              <a:t>12/12/2024</a:t>
            </a:fld>
            <a:endParaRPr lang="en-US" dirty="0"/>
          </a:p>
        </p:txBody>
      </p:sp>
      <p:sp>
        <p:nvSpPr>
          <p:cNvPr id="5" name="Footer Placeholder 4">
            <a:extLst>
              <a:ext uri="{FF2B5EF4-FFF2-40B4-BE49-F238E27FC236}">
                <a16:creationId xmlns:a16="http://schemas.microsoft.com/office/drawing/2014/main" id="{8D2C1E85-5FEA-1CC9-C891-05AEA86BA2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AE0E059-12E6-1255-1A4E-64A4E9FC5E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2A09C3-AF27-4073-99F7-7653B40193A8}" type="slidenum">
              <a:rPr lang="en-US" smtClean="0"/>
              <a:t>‹#›</a:t>
            </a:fld>
            <a:endParaRPr lang="en-US" dirty="0"/>
          </a:p>
        </p:txBody>
      </p:sp>
    </p:spTree>
    <p:extLst>
      <p:ext uri="{BB962C8B-B14F-4D97-AF65-F5344CB8AC3E}">
        <p14:creationId xmlns:p14="http://schemas.microsoft.com/office/powerpoint/2010/main" val="2035820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38EC2-A24D-AFD5-9C81-614EB8787653}"/>
              </a:ext>
            </a:extLst>
          </p:cNvPr>
          <p:cNvSpPr>
            <a:spLocks noGrp="1"/>
          </p:cNvSpPr>
          <p:nvPr>
            <p:ph type="ctrTitle"/>
          </p:nvPr>
        </p:nvSpPr>
        <p:spPr>
          <a:xfrm>
            <a:off x="1523999" y="774493"/>
            <a:ext cx="9144000" cy="2387600"/>
          </a:xfrm>
        </p:spPr>
        <p:txBody>
          <a:bodyPr>
            <a:normAutofit/>
          </a:bodyPr>
          <a:lstStyle/>
          <a:p>
            <a:pPr algn="l"/>
            <a:r>
              <a:rPr lang="en-US" sz="4800" b="1" dirty="0">
                <a:latin typeface="+mn-lt"/>
              </a:rPr>
              <a:t>Presentation on Data Structures </a:t>
            </a:r>
          </a:p>
        </p:txBody>
      </p:sp>
      <p:sp>
        <p:nvSpPr>
          <p:cNvPr id="3" name="Subtitle 2">
            <a:extLst>
              <a:ext uri="{FF2B5EF4-FFF2-40B4-BE49-F238E27FC236}">
                <a16:creationId xmlns:a16="http://schemas.microsoft.com/office/drawing/2014/main" id="{EF67ABE2-2B1B-7F56-149E-D29D997E7911}"/>
              </a:ext>
            </a:extLst>
          </p:cNvPr>
          <p:cNvSpPr>
            <a:spLocks noGrp="1"/>
          </p:cNvSpPr>
          <p:nvPr>
            <p:ph type="subTitle" idx="1"/>
          </p:nvPr>
        </p:nvSpPr>
        <p:spPr>
          <a:xfrm>
            <a:off x="1523999" y="3602038"/>
            <a:ext cx="9707217" cy="2749066"/>
          </a:xfrm>
        </p:spPr>
        <p:txBody>
          <a:bodyPr>
            <a:normAutofit/>
          </a:bodyPr>
          <a:lstStyle/>
          <a:p>
            <a:pPr algn="r"/>
            <a:endParaRPr lang="en-US" dirty="0"/>
          </a:p>
          <a:p>
            <a:pPr algn="r"/>
            <a:endParaRPr lang="en-US" dirty="0"/>
          </a:p>
          <a:p>
            <a:pPr algn="r"/>
            <a:endParaRPr lang="en-US" dirty="0"/>
          </a:p>
          <a:p>
            <a:pPr algn="r"/>
            <a:r>
              <a:rPr lang="en-US" sz="1800" dirty="0"/>
              <a:t>Presented By</a:t>
            </a:r>
          </a:p>
          <a:p>
            <a:pPr algn="r"/>
            <a:r>
              <a:rPr lang="en-US" b="1" dirty="0" err="1"/>
              <a:t>P.Vignan</a:t>
            </a:r>
            <a:r>
              <a:rPr lang="en-US" dirty="0"/>
              <a:t> </a:t>
            </a:r>
            <a:r>
              <a:rPr lang="en-US" b="1" dirty="0"/>
              <a:t>Mani</a:t>
            </a:r>
          </a:p>
        </p:txBody>
      </p:sp>
    </p:spTree>
    <p:extLst>
      <p:ext uri="{BB962C8B-B14F-4D97-AF65-F5344CB8AC3E}">
        <p14:creationId xmlns:p14="http://schemas.microsoft.com/office/powerpoint/2010/main" val="1631343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E18ED827-0166-42F2-DB87-A76AEB29CD06}"/>
              </a:ext>
            </a:extLst>
          </p:cNvPr>
          <p:cNvGraphicFramePr>
            <a:graphicFrameLocks noGrp="1"/>
          </p:cNvGraphicFramePr>
          <p:nvPr>
            <p:extLst>
              <p:ext uri="{D42A27DB-BD31-4B8C-83A1-F6EECF244321}">
                <p14:modId xmlns:p14="http://schemas.microsoft.com/office/powerpoint/2010/main" val="3647382801"/>
              </p:ext>
            </p:extLst>
          </p:nvPr>
        </p:nvGraphicFramePr>
        <p:xfrm>
          <a:off x="-49696" y="0"/>
          <a:ext cx="12192000" cy="6947989"/>
        </p:xfrm>
        <a:graphic>
          <a:graphicData uri="http://schemas.openxmlformats.org/drawingml/2006/table">
            <a:tbl>
              <a:tblPr firstRow="1" bandRow="1">
                <a:tableStyleId>{5202B0CA-FC54-4496-8BCA-5EF66A818D29}</a:tableStyleId>
              </a:tblPr>
              <a:tblGrid>
                <a:gridCol w="2438400">
                  <a:extLst>
                    <a:ext uri="{9D8B030D-6E8A-4147-A177-3AD203B41FA5}">
                      <a16:colId xmlns:a16="http://schemas.microsoft.com/office/drawing/2014/main" val="508974220"/>
                    </a:ext>
                  </a:extLst>
                </a:gridCol>
                <a:gridCol w="2438400">
                  <a:extLst>
                    <a:ext uri="{9D8B030D-6E8A-4147-A177-3AD203B41FA5}">
                      <a16:colId xmlns:a16="http://schemas.microsoft.com/office/drawing/2014/main" val="1110127410"/>
                    </a:ext>
                  </a:extLst>
                </a:gridCol>
                <a:gridCol w="2438400">
                  <a:extLst>
                    <a:ext uri="{9D8B030D-6E8A-4147-A177-3AD203B41FA5}">
                      <a16:colId xmlns:a16="http://schemas.microsoft.com/office/drawing/2014/main" val="3407684475"/>
                    </a:ext>
                  </a:extLst>
                </a:gridCol>
                <a:gridCol w="2438400">
                  <a:extLst>
                    <a:ext uri="{9D8B030D-6E8A-4147-A177-3AD203B41FA5}">
                      <a16:colId xmlns:a16="http://schemas.microsoft.com/office/drawing/2014/main" val="3471296515"/>
                    </a:ext>
                  </a:extLst>
                </a:gridCol>
                <a:gridCol w="2438400">
                  <a:extLst>
                    <a:ext uri="{9D8B030D-6E8A-4147-A177-3AD203B41FA5}">
                      <a16:colId xmlns:a16="http://schemas.microsoft.com/office/drawing/2014/main" val="1001611169"/>
                    </a:ext>
                  </a:extLst>
                </a:gridCol>
              </a:tblGrid>
              <a:tr h="529650">
                <a:tc>
                  <a:txBody>
                    <a:bodyPr/>
                    <a:lstStyle/>
                    <a:p>
                      <a:r>
                        <a:rPr lang="en-US" sz="2200" dirty="0"/>
                        <a:t>Feature</a:t>
                      </a:r>
                      <a:endParaRPr lang="en-US" sz="2200" dirty="0">
                        <a:latin typeface="+mn-lt"/>
                      </a:endParaRPr>
                    </a:p>
                  </a:txBody>
                  <a:tcPr/>
                </a:tc>
                <a:tc>
                  <a:txBody>
                    <a:bodyPr/>
                    <a:lstStyle/>
                    <a:p>
                      <a:r>
                        <a:rPr lang="en-US" sz="2200" dirty="0"/>
                        <a:t>List</a:t>
                      </a:r>
                      <a:endParaRPr lang="en-US" sz="2200" dirty="0">
                        <a:latin typeface="+mn-lt"/>
                      </a:endParaRPr>
                    </a:p>
                  </a:txBody>
                  <a:tcPr/>
                </a:tc>
                <a:tc>
                  <a:txBody>
                    <a:bodyPr/>
                    <a:lstStyle/>
                    <a:p>
                      <a:r>
                        <a:rPr lang="en-US" sz="2200" dirty="0"/>
                        <a:t>Tuple</a:t>
                      </a:r>
                      <a:endParaRPr lang="en-US" sz="22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t>Dictionary</a:t>
                      </a:r>
                    </a:p>
                    <a:p>
                      <a:endParaRPr lang="en-US" sz="2200" dirty="0">
                        <a:latin typeface="+mn-lt"/>
                      </a:endParaRPr>
                    </a:p>
                  </a:txBody>
                  <a:tcPr/>
                </a:tc>
                <a:tc>
                  <a:txBody>
                    <a:bodyPr/>
                    <a:lstStyle/>
                    <a:p>
                      <a:r>
                        <a:rPr lang="en-US" sz="2200" dirty="0"/>
                        <a:t>Set</a:t>
                      </a:r>
                      <a:endParaRPr lang="en-US" sz="2200" dirty="0">
                        <a:latin typeface="+mn-lt"/>
                      </a:endParaRPr>
                    </a:p>
                  </a:txBody>
                  <a:tcPr/>
                </a:tc>
                <a:extLst>
                  <a:ext uri="{0D108BD9-81ED-4DB2-BD59-A6C34878D82A}">
                    <a16:rowId xmlns:a16="http://schemas.microsoft.com/office/drawing/2014/main" val="3475014454"/>
                  </a:ext>
                </a:extLst>
              </a:tr>
              <a:tr h="597896">
                <a:tc>
                  <a:txBody>
                    <a:bodyPr/>
                    <a:lstStyle/>
                    <a:p>
                      <a:r>
                        <a:rPr lang="en-US" sz="1800" b="1" dirty="0"/>
                        <a:t>Definition</a:t>
                      </a:r>
                      <a:endParaRPr lang="en-US" sz="1800" b="1" dirty="0">
                        <a:latin typeface="+mn-lt"/>
                      </a:endParaRPr>
                    </a:p>
                  </a:txBody>
                  <a:tcPr/>
                </a:tc>
                <a:tc>
                  <a:txBody>
                    <a:bodyPr/>
                    <a:lstStyle/>
                    <a:p>
                      <a:r>
                        <a:rPr lang="en-US" sz="1600" dirty="0"/>
                        <a:t>Ordered, mutable collection of items</a:t>
                      </a:r>
                      <a:endParaRPr lang="en-US" sz="1600" dirty="0">
                        <a:latin typeface="+mn-lt"/>
                      </a:endParaRPr>
                    </a:p>
                  </a:txBody>
                  <a:tcPr marL="42246" marR="42246" marT="21123" marB="21123" anchor="ctr"/>
                </a:tc>
                <a:tc>
                  <a:txBody>
                    <a:bodyPr/>
                    <a:lstStyle/>
                    <a:p>
                      <a:r>
                        <a:rPr lang="en-US" sz="1600" dirty="0"/>
                        <a:t>Ordered, immutable collection of items</a:t>
                      </a:r>
                      <a:endParaRPr lang="en-US" sz="1600" dirty="0">
                        <a:latin typeface="+mn-lt"/>
                      </a:endParaRPr>
                    </a:p>
                  </a:txBody>
                  <a:tcPr marL="42246" marR="42246" marT="21123" marB="21123" anchor="ctr"/>
                </a:tc>
                <a:tc>
                  <a:txBody>
                    <a:bodyPr/>
                    <a:lstStyle/>
                    <a:p>
                      <a:r>
                        <a:rPr lang="en-US" sz="1600" dirty="0"/>
                        <a:t>Ordered, mutable collection of key-value pairs</a:t>
                      </a:r>
                      <a:endParaRPr lang="en-US" sz="1600" dirty="0">
                        <a:latin typeface="+mn-lt"/>
                      </a:endParaRPr>
                    </a:p>
                  </a:txBody>
                  <a:tcPr marL="42246" marR="42246" marT="21123" marB="21123" anchor="ctr"/>
                </a:tc>
                <a:tc>
                  <a:txBody>
                    <a:bodyPr/>
                    <a:lstStyle/>
                    <a:p>
                      <a:r>
                        <a:rPr lang="en-US" sz="1600" dirty="0"/>
                        <a:t>Unordered, mutable collection of unique items</a:t>
                      </a:r>
                      <a:endParaRPr lang="en-US" sz="1600" dirty="0">
                        <a:latin typeface="+mn-lt"/>
                      </a:endParaRPr>
                    </a:p>
                  </a:txBody>
                  <a:tcPr marL="42246" marR="42246" marT="21123" marB="21123" anchor="ctr"/>
                </a:tc>
                <a:extLst>
                  <a:ext uri="{0D108BD9-81ED-4DB2-BD59-A6C34878D82A}">
                    <a16:rowId xmlns:a16="http://schemas.microsoft.com/office/drawing/2014/main" val="667689362"/>
                  </a:ext>
                </a:extLst>
              </a:tr>
              <a:tr h="379073">
                <a:tc>
                  <a:txBody>
                    <a:bodyPr/>
                    <a:lstStyle/>
                    <a:p>
                      <a:r>
                        <a:rPr lang="en-US" sz="1800" b="1" dirty="0"/>
                        <a:t>Syntax</a:t>
                      </a:r>
                      <a:endParaRPr lang="en-US" sz="1800" b="1" dirty="0">
                        <a:latin typeface="+mn-lt"/>
                      </a:endParaRPr>
                    </a:p>
                  </a:txBody>
                  <a:tcPr/>
                </a:tc>
                <a:tc>
                  <a:txBody>
                    <a:bodyPr/>
                    <a:lstStyle/>
                    <a:p>
                      <a:r>
                        <a:rPr lang="en-US" sz="1600" dirty="0"/>
                        <a:t>[]</a:t>
                      </a:r>
                      <a:endParaRPr lang="en-US" sz="1600" dirty="0">
                        <a:latin typeface="+mn-lt"/>
                      </a:endParaRPr>
                    </a:p>
                  </a:txBody>
                  <a:tcPr marL="42246" marR="42246" marT="21123" marB="21123" anchor="ctr"/>
                </a:tc>
                <a:tc>
                  <a:txBody>
                    <a:bodyPr/>
                    <a:lstStyle/>
                    <a:p>
                      <a:r>
                        <a:rPr lang="en-US" sz="1600" dirty="0"/>
                        <a:t>()</a:t>
                      </a:r>
                      <a:endParaRPr lang="en-US" sz="1600" dirty="0">
                        <a:latin typeface="+mn-lt"/>
                      </a:endParaRPr>
                    </a:p>
                  </a:txBody>
                  <a:tcPr marL="42246" marR="42246" marT="21123" marB="21123" anchor="ctr"/>
                </a:tc>
                <a:tc>
                  <a:txBody>
                    <a:bodyPr/>
                    <a:lstStyle/>
                    <a:p>
                      <a:r>
                        <a:rPr lang="en-US" sz="1600" dirty="0"/>
                        <a:t>{key: value}</a:t>
                      </a:r>
                      <a:endParaRPr lang="en-US" sz="1600" dirty="0">
                        <a:latin typeface="+mn-lt"/>
                      </a:endParaRPr>
                    </a:p>
                  </a:txBody>
                  <a:tcPr marL="42246" marR="42246" marT="21123" marB="21123" anchor="ctr"/>
                </a:tc>
                <a:tc>
                  <a:txBody>
                    <a:bodyPr/>
                    <a:lstStyle/>
                    <a:p>
                      <a:r>
                        <a:rPr lang="en-US" sz="1600" dirty="0"/>
                        <a:t>{}</a:t>
                      </a:r>
                      <a:endParaRPr lang="en-US" sz="1600" dirty="0">
                        <a:latin typeface="+mn-lt"/>
                      </a:endParaRPr>
                    </a:p>
                  </a:txBody>
                  <a:tcPr marL="42246" marR="42246" marT="21123" marB="21123" anchor="ctr"/>
                </a:tc>
                <a:extLst>
                  <a:ext uri="{0D108BD9-81ED-4DB2-BD59-A6C34878D82A}">
                    <a16:rowId xmlns:a16="http://schemas.microsoft.com/office/drawing/2014/main" val="1224794206"/>
                  </a:ext>
                </a:extLst>
              </a:tr>
              <a:tr h="739209">
                <a:tc>
                  <a:txBody>
                    <a:bodyPr/>
                    <a:lstStyle/>
                    <a:p>
                      <a:r>
                        <a:rPr lang="en-US" sz="1800" b="1" dirty="0"/>
                        <a:t>Ordering</a:t>
                      </a:r>
                      <a:endParaRPr lang="en-US" sz="1800" b="1" dirty="0">
                        <a:latin typeface="+mn-lt"/>
                      </a:endParaRPr>
                    </a:p>
                  </a:txBody>
                  <a:tcPr/>
                </a:tc>
                <a:tc>
                  <a:txBody>
                    <a:bodyPr/>
                    <a:lstStyle/>
                    <a:p>
                      <a:r>
                        <a:rPr lang="en-US" sz="1600"/>
                        <a:t>Ordered (maintains insertion order)</a:t>
                      </a:r>
                      <a:endParaRPr lang="en-US" sz="1600">
                        <a:latin typeface="+mn-lt"/>
                      </a:endParaRPr>
                    </a:p>
                  </a:txBody>
                  <a:tcPr marL="42246" marR="42246" marT="21123" marB="21123" anchor="ctr"/>
                </a:tc>
                <a:tc>
                  <a:txBody>
                    <a:bodyPr/>
                    <a:lstStyle/>
                    <a:p>
                      <a:r>
                        <a:rPr lang="en-US" sz="1600" dirty="0"/>
                        <a:t>Ordered (maintains insertion order)</a:t>
                      </a:r>
                      <a:endParaRPr lang="en-US" sz="1600" dirty="0">
                        <a:latin typeface="+mn-lt"/>
                      </a:endParaRPr>
                    </a:p>
                  </a:txBody>
                  <a:tcPr marL="42246" marR="42246" marT="21123" marB="21123" anchor="ctr"/>
                </a:tc>
                <a:tc>
                  <a:txBody>
                    <a:bodyPr/>
                    <a:lstStyle/>
                    <a:p>
                      <a:r>
                        <a:rPr lang="en-US" sz="1600" dirty="0"/>
                        <a:t>Ordered</a:t>
                      </a:r>
                      <a:endParaRPr lang="en-US" sz="1600" dirty="0">
                        <a:latin typeface="+mn-lt"/>
                      </a:endParaRPr>
                    </a:p>
                  </a:txBody>
                  <a:tcPr marL="42246" marR="42246" marT="21123" marB="21123" anchor="ctr"/>
                </a:tc>
                <a:tc>
                  <a:txBody>
                    <a:bodyPr/>
                    <a:lstStyle/>
                    <a:p>
                      <a:r>
                        <a:rPr lang="en-US" sz="1600" dirty="0"/>
                        <a:t>Unordered (no guarantee of insertion order)</a:t>
                      </a:r>
                      <a:endParaRPr lang="en-US" sz="1600" dirty="0">
                        <a:latin typeface="+mn-lt"/>
                      </a:endParaRPr>
                    </a:p>
                  </a:txBody>
                  <a:tcPr marL="42246" marR="42246" marT="21123" marB="21123" anchor="ctr"/>
                </a:tc>
                <a:extLst>
                  <a:ext uri="{0D108BD9-81ED-4DB2-BD59-A6C34878D82A}">
                    <a16:rowId xmlns:a16="http://schemas.microsoft.com/office/drawing/2014/main" val="3565224257"/>
                  </a:ext>
                </a:extLst>
              </a:tr>
              <a:tr h="597896">
                <a:tc>
                  <a:txBody>
                    <a:bodyPr/>
                    <a:lstStyle/>
                    <a:p>
                      <a:r>
                        <a:rPr lang="en-US" sz="1800" b="1" dirty="0"/>
                        <a:t>Mutability</a:t>
                      </a:r>
                      <a:endParaRPr lang="en-US" sz="1800" b="1" dirty="0">
                        <a:latin typeface="+mn-lt"/>
                      </a:endParaRPr>
                    </a:p>
                  </a:txBody>
                  <a:tcPr/>
                </a:tc>
                <a:tc>
                  <a:txBody>
                    <a:bodyPr/>
                    <a:lstStyle/>
                    <a:p>
                      <a:r>
                        <a:rPr lang="en-US" sz="1600" dirty="0"/>
                        <a:t>Mutable (can be changed after creation)</a:t>
                      </a:r>
                      <a:endParaRPr lang="en-US" sz="1600" dirty="0">
                        <a:latin typeface="+mn-lt"/>
                      </a:endParaRPr>
                    </a:p>
                  </a:txBody>
                  <a:tcPr marL="42246" marR="42246" marT="21123" marB="21123" anchor="ctr"/>
                </a:tc>
                <a:tc>
                  <a:txBody>
                    <a:bodyPr/>
                    <a:lstStyle/>
                    <a:p>
                      <a:r>
                        <a:rPr lang="en-US" sz="1600" dirty="0"/>
                        <a:t>Immutable (cannot be modified after creation)</a:t>
                      </a:r>
                      <a:endParaRPr lang="en-US" sz="1600" dirty="0">
                        <a:latin typeface="+mn-lt"/>
                      </a:endParaRPr>
                    </a:p>
                  </a:txBody>
                  <a:tcPr marL="42246" marR="42246" marT="21123" marB="21123" anchor="ctr"/>
                </a:tc>
                <a:tc>
                  <a:txBody>
                    <a:bodyPr/>
                    <a:lstStyle/>
                    <a:p>
                      <a:r>
                        <a:rPr lang="en-US" sz="1600" dirty="0"/>
                        <a:t>Mutable (can add, remove or change key-value pairs)</a:t>
                      </a:r>
                      <a:endParaRPr lang="en-US" sz="1600" dirty="0">
                        <a:latin typeface="+mn-lt"/>
                      </a:endParaRPr>
                    </a:p>
                  </a:txBody>
                  <a:tcPr marL="42246" marR="42246" marT="21123" marB="21123" anchor="ctr"/>
                </a:tc>
                <a:tc>
                  <a:txBody>
                    <a:bodyPr/>
                    <a:lstStyle/>
                    <a:p>
                      <a:r>
                        <a:rPr lang="en-US" sz="1600" dirty="0"/>
                        <a:t>immutable (cannot be modified after creation)</a:t>
                      </a:r>
                      <a:endParaRPr lang="en-US" sz="1600" dirty="0">
                        <a:latin typeface="+mn-lt"/>
                      </a:endParaRPr>
                    </a:p>
                  </a:txBody>
                  <a:tcPr marL="42246" marR="42246" marT="21123" marB="21123" anchor="ctr"/>
                </a:tc>
                <a:extLst>
                  <a:ext uri="{0D108BD9-81ED-4DB2-BD59-A6C34878D82A}">
                    <a16:rowId xmlns:a16="http://schemas.microsoft.com/office/drawing/2014/main" val="3218734268"/>
                  </a:ext>
                </a:extLst>
              </a:tr>
              <a:tr h="597896">
                <a:tc>
                  <a:txBody>
                    <a:bodyPr/>
                    <a:lstStyle/>
                    <a:p>
                      <a:r>
                        <a:rPr lang="en-US" sz="1800" b="1" dirty="0"/>
                        <a:t>Duplicates</a:t>
                      </a:r>
                      <a:endParaRPr lang="en-US" sz="1800" b="1" dirty="0">
                        <a:latin typeface="+mn-lt"/>
                      </a:endParaRPr>
                    </a:p>
                  </a:txBody>
                  <a:tcPr/>
                </a:tc>
                <a:tc>
                  <a:txBody>
                    <a:bodyPr/>
                    <a:lstStyle/>
                    <a:p>
                      <a:r>
                        <a:rPr lang="en-US" sz="1600" dirty="0"/>
                        <a:t>Allows duplicates</a:t>
                      </a:r>
                      <a:endParaRPr lang="en-US" sz="1600" dirty="0">
                        <a:latin typeface="+mn-lt"/>
                      </a:endParaRPr>
                    </a:p>
                  </a:txBody>
                  <a:tcPr marL="42246" marR="42246" marT="21123" marB="21123" anchor="ctr"/>
                </a:tc>
                <a:tc>
                  <a:txBody>
                    <a:bodyPr/>
                    <a:lstStyle/>
                    <a:p>
                      <a:r>
                        <a:rPr lang="en-US" sz="1600"/>
                        <a:t>Allows duplicates</a:t>
                      </a:r>
                      <a:endParaRPr lang="en-US" sz="1600">
                        <a:latin typeface="+mn-lt"/>
                      </a:endParaRPr>
                    </a:p>
                  </a:txBody>
                  <a:tcPr marL="42246" marR="42246" marT="21123" marB="21123" anchor="ctr"/>
                </a:tc>
                <a:tc>
                  <a:txBody>
                    <a:bodyPr/>
                    <a:lstStyle/>
                    <a:p>
                      <a:r>
                        <a:rPr lang="en-US" sz="1600"/>
                        <a:t>No duplicates (keys must be unique)</a:t>
                      </a:r>
                      <a:endParaRPr lang="en-US" sz="1600">
                        <a:latin typeface="+mn-lt"/>
                      </a:endParaRPr>
                    </a:p>
                  </a:txBody>
                  <a:tcPr marL="42246" marR="42246" marT="21123" marB="21123" anchor="ctr"/>
                </a:tc>
                <a:tc>
                  <a:txBody>
                    <a:bodyPr/>
                    <a:lstStyle/>
                    <a:p>
                      <a:r>
                        <a:rPr lang="en-US" sz="1600" dirty="0"/>
                        <a:t>No duplicates (only unique elements allowed)</a:t>
                      </a:r>
                      <a:endParaRPr lang="en-US" sz="1600" dirty="0">
                        <a:latin typeface="+mn-lt"/>
                      </a:endParaRPr>
                    </a:p>
                  </a:txBody>
                  <a:tcPr marL="42246" marR="42246" marT="21123" marB="21123" anchor="ctr"/>
                </a:tc>
                <a:extLst>
                  <a:ext uri="{0D108BD9-81ED-4DB2-BD59-A6C34878D82A}">
                    <a16:rowId xmlns:a16="http://schemas.microsoft.com/office/drawing/2014/main" val="1264126447"/>
                  </a:ext>
                </a:extLst>
              </a:tr>
              <a:tr h="597896">
                <a:tc>
                  <a:txBody>
                    <a:bodyPr/>
                    <a:lstStyle/>
                    <a:p>
                      <a:r>
                        <a:rPr lang="en-US" sz="1800" b="1" dirty="0"/>
                        <a:t>Indexing</a:t>
                      </a:r>
                      <a:endParaRPr lang="en-US" sz="1800" b="1" dirty="0">
                        <a:latin typeface="+mn-lt"/>
                      </a:endParaRPr>
                    </a:p>
                  </a:txBody>
                  <a:tcPr/>
                </a:tc>
                <a:tc>
                  <a:txBody>
                    <a:bodyPr/>
                    <a:lstStyle/>
                    <a:p>
                      <a:r>
                        <a:rPr lang="en-US" sz="1600"/>
                        <a:t>Supports indexing, slicing, and iteration</a:t>
                      </a:r>
                      <a:endParaRPr lang="en-US" sz="1600">
                        <a:latin typeface="+mn-lt"/>
                      </a:endParaRPr>
                    </a:p>
                  </a:txBody>
                  <a:tcPr marL="42246" marR="42246" marT="21123" marB="21123" anchor="ctr"/>
                </a:tc>
                <a:tc>
                  <a:txBody>
                    <a:bodyPr/>
                    <a:lstStyle/>
                    <a:p>
                      <a:r>
                        <a:rPr lang="en-US" sz="1600" dirty="0"/>
                        <a:t>Supports indexing and iteration</a:t>
                      </a:r>
                      <a:endParaRPr lang="en-US" sz="1600" dirty="0">
                        <a:latin typeface="+mn-lt"/>
                      </a:endParaRPr>
                    </a:p>
                  </a:txBody>
                  <a:tcPr marL="42246" marR="42246" marT="21123" marB="21123" anchor="ctr"/>
                </a:tc>
                <a:tc>
                  <a:txBody>
                    <a:bodyPr/>
                    <a:lstStyle/>
                    <a:p>
                      <a:r>
                        <a:rPr lang="en-US" sz="1600" dirty="0"/>
                        <a:t>Does not support indexing (accessed via keys)</a:t>
                      </a:r>
                      <a:endParaRPr lang="en-US" sz="1600" dirty="0">
                        <a:latin typeface="+mn-lt"/>
                      </a:endParaRPr>
                    </a:p>
                  </a:txBody>
                  <a:tcPr marL="42246" marR="42246" marT="21123" marB="21123" anchor="ctr"/>
                </a:tc>
                <a:tc>
                  <a:txBody>
                    <a:bodyPr/>
                    <a:lstStyle/>
                    <a:p>
                      <a:r>
                        <a:rPr lang="en-US" sz="1600"/>
                        <a:t>Does not support indexing (accessed via iteration)</a:t>
                      </a:r>
                      <a:endParaRPr lang="en-US" sz="1600">
                        <a:latin typeface="+mn-lt"/>
                      </a:endParaRPr>
                    </a:p>
                  </a:txBody>
                  <a:tcPr marL="42246" marR="42246" marT="21123" marB="21123" anchor="ctr"/>
                </a:tc>
                <a:extLst>
                  <a:ext uri="{0D108BD9-81ED-4DB2-BD59-A6C34878D82A}">
                    <a16:rowId xmlns:a16="http://schemas.microsoft.com/office/drawing/2014/main" val="3277312534"/>
                  </a:ext>
                </a:extLst>
              </a:tr>
              <a:tr h="739209">
                <a:tc>
                  <a:txBody>
                    <a:bodyPr/>
                    <a:lstStyle/>
                    <a:p>
                      <a:r>
                        <a:rPr lang="en-US" sz="1800" b="1" dirty="0"/>
                        <a:t>Data Types</a:t>
                      </a:r>
                      <a:endParaRPr lang="en-US" sz="1800" b="1" dirty="0">
                        <a:latin typeface="+mn-lt"/>
                      </a:endParaRPr>
                    </a:p>
                  </a:txBody>
                  <a:tcPr/>
                </a:tc>
                <a:tc>
                  <a:txBody>
                    <a:bodyPr/>
                    <a:lstStyle/>
                    <a:p>
                      <a:r>
                        <a:rPr lang="en-US" sz="1600"/>
                        <a:t>Can store mixed data types</a:t>
                      </a:r>
                      <a:endParaRPr lang="en-US" sz="1600">
                        <a:latin typeface="+mn-lt"/>
                      </a:endParaRPr>
                    </a:p>
                  </a:txBody>
                  <a:tcPr marL="42246" marR="42246" marT="21123" marB="21123" anchor="ctr"/>
                </a:tc>
                <a:tc>
                  <a:txBody>
                    <a:bodyPr/>
                    <a:lstStyle/>
                    <a:p>
                      <a:r>
                        <a:rPr lang="en-US" sz="1600" dirty="0"/>
                        <a:t>Can store mixed data types</a:t>
                      </a:r>
                      <a:endParaRPr lang="en-US" sz="1600" dirty="0">
                        <a:latin typeface="+mn-lt"/>
                      </a:endParaRPr>
                    </a:p>
                  </a:txBody>
                  <a:tcPr marL="42246" marR="42246" marT="21123" marB="21123" anchor="ctr"/>
                </a:tc>
                <a:tc>
                  <a:txBody>
                    <a:bodyPr/>
                    <a:lstStyle/>
                    <a:p>
                      <a:r>
                        <a:rPr lang="en-US" sz="1600" dirty="0"/>
                        <a:t>Keys must be immutable types; values can be any data type</a:t>
                      </a:r>
                      <a:endParaRPr lang="en-US" sz="1600" dirty="0">
                        <a:latin typeface="+mn-lt"/>
                      </a:endParaRPr>
                    </a:p>
                  </a:txBody>
                  <a:tcPr marL="42246" marR="42246" marT="21123" marB="21123" anchor="ctr"/>
                </a:tc>
                <a:tc>
                  <a:txBody>
                    <a:bodyPr/>
                    <a:lstStyle/>
                    <a:p>
                      <a:r>
                        <a:rPr lang="en-US" sz="1600"/>
                        <a:t>Can store mixed data types</a:t>
                      </a:r>
                      <a:endParaRPr lang="en-US" sz="1600">
                        <a:latin typeface="+mn-lt"/>
                      </a:endParaRPr>
                    </a:p>
                  </a:txBody>
                  <a:tcPr marL="42246" marR="42246" marT="21123" marB="21123" anchor="ctr"/>
                </a:tc>
                <a:extLst>
                  <a:ext uri="{0D108BD9-81ED-4DB2-BD59-A6C34878D82A}">
                    <a16:rowId xmlns:a16="http://schemas.microsoft.com/office/drawing/2014/main" val="2596095733"/>
                  </a:ext>
                </a:extLst>
              </a:tr>
              <a:tr h="1021835">
                <a:tc>
                  <a:txBody>
                    <a:bodyPr/>
                    <a:lstStyle/>
                    <a:p>
                      <a:r>
                        <a:rPr lang="en-US" sz="1800" b="1" dirty="0"/>
                        <a:t>Use cases</a:t>
                      </a:r>
                      <a:endParaRPr lang="en-US" sz="1800" b="1" dirty="0">
                        <a:latin typeface="+mn-lt"/>
                      </a:endParaRPr>
                    </a:p>
                  </a:txBody>
                  <a:tcPr marL="42246" marR="42246" marT="21123" marB="21123" anchor="ctr"/>
                </a:tc>
                <a:tc>
                  <a:txBody>
                    <a:bodyPr/>
                    <a:lstStyle/>
                    <a:p>
                      <a:r>
                        <a:rPr lang="en-US" sz="1600"/>
                        <a:t>Suitable for ordered collections, tasks where items may change frequently</a:t>
                      </a:r>
                      <a:endParaRPr lang="en-US" sz="1600">
                        <a:latin typeface="+mn-lt"/>
                      </a:endParaRPr>
                    </a:p>
                  </a:txBody>
                  <a:tcPr marL="42246" marR="42246" marT="21123" marB="21123" anchor="ctr"/>
                </a:tc>
                <a:tc>
                  <a:txBody>
                    <a:bodyPr/>
                    <a:lstStyle/>
                    <a:p>
                      <a:r>
                        <a:rPr lang="en-US" sz="1600"/>
                        <a:t>Suitable for fixed, read-only collections</a:t>
                      </a:r>
                      <a:endParaRPr lang="en-US" sz="1600">
                        <a:latin typeface="+mn-lt"/>
                      </a:endParaRPr>
                    </a:p>
                  </a:txBody>
                  <a:tcPr marL="42246" marR="42246" marT="21123" marB="21123" anchor="ctr"/>
                </a:tc>
                <a:tc>
                  <a:txBody>
                    <a:bodyPr/>
                    <a:lstStyle/>
                    <a:p>
                      <a:r>
                        <a:rPr lang="en-US" sz="1600" dirty="0"/>
                        <a:t>Suitable for mapping key-value pairs, lookups</a:t>
                      </a:r>
                      <a:endParaRPr lang="en-US" sz="1600" dirty="0">
                        <a:latin typeface="+mn-lt"/>
                      </a:endParaRPr>
                    </a:p>
                  </a:txBody>
                  <a:tcPr marL="42246" marR="42246" marT="21123" marB="21123" anchor="ctr"/>
                </a:tc>
                <a:tc>
                  <a:txBody>
                    <a:bodyPr/>
                    <a:lstStyle/>
                    <a:p>
                      <a:r>
                        <a:rPr lang="en-US" sz="1600" dirty="0"/>
                        <a:t>Suitable for ensuring unique elements and set operations (union, intersection, etc.)</a:t>
                      </a:r>
                      <a:endParaRPr lang="en-US" sz="1600" dirty="0">
                        <a:latin typeface="+mn-lt"/>
                      </a:endParaRPr>
                    </a:p>
                  </a:txBody>
                  <a:tcPr marL="42246" marR="42246" marT="21123" marB="21123" anchor="ctr"/>
                </a:tc>
                <a:extLst>
                  <a:ext uri="{0D108BD9-81ED-4DB2-BD59-A6C34878D82A}">
                    <a16:rowId xmlns:a16="http://schemas.microsoft.com/office/drawing/2014/main" val="1855046707"/>
                  </a:ext>
                </a:extLst>
              </a:tr>
              <a:tr h="880522">
                <a:tc>
                  <a:txBody>
                    <a:bodyPr/>
                    <a:lstStyle/>
                    <a:p>
                      <a:r>
                        <a:rPr lang="en-US" sz="1800" b="1" dirty="0"/>
                        <a:t>Parameter</a:t>
                      </a:r>
                      <a:endParaRPr lang="en-US" sz="1800" b="1" dirty="0">
                        <a:latin typeface="+mn-lt"/>
                      </a:endParaRPr>
                    </a:p>
                  </a:txBody>
                  <a:tcPr marL="42246" marR="42246" marT="21123" marB="21123" anchor="ctr"/>
                </a:tc>
                <a:tc>
                  <a:txBody>
                    <a:bodyPr/>
                    <a:lstStyle/>
                    <a:p>
                      <a:r>
                        <a:rPr lang="en-US" sz="1600"/>
                        <a:t>Parameters can be indexed, sliced, and changed directly</a:t>
                      </a:r>
                      <a:endParaRPr lang="en-US" sz="1600">
                        <a:latin typeface="+mn-lt"/>
                      </a:endParaRPr>
                    </a:p>
                  </a:txBody>
                  <a:tcPr marL="42246" marR="42246" marT="21123" marB="21123" anchor="ctr"/>
                </a:tc>
                <a:tc>
                  <a:txBody>
                    <a:bodyPr/>
                    <a:lstStyle/>
                    <a:p>
                      <a:r>
                        <a:rPr lang="en-US" sz="1600"/>
                        <a:t>Cannot be changed after creation, and parameters can be accessed via indexing</a:t>
                      </a:r>
                      <a:endParaRPr lang="en-US" sz="1600">
                        <a:latin typeface="+mn-lt"/>
                      </a:endParaRPr>
                    </a:p>
                  </a:txBody>
                  <a:tcPr marL="42246" marR="42246" marT="21123" marB="21123" anchor="ctr"/>
                </a:tc>
                <a:tc>
                  <a:txBody>
                    <a:bodyPr/>
                    <a:lstStyle/>
                    <a:p>
                      <a:r>
                        <a:rPr lang="en-US" sz="1600"/>
                        <a:t>Parameters are accessed via keys and can be modified</a:t>
                      </a:r>
                      <a:endParaRPr lang="en-US" sz="1600">
                        <a:latin typeface="+mn-lt"/>
                      </a:endParaRPr>
                    </a:p>
                  </a:txBody>
                  <a:tcPr marL="42246" marR="42246" marT="21123" marB="21123" anchor="ctr"/>
                </a:tc>
                <a:tc>
                  <a:txBody>
                    <a:bodyPr/>
                    <a:lstStyle/>
                    <a:p>
                      <a:r>
                        <a:rPr lang="en-US" sz="1600" dirty="0"/>
                        <a:t>Parameters are accessed via iteration only, no indexing</a:t>
                      </a:r>
                      <a:endParaRPr lang="en-US" sz="1600" dirty="0">
                        <a:latin typeface="+mn-lt"/>
                      </a:endParaRPr>
                    </a:p>
                  </a:txBody>
                  <a:tcPr marL="42246" marR="42246" marT="21123" marB="21123" anchor="ctr"/>
                </a:tc>
                <a:extLst>
                  <a:ext uri="{0D108BD9-81ED-4DB2-BD59-A6C34878D82A}">
                    <a16:rowId xmlns:a16="http://schemas.microsoft.com/office/drawing/2014/main" val="3553463374"/>
                  </a:ext>
                </a:extLst>
              </a:tr>
            </a:tbl>
          </a:graphicData>
        </a:graphic>
      </p:graphicFrame>
    </p:spTree>
    <p:extLst>
      <p:ext uri="{BB962C8B-B14F-4D97-AF65-F5344CB8AC3E}">
        <p14:creationId xmlns:p14="http://schemas.microsoft.com/office/powerpoint/2010/main" val="1098530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000+ Free Questions &amp; Question Mark Images - Pixabay">
            <a:extLst>
              <a:ext uri="{FF2B5EF4-FFF2-40B4-BE49-F238E27FC236}">
                <a16:creationId xmlns:a16="http://schemas.microsoft.com/office/drawing/2014/main" id="{081DFB85-072F-3547-78FB-CDC0098D4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381000"/>
            <a:ext cx="6096000"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370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lat Thank You Slide Template for PowerPoint">
            <a:extLst>
              <a:ext uri="{FF2B5EF4-FFF2-40B4-BE49-F238E27FC236}">
                <a16:creationId xmlns:a16="http://schemas.microsoft.com/office/drawing/2014/main" id="{66C550D9-5ADF-1E74-141E-F195DC1A8F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7686"/>
            <a:ext cx="12192000" cy="5357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526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5D63E-A7EA-C43B-DDA7-DBAB9C0EF3AD}"/>
              </a:ext>
            </a:extLst>
          </p:cNvPr>
          <p:cNvSpPr>
            <a:spLocks noGrp="1"/>
          </p:cNvSpPr>
          <p:nvPr>
            <p:ph type="title"/>
          </p:nvPr>
        </p:nvSpPr>
        <p:spPr>
          <a:xfrm>
            <a:off x="1126435" y="365125"/>
            <a:ext cx="10515600" cy="1325563"/>
          </a:xfrm>
        </p:spPr>
        <p:txBody>
          <a:bodyPr/>
          <a:lstStyle/>
          <a:p>
            <a:r>
              <a:rPr lang="en-US" b="1" dirty="0">
                <a:latin typeface="+mn-lt"/>
              </a:rPr>
              <a:t>Flowchart of Data Types:</a:t>
            </a:r>
          </a:p>
        </p:txBody>
      </p:sp>
      <p:pic>
        <p:nvPicPr>
          <p:cNvPr id="4" name="Picture 4" descr="Data Structures in Python— A Brief Introduction | by Sowmya Krishnan |  Towards Data Science">
            <a:extLst>
              <a:ext uri="{FF2B5EF4-FFF2-40B4-BE49-F238E27FC236}">
                <a16:creationId xmlns:a16="http://schemas.microsoft.com/office/drawing/2014/main" id="{5923AAAE-A963-5204-0EF9-4AF6B04FFB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6608" y="1690688"/>
            <a:ext cx="7125369" cy="4880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517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47DF3-AF18-C32B-AEE1-6253614F4C2C}"/>
              </a:ext>
            </a:extLst>
          </p:cNvPr>
          <p:cNvSpPr>
            <a:spLocks noGrp="1"/>
          </p:cNvSpPr>
          <p:nvPr>
            <p:ph type="title"/>
          </p:nvPr>
        </p:nvSpPr>
        <p:spPr/>
        <p:txBody>
          <a:bodyPr/>
          <a:lstStyle/>
          <a:p>
            <a:r>
              <a:rPr lang="en-US" b="1" dirty="0">
                <a:latin typeface="+mn-lt"/>
              </a:rPr>
              <a:t>Differences between primitive and non primitive data types:</a:t>
            </a:r>
          </a:p>
        </p:txBody>
      </p:sp>
      <p:graphicFrame>
        <p:nvGraphicFramePr>
          <p:cNvPr id="5" name="Table 4">
            <a:extLst>
              <a:ext uri="{FF2B5EF4-FFF2-40B4-BE49-F238E27FC236}">
                <a16:creationId xmlns:a16="http://schemas.microsoft.com/office/drawing/2014/main" id="{DEF83059-2606-1B62-FD07-94CEA87ECB5D}"/>
              </a:ext>
            </a:extLst>
          </p:cNvPr>
          <p:cNvGraphicFramePr>
            <a:graphicFrameLocks noGrp="1"/>
          </p:cNvGraphicFramePr>
          <p:nvPr>
            <p:extLst>
              <p:ext uri="{D42A27DB-BD31-4B8C-83A1-F6EECF244321}">
                <p14:modId xmlns:p14="http://schemas.microsoft.com/office/powerpoint/2010/main" val="2841528631"/>
              </p:ext>
            </p:extLst>
          </p:nvPr>
        </p:nvGraphicFramePr>
        <p:xfrm>
          <a:off x="983974" y="1838738"/>
          <a:ext cx="10369826" cy="4137231"/>
        </p:xfrm>
        <a:graphic>
          <a:graphicData uri="http://schemas.openxmlformats.org/drawingml/2006/table">
            <a:tbl>
              <a:tblPr firstRow="1" bandRow="1">
                <a:tableStyleId>{073A0DAA-6AF3-43AB-8588-CEC1D06C72B9}</a:tableStyleId>
              </a:tblPr>
              <a:tblGrid>
                <a:gridCol w="5184913">
                  <a:extLst>
                    <a:ext uri="{9D8B030D-6E8A-4147-A177-3AD203B41FA5}">
                      <a16:colId xmlns:a16="http://schemas.microsoft.com/office/drawing/2014/main" val="3095766534"/>
                    </a:ext>
                  </a:extLst>
                </a:gridCol>
                <a:gridCol w="5184913">
                  <a:extLst>
                    <a:ext uri="{9D8B030D-6E8A-4147-A177-3AD203B41FA5}">
                      <a16:colId xmlns:a16="http://schemas.microsoft.com/office/drawing/2014/main" val="2534534489"/>
                    </a:ext>
                  </a:extLst>
                </a:gridCol>
              </a:tblGrid>
              <a:tr h="425035">
                <a:tc>
                  <a:txBody>
                    <a:bodyPr/>
                    <a:lstStyle/>
                    <a:p>
                      <a:pPr algn="ctr"/>
                      <a:r>
                        <a:rPr lang="en-US" sz="2000" b="1" dirty="0"/>
                        <a:t>Primitive</a:t>
                      </a:r>
                      <a:endParaRPr lang="en-US" sz="2000" dirty="0"/>
                    </a:p>
                  </a:txBody>
                  <a:tcPr/>
                </a:tc>
                <a:tc>
                  <a:txBody>
                    <a:bodyPr/>
                    <a:lstStyle/>
                    <a:p>
                      <a:pPr algn="ctr"/>
                      <a:r>
                        <a:rPr lang="en-US" sz="2000" b="1" dirty="0"/>
                        <a:t>Non-Primitive</a:t>
                      </a:r>
                      <a:endParaRPr lang="en-US" sz="2000" dirty="0"/>
                    </a:p>
                  </a:txBody>
                  <a:tcPr/>
                </a:tc>
                <a:extLst>
                  <a:ext uri="{0D108BD9-81ED-4DB2-BD59-A6C34878D82A}">
                    <a16:rowId xmlns:a16="http://schemas.microsoft.com/office/drawing/2014/main" val="4091540035"/>
                  </a:ext>
                </a:extLst>
              </a:tr>
              <a:tr h="1930540">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2000" b="1" dirty="0"/>
                        <a:t>Primitive data structures</a:t>
                      </a:r>
                      <a:r>
                        <a:rPr lang="en-US" sz="2000" dirty="0"/>
                        <a:t> basic and fundamental ways of representing and storing data in a programming language. They are the building blocks for handling data and are directly supported by the language.</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2000" b="1" dirty="0"/>
                        <a:t>Non-primitive data structures</a:t>
                      </a:r>
                      <a:r>
                        <a:rPr lang="en-US" sz="2000" dirty="0"/>
                        <a:t> are more complex data structures built using </a:t>
                      </a:r>
                      <a:r>
                        <a:rPr lang="en-US" sz="2000" b="0" dirty="0"/>
                        <a:t>primitive</a:t>
                      </a:r>
                      <a:r>
                        <a:rPr lang="en-US" sz="2000" b="1" dirty="0"/>
                        <a:t> </a:t>
                      </a:r>
                      <a:r>
                        <a:rPr lang="en-US" sz="2000" b="0" dirty="0"/>
                        <a:t>data</a:t>
                      </a:r>
                      <a:r>
                        <a:rPr lang="en-US" sz="2000" b="1" dirty="0"/>
                        <a:t> </a:t>
                      </a:r>
                      <a:r>
                        <a:rPr lang="en-US" sz="2000" b="0" dirty="0"/>
                        <a:t>types</a:t>
                      </a:r>
                      <a:r>
                        <a:rPr lang="en-US" sz="2000" dirty="0"/>
                        <a:t>. They are used to organize and manage multiple pieces of related data in a structured and efficient way.</a:t>
                      </a:r>
                    </a:p>
                  </a:txBody>
                  <a:tcPr/>
                </a:tc>
                <a:extLst>
                  <a:ext uri="{0D108BD9-81ED-4DB2-BD59-A6C34878D82A}">
                    <a16:rowId xmlns:a16="http://schemas.microsoft.com/office/drawing/2014/main" val="1556810468"/>
                  </a:ext>
                </a:extLst>
              </a:tr>
              <a:tr h="733623">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2000" dirty="0"/>
                        <a:t>Simple and basic.</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2000" dirty="0"/>
                        <a:t>Complex and can organize data.</a:t>
                      </a:r>
                    </a:p>
                    <a:p>
                      <a:endParaRPr lang="en-US" sz="2000" dirty="0"/>
                    </a:p>
                  </a:txBody>
                  <a:tcPr/>
                </a:tc>
                <a:extLst>
                  <a:ext uri="{0D108BD9-81ED-4DB2-BD59-A6C34878D82A}">
                    <a16:rowId xmlns:a16="http://schemas.microsoft.com/office/drawing/2014/main" val="1091019045"/>
                  </a:ext>
                </a:extLst>
              </a:tr>
              <a:tr h="1048033">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2000" dirty="0"/>
                        <a:t>Example: A single number.(int, float,  complex, Boolean)</a:t>
                      </a:r>
                    </a:p>
                    <a:p>
                      <a:endParaRPr lang="en-US" sz="200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2000" dirty="0"/>
                        <a:t>Example: A list of many numbers. (list, tuple, set, dictionary)</a:t>
                      </a:r>
                    </a:p>
                    <a:p>
                      <a:pPr marL="285750" indent="-285750">
                        <a:buFont typeface="Wingdings" panose="05000000000000000000" pitchFamily="2" charset="2"/>
                        <a:buChar char="§"/>
                      </a:pPr>
                      <a:endParaRPr lang="en-US" sz="2000" dirty="0"/>
                    </a:p>
                  </a:txBody>
                  <a:tcPr/>
                </a:tc>
                <a:extLst>
                  <a:ext uri="{0D108BD9-81ED-4DB2-BD59-A6C34878D82A}">
                    <a16:rowId xmlns:a16="http://schemas.microsoft.com/office/drawing/2014/main" val="624820358"/>
                  </a:ext>
                </a:extLst>
              </a:tr>
            </a:tbl>
          </a:graphicData>
        </a:graphic>
      </p:graphicFrame>
    </p:spTree>
    <p:extLst>
      <p:ext uri="{BB962C8B-B14F-4D97-AF65-F5344CB8AC3E}">
        <p14:creationId xmlns:p14="http://schemas.microsoft.com/office/powerpoint/2010/main" val="3232307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36BEEC-40D7-E49C-7C88-4033F4EEEF38}"/>
              </a:ext>
            </a:extLst>
          </p:cNvPr>
          <p:cNvSpPr>
            <a:spLocks noGrp="1"/>
          </p:cNvSpPr>
          <p:nvPr>
            <p:ph idx="1"/>
          </p:nvPr>
        </p:nvSpPr>
        <p:spPr>
          <a:xfrm>
            <a:off x="838200" y="745434"/>
            <a:ext cx="10515600" cy="5650189"/>
          </a:xfrm>
        </p:spPr>
        <p:txBody>
          <a:bodyPr>
            <a:normAutofit/>
          </a:bodyPr>
          <a:lstStyle/>
          <a:p>
            <a:pPr marL="0" indent="0" algn="l">
              <a:buNone/>
            </a:pPr>
            <a:r>
              <a:rPr lang="en-US" b="0" i="0" dirty="0">
                <a:solidFill>
                  <a:srgbClr val="000000"/>
                </a:solidFill>
                <a:effectLst/>
              </a:rPr>
              <a:t>There are four in-built collection data structures in the Python programming language:</a:t>
            </a:r>
          </a:p>
          <a:p>
            <a:pPr marL="0" indent="0" algn="l">
              <a:buNone/>
            </a:pPr>
            <a:endParaRPr lang="en-US" b="0" i="0" dirty="0">
              <a:solidFill>
                <a:srgbClr val="000000"/>
              </a:solidFill>
              <a:effectLst/>
            </a:endParaRPr>
          </a:p>
          <a:p>
            <a:pPr algn="l">
              <a:buFont typeface="Arial" panose="020B0604020202020204" pitchFamily="34" charset="0"/>
              <a:buChar char="•"/>
            </a:pPr>
            <a:r>
              <a:rPr lang="en-US" b="1" i="0" dirty="0">
                <a:solidFill>
                  <a:srgbClr val="000000"/>
                </a:solidFill>
                <a:effectLst/>
              </a:rPr>
              <a:t>List</a:t>
            </a:r>
            <a:r>
              <a:rPr lang="en-US" b="0" i="0" dirty="0">
                <a:solidFill>
                  <a:srgbClr val="000000"/>
                </a:solidFill>
                <a:effectLst/>
              </a:rPr>
              <a:t> is a collection which is ordered and changeable. It Allows duplicate values.</a:t>
            </a:r>
          </a:p>
          <a:p>
            <a:pPr algn="l">
              <a:buFont typeface="Arial" panose="020B0604020202020204" pitchFamily="34" charset="0"/>
              <a:buChar char="•"/>
            </a:pPr>
            <a:r>
              <a:rPr lang="en-US" b="1" i="0" dirty="0">
                <a:solidFill>
                  <a:srgbClr val="000000"/>
                </a:solidFill>
                <a:effectLst/>
              </a:rPr>
              <a:t>Tuple</a:t>
            </a:r>
            <a:r>
              <a:rPr lang="en-US" b="0" i="0" dirty="0">
                <a:solidFill>
                  <a:srgbClr val="000000"/>
                </a:solidFill>
                <a:effectLst/>
              </a:rPr>
              <a:t> is a collection which is ordered and unchangeable. It Allows duplicate values.</a:t>
            </a:r>
          </a:p>
          <a:p>
            <a:pPr algn="l">
              <a:buFont typeface="Arial" panose="020B0604020202020204" pitchFamily="34" charset="0"/>
              <a:buChar char="•"/>
            </a:pPr>
            <a:r>
              <a:rPr lang="en-US" b="1" i="0" dirty="0">
                <a:solidFill>
                  <a:srgbClr val="000000"/>
                </a:solidFill>
                <a:effectLst/>
              </a:rPr>
              <a:t>Set</a:t>
            </a:r>
            <a:r>
              <a:rPr lang="en-US" b="0" i="0" dirty="0">
                <a:solidFill>
                  <a:srgbClr val="000000"/>
                </a:solidFill>
                <a:effectLst/>
              </a:rPr>
              <a:t> is a collection which is unordered, unchangeable, and unindexed. Not allows duplicate values.</a:t>
            </a:r>
          </a:p>
          <a:p>
            <a:pPr algn="l">
              <a:buFont typeface="Arial" panose="020B0604020202020204" pitchFamily="34" charset="0"/>
              <a:buChar char="•"/>
            </a:pPr>
            <a:r>
              <a:rPr lang="en-US" b="1" i="0" dirty="0">
                <a:solidFill>
                  <a:srgbClr val="000000"/>
                </a:solidFill>
                <a:effectLst/>
              </a:rPr>
              <a:t>Dictionary</a:t>
            </a:r>
            <a:r>
              <a:rPr lang="en-US" b="0" i="0" dirty="0">
                <a:solidFill>
                  <a:srgbClr val="000000"/>
                </a:solidFill>
                <a:effectLst/>
              </a:rPr>
              <a:t> is a collection which is ordered and changeable. Not allows duplicate values.</a:t>
            </a:r>
          </a:p>
          <a:p>
            <a:endParaRPr lang="en-US" dirty="0"/>
          </a:p>
        </p:txBody>
      </p:sp>
    </p:spTree>
    <p:extLst>
      <p:ext uri="{BB962C8B-B14F-4D97-AF65-F5344CB8AC3E}">
        <p14:creationId xmlns:p14="http://schemas.microsoft.com/office/powerpoint/2010/main" val="2242715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AADA0-99F3-D9FD-89A4-C7DDA51DC8A3}"/>
              </a:ext>
            </a:extLst>
          </p:cNvPr>
          <p:cNvSpPr>
            <a:spLocks noGrp="1"/>
          </p:cNvSpPr>
          <p:nvPr>
            <p:ph type="title"/>
          </p:nvPr>
        </p:nvSpPr>
        <p:spPr>
          <a:xfrm>
            <a:off x="927652" y="375064"/>
            <a:ext cx="10515600" cy="1325563"/>
          </a:xfrm>
        </p:spPr>
        <p:txBody>
          <a:bodyPr/>
          <a:lstStyle/>
          <a:p>
            <a:r>
              <a:rPr lang="en-US" b="1" dirty="0">
                <a:latin typeface="+mn-lt"/>
              </a:rPr>
              <a:t>List:</a:t>
            </a:r>
          </a:p>
        </p:txBody>
      </p:sp>
      <p:sp>
        <p:nvSpPr>
          <p:cNvPr id="3" name="Content Placeholder 2">
            <a:extLst>
              <a:ext uri="{FF2B5EF4-FFF2-40B4-BE49-F238E27FC236}">
                <a16:creationId xmlns:a16="http://schemas.microsoft.com/office/drawing/2014/main" id="{160A5D28-8F37-834A-4C54-C935D2C59185}"/>
              </a:ext>
            </a:extLst>
          </p:cNvPr>
          <p:cNvSpPr>
            <a:spLocks noGrp="1"/>
          </p:cNvSpPr>
          <p:nvPr>
            <p:ph idx="1"/>
          </p:nvPr>
        </p:nvSpPr>
        <p:spPr>
          <a:xfrm>
            <a:off x="838200" y="1577147"/>
            <a:ext cx="10515600" cy="4351338"/>
          </a:xfrm>
        </p:spPr>
        <p:txBody>
          <a:bodyPr/>
          <a:lstStyle/>
          <a:p>
            <a:pPr algn="l">
              <a:buFont typeface="Arial" panose="020B0604020202020204" pitchFamily="34" charset="0"/>
              <a:buChar char="•"/>
            </a:pPr>
            <a:r>
              <a:rPr lang="en-US" b="0" i="0" dirty="0">
                <a:effectLst/>
                <a:latin typeface="__fkGroteskNeue_598ab8"/>
              </a:rPr>
              <a:t>A list in Python is a built-in data structure that represents an ordered collection of items. </a:t>
            </a:r>
            <a:endParaRPr lang="en-US" dirty="0">
              <a:latin typeface="__fkGroteskNeue_598ab8"/>
            </a:endParaRPr>
          </a:p>
          <a:p>
            <a:pPr algn="l">
              <a:buFont typeface="Arial" panose="020B0604020202020204" pitchFamily="34" charset="0"/>
              <a:buChar char="•"/>
            </a:pPr>
            <a:r>
              <a:rPr lang="en-US" b="1" i="0" dirty="0">
                <a:effectLst/>
                <a:latin typeface="__fkGroteskNeue_598ab8"/>
              </a:rPr>
              <a:t>Mutable</a:t>
            </a:r>
            <a:r>
              <a:rPr lang="en-US" b="0" i="0" dirty="0">
                <a:effectLst/>
                <a:latin typeface="__fkGroteskNeue_598ab8"/>
              </a:rPr>
              <a:t>: Lists can be modified after their creation. This means you can add, remove, or change elements within a list at any time.</a:t>
            </a:r>
          </a:p>
          <a:p>
            <a:pPr algn="l">
              <a:buFont typeface="Arial" panose="020B0604020202020204" pitchFamily="34" charset="0"/>
              <a:buChar char="•"/>
            </a:pPr>
            <a:r>
              <a:rPr lang="en-US" b="1" i="0" dirty="0">
                <a:effectLst/>
                <a:latin typeface="__fkGroteskNeue_598ab8"/>
              </a:rPr>
              <a:t>Ordered</a:t>
            </a:r>
            <a:r>
              <a:rPr lang="en-US" b="0" i="0" dirty="0">
                <a:effectLst/>
                <a:latin typeface="__fkGroteskNeue_598ab8"/>
              </a:rPr>
              <a:t>: Lists maintain the order of their elements. Each item can be accessed by its index, starting from 0 for the first item, which allows for access to elements.</a:t>
            </a:r>
          </a:p>
          <a:p>
            <a:pPr algn="l">
              <a:buFont typeface="Arial" panose="020B0604020202020204" pitchFamily="34" charset="0"/>
              <a:buChar char="•"/>
            </a:pPr>
            <a:r>
              <a:rPr lang="en-US" b="1" i="0" dirty="0">
                <a:effectLst/>
                <a:latin typeface="__fkGroteskNeue_598ab8"/>
              </a:rPr>
              <a:t>Allows</a:t>
            </a:r>
            <a:r>
              <a:rPr lang="en-US" b="0" i="0" dirty="0">
                <a:effectLst/>
                <a:latin typeface="__fkGroteskNeue_598ab8"/>
              </a:rPr>
              <a:t> </a:t>
            </a:r>
            <a:r>
              <a:rPr lang="en-US" b="1" i="0" dirty="0">
                <a:effectLst/>
                <a:latin typeface="__fkGroteskNeue_598ab8"/>
              </a:rPr>
              <a:t>Duplicates</a:t>
            </a:r>
            <a:r>
              <a:rPr lang="en-US" b="0" i="0" dirty="0">
                <a:effectLst/>
                <a:latin typeface="__fkGroteskNeue_598ab8"/>
              </a:rPr>
              <a:t>: Lists can contain same value, that means they allow duplicate values.</a:t>
            </a:r>
          </a:p>
        </p:txBody>
      </p:sp>
    </p:spTree>
    <p:extLst>
      <p:ext uri="{BB962C8B-B14F-4D97-AF65-F5344CB8AC3E}">
        <p14:creationId xmlns:p14="http://schemas.microsoft.com/office/powerpoint/2010/main" val="3680599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00222-29D3-1FEB-63AB-0730D47A1993}"/>
              </a:ext>
            </a:extLst>
          </p:cNvPr>
          <p:cNvSpPr>
            <a:spLocks noGrp="1"/>
          </p:cNvSpPr>
          <p:nvPr>
            <p:ph type="title"/>
          </p:nvPr>
        </p:nvSpPr>
        <p:spPr>
          <a:xfrm>
            <a:off x="679174" y="325369"/>
            <a:ext cx="10515600" cy="1325563"/>
          </a:xfrm>
        </p:spPr>
        <p:txBody>
          <a:bodyPr/>
          <a:lstStyle/>
          <a:p>
            <a:r>
              <a:rPr lang="en-US" b="1" dirty="0">
                <a:latin typeface="+mn-lt"/>
              </a:rPr>
              <a:t>Tuple:</a:t>
            </a:r>
          </a:p>
        </p:txBody>
      </p:sp>
      <p:sp>
        <p:nvSpPr>
          <p:cNvPr id="3" name="Content Placeholder 2">
            <a:extLst>
              <a:ext uri="{FF2B5EF4-FFF2-40B4-BE49-F238E27FC236}">
                <a16:creationId xmlns:a16="http://schemas.microsoft.com/office/drawing/2014/main" id="{73C2134A-AD5D-48A2-6424-B85712029226}"/>
              </a:ext>
            </a:extLst>
          </p:cNvPr>
          <p:cNvSpPr>
            <a:spLocks noGrp="1"/>
          </p:cNvSpPr>
          <p:nvPr>
            <p:ph idx="1"/>
          </p:nvPr>
        </p:nvSpPr>
        <p:spPr>
          <a:xfrm>
            <a:off x="530087" y="1348547"/>
            <a:ext cx="10515600" cy="4351338"/>
          </a:xfrm>
        </p:spPr>
        <p:txBody>
          <a:bodyPr>
            <a:noAutofit/>
          </a:bodyPr>
          <a:lstStyle/>
          <a:p>
            <a:pPr>
              <a:buFont typeface="Arial" panose="020B0604020202020204" pitchFamily="34" charset="0"/>
              <a:buChar char="•"/>
            </a:pPr>
            <a:r>
              <a:rPr lang="en-US" b="0" i="0" dirty="0">
                <a:effectLst/>
              </a:rPr>
              <a:t>A tuple in Python is a built-in data structure that represents an ordered collection of items.</a:t>
            </a:r>
          </a:p>
          <a:p>
            <a:pPr>
              <a:buFont typeface="Arial" panose="020B0604020202020204" pitchFamily="34" charset="0"/>
              <a:buChar char="•"/>
            </a:pPr>
            <a:r>
              <a:rPr lang="en-US" b="1" i="0" dirty="0">
                <a:effectLst/>
              </a:rPr>
              <a:t>Immutable</a:t>
            </a:r>
            <a:r>
              <a:rPr lang="en-US" b="0" i="0" dirty="0">
                <a:effectLst/>
              </a:rPr>
              <a:t>: Once a tuple is created, its values cannot be changed, we cannot add, remove, or modify values within it. This immutability makes tuples suitable for storing fixed collections of data, such as coordinates or database records</a:t>
            </a:r>
          </a:p>
          <a:p>
            <a:pPr>
              <a:buFont typeface="Arial" panose="020B0604020202020204" pitchFamily="34" charset="0"/>
              <a:buChar char="•"/>
            </a:pPr>
            <a:r>
              <a:rPr lang="en-US" b="1" i="0" dirty="0">
                <a:effectLst/>
              </a:rPr>
              <a:t>Ordered</a:t>
            </a:r>
            <a:r>
              <a:rPr lang="en-US" b="0" i="0" dirty="0">
                <a:effectLst/>
              </a:rPr>
              <a:t>: Tuples maintain the order of their elements. Each item in a tuple can be accessed by its index, starting from 0 for the first item</a:t>
            </a:r>
            <a:r>
              <a:rPr lang="en-US" dirty="0"/>
              <a:t>1</a:t>
            </a:r>
            <a:endParaRPr lang="en-US" b="0" i="0" dirty="0">
              <a:effectLst/>
            </a:endParaRPr>
          </a:p>
          <a:p>
            <a:pPr>
              <a:buFont typeface="Arial" panose="020B0604020202020204" pitchFamily="34" charset="0"/>
              <a:buChar char="•"/>
            </a:pPr>
            <a:r>
              <a:rPr lang="en-US" b="1" i="0" dirty="0">
                <a:effectLst/>
              </a:rPr>
              <a:t>Allows</a:t>
            </a:r>
            <a:r>
              <a:rPr lang="en-US" b="0" i="0" dirty="0">
                <a:effectLst/>
              </a:rPr>
              <a:t> </a:t>
            </a:r>
            <a:r>
              <a:rPr lang="en-US" b="1" i="0" dirty="0">
                <a:effectLst/>
              </a:rPr>
              <a:t>Duplicates</a:t>
            </a:r>
            <a:r>
              <a:rPr lang="en-US" b="0" i="0" dirty="0">
                <a:effectLst/>
              </a:rPr>
              <a:t>: Tuples can contain same values, that means they allow duplicate elements</a:t>
            </a:r>
          </a:p>
          <a:p>
            <a:endParaRPr lang="en-US" dirty="0"/>
          </a:p>
        </p:txBody>
      </p:sp>
    </p:spTree>
    <p:extLst>
      <p:ext uri="{BB962C8B-B14F-4D97-AF65-F5344CB8AC3E}">
        <p14:creationId xmlns:p14="http://schemas.microsoft.com/office/powerpoint/2010/main" val="3406002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EEC0D-5352-D32E-FBEB-4EAB1E0549C2}"/>
              </a:ext>
            </a:extLst>
          </p:cNvPr>
          <p:cNvSpPr>
            <a:spLocks noGrp="1"/>
          </p:cNvSpPr>
          <p:nvPr>
            <p:ph type="title"/>
          </p:nvPr>
        </p:nvSpPr>
        <p:spPr>
          <a:xfrm>
            <a:off x="838200" y="92558"/>
            <a:ext cx="10515600" cy="1325563"/>
          </a:xfrm>
        </p:spPr>
        <p:txBody>
          <a:bodyPr/>
          <a:lstStyle/>
          <a:p>
            <a:r>
              <a:rPr lang="en-US" b="1" dirty="0">
                <a:latin typeface="+mn-lt"/>
              </a:rPr>
              <a:t>Dictionary</a:t>
            </a:r>
            <a:r>
              <a:rPr lang="en-US" b="1" dirty="0"/>
              <a:t>:</a:t>
            </a:r>
          </a:p>
        </p:txBody>
      </p:sp>
      <p:sp>
        <p:nvSpPr>
          <p:cNvPr id="3" name="Content Placeholder 2">
            <a:extLst>
              <a:ext uri="{FF2B5EF4-FFF2-40B4-BE49-F238E27FC236}">
                <a16:creationId xmlns:a16="http://schemas.microsoft.com/office/drawing/2014/main" id="{32587EFB-F35F-E71E-3D05-53AA2F606A67}"/>
              </a:ext>
            </a:extLst>
          </p:cNvPr>
          <p:cNvSpPr>
            <a:spLocks noGrp="1"/>
          </p:cNvSpPr>
          <p:nvPr>
            <p:ph idx="1"/>
          </p:nvPr>
        </p:nvSpPr>
        <p:spPr>
          <a:xfrm>
            <a:off x="649356" y="1129886"/>
            <a:ext cx="10515600" cy="4351338"/>
          </a:xfrm>
        </p:spPr>
        <p:txBody>
          <a:bodyPr>
            <a:noAutofit/>
          </a:bodyPr>
          <a:lstStyle/>
          <a:p>
            <a:pPr algn="l">
              <a:buFont typeface="Arial" panose="020B0604020202020204" pitchFamily="34" charset="0"/>
              <a:buChar char="•"/>
            </a:pPr>
            <a:r>
              <a:rPr lang="en-US" b="0" i="0" dirty="0">
                <a:effectLst/>
              </a:rPr>
              <a:t>A dictionary in Python is a built-in data structure that represents an ordered collection of key-value pairs. </a:t>
            </a:r>
          </a:p>
          <a:p>
            <a:pPr algn="l">
              <a:buFont typeface="Arial" panose="020B0604020202020204" pitchFamily="34" charset="0"/>
              <a:buChar char="•"/>
            </a:pPr>
            <a:r>
              <a:rPr lang="en-US" b="1" i="0" dirty="0">
                <a:effectLst/>
              </a:rPr>
              <a:t>Unordered</a:t>
            </a:r>
            <a:r>
              <a:rPr lang="en-US" b="0" i="0" dirty="0">
                <a:effectLst/>
              </a:rPr>
              <a:t>: dictionaries follow the insertion order, it means that items will be returned in the order they were added when iterating over them.</a:t>
            </a:r>
          </a:p>
          <a:p>
            <a:pPr algn="l">
              <a:buFont typeface="Arial" panose="020B0604020202020204" pitchFamily="34" charset="0"/>
              <a:buChar char="•"/>
            </a:pPr>
            <a:r>
              <a:rPr lang="en-US" b="1" i="0" dirty="0">
                <a:effectLst/>
              </a:rPr>
              <a:t>Mutable</a:t>
            </a:r>
            <a:r>
              <a:rPr lang="en-US" b="0" i="0" dirty="0">
                <a:effectLst/>
              </a:rPr>
              <a:t>: Dictionaries can be modified after their creation. You can add new key-value pairs, update existing ones, or remove items at any time.</a:t>
            </a:r>
          </a:p>
          <a:p>
            <a:pPr algn="l">
              <a:buFont typeface="Arial" panose="020B0604020202020204" pitchFamily="34" charset="0"/>
              <a:buChar char="•"/>
            </a:pPr>
            <a:r>
              <a:rPr lang="en-US" b="1" i="0" dirty="0">
                <a:effectLst/>
              </a:rPr>
              <a:t>Key-Value</a:t>
            </a:r>
            <a:r>
              <a:rPr lang="en-US" b="0" i="0" dirty="0">
                <a:effectLst/>
              </a:rPr>
              <a:t> </a:t>
            </a:r>
            <a:r>
              <a:rPr lang="en-US" b="1" i="0" dirty="0">
                <a:effectLst/>
              </a:rPr>
              <a:t>Pairs</a:t>
            </a:r>
            <a:r>
              <a:rPr lang="en-US" b="0" i="0" dirty="0">
                <a:effectLst/>
              </a:rPr>
              <a:t>: Each item in a dictionary is stored as a pair consisting of a unique key and its associated value. Keys must be immutable (e.g., strings, numbers, or tuples), while values can be of any data type and can be duplicated.</a:t>
            </a:r>
          </a:p>
          <a:p>
            <a:endParaRPr lang="en-US" dirty="0"/>
          </a:p>
        </p:txBody>
      </p:sp>
    </p:spTree>
    <p:extLst>
      <p:ext uri="{BB962C8B-B14F-4D97-AF65-F5344CB8AC3E}">
        <p14:creationId xmlns:p14="http://schemas.microsoft.com/office/powerpoint/2010/main" val="1193701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F9899-F700-09B7-16FD-D19D51E8F181}"/>
              </a:ext>
            </a:extLst>
          </p:cNvPr>
          <p:cNvSpPr>
            <a:spLocks noGrp="1"/>
          </p:cNvSpPr>
          <p:nvPr>
            <p:ph type="title"/>
          </p:nvPr>
        </p:nvSpPr>
        <p:spPr>
          <a:xfrm>
            <a:off x="917713" y="355186"/>
            <a:ext cx="10515600" cy="1325563"/>
          </a:xfrm>
        </p:spPr>
        <p:txBody>
          <a:bodyPr/>
          <a:lstStyle/>
          <a:p>
            <a:r>
              <a:rPr lang="en-US" b="1" dirty="0">
                <a:latin typeface="+mn-lt"/>
              </a:rPr>
              <a:t>Set</a:t>
            </a:r>
            <a:r>
              <a:rPr lang="en-US" b="1" dirty="0"/>
              <a:t>:</a:t>
            </a:r>
          </a:p>
        </p:txBody>
      </p:sp>
      <p:sp>
        <p:nvSpPr>
          <p:cNvPr id="3" name="Content Placeholder 2">
            <a:extLst>
              <a:ext uri="{FF2B5EF4-FFF2-40B4-BE49-F238E27FC236}">
                <a16:creationId xmlns:a16="http://schemas.microsoft.com/office/drawing/2014/main" id="{4CB6AF72-D0E5-5869-CCB6-FA1C3FB353DE}"/>
              </a:ext>
            </a:extLst>
          </p:cNvPr>
          <p:cNvSpPr>
            <a:spLocks noGrp="1"/>
          </p:cNvSpPr>
          <p:nvPr>
            <p:ph idx="1"/>
          </p:nvPr>
        </p:nvSpPr>
        <p:spPr>
          <a:xfrm>
            <a:off x="838200" y="1388304"/>
            <a:ext cx="10515600" cy="4351338"/>
          </a:xfrm>
        </p:spPr>
        <p:txBody>
          <a:bodyPr>
            <a:normAutofit/>
          </a:bodyPr>
          <a:lstStyle/>
          <a:p>
            <a:pPr algn="l">
              <a:buFont typeface="Arial" panose="020B0604020202020204" pitchFamily="34" charset="0"/>
              <a:buChar char="•"/>
            </a:pPr>
            <a:r>
              <a:rPr lang="en-US" b="0" i="0" dirty="0">
                <a:effectLst/>
              </a:rPr>
              <a:t>A set in Python is a built-in data structure used to store an unordered collection of unique items. </a:t>
            </a:r>
          </a:p>
          <a:p>
            <a:pPr algn="l">
              <a:buFont typeface="Arial" panose="020B0604020202020204" pitchFamily="34" charset="0"/>
              <a:buChar char="•"/>
            </a:pPr>
            <a:r>
              <a:rPr lang="en-US" b="1" i="0" dirty="0">
                <a:effectLst/>
              </a:rPr>
              <a:t>Unordered</a:t>
            </a:r>
            <a:r>
              <a:rPr lang="en-US" b="0" i="0" dirty="0">
                <a:effectLst/>
              </a:rPr>
              <a:t>: Sets do not maintain any specific order for their elements, meaning that the items in a set are not indexed and cannot be accessed by position.</a:t>
            </a:r>
          </a:p>
          <a:p>
            <a:pPr algn="l">
              <a:buFont typeface="Arial" panose="020B0604020202020204" pitchFamily="34" charset="0"/>
              <a:buChar char="•"/>
            </a:pPr>
            <a:r>
              <a:rPr lang="en-US" b="1" i="0" dirty="0">
                <a:effectLst/>
              </a:rPr>
              <a:t>Unique</a:t>
            </a:r>
            <a:r>
              <a:rPr lang="en-US" b="0" i="0" dirty="0">
                <a:effectLst/>
              </a:rPr>
              <a:t> </a:t>
            </a:r>
            <a:r>
              <a:rPr lang="en-US" b="1" i="0" dirty="0">
                <a:effectLst/>
              </a:rPr>
              <a:t>Elements</a:t>
            </a:r>
            <a:r>
              <a:rPr lang="en-US" b="0" i="0" dirty="0">
                <a:effectLst/>
              </a:rPr>
              <a:t>: Sets automatically remove duplicate entries, ensuring that each element is distinct within the collection.</a:t>
            </a:r>
          </a:p>
          <a:p>
            <a:pPr algn="l">
              <a:buFont typeface="Arial" panose="020B0604020202020204" pitchFamily="34" charset="0"/>
              <a:buChar char="•"/>
            </a:pPr>
            <a:r>
              <a:rPr lang="en-US" b="1" i="0" dirty="0">
                <a:effectLst/>
              </a:rPr>
              <a:t>Mutable</a:t>
            </a:r>
            <a:r>
              <a:rPr lang="en-US" b="0" i="0" dirty="0">
                <a:effectLst/>
              </a:rPr>
              <a:t>: While the set itself can be modified (items can be added or removed), the elements contained within the set must be of an immutable type (e.g., integers, strings, or tuples).</a:t>
            </a:r>
          </a:p>
          <a:p>
            <a:endParaRPr lang="en-US" dirty="0"/>
          </a:p>
        </p:txBody>
      </p:sp>
    </p:spTree>
    <p:extLst>
      <p:ext uri="{BB962C8B-B14F-4D97-AF65-F5344CB8AC3E}">
        <p14:creationId xmlns:p14="http://schemas.microsoft.com/office/powerpoint/2010/main" val="3335362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AEDF-AE1A-3F74-CDB8-EF9D38882A6C}"/>
              </a:ext>
            </a:extLst>
          </p:cNvPr>
          <p:cNvSpPr>
            <a:spLocks noGrp="1"/>
          </p:cNvSpPr>
          <p:nvPr>
            <p:ph type="title"/>
          </p:nvPr>
        </p:nvSpPr>
        <p:spPr/>
        <p:txBody>
          <a:bodyPr/>
          <a:lstStyle/>
          <a:p>
            <a:r>
              <a:rPr lang="en-US" b="1" dirty="0">
                <a:latin typeface="+mn-lt"/>
              </a:rPr>
              <a:t>Examples of Data Structures:</a:t>
            </a:r>
          </a:p>
        </p:txBody>
      </p:sp>
      <p:sp>
        <p:nvSpPr>
          <p:cNvPr id="4" name="Rectangle 1">
            <a:extLst>
              <a:ext uri="{FF2B5EF4-FFF2-40B4-BE49-F238E27FC236}">
                <a16:creationId xmlns:a16="http://schemas.microsoft.com/office/drawing/2014/main" id="{CFF737DF-11F9-D67B-ECB7-A6A049A99294}"/>
              </a:ext>
            </a:extLst>
          </p:cNvPr>
          <p:cNvSpPr>
            <a:spLocks noGrp="1" noChangeArrowheads="1"/>
          </p:cNvSpPr>
          <p:nvPr>
            <p:ph idx="1"/>
          </p:nvPr>
        </p:nvSpPr>
        <p:spPr bwMode="auto">
          <a:xfrm>
            <a:off x="917713" y="1322229"/>
            <a:ext cx="1092973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rPr>
              <a:t>List</a:t>
            </a:r>
            <a:r>
              <a:rPr kumimoji="0" lang="en-US" altLang="en-US" sz="2400" b="0" i="0" u="none" strike="noStrike" cap="none" normalizeH="0" baseline="0" dirty="0">
                <a:ln>
                  <a:noFill/>
                </a:ln>
                <a:solidFill>
                  <a:schemeClr val="tx1"/>
                </a:solidFill>
                <a:effectLst/>
              </a:rPr>
              <a:t>: </a:t>
            </a:r>
            <a:r>
              <a:rPr kumimoji="0" lang="en-US" altLang="en-US" sz="2400" i="0" u="none" strike="noStrike" cap="none" normalizeH="0" baseline="0" dirty="0">
                <a:ln>
                  <a:noFill/>
                </a:ln>
                <a:solidFill>
                  <a:schemeClr val="tx1"/>
                </a:solidFill>
                <a:effectLst/>
              </a:rPr>
              <a:t>Ordered, Mutable, Allows Duplicates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rPr>
              <a:t>Ex: </a:t>
            </a:r>
            <a:r>
              <a:rPr kumimoji="0" lang="en-US" altLang="en-US" sz="2400" b="0" i="0" u="none" strike="noStrike" cap="none" normalizeH="0" baseline="0" dirty="0">
                <a:ln>
                  <a:noFill/>
                </a:ln>
                <a:solidFill>
                  <a:schemeClr val="tx1"/>
                </a:solidFill>
                <a:effectLst/>
              </a:rPr>
              <a:t>fruits = [“Apple”, </a:t>
            </a:r>
            <a:r>
              <a:rPr lang="en-US" altLang="en-US" sz="2400" dirty="0"/>
              <a:t>“</a:t>
            </a:r>
            <a:r>
              <a:rPr kumimoji="0" lang="en-US" altLang="en-US" sz="2400" b="0" i="0" u="none" strike="noStrike" cap="none" normalizeH="0" baseline="0" dirty="0">
                <a:ln>
                  <a:noFill/>
                </a:ln>
                <a:solidFill>
                  <a:schemeClr val="tx1"/>
                </a:solidFill>
                <a:effectLst/>
              </a:rPr>
              <a:t>Banana</a:t>
            </a:r>
            <a:r>
              <a:rPr lang="en-US" altLang="en-US" sz="2400" dirty="0"/>
              <a:t>”</a:t>
            </a:r>
            <a:r>
              <a:rPr kumimoji="0" lang="en-US" altLang="en-US" sz="2400" b="0" i="0" u="none" strike="noStrike" cap="none" normalizeH="0" baseline="0" dirty="0">
                <a:ln>
                  <a:noFill/>
                </a:ln>
                <a:solidFill>
                  <a:schemeClr val="tx1"/>
                </a:solidFill>
                <a:effectLst/>
              </a:rPr>
              <a:t>, “mango”, “Apple</a:t>
            </a:r>
            <a:r>
              <a:rPr lang="en-US" altLang="en-US" sz="2400" dirty="0"/>
              <a:t>”</a:t>
            </a:r>
            <a:r>
              <a:rPr kumimoji="0" lang="en-US" altLang="en-US" sz="2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8A07A2D-EB93-636C-AB7F-D28E6B40E323}"/>
              </a:ext>
            </a:extLst>
          </p:cNvPr>
          <p:cNvSpPr>
            <a:spLocks noChangeArrowheads="1"/>
          </p:cNvSpPr>
          <p:nvPr/>
        </p:nvSpPr>
        <p:spPr bwMode="auto">
          <a:xfrm>
            <a:off x="917713" y="2311606"/>
            <a:ext cx="5913350" cy="969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rPr>
              <a:t>Tuple</a:t>
            </a:r>
            <a:r>
              <a:rPr kumimoji="0" lang="en-US" altLang="en-US" sz="2400" b="0" i="0" u="none" strike="noStrike" cap="none" normalizeH="0" baseline="0" dirty="0">
                <a:ln>
                  <a:noFill/>
                </a:ln>
                <a:solidFill>
                  <a:schemeClr val="tx1"/>
                </a:solidFill>
                <a:effectLst/>
              </a:rPr>
              <a:t>: </a:t>
            </a:r>
            <a:r>
              <a:rPr kumimoji="0" lang="en-US" altLang="en-US" sz="2400" i="0" u="none" strike="noStrike" cap="none" normalizeH="0" baseline="0" dirty="0">
                <a:ln>
                  <a:noFill/>
                </a:ln>
                <a:solidFill>
                  <a:schemeClr val="tx1"/>
                </a:solidFill>
                <a:effectLst/>
              </a:rPr>
              <a:t>Ordered, Immutable, Allows Duplicates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rPr>
              <a:t>Ex: </a:t>
            </a:r>
            <a:r>
              <a:rPr kumimoji="0" lang="en-US" altLang="en-US" sz="2400" b="0" i="0" u="none" strike="noStrike" cap="none" normalizeH="0" baseline="0" dirty="0">
                <a:ln>
                  <a:noFill/>
                </a:ln>
                <a:solidFill>
                  <a:schemeClr val="tx1"/>
                </a:solidFill>
                <a:effectLst/>
              </a:rPr>
              <a:t>coordinates = (10.5, 20.3)</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p:txBody>
      </p:sp>
      <p:sp>
        <p:nvSpPr>
          <p:cNvPr id="6" name="Rectangle 3">
            <a:extLst>
              <a:ext uri="{FF2B5EF4-FFF2-40B4-BE49-F238E27FC236}">
                <a16:creationId xmlns:a16="http://schemas.microsoft.com/office/drawing/2014/main" id="{5193F902-A795-07F1-1869-50C27484C736}"/>
              </a:ext>
            </a:extLst>
          </p:cNvPr>
          <p:cNvSpPr>
            <a:spLocks noChangeArrowheads="1"/>
          </p:cNvSpPr>
          <p:nvPr/>
        </p:nvSpPr>
        <p:spPr bwMode="auto">
          <a:xfrm>
            <a:off x="917713" y="3429000"/>
            <a:ext cx="806855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rPr>
              <a:t>Dictionary</a:t>
            </a:r>
            <a:r>
              <a:rPr kumimoji="0" lang="en-US" altLang="en-US" sz="2400" b="0" i="0" u="none" strike="noStrike" cap="none" normalizeH="0" baseline="0" dirty="0">
                <a:ln>
                  <a:noFill/>
                </a:ln>
                <a:solidFill>
                  <a:schemeClr val="tx1"/>
                </a:solidFill>
                <a:effectLst/>
              </a:rPr>
              <a:t>: </a:t>
            </a:r>
            <a:r>
              <a:rPr lang="en-US" altLang="en-US" sz="2400" b="0" dirty="0"/>
              <a:t>O</a:t>
            </a:r>
            <a:r>
              <a:rPr kumimoji="0" lang="en-US" altLang="en-US" sz="2400" i="0" u="none" strike="noStrike" cap="none" normalizeH="0" baseline="0" dirty="0">
                <a:ln>
                  <a:noFill/>
                </a:ln>
                <a:solidFill>
                  <a:schemeClr val="tx1"/>
                </a:solidFill>
                <a:effectLst/>
              </a:rPr>
              <a:t>rdered, Mutable, Key-Value Pairs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rPr>
              <a:t>Ex: </a:t>
            </a:r>
            <a:r>
              <a:rPr kumimoji="0" lang="en-US" altLang="en-US" sz="2400" b="0" i="0" u="none" strike="noStrike" cap="none" normalizeH="0" baseline="0" dirty="0">
                <a:ln>
                  <a:noFill/>
                </a:ln>
                <a:solidFill>
                  <a:schemeClr val="tx1"/>
                </a:solidFill>
                <a:effectLst/>
              </a:rPr>
              <a:t>employee = {“name”: “Raju</a:t>
            </a:r>
            <a:r>
              <a:rPr lang="en-US" altLang="en-US" sz="2400" dirty="0"/>
              <a:t>”</a:t>
            </a:r>
            <a:r>
              <a:rPr kumimoji="0" lang="en-US" altLang="en-US" sz="2400" b="0" i="0" u="none" strike="noStrike" cap="none" normalizeH="0" baseline="0" dirty="0">
                <a:ln>
                  <a:noFill/>
                </a:ln>
                <a:solidFill>
                  <a:schemeClr val="tx1"/>
                </a:solidFill>
                <a:effectLst/>
              </a:rPr>
              <a:t>, “age</a:t>
            </a:r>
            <a:r>
              <a:rPr lang="en-US" altLang="en-US" sz="2400" dirty="0"/>
              <a:t>”</a:t>
            </a:r>
            <a:r>
              <a:rPr kumimoji="0" lang="en-US" altLang="en-US" sz="2400" b="0" i="0" u="none" strike="noStrike" cap="none" normalizeH="0" baseline="0" dirty="0">
                <a:ln>
                  <a:noFill/>
                </a:ln>
                <a:solidFill>
                  <a:schemeClr val="tx1"/>
                </a:solidFill>
                <a:effectLst/>
              </a:rPr>
              <a:t>: 23,</a:t>
            </a:r>
            <a:r>
              <a:rPr lang="en-US" altLang="en-US" sz="2400" dirty="0"/>
              <a:t>”</a:t>
            </a:r>
            <a:r>
              <a:rPr kumimoji="0" lang="en-US" altLang="en-US" sz="2400" b="0" i="0" u="none" strike="noStrike" cap="none" normalizeH="0" baseline="0" dirty="0">
                <a:ln>
                  <a:noFill/>
                </a:ln>
                <a:solidFill>
                  <a:schemeClr val="tx1"/>
                </a:solidFill>
                <a:effectLst/>
              </a:rPr>
              <a:t>department</a:t>
            </a:r>
            <a:r>
              <a:rPr lang="en-US" altLang="en-US" sz="2400" dirty="0"/>
              <a:t>”</a:t>
            </a:r>
            <a:r>
              <a:rPr kumimoji="0" lang="en-US" altLang="en-US" sz="2400" b="0" i="0" u="none" strike="noStrike" cap="none" normalizeH="0" baseline="0" dirty="0">
                <a:ln>
                  <a:noFill/>
                </a:ln>
                <a:solidFill>
                  <a:schemeClr val="tx1"/>
                </a:solidFill>
                <a:effectLst/>
              </a:rPr>
              <a:t>: “IT</a:t>
            </a:r>
            <a:r>
              <a:rPr lang="en-US" altLang="en-US" sz="2400" dirty="0"/>
              <a:t>”</a:t>
            </a:r>
            <a:r>
              <a:rPr kumimoji="0" lang="en-US" altLang="en-US" sz="2400" b="0" i="0" u="none" strike="noStrike" cap="none" normalizeH="0" baseline="0" dirty="0">
                <a:ln>
                  <a:noFill/>
                </a:ln>
                <a:solidFill>
                  <a:schemeClr val="tx1"/>
                </a:solidFill>
                <a:effectLst/>
              </a:rPr>
              <a:t>}</a:t>
            </a:r>
          </a:p>
        </p:txBody>
      </p:sp>
      <p:sp>
        <p:nvSpPr>
          <p:cNvPr id="7" name="Rectangle 4">
            <a:extLst>
              <a:ext uri="{FF2B5EF4-FFF2-40B4-BE49-F238E27FC236}">
                <a16:creationId xmlns:a16="http://schemas.microsoft.com/office/drawing/2014/main" id="{2B4678BB-B8F3-6C2F-4A63-770AA9FC19AE}"/>
              </a:ext>
            </a:extLst>
          </p:cNvPr>
          <p:cNvSpPr>
            <a:spLocks noChangeArrowheads="1"/>
          </p:cNvSpPr>
          <p:nvPr/>
        </p:nvSpPr>
        <p:spPr bwMode="auto">
          <a:xfrm>
            <a:off x="935718" y="4617963"/>
            <a:ext cx="560235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rPr>
              <a:t>Set</a:t>
            </a:r>
            <a:r>
              <a:rPr kumimoji="0" lang="en-US" altLang="en-US" sz="2400" b="0" i="0" u="none" strike="noStrike" cap="none" normalizeH="0" baseline="0" dirty="0">
                <a:ln>
                  <a:noFill/>
                </a:ln>
                <a:solidFill>
                  <a:schemeClr val="tx1"/>
                </a:solidFill>
                <a:effectLst/>
              </a:rPr>
              <a:t>: </a:t>
            </a:r>
            <a:r>
              <a:rPr kumimoji="0" lang="en-US" altLang="en-US" sz="2400" i="0" u="none" strike="noStrike" cap="none" normalizeH="0" baseline="0" dirty="0">
                <a:ln>
                  <a:noFill/>
                </a:ln>
                <a:solidFill>
                  <a:schemeClr val="tx1"/>
                </a:solidFill>
                <a:effectLst/>
              </a:rPr>
              <a:t>Unordered, Mutable, No Duplicates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rPr>
              <a:t>Ex: </a:t>
            </a:r>
            <a:r>
              <a:rPr kumimoji="0" lang="en-US" altLang="en-US" sz="2400" b="0" i="0" u="none" strike="noStrike" cap="none" normalizeH="0" baseline="0" dirty="0">
                <a:ln>
                  <a:noFill/>
                </a:ln>
                <a:solidFill>
                  <a:schemeClr val="tx1"/>
                </a:solidFill>
                <a:effectLst/>
              </a:rPr>
              <a:t>numbers = [1, 2, 2, 3, 4]</a:t>
            </a:r>
          </a:p>
        </p:txBody>
      </p:sp>
    </p:spTree>
    <p:extLst>
      <p:ext uri="{BB962C8B-B14F-4D97-AF65-F5344CB8AC3E}">
        <p14:creationId xmlns:p14="http://schemas.microsoft.com/office/powerpoint/2010/main" val="7076633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TotalTime>
  <Words>1010</Words>
  <Application>Microsoft Office PowerPoint</Application>
  <PresentationFormat>Widescreen</PresentationFormat>
  <Paragraphs>134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__fkGroteskNeue_598ab8</vt:lpstr>
      <vt:lpstr>Arial</vt:lpstr>
      <vt:lpstr>Arial Unicode MS</vt:lpstr>
      <vt:lpstr>Calibri</vt:lpstr>
      <vt:lpstr>Calibri Light</vt:lpstr>
      <vt:lpstr>Wingdings</vt:lpstr>
      <vt:lpstr>Office Theme</vt:lpstr>
      <vt:lpstr>Presentation on Data Structures </vt:lpstr>
      <vt:lpstr>Flowchart of Data Types:</vt:lpstr>
      <vt:lpstr>Differences between primitive and non primitive data types:</vt:lpstr>
      <vt:lpstr>PowerPoint Presentation</vt:lpstr>
      <vt:lpstr>List:</vt:lpstr>
      <vt:lpstr>Tuple:</vt:lpstr>
      <vt:lpstr>Dictionary:</vt:lpstr>
      <vt:lpstr>Set:</vt:lpstr>
      <vt:lpstr>Examples of Data Structures: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Peddi Vyshnavi</dc:creator>
  <cp:lastModifiedBy>Peddi Vyshnavi</cp:lastModifiedBy>
  <cp:revision>115</cp:revision>
  <dcterms:created xsi:type="dcterms:W3CDTF">2024-12-09T16:32:52Z</dcterms:created>
  <dcterms:modified xsi:type="dcterms:W3CDTF">2024-12-12T09:15:24Z</dcterms:modified>
</cp:coreProperties>
</file>