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6"/>
  </p:notesMasterIdLst>
  <p:sldIdLst>
    <p:sldId id="256" r:id="rId2"/>
    <p:sldId id="257" r:id="rId3"/>
    <p:sldId id="258" r:id="rId4"/>
    <p:sldId id="259" r:id="rId5"/>
    <p:sldId id="281" r:id="rId6"/>
    <p:sldId id="282" r:id="rId7"/>
    <p:sldId id="260" r:id="rId8"/>
    <p:sldId id="261" r:id="rId9"/>
    <p:sldId id="262" r:id="rId10"/>
    <p:sldId id="263" r:id="rId11"/>
    <p:sldId id="266" r:id="rId12"/>
    <p:sldId id="279" r:id="rId13"/>
    <p:sldId id="267" r:id="rId14"/>
    <p:sldId id="268" r:id="rId15"/>
    <p:sldId id="269" r:id="rId16"/>
    <p:sldId id="270" r:id="rId17"/>
    <p:sldId id="271" r:id="rId18"/>
    <p:sldId id="273" r:id="rId19"/>
    <p:sldId id="274" r:id="rId20"/>
    <p:sldId id="275" r:id="rId21"/>
    <p:sldId id="276" r:id="rId22"/>
    <p:sldId id="280" r:id="rId23"/>
    <p:sldId id="277" r:id="rId24"/>
    <p:sldId id="278" r:id="rId25"/>
  </p:sldIdLst>
  <p:sldSz cx="9144000" cy="6858000" type="screen4x3"/>
  <p:notesSz cx="6858000" cy="9144000"/>
  <p:defaultTextStyle>
    <a:defPPr lvl="0">
      <a:defRPr lang="en-US"/>
    </a:defPPr>
    <a:lvl1pPr marL="0" lvl="0" algn="l" defTabSz="457200" rtl="0" eaLnBrk="1" latinLnBrk="0" hangingPunct="1">
      <a:defRPr sz="1800" kern="1200">
        <a:solidFill>
          <a:schemeClr val="tx1"/>
        </a:solidFill>
        <a:latin typeface="+mn-lt"/>
        <a:ea typeface="+mn-ea"/>
        <a:cs typeface="+mn-cs"/>
      </a:defRPr>
    </a:lvl1pPr>
    <a:lvl2pPr marL="457200" lvl="1" algn="l" defTabSz="457200" rtl="0" eaLnBrk="1" latinLnBrk="0" hangingPunct="1">
      <a:defRPr sz="1800" kern="1200">
        <a:solidFill>
          <a:schemeClr val="tx1"/>
        </a:solidFill>
        <a:latin typeface="+mn-lt"/>
        <a:ea typeface="+mn-ea"/>
        <a:cs typeface="+mn-cs"/>
      </a:defRPr>
    </a:lvl2pPr>
    <a:lvl3pPr marL="914400" lvl="2" algn="l" defTabSz="457200" rtl="0" eaLnBrk="1" latinLnBrk="0" hangingPunct="1">
      <a:defRPr sz="1800" kern="1200">
        <a:solidFill>
          <a:schemeClr val="tx1"/>
        </a:solidFill>
        <a:latin typeface="+mn-lt"/>
        <a:ea typeface="+mn-ea"/>
        <a:cs typeface="+mn-cs"/>
      </a:defRPr>
    </a:lvl3pPr>
    <a:lvl4pPr marL="1371600" lvl="3" algn="l" defTabSz="457200" rtl="0" eaLnBrk="1" latinLnBrk="0" hangingPunct="1">
      <a:defRPr sz="1800" kern="1200">
        <a:solidFill>
          <a:schemeClr val="tx1"/>
        </a:solidFill>
        <a:latin typeface="+mn-lt"/>
        <a:ea typeface="+mn-ea"/>
        <a:cs typeface="+mn-cs"/>
      </a:defRPr>
    </a:lvl4pPr>
    <a:lvl5pPr marL="1828800" lvl="4" algn="l" defTabSz="457200" rtl="0" eaLnBrk="1" latinLnBrk="0" hangingPunct="1">
      <a:defRPr sz="1800" kern="1200">
        <a:solidFill>
          <a:schemeClr val="tx1"/>
        </a:solidFill>
        <a:latin typeface="+mn-lt"/>
        <a:ea typeface="+mn-ea"/>
        <a:cs typeface="+mn-cs"/>
      </a:defRPr>
    </a:lvl5pPr>
    <a:lvl6pPr marL="2286000" lvl="5" algn="l" defTabSz="457200" rtl="0" eaLnBrk="1" latinLnBrk="0" hangingPunct="1">
      <a:defRPr sz="1800" kern="1200">
        <a:solidFill>
          <a:schemeClr val="tx1"/>
        </a:solidFill>
        <a:latin typeface="+mn-lt"/>
        <a:ea typeface="+mn-ea"/>
        <a:cs typeface="+mn-cs"/>
      </a:defRPr>
    </a:lvl6pPr>
    <a:lvl7pPr marL="2743200" lvl="6" algn="l" defTabSz="457200" rtl="0" eaLnBrk="1" latinLnBrk="0" hangingPunct="1">
      <a:defRPr sz="1800" kern="1200">
        <a:solidFill>
          <a:schemeClr val="tx1"/>
        </a:solidFill>
        <a:latin typeface="+mn-lt"/>
        <a:ea typeface="+mn-ea"/>
        <a:cs typeface="+mn-cs"/>
      </a:defRPr>
    </a:lvl7pPr>
    <a:lvl8pPr marL="3200400" lvl="7" algn="l" defTabSz="457200" rtl="0" eaLnBrk="1" latinLnBrk="0" hangingPunct="1">
      <a:defRPr sz="1800" kern="1200">
        <a:solidFill>
          <a:schemeClr val="tx1"/>
        </a:solidFill>
        <a:latin typeface="+mn-lt"/>
        <a:ea typeface="+mn-ea"/>
        <a:cs typeface="+mn-cs"/>
      </a:defRPr>
    </a:lvl8pPr>
    <a:lvl9pPr marL="3657600" lvl="8"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90651C3A-4460-11DB-9652-00E08161165F}">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napToGrid="0">
      <p:cViewPr varScale="1">
        <p:scale>
          <a:sx n="110" d="100"/>
          <a:sy n="110" d="100"/>
        </p:scale>
        <p:origin x="-1644" y="-90"/>
      </p:cViewPr>
      <p:guideLst>
        <p:guide orient="horz" pos="216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E5B959-FB71-4730-9B6E-185A06F4BDC2}" type="datetimeFigureOut">
              <a:rPr lang="en-US" smtClean="0"/>
              <a:pPr/>
              <a:t>4/10/2023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00532D2-6C43-4603-ABC0-5FB935CD7DA2}" type="slidenum">
              <a:rPr lang="en-US" smtClean="0"/>
              <a:pPr/>
              <a:t>‹#›</a:t>
            </a:fld>
            <a:endParaRPr lang="en-US"/>
          </a:p>
        </p:txBody>
      </p:sp>
    </p:spTree>
    <p:extLst>
      <p:ext uri="{BB962C8B-B14F-4D97-AF65-F5344CB8AC3E}">
        <p14:creationId xmlns:p14="http://schemas.microsoft.com/office/powerpoint/2010/main" xmlns="" val="42693209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00532D2-6C43-4603-ABC0-5FB935CD7DA2}" type="slidenum">
              <a:rPr lang="en-US" smtClean="0"/>
              <a:pPr/>
              <a:t>16</a:t>
            </a:fld>
            <a:endParaRPr lang="en-US"/>
          </a:p>
        </p:txBody>
      </p:sp>
    </p:spTree>
    <p:extLst>
      <p:ext uri="{BB962C8B-B14F-4D97-AF65-F5344CB8AC3E}">
        <p14:creationId xmlns:p14="http://schemas.microsoft.com/office/powerpoint/2010/main" xmlns="" val="4547290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00532D2-6C43-4603-ABC0-5FB935CD7DA2}" type="slidenum">
              <a:rPr lang="en-US" smtClean="0"/>
              <a:pPr/>
              <a:t>17</a:t>
            </a:fld>
            <a:endParaRPr lang="en-US"/>
          </a:p>
        </p:txBody>
      </p:sp>
    </p:spTree>
    <p:extLst>
      <p:ext uri="{BB962C8B-B14F-4D97-AF65-F5344CB8AC3E}">
        <p14:creationId xmlns:p14="http://schemas.microsoft.com/office/powerpoint/2010/main" xmlns="" val="31245293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17A36AF-0262-44FC-A7CD-BD40FED2B2AE}" type="datetimeFigureOut">
              <a:rPr lang="en-IN" smtClean="0"/>
              <a:pPr/>
              <a:t>10-04-2023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3FF152-60F5-4862-82F9-1190556AA56F}" type="slidenum">
              <a:rPr lang="en-IN" smtClean="0"/>
              <a:pPr/>
              <a:t>‹#›</a:t>
            </a:fld>
            <a:endParaRPr lang="en-IN"/>
          </a:p>
        </p:txBody>
      </p:sp>
    </p:spTree>
    <p:extLst>
      <p:ext uri="{BB962C8B-B14F-4D97-AF65-F5344CB8AC3E}">
        <p14:creationId xmlns:p14="http://schemas.microsoft.com/office/powerpoint/2010/main" xmlns="" val="5184137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17A36AF-0262-44FC-A7CD-BD40FED2B2AE}" type="datetimeFigureOut">
              <a:rPr lang="en-IN" smtClean="0"/>
              <a:pPr/>
              <a:t>10-04-2023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3FF152-60F5-4862-82F9-1190556AA56F}" type="slidenum">
              <a:rPr lang="en-IN" smtClean="0"/>
              <a:pPr/>
              <a:t>‹#›</a:t>
            </a:fld>
            <a:endParaRPr lang="en-IN"/>
          </a:p>
        </p:txBody>
      </p:sp>
    </p:spTree>
    <p:extLst>
      <p:ext uri="{BB962C8B-B14F-4D97-AF65-F5344CB8AC3E}">
        <p14:creationId xmlns:p14="http://schemas.microsoft.com/office/powerpoint/2010/main" xmlns="" val="35182321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17A36AF-0262-44FC-A7CD-BD40FED2B2AE}" type="datetimeFigureOut">
              <a:rPr lang="en-IN" smtClean="0"/>
              <a:pPr/>
              <a:t>10-04-2023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3FF152-60F5-4862-82F9-1190556AA56F}" type="slidenum">
              <a:rPr lang="en-IN" smtClean="0"/>
              <a:pPr/>
              <a:t>‹#›</a:t>
            </a:fld>
            <a:endParaRPr lang="en-IN"/>
          </a:p>
        </p:txBody>
      </p:sp>
    </p:spTree>
    <p:extLst>
      <p:ext uri="{BB962C8B-B14F-4D97-AF65-F5344CB8AC3E}">
        <p14:creationId xmlns:p14="http://schemas.microsoft.com/office/powerpoint/2010/main" xmlns="" val="13191393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17A36AF-0262-44FC-A7CD-BD40FED2B2AE}" type="datetimeFigureOut">
              <a:rPr lang="en-IN" smtClean="0"/>
              <a:pPr/>
              <a:t>10-04-2023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3FF152-60F5-4862-82F9-1190556AA56F}" type="slidenum">
              <a:rPr lang="en-IN" smtClean="0"/>
              <a:pPr/>
              <a:t>‹#›</a:t>
            </a:fld>
            <a:endParaRPr lang="en-IN"/>
          </a:p>
        </p:txBody>
      </p:sp>
    </p:spTree>
    <p:extLst>
      <p:ext uri="{BB962C8B-B14F-4D97-AF65-F5344CB8AC3E}">
        <p14:creationId xmlns:p14="http://schemas.microsoft.com/office/powerpoint/2010/main" xmlns="" val="33766439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17A36AF-0262-44FC-A7CD-BD40FED2B2AE}" type="datetimeFigureOut">
              <a:rPr lang="en-IN" smtClean="0"/>
              <a:pPr/>
              <a:t>10-04-2023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3FF152-60F5-4862-82F9-1190556AA56F}" type="slidenum">
              <a:rPr lang="en-IN" smtClean="0"/>
              <a:pPr/>
              <a:t>‹#›</a:t>
            </a:fld>
            <a:endParaRPr lang="en-IN"/>
          </a:p>
        </p:txBody>
      </p:sp>
    </p:spTree>
    <p:extLst>
      <p:ext uri="{BB962C8B-B14F-4D97-AF65-F5344CB8AC3E}">
        <p14:creationId xmlns:p14="http://schemas.microsoft.com/office/powerpoint/2010/main" xmlns="" val="21230586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17A36AF-0262-44FC-A7CD-BD40FED2B2AE}" type="datetimeFigureOut">
              <a:rPr lang="en-IN" smtClean="0"/>
              <a:pPr/>
              <a:t>10-04-2023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D3FF152-60F5-4862-82F9-1190556AA56F}" type="slidenum">
              <a:rPr lang="en-IN" smtClean="0"/>
              <a:pPr/>
              <a:t>‹#›</a:t>
            </a:fld>
            <a:endParaRPr lang="en-IN"/>
          </a:p>
        </p:txBody>
      </p:sp>
    </p:spTree>
    <p:extLst>
      <p:ext uri="{BB962C8B-B14F-4D97-AF65-F5344CB8AC3E}">
        <p14:creationId xmlns:p14="http://schemas.microsoft.com/office/powerpoint/2010/main" xmlns="" val="6850194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17A36AF-0262-44FC-A7CD-BD40FED2B2AE}" type="datetimeFigureOut">
              <a:rPr lang="en-IN" smtClean="0"/>
              <a:pPr/>
              <a:t>10-04-2023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D3FF152-60F5-4862-82F9-1190556AA56F}" type="slidenum">
              <a:rPr lang="en-IN" smtClean="0"/>
              <a:pPr/>
              <a:t>‹#›</a:t>
            </a:fld>
            <a:endParaRPr lang="en-IN"/>
          </a:p>
        </p:txBody>
      </p:sp>
    </p:spTree>
    <p:extLst>
      <p:ext uri="{BB962C8B-B14F-4D97-AF65-F5344CB8AC3E}">
        <p14:creationId xmlns:p14="http://schemas.microsoft.com/office/powerpoint/2010/main" xmlns="" val="42911544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17A36AF-0262-44FC-A7CD-BD40FED2B2AE}" type="datetimeFigureOut">
              <a:rPr lang="en-IN" smtClean="0"/>
              <a:pPr/>
              <a:t>10-04-2023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D3FF152-60F5-4862-82F9-1190556AA56F}" type="slidenum">
              <a:rPr lang="en-IN" smtClean="0"/>
              <a:pPr/>
              <a:t>‹#›</a:t>
            </a:fld>
            <a:endParaRPr lang="en-IN"/>
          </a:p>
        </p:txBody>
      </p:sp>
    </p:spTree>
    <p:extLst>
      <p:ext uri="{BB962C8B-B14F-4D97-AF65-F5344CB8AC3E}">
        <p14:creationId xmlns:p14="http://schemas.microsoft.com/office/powerpoint/2010/main" xmlns="" val="14316400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7A36AF-0262-44FC-A7CD-BD40FED2B2AE}" type="datetimeFigureOut">
              <a:rPr lang="en-IN" smtClean="0"/>
              <a:pPr/>
              <a:t>10-04-2023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D3FF152-60F5-4862-82F9-1190556AA56F}" type="slidenum">
              <a:rPr lang="en-IN" smtClean="0"/>
              <a:pPr/>
              <a:t>‹#›</a:t>
            </a:fld>
            <a:endParaRPr lang="en-IN"/>
          </a:p>
        </p:txBody>
      </p:sp>
    </p:spTree>
    <p:extLst>
      <p:ext uri="{BB962C8B-B14F-4D97-AF65-F5344CB8AC3E}">
        <p14:creationId xmlns:p14="http://schemas.microsoft.com/office/powerpoint/2010/main" xmlns="" val="22712829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17A36AF-0262-44FC-A7CD-BD40FED2B2AE}" type="datetimeFigureOut">
              <a:rPr lang="en-IN" smtClean="0"/>
              <a:pPr/>
              <a:t>10-04-2023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D3FF152-60F5-4862-82F9-1190556AA56F}" type="slidenum">
              <a:rPr lang="en-IN" smtClean="0"/>
              <a:pPr/>
              <a:t>‹#›</a:t>
            </a:fld>
            <a:endParaRPr lang="en-IN"/>
          </a:p>
        </p:txBody>
      </p:sp>
    </p:spTree>
    <p:extLst>
      <p:ext uri="{BB962C8B-B14F-4D97-AF65-F5344CB8AC3E}">
        <p14:creationId xmlns:p14="http://schemas.microsoft.com/office/powerpoint/2010/main" xmlns="" val="8844625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17A36AF-0262-44FC-A7CD-BD40FED2B2AE}" type="datetimeFigureOut">
              <a:rPr lang="en-IN" smtClean="0"/>
              <a:pPr/>
              <a:t>10-04-2023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D3FF152-60F5-4862-82F9-1190556AA56F}" type="slidenum">
              <a:rPr lang="en-IN" smtClean="0"/>
              <a:pPr/>
              <a:t>‹#›</a:t>
            </a:fld>
            <a:endParaRPr lang="en-IN"/>
          </a:p>
        </p:txBody>
      </p:sp>
    </p:spTree>
    <p:extLst>
      <p:ext uri="{BB962C8B-B14F-4D97-AF65-F5344CB8AC3E}">
        <p14:creationId xmlns:p14="http://schemas.microsoft.com/office/powerpoint/2010/main" xmlns="" val="2727607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17A36AF-0262-44FC-A7CD-BD40FED2B2AE}" type="datetimeFigureOut">
              <a:rPr lang="en-IN" smtClean="0"/>
              <a:pPr/>
              <a:t>10-04-2023</a:t>
            </a:fld>
            <a:endParaRPr lang="en-IN"/>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3FF152-60F5-4862-82F9-1190556AA56F}" type="slidenum">
              <a:rPr lang="en-IN" smtClean="0"/>
              <a:pPr/>
              <a:t>‹#›</a:t>
            </a:fld>
            <a:endParaRPr lang="en-IN"/>
          </a:p>
        </p:txBody>
      </p:sp>
    </p:spTree>
    <p:extLst>
      <p:ext uri="{BB962C8B-B14F-4D97-AF65-F5344CB8AC3E}">
        <p14:creationId xmlns:p14="http://schemas.microsoft.com/office/powerpoint/2010/main" xmlns="" val="288798461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xmlns="" id="{1017383E-C6FC-49E7-A521-82BA6750D5ED}"/>
              </a:ext>
            </a:extLst>
          </p:cNvPr>
          <p:cNvPicPr>
            <a:picLocks noChangeAspect="1"/>
          </p:cNvPicPr>
          <p:nvPr/>
        </p:nvPicPr>
        <p:blipFill>
          <a:blip r:embed="rId2"/>
          <a:stretch>
            <a:fillRect/>
          </a:stretch>
        </p:blipFill>
        <p:spPr>
          <a:xfrm>
            <a:off x="108244" y="341513"/>
            <a:ext cx="1285550" cy="1078914"/>
          </a:xfrm>
          <a:prstGeom prst="rect">
            <a:avLst/>
          </a:prstGeom>
        </p:spPr>
      </p:pic>
      <p:sp>
        <p:nvSpPr>
          <p:cNvPr id="8" name="Rectangle 7">
            <a:extLst>
              <a:ext uri="{FF2B5EF4-FFF2-40B4-BE49-F238E27FC236}">
                <a16:creationId xmlns:a16="http://schemas.microsoft.com/office/drawing/2014/main" xmlns="" id="{BBD1A1D2-5320-4019-9B64-B90CB29E9B12}"/>
              </a:ext>
            </a:extLst>
          </p:cNvPr>
          <p:cNvSpPr/>
          <p:nvPr/>
        </p:nvSpPr>
        <p:spPr>
          <a:xfrm>
            <a:off x="1336895" y="361129"/>
            <a:ext cx="6058646" cy="523220"/>
          </a:xfrm>
          <a:prstGeom prst="rect">
            <a:avLst/>
          </a:prstGeom>
          <a:noFill/>
        </p:spPr>
        <p:txBody>
          <a:bodyPr wrap="none" lIns="91440" tIns="45720" rIns="91440" bIns="45720">
            <a:spAutoFit/>
          </a:bodyPr>
          <a:lstStyle/>
          <a:p>
            <a:pPr algn="ctr"/>
            <a:r>
              <a:rPr lang="en-US" sz="2800" b="0" cap="none" spc="0" dirty="0">
                <a:ln w="0"/>
                <a:solidFill>
                  <a:schemeClr val="accent1"/>
                </a:solidFill>
                <a:effectLst>
                  <a:outerShdw blurRad="38100" dist="25400" dir="5400000" algn="ctr" rotWithShape="0">
                    <a:srgbClr val="6E747A">
                      <a:alpha val="43000"/>
                    </a:srgbClr>
                  </a:outerShdw>
                </a:effectLst>
                <a:latin typeface="Tahoma" pitchFamily="34" charset="0"/>
                <a:ea typeface="Tahoma" pitchFamily="34" charset="0"/>
                <a:cs typeface="Tahoma" pitchFamily="34" charset="0"/>
              </a:rPr>
              <a:t>PANIMALAR ENGINEERING COLLEGE</a:t>
            </a:r>
          </a:p>
        </p:txBody>
      </p:sp>
      <p:pic>
        <p:nvPicPr>
          <p:cNvPr id="1032" name="Picture 8" descr="Anna University - Wikipedia">
            <a:extLst>
              <a:ext uri="{FF2B5EF4-FFF2-40B4-BE49-F238E27FC236}">
                <a16:creationId xmlns:a16="http://schemas.microsoft.com/office/drawing/2014/main" xmlns="" id="{D6A094F9-77C3-45C3-9A48-8D52C03CE84C}"/>
              </a:ext>
            </a:extLst>
          </p:cNvP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7645200" y="196049"/>
            <a:ext cx="1071563" cy="1066800"/>
          </a:xfrm>
          <a:prstGeom prst="rect">
            <a:avLst/>
          </a:prstGeom>
          <a:noFill/>
          <a:extLst>
            <a:ext uri="{909E8E84-426E-40DD-AFC4-6F175D3DCCD1}">
              <a14:hiddenFill xmlns:a14="http://schemas.microsoft.com/office/drawing/2010/main" xmlns="">
                <a:solidFill>
                  <a:srgbClr val="FFFFFF"/>
                </a:solidFill>
              </a14:hiddenFill>
            </a:ext>
          </a:extLst>
        </p:spPr>
      </p:pic>
      <p:sp>
        <p:nvSpPr>
          <p:cNvPr id="13" name="TextBox 12">
            <a:extLst>
              <a:ext uri="{FF2B5EF4-FFF2-40B4-BE49-F238E27FC236}">
                <a16:creationId xmlns:a16="http://schemas.microsoft.com/office/drawing/2014/main" xmlns="" id="{036F5FA9-0A71-48B8-AEAE-E35B120A096B}"/>
              </a:ext>
            </a:extLst>
          </p:cNvPr>
          <p:cNvSpPr txBox="1"/>
          <p:nvPr/>
        </p:nvSpPr>
        <p:spPr>
          <a:xfrm>
            <a:off x="1565290" y="1220372"/>
            <a:ext cx="6079910" cy="400110"/>
          </a:xfrm>
          <a:prstGeom prst="rect">
            <a:avLst/>
          </a:prstGeom>
          <a:noFill/>
        </p:spPr>
        <p:txBody>
          <a:bodyPr wrap="square">
            <a:spAutoFit/>
          </a:bodyPr>
          <a:lstStyle/>
          <a:p>
            <a:r>
              <a:rPr lang="en-US" sz="2000" dirty="0">
                <a:solidFill>
                  <a:srgbClr val="C00000"/>
                </a:solidFill>
                <a:latin typeface="Times New Roman" panose="02020603050405020304" pitchFamily="18" charset="0"/>
              </a:rPr>
              <a:t>Department of Computer Science and Engineering </a:t>
            </a:r>
            <a:endParaRPr lang="en-IN" sz="2000" dirty="0">
              <a:solidFill>
                <a:srgbClr val="C00000"/>
              </a:solidFill>
            </a:endParaRPr>
          </a:p>
        </p:txBody>
      </p:sp>
      <p:sp>
        <p:nvSpPr>
          <p:cNvPr id="14" name="TextBox 13">
            <a:extLst>
              <a:ext uri="{FF2B5EF4-FFF2-40B4-BE49-F238E27FC236}">
                <a16:creationId xmlns:a16="http://schemas.microsoft.com/office/drawing/2014/main" xmlns="" id="{D9E8AEEC-2F09-4695-A4F2-959D76D4626F}"/>
              </a:ext>
            </a:extLst>
          </p:cNvPr>
          <p:cNvSpPr txBox="1"/>
          <p:nvPr/>
        </p:nvSpPr>
        <p:spPr>
          <a:xfrm>
            <a:off x="2327844" y="1710284"/>
            <a:ext cx="3797749" cy="369332"/>
          </a:xfrm>
          <a:prstGeom prst="rect">
            <a:avLst/>
          </a:prstGeom>
          <a:noFill/>
        </p:spPr>
        <p:txBody>
          <a:bodyPr wrap="square">
            <a:spAutoFit/>
          </a:bodyPr>
          <a:lstStyle/>
          <a:p>
            <a:pPr algn="ctr"/>
            <a:r>
              <a:rPr lang="en-IN" dirty="0">
                <a:solidFill>
                  <a:srgbClr val="7030A0"/>
                </a:solidFill>
              </a:rPr>
              <a:t>CS8811 PROJECT WORK </a:t>
            </a:r>
          </a:p>
        </p:txBody>
      </p:sp>
      <p:sp>
        <p:nvSpPr>
          <p:cNvPr id="9" name="TextBox 8">
            <a:extLst>
              <a:ext uri="{FF2B5EF4-FFF2-40B4-BE49-F238E27FC236}">
                <a16:creationId xmlns:a16="http://schemas.microsoft.com/office/drawing/2014/main" xmlns="" id="{E2AB4079-B959-438A-8887-B4E86C814C3D}"/>
              </a:ext>
            </a:extLst>
          </p:cNvPr>
          <p:cNvSpPr txBox="1"/>
          <p:nvPr/>
        </p:nvSpPr>
        <p:spPr>
          <a:xfrm>
            <a:off x="1925053" y="2460139"/>
            <a:ext cx="4596064" cy="646331"/>
          </a:xfrm>
          <a:prstGeom prst="rect">
            <a:avLst/>
          </a:prstGeom>
          <a:noFill/>
        </p:spPr>
        <p:txBody>
          <a:bodyPr wrap="square" rtlCol="0">
            <a:spAutoFit/>
          </a:bodyPr>
          <a:lstStyle/>
          <a:p>
            <a:r>
              <a:rPr lang="en-US" sz="1800" b="1" dirty="0">
                <a:latin typeface="Times New Roman" panose="02020603050405020304" pitchFamily="18" charset="0"/>
                <a:cs typeface="Times New Roman" panose="02020603050405020304" pitchFamily="18" charset="0"/>
              </a:rPr>
              <a:t>DECENTRALIZED REAL ESTATE USING BLOCKCHAIN</a:t>
            </a:r>
            <a:endParaRPr lang="en-IN" dirty="0"/>
          </a:p>
        </p:txBody>
      </p:sp>
      <p:sp>
        <p:nvSpPr>
          <p:cNvPr id="16" name="TextBox 15">
            <a:extLst>
              <a:ext uri="{FF2B5EF4-FFF2-40B4-BE49-F238E27FC236}">
                <a16:creationId xmlns:a16="http://schemas.microsoft.com/office/drawing/2014/main" xmlns="" id="{1330EC8A-088B-458F-9182-920EE3139846}"/>
              </a:ext>
            </a:extLst>
          </p:cNvPr>
          <p:cNvSpPr txBox="1"/>
          <p:nvPr/>
        </p:nvSpPr>
        <p:spPr>
          <a:xfrm>
            <a:off x="4385187" y="4154224"/>
            <a:ext cx="4445850" cy="923330"/>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VIGNASH M			    [211419104300] VIJAY M P		 	    [211419104301] SUNDARAPANDIYAN G</a:t>
            </a:r>
            <a:r>
              <a:rPr lang="en-US"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[211419104273]</a:t>
            </a:r>
          </a:p>
        </p:txBody>
      </p:sp>
      <p:sp>
        <p:nvSpPr>
          <p:cNvPr id="10" name="TextBox 9">
            <a:extLst>
              <a:ext uri="{FF2B5EF4-FFF2-40B4-BE49-F238E27FC236}">
                <a16:creationId xmlns:a16="http://schemas.microsoft.com/office/drawing/2014/main" xmlns="" id="{1330EC8A-088B-458F-9182-920EE3139846}"/>
              </a:ext>
            </a:extLst>
          </p:cNvPr>
          <p:cNvSpPr txBox="1"/>
          <p:nvPr/>
        </p:nvSpPr>
        <p:spPr>
          <a:xfrm>
            <a:off x="167362" y="4154224"/>
            <a:ext cx="4320963" cy="1200329"/>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Mr.M.MAHENDRAN,B.E.,</a:t>
            </a:r>
            <a:r>
              <a:rPr lang="en-US" dirty="0" err="1">
                <a:latin typeface="Times New Roman" panose="02020603050405020304" pitchFamily="18" charset="0"/>
                <a:cs typeface="Times New Roman" panose="02020603050405020304" pitchFamily="18" charset="0"/>
              </a:rPr>
              <a:t>M.Tech</a:t>
            </a:r>
            <a:r>
              <a:rPr lang="en-US" dirty="0">
                <a:latin typeface="Times New Roman" panose="02020603050405020304" pitchFamily="18" charset="0"/>
                <a:cs typeface="Times New Roman" panose="02020603050405020304" pitchFamily="18" charset="0"/>
              </a:rPr>
              <a:t>.,(Ph.D.), SUPERVISOR
ASSISTANT PROFESSOR GRADE I</a:t>
            </a:r>
          </a:p>
          <a:p>
            <a:endParaRPr lang="en-IN" dirty="0"/>
          </a:p>
        </p:txBody>
      </p:sp>
      <p:sp>
        <p:nvSpPr>
          <p:cNvPr id="11" name="TextBox 10">
            <a:extLst>
              <a:ext uri="{FF2B5EF4-FFF2-40B4-BE49-F238E27FC236}">
                <a16:creationId xmlns:a16="http://schemas.microsoft.com/office/drawing/2014/main" xmlns="" id="{1330EC8A-088B-458F-9182-920EE3139846}"/>
              </a:ext>
            </a:extLst>
          </p:cNvPr>
          <p:cNvSpPr txBox="1"/>
          <p:nvPr/>
        </p:nvSpPr>
        <p:spPr>
          <a:xfrm flipH="1">
            <a:off x="6003758" y="5722620"/>
            <a:ext cx="2098581"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Batch Number: C14</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9899931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xmlns="" id="{6DD77429-F08F-AD5B-F68F-F93F934A1936}"/>
              </a:ext>
            </a:extLst>
          </p:cNvPr>
          <p:cNvSpPr>
            <a:spLocks noGrp="1"/>
          </p:cNvSpPr>
          <p:nvPr>
            <p:ph idx="1"/>
          </p:nvPr>
        </p:nvSpPr>
        <p:spPr>
          <a:xfrm>
            <a:off x="628649" y="360177"/>
            <a:ext cx="7886700" cy="6137645"/>
          </a:xfrm>
        </p:spPr>
        <p:txBody>
          <a:bodyPr>
            <a:normAutofit/>
          </a:bodyPr>
          <a:lstStyle/>
          <a:p>
            <a:pPr marL="0" indent="0">
              <a:buNone/>
            </a:pPr>
            <a:r>
              <a:rPr lang="en-IN" sz="2400" b="1" u="sng" dirty="0">
                <a:latin typeface="Times New Roman" panose="02020603050405020304" pitchFamily="18" charset="0"/>
                <a:cs typeface="Times New Roman" panose="02020603050405020304" pitchFamily="18" charset="0"/>
              </a:rPr>
              <a:t>CLASS DIAGRAM</a:t>
            </a:r>
          </a:p>
          <a:p>
            <a:pPr marL="0" indent="0">
              <a:buNone/>
            </a:pPr>
            <a:endParaRPr lang="en-IN" sz="2400" b="1" dirty="0">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xmlns="" id="{94FA50D7-7EC7-EBFE-0ECC-B34F746F7CFF}"/>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706245" y="1345565"/>
            <a:ext cx="5731510" cy="4166870"/>
          </a:xfrm>
          <a:prstGeom prst="rect">
            <a:avLst/>
          </a:prstGeom>
        </p:spPr>
      </p:pic>
    </p:spTree>
    <p:extLst>
      <p:ext uri="{BB962C8B-B14F-4D97-AF65-F5344CB8AC3E}">
        <p14:creationId xmlns:p14="http://schemas.microsoft.com/office/powerpoint/2010/main" xmlns="" val="40938603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46535633-7F98-ABA0-FAEC-43A78E4F59BD}"/>
              </a:ext>
            </a:extLst>
          </p:cNvPr>
          <p:cNvSpPr>
            <a:spLocks noGrp="1"/>
          </p:cNvSpPr>
          <p:nvPr>
            <p:ph type="title"/>
          </p:nvPr>
        </p:nvSpPr>
        <p:spPr>
          <a:xfrm>
            <a:off x="628650" y="1"/>
            <a:ext cx="7886700" cy="1122218"/>
          </a:xfrm>
        </p:spPr>
        <p:txBody>
          <a:bodyPr>
            <a:normAutofit/>
          </a:bodyPr>
          <a:lstStyle/>
          <a:p>
            <a:r>
              <a:rPr lang="en-US" sz="2400" b="1" u="sng" dirty="0">
                <a:latin typeface="Times New Roman" panose="02020603050405020304" pitchFamily="18" charset="0"/>
                <a:cs typeface="Times New Roman" panose="02020603050405020304" pitchFamily="18" charset="0"/>
              </a:rPr>
              <a:t>USECASE DIAGRAM</a:t>
            </a:r>
            <a:endParaRPr lang="en-IN" sz="2400" b="1" u="sng"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xmlns="" id="{3422D813-3DBA-CB1C-9E12-6939519CE566}"/>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706245" y="937550"/>
            <a:ext cx="5731510" cy="5478780"/>
          </a:xfrm>
          <a:prstGeom prst="rect">
            <a:avLst/>
          </a:prstGeom>
        </p:spPr>
      </p:pic>
    </p:spTree>
    <p:extLst>
      <p:ext uri="{BB962C8B-B14F-4D97-AF65-F5344CB8AC3E}">
        <p14:creationId xmlns:p14="http://schemas.microsoft.com/office/powerpoint/2010/main" xmlns="" val="8616415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B08D70E-2059-4604-C07D-8EAA37264AB2}"/>
              </a:ext>
            </a:extLst>
          </p:cNvPr>
          <p:cNvSpPr>
            <a:spLocks noGrp="1"/>
          </p:cNvSpPr>
          <p:nvPr>
            <p:ph type="title"/>
          </p:nvPr>
        </p:nvSpPr>
        <p:spPr/>
        <p:txBody>
          <a:bodyPr>
            <a:normAutofit/>
          </a:bodyPr>
          <a:lstStyle/>
          <a:p>
            <a:r>
              <a:rPr lang="en-US" sz="2400" b="1" u="sng" dirty="0">
                <a:latin typeface="Times New Roman" panose="02020603050405020304" pitchFamily="18" charset="0"/>
                <a:cs typeface="Times New Roman" panose="02020603050405020304" pitchFamily="18" charset="0"/>
              </a:rPr>
              <a:t>SEQUENCE DIAGRAM</a:t>
            </a:r>
            <a:endParaRPr lang="en-US" sz="2400" dirty="0"/>
          </a:p>
        </p:txBody>
      </p:sp>
      <p:pic>
        <p:nvPicPr>
          <p:cNvPr id="5" name="Picture 4">
            <a:extLst>
              <a:ext uri="{FF2B5EF4-FFF2-40B4-BE49-F238E27FC236}">
                <a16:creationId xmlns:a16="http://schemas.microsoft.com/office/drawing/2014/main" xmlns="" id="{A7D5287E-4298-6BE1-8098-BA252567C039}"/>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706245" y="1867217"/>
            <a:ext cx="5731510" cy="3123565"/>
          </a:xfrm>
          <a:prstGeom prst="rect">
            <a:avLst/>
          </a:prstGeom>
        </p:spPr>
      </p:pic>
    </p:spTree>
    <p:extLst>
      <p:ext uri="{BB962C8B-B14F-4D97-AF65-F5344CB8AC3E}">
        <p14:creationId xmlns:p14="http://schemas.microsoft.com/office/powerpoint/2010/main" xmlns="" val="17913846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66F2A78-0D7A-8F20-365E-8EA92546CC61}"/>
              </a:ext>
            </a:extLst>
          </p:cNvPr>
          <p:cNvSpPr>
            <a:spLocks noGrp="1"/>
          </p:cNvSpPr>
          <p:nvPr>
            <p:ph type="title"/>
          </p:nvPr>
        </p:nvSpPr>
        <p:spPr>
          <a:xfrm>
            <a:off x="628650" y="160298"/>
            <a:ext cx="7886700" cy="789613"/>
          </a:xfrm>
        </p:spPr>
        <p:txBody>
          <a:bodyPr>
            <a:normAutofit/>
          </a:bodyPr>
          <a:lstStyle/>
          <a:p>
            <a:r>
              <a:rPr lang="en-IN" sz="2400" b="1" u="sng" dirty="0">
                <a:latin typeface="Times New Roman" panose="02020603050405020304" pitchFamily="18" charset="0"/>
                <a:cs typeface="Times New Roman" panose="02020603050405020304" pitchFamily="18" charset="0"/>
              </a:rPr>
              <a:t>MODULE DESCRIPTION</a:t>
            </a:r>
          </a:p>
        </p:txBody>
      </p:sp>
      <p:sp>
        <p:nvSpPr>
          <p:cNvPr id="3" name="Content Placeholder 2">
            <a:extLst>
              <a:ext uri="{FF2B5EF4-FFF2-40B4-BE49-F238E27FC236}">
                <a16:creationId xmlns:a16="http://schemas.microsoft.com/office/drawing/2014/main" xmlns="" id="{0185EAA5-7E47-6928-96FC-06A7C7ABC279}"/>
              </a:ext>
            </a:extLst>
          </p:cNvPr>
          <p:cNvSpPr>
            <a:spLocks noGrp="1"/>
          </p:cNvSpPr>
          <p:nvPr>
            <p:ph idx="1"/>
          </p:nvPr>
        </p:nvSpPr>
        <p:spPr>
          <a:xfrm>
            <a:off x="628650" y="707037"/>
            <a:ext cx="7886700" cy="6132708"/>
          </a:xfrm>
        </p:spPr>
        <p:txBody>
          <a:bodyPr>
            <a:normAutofit/>
          </a:bodyPr>
          <a:lstStyle/>
          <a:p>
            <a:pPr marL="0" indent="0" algn="just">
              <a:lnSpc>
                <a:spcPct val="150000"/>
              </a:lnSpc>
              <a:spcAft>
                <a:spcPts val="800"/>
              </a:spcAft>
              <a:buNone/>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Decentralized real estate using blockchain is a module that aims to enable the secure and efficient transfer of ownership and management of real estate properties through a decentralized network powered by blockchain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technology.The</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module would leverage the immutable and transparent nature of blockchain to create a secure and reliable database of real estate ownership records, as well as facilitate the execution of smart contracts that would automate processes such as property transfers, rental agreements, and maintenance.</a:t>
            </a:r>
          </a:p>
          <a:p>
            <a:pPr marL="0" indent="0" algn="just">
              <a:lnSpc>
                <a:spcPct val="150000"/>
              </a:lnSpc>
              <a:spcAft>
                <a:spcPts val="800"/>
              </a:spcAft>
              <a:buNone/>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Module Names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Symbol" panose="05050102010706020507" pitchFamily="18" charset="2"/>
              <a:buChar char=""/>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MODULE 1: </a:t>
            </a:r>
            <a:r>
              <a:rPr lang="en-IN" sz="1600" dirty="0" err="1">
                <a:effectLst/>
                <a:latin typeface="Times New Roman" panose="02020603050405020304" pitchFamily="18" charset="0"/>
                <a:ea typeface="Calibri" panose="020F0502020204030204" pitchFamily="34" charset="0"/>
                <a:cs typeface="Times New Roman" panose="02020603050405020304" pitchFamily="18" charset="0"/>
              </a:rPr>
              <a:t>RealEstate.sol</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 Contract</a:t>
            </a:r>
          </a:p>
          <a:p>
            <a:pPr marL="342900" lvl="0" indent="-342900" algn="just">
              <a:lnSpc>
                <a:spcPct val="150000"/>
              </a:lnSpc>
              <a:buFont typeface="Symbol" panose="05050102010706020507" pitchFamily="18" charset="2"/>
              <a:buChar char=""/>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MODULE 2: Front-end</a:t>
            </a:r>
            <a:endParaRPr lang="en-IN" dirty="0"/>
          </a:p>
        </p:txBody>
      </p:sp>
    </p:spTree>
    <p:extLst>
      <p:ext uri="{BB962C8B-B14F-4D97-AF65-F5344CB8AC3E}">
        <p14:creationId xmlns:p14="http://schemas.microsoft.com/office/powerpoint/2010/main" xmlns="" val="5534318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2FE04818-05FF-B453-5939-D92A45FE394F}"/>
              </a:ext>
            </a:extLst>
          </p:cNvPr>
          <p:cNvSpPr>
            <a:spLocks noGrp="1"/>
          </p:cNvSpPr>
          <p:nvPr>
            <p:ph idx="1"/>
          </p:nvPr>
        </p:nvSpPr>
        <p:spPr>
          <a:xfrm>
            <a:off x="628650" y="355107"/>
            <a:ext cx="7886700" cy="6502892"/>
          </a:xfrm>
        </p:spPr>
        <p:txBody>
          <a:bodyPr>
            <a:normAutofit/>
          </a:bodyPr>
          <a:lstStyle/>
          <a:p>
            <a:pPr marL="0" indent="0" algn="just">
              <a:lnSpc>
                <a:spcPct val="150000"/>
              </a:lnSpc>
              <a:spcAft>
                <a:spcPts val="800"/>
              </a:spcAft>
              <a:buNone/>
            </a:pPr>
            <a:r>
              <a:rPr lang="en-IN" sz="1800" b="1" u="sng" dirty="0">
                <a:effectLst/>
                <a:latin typeface="Times New Roman" panose="02020603050405020304" pitchFamily="18" charset="0"/>
                <a:ea typeface="Calibri" panose="020F0502020204030204" pitchFamily="34" charset="0"/>
                <a:cs typeface="Times New Roman" panose="02020603050405020304" pitchFamily="18" charset="0"/>
              </a:rPr>
              <a:t>Module 1</a:t>
            </a:r>
            <a:endParaRPr lang="en-IN" sz="1800" u="sng" dirty="0">
              <a:effectLst/>
              <a:latin typeface="Calibri" panose="020F0502020204030204" pitchFamily="34" charset="0"/>
              <a:ea typeface="Calibri" panose="020F0502020204030204" pitchFamily="34" charset="0"/>
              <a:cs typeface="Times New Roman" panose="02020603050405020304" pitchFamily="18" charset="0"/>
            </a:endParaRPr>
          </a:p>
          <a:p>
            <a:pPr marL="317500" indent="0" algn="just">
              <a:lnSpc>
                <a:spcPct val="150000"/>
              </a:lnSpc>
              <a:spcBef>
                <a:spcPts val="365"/>
              </a:spcBef>
              <a:spcAft>
                <a:spcPts val="0"/>
              </a:spcAft>
              <a:buNone/>
            </a:pPr>
            <a:r>
              <a:rPr lang="en-US" sz="1600" dirty="0">
                <a:effectLst/>
                <a:latin typeface="Times New Roman" panose="02020603050405020304" pitchFamily="18" charset="0"/>
                <a:ea typeface="Times New Roman" panose="02020603050405020304" pitchFamily="18" charset="0"/>
              </a:rPr>
              <a:t>The </a:t>
            </a:r>
            <a:r>
              <a:rPr lang="en-US" sz="1600" dirty="0" err="1">
                <a:effectLst/>
                <a:latin typeface="Times New Roman" panose="02020603050405020304" pitchFamily="18" charset="0"/>
                <a:ea typeface="Times New Roman" panose="02020603050405020304" pitchFamily="18" charset="0"/>
              </a:rPr>
              <a:t>RealEstate.sol</a:t>
            </a:r>
            <a:r>
              <a:rPr lang="en-US" sz="1600" dirty="0">
                <a:effectLst/>
                <a:latin typeface="Times New Roman" panose="02020603050405020304" pitchFamily="18" charset="0"/>
                <a:ea typeface="Times New Roman" panose="02020603050405020304" pitchFamily="18" charset="0"/>
              </a:rPr>
              <a:t> contract is used to handle all the user storing &amp; land registration logic.</a:t>
            </a:r>
          </a:p>
          <a:p>
            <a:pPr marL="317500" indent="0" algn="just">
              <a:lnSpc>
                <a:spcPct val="150000"/>
              </a:lnSpc>
              <a:spcBef>
                <a:spcPts val="365"/>
              </a:spcBef>
              <a:spcAft>
                <a:spcPts val="0"/>
              </a:spcAft>
              <a:buNone/>
            </a:pPr>
            <a:r>
              <a:rPr lang="en-US" sz="1600" dirty="0">
                <a:effectLst/>
                <a:latin typeface="Times New Roman" panose="02020603050405020304" pitchFamily="18" charset="0"/>
                <a:ea typeface="Times New Roman" panose="02020603050405020304" pitchFamily="18" charset="0"/>
              </a:rPr>
              <a:t>Modifiers-</a:t>
            </a:r>
          </a:p>
          <a:p>
            <a:pPr marL="317500" indent="0" algn="just">
              <a:lnSpc>
                <a:spcPct val="150000"/>
              </a:lnSpc>
              <a:spcBef>
                <a:spcPts val="365"/>
              </a:spcBef>
              <a:spcAft>
                <a:spcPts val="0"/>
              </a:spcAft>
              <a:buNone/>
            </a:pPr>
            <a:r>
              <a:rPr lang="en-US" sz="1600" dirty="0" err="1">
                <a:effectLst/>
                <a:latin typeface="Times New Roman" panose="02020603050405020304" pitchFamily="18" charset="0"/>
                <a:ea typeface="Times New Roman" panose="02020603050405020304" pitchFamily="18" charset="0"/>
              </a:rPr>
              <a:t>onlyAdmin</a:t>
            </a:r>
            <a:r>
              <a:rPr lang="en-US" sz="1600" dirty="0">
                <a:effectLst/>
                <a:latin typeface="Times New Roman" panose="02020603050405020304" pitchFamily="18" charset="0"/>
                <a:ea typeface="Times New Roman" panose="02020603050405020304" pitchFamily="18" charset="0"/>
              </a:rPr>
              <a:t>()</a:t>
            </a:r>
          </a:p>
          <a:p>
            <a:pPr marL="317500" indent="0" algn="just">
              <a:lnSpc>
                <a:spcPct val="150000"/>
              </a:lnSpc>
              <a:spcBef>
                <a:spcPts val="365"/>
              </a:spcBef>
              <a:spcAft>
                <a:spcPts val="0"/>
              </a:spcAft>
              <a:buNone/>
            </a:pPr>
            <a:r>
              <a:rPr lang="en-US" sz="1600" dirty="0">
                <a:effectLst/>
                <a:latin typeface="Times New Roman" panose="02020603050405020304" pitchFamily="18" charset="0"/>
                <a:ea typeface="Times New Roman" panose="02020603050405020304" pitchFamily="18" charset="0"/>
              </a:rPr>
              <a:t>It restricts function call to only </a:t>
            </a:r>
            <a:r>
              <a:rPr lang="en-US" sz="1600" dirty="0" err="1">
                <a:effectLst/>
                <a:latin typeface="Times New Roman" panose="02020603050405020304" pitchFamily="18" charset="0"/>
                <a:ea typeface="Times New Roman" panose="02020603050405020304" pitchFamily="18" charset="0"/>
              </a:rPr>
              <a:t>Admin.The</a:t>
            </a:r>
            <a:r>
              <a:rPr lang="en-US" sz="1600" dirty="0">
                <a:effectLst/>
                <a:latin typeface="Times New Roman" panose="02020603050405020304" pitchFamily="18" charset="0"/>
                <a:ea typeface="Times New Roman" panose="02020603050405020304" pitchFamily="18" charset="0"/>
              </a:rPr>
              <a:t> transaction will get reverted when if someone else tries to call the function.</a:t>
            </a:r>
          </a:p>
          <a:p>
            <a:pPr marL="317500" indent="0" algn="just">
              <a:lnSpc>
                <a:spcPct val="150000"/>
              </a:lnSpc>
              <a:spcBef>
                <a:spcPts val="365"/>
              </a:spcBef>
              <a:spcAft>
                <a:spcPts val="0"/>
              </a:spcAft>
              <a:buNone/>
            </a:pPr>
            <a:r>
              <a:rPr lang="en-US" sz="1600" dirty="0" err="1">
                <a:effectLst/>
                <a:latin typeface="Times New Roman" panose="02020603050405020304" pitchFamily="18" charset="0"/>
                <a:ea typeface="Times New Roman" panose="02020603050405020304" pitchFamily="18" charset="0"/>
              </a:rPr>
              <a:t>onlyRegistrar</a:t>
            </a:r>
            <a:r>
              <a:rPr lang="en-US" sz="1600" dirty="0">
                <a:effectLst/>
                <a:latin typeface="Times New Roman" panose="02020603050405020304" pitchFamily="18" charset="0"/>
                <a:ea typeface="Times New Roman" panose="02020603050405020304" pitchFamily="18" charset="0"/>
              </a:rPr>
              <a:t>() </a:t>
            </a:r>
          </a:p>
          <a:p>
            <a:pPr marL="317500" indent="0" algn="just">
              <a:lnSpc>
                <a:spcPct val="150000"/>
              </a:lnSpc>
              <a:spcBef>
                <a:spcPts val="365"/>
              </a:spcBef>
              <a:spcAft>
                <a:spcPts val="0"/>
              </a:spcAft>
              <a:buNone/>
            </a:pPr>
            <a:r>
              <a:rPr lang="en-US" sz="1600" dirty="0">
                <a:effectLst/>
                <a:latin typeface="Times New Roman" panose="02020603050405020304" pitchFamily="18" charset="0"/>
                <a:ea typeface="Times New Roman" panose="02020603050405020304" pitchFamily="18" charset="0"/>
              </a:rPr>
              <a:t>It restricts the function call to only the </a:t>
            </a:r>
            <a:r>
              <a:rPr lang="en-US" sz="1600" dirty="0" err="1">
                <a:effectLst/>
                <a:latin typeface="Times New Roman" panose="02020603050405020304" pitchFamily="18" charset="0"/>
                <a:ea typeface="Times New Roman" panose="02020603050405020304" pitchFamily="18" charset="0"/>
              </a:rPr>
              <a:t>Registrar.The</a:t>
            </a:r>
            <a:r>
              <a:rPr lang="en-US" sz="1600" dirty="0">
                <a:effectLst/>
                <a:latin typeface="Times New Roman" panose="02020603050405020304" pitchFamily="18" charset="0"/>
                <a:ea typeface="Times New Roman" panose="02020603050405020304" pitchFamily="18" charset="0"/>
              </a:rPr>
              <a:t> transaction will get reverted if someone other than the registrar tries to call the function</a:t>
            </a:r>
          </a:p>
          <a:p>
            <a:pPr marL="317500" indent="0" algn="just">
              <a:lnSpc>
                <a:spcPct val="150000"/>
              </a:lnSpc>
              <a:spcBef>
                <a:spcPts val="365"/>
              </a:spcBef>
              <a:spcAft>
                <a:spcPts val="0"/>
              </a:spcAft>
              <a:buNone/>
            </a:pPr>
            <a:endParaRPr lang="en-US" sz="1600" dirty="0">
              <a:effectLst/>
              <a:latin typeface="Times New Roman" panose="02020603050405020304" pitchFamily="18" charset="0"/>
              <a:ea typeface="Times New Roman" panose="02020603050405020304" pitchFamily="18" charset="0"/>
            </a:endParaRPr>
          </a:p>
          <a:p>
            <a:pPr marL="317500" indent="0" algn="just">
              <a:lnSpc>
                <a:spcPct val="150000"/>
              </a:lnSpc>
              <a:spcBef>
                <a:spcPts val="365"/>
              </a:spcBef>
              <a:spcAft>
                <a:spcPts val="0"/>
              </a:spcAft>
              <a:buNone/>
            </a:pPr>
            <a:endParaRPr lang="en-US" sz="1600" dirty="0">
              <a:latin typeface="Times New Roman" panose="02020603050405020304" pitchFamily="18" charset="0"/>
              <a:ea typeface="Times New Roman" panose="02020603050405020304" pitchFamily="18" charset="0"/>
            </a:endParaRPr>
          </a:p>
          <a:p>
            <a:pPr marL="317500" indent="0" algn="just">
              <a:lnSpc>
                <a:spcPct val="150000"/>
              </a:lnSpc>
              <a:spcBef>
                <a:spcPts val="365"/>
              </a:spcBef>
              <a:spcAft>
                <a:spcPts val="0"/>
              </a:spcAft>
              <a:buNone/>
            </a:pPr>
            <a:endParaRPr lang="en-US" sz="1600" dirty="0">
              <a:effectLst/>
              <a:latin typeface="Times New Roman" panose="02020603050405020304" pitchFamily="18" charset="0"/>
              <a:ea typeface="Times New Roman" panose="02020603050405020304" pitchFamily="18" charset="0"/>
            </a:endParaRPr>
          </a:p>
          <a:p>
            <a:pPr marL="317500" indent="0" algn="just">
              <a:lnSpc>
                <a:spcPct val="150000"/>
              </a:lnSpc>
              <a:spcBef>
                <a:spcPts val="365"/>
              </a:spcBef>
              <a:spcAft>
                <a:spcPts val="0"/>
              </a:spcAft>
              <a:buNone/>
            </a:pPr>
            <a:endParaRPr lang="en-US" sz="1600" dirty="0">
              <a:effectLst/>
              <a:latin typeface="Times New Roman" panose="02020603050405020304" pitchFamily="18" charset="0"/>
              <a:ea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xmlns="" val="32010217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1F9EF977-56AA-5D5A-A30F-3BC063301F0E}"/>
              </a:ext>
            </a:extLst>
          </p:cNvPr>
          <p:cNvSpPr>
            <a:spLocks noGrp="1"/>
          </p:cNvSpPr>
          <p:nvPr>
            <p:ph idx="1"/>
          </p:nvPr>
        </p:nvSpPr>
        <p:spPr>
          <a:xfrm>
            <a:off x="539873" y="351932"/>
            <a:ext cx="7886700" cy="6417291"/>
          </a:xfrm>
        </p:spPr>
        <p:txBody>
          <a:bodyPr/>
          <a:lstStyle/>
          <a:p>
            <a:pPr marL="0" indent="0" algn="just">
              <a:lnSpc>
                <a:spcPct val="150000"/>
              </a:lnSpc>
              <a:spcAft>
                <a:spcPts val="800"/>
              </a:spcAft>
              <a:buNone/>
            </a:pPr>
            <a:r>
              <a:rPr lang="en-IN" sz="1800" b="1" u="sng" dirty="0">
                <a:effectLst/>
                <a:latin typeface="Times New Roman" panose="02020603050405020304" pitchFamily="18" charset="0"/>
                <a:ea typeface="Calibri" panose="020F0502020204030204" pitchFamily="34" charset="0"/>
                <a:cs typeface="Times New Roman" panose="02020603050405020304" pitchFamily="18" charset="0"/>
              </a:rPr>
              <a:t>Module 2</a:t>
            </a:r>
            <a:endParaRPr lang="en-IN" sz="1800" b="1" u="sng" dirty="0">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50000"/>
              </a:lnSpc>
              <a:spcAft>
                <a:spcPts val="800"/>
              </a:spcAft>
              <a:buNone/>
            </a:pPr>
            <a:r>
              <a:rPr lang="en-US" sz="1600" dirty="0">
                <a:effectLst/>
                <a:latin typeface="Times New Roman" panose="02020603050405020304" pitchFamily="18" charset="0"/>
                <a:ea typeface="Calibri" panose="020F0502020204030204" pitchFamily="34" charset="0"/>
              </a:rPr>
              <a:t>The ABI &amp; address of the deployed contract is used along with the help of web3.js library to connect the frontend with the smart-contract. The whole code for the front-end part is contained in  App.js </a:t>
            </a:r>
            <a:r>
              <a:rPr lang="en-US" sz="1600" dirty="0" err="1">
                <a:effectLst/>
                <a:latin typeface="Times New Roman" panose="02020603050405020304" pitchFamily="18" charset="0"/>
                <a:ea typeface="Calibri" panose="020F0502020204030204" pitchFamily="34" charset="0"/>
              </a:rPr>
              <a:t>file.At</a:t>
            </a:r>
            <a:r>
              <a:rPr lang="en-US" sz="1600" dirty="0">
                <a:effectLst/>
                <a:latin typeface="Times New Roman" panose="02020603050405020304" pitchFamily="18" charset="0"/>
                <a:ea typeface="Calibri" panose="020F0502020204030204" pitchFamily="34" charset="0"/>
              </a:rPr>
              <a:t> first it is checked if </a:t>
            </a:r>
            <a:r>
              <a:rPr lang="en-US" sz="1600" dirty="0" err="1">
                <a:effectLst/>
                <a:latin typeface="Times New Roman" panose="02020603050405020304" pitchFamily="18" charset="0"/>
                <a:ea typeface="Calibri" panose="020F0502020204030204" pitchFamily="34" charset="0"/>
              </a:rPr>
              <a:t>Metamask</a:t>
            </a:r>
            <a:r>
              <a:rPr lang="en-US" sz="1600" dirty="0">
                <a:effectLst/>
                <a:latin typeface="Times New Roman" panose="02020603050405020304" pitchFamily="18" charset="0"/>
                <a:ea typeface="Calibri" panose="020F0502020204030204" pitchFamily="34" charset="0"/>
              </a:rPr>
              <a:t> wallet is exists in the user’s browser or not.</a:t>
            </a:r>
          </a:p>
          <a:p>
            <a:pPr marL="0" indent="0" algn="just">
              <a:lnSpc>
                <a:spcPct val="150000"/>
              </a:lnSpc>
              <a:spcAft>
                <a:spcPts val="800"/>
              </a:spcAft>
              <a:buNone/>
            </a:pPr>
            <a:r>
              <a:rPr lang="en-US" sz="1600" dirty="0">
                <a:effectLst/>
                <a:latin typeface="Times New Roman" panose="02020603050405020304" pitchFamily="18" charset="0"/>
                <a:ea typeface="Calibri" panose="020F0502020204030204" pitchFamily="34" charset="0"/>
              </a:rPr>
              <a:t>If </a:t>
            </a:r>
            <a:r>
              <a:rPr lang="en-US" sz="1600" dirty="0" err="1">
                <a:effectLst/>
                <a:latin typeface="Times New Roman" panose="02020603050405020304" pitchFamily="18" charset="0"/>
                <a:ea typeface="Calibri" panose="020F0502020204030204" pitchFamily="34" charset="0"/>
              </a:rPr>
              <a:t>Metamask</a:t>
            </a:r>
            <a:r>
              <a:rPr lang="en-US" sz="1600" dirty="0">
                <a:effectLst/>
                <a:latin typeface="Times New Roman" panose="02020603050405020304" pitchFamily="18" charset="0"/>
                <a:ea typeface="Calibri" panose="020F0502020204030204" pitchFamily="34" charset="0"/>
              </a:rPr>
              <a:t> does not exist in the user’s wallet , then the</a:t>
            </a:r>
          </a:p>
          <a:p>
            <a:pPr marL="0" indent="0" algn="just">
              <a:lnSpc>
                <a:spcPct val="150000"/>
              </a:lnSpc>
              <a:spcAft>
                <a:spcPts val="800"/>
              </a:spcAft>
              <a:buNone/>
            </a:pPr>
            <a:r>
              <a:rPr lang="en-US" sz="1600" dirty="0">
                <a:effectLst/>
                <a:latin typeface="Times New Roman" panose="02020603050405020304" pitchFamily="18" charset="0"/>
                <a:ea typeface="Calibri" panose="020F0502020204030204" pitchFamily="34" charset="0"/>
              </a:rPr>
              <a:t>User is prompted to install a Wallet</a:t>
            </a:r>
          </a:p>
          <a:p>
            <a:pPr marL="0" indent="0" algn="just">
              <a:lnSpc>
                <a:spcPct val="150000"/>
              </a:lnSpc>
              <a:spcAft>
                <a:spcPts val="800"/>
              </a:spcAft>
              <a:buNone/>
            </a:pPr>
            <a:r>
              <a:rPr lang="en-US" sz="1600" dirty="0">
                <a:effectLst/>
                <a:latin typeface="Times New Roman" panose="02020603050405020304" pitchFamily="18" charset="0"/>
                <a:ea typeface="Calibri" panose="020F0502020204030204" pitchFamily="34" charset="0"/>
              </a:rPr>
              <a:t>Then the user is asked to connect to the wallet.</a:t>
            </a:r>
          </a:p>
          <a:p>
            <a:pPr marL="0" indent="0" algn="just">
              <a:lnSpc>
                <a:spcPct val="150000"/>
              </a:lnSpc>
              <a:spcAft>
                <a:spcPts val="800"/>
              </a:spcAft>
              <a:buNone/>
            </a:pPr>
            <a:r>
              <a:rPr lang="en-US" sz="1600" dirty="0">
                <a:effectLst/>
                <a:latin typeface="Times New Roman" panose="02020603050405020304" pitchFamily="18" charset="0"/>
                <a:ea typeface="Calibri" panose="020F0502020204030204" pitchFamily="34" charset="0"/>
              </a:rPr>
              <a:t>After the user signs the transaction the landing page is </a:t>
            </a:r>
            <a:r>
              <a:rPr lang="en-US" sz="1600" dirty="0" err="1">
                <a:effectLst/>
                <a:latin typeface="Times New Roman" panose="02020603050405020304" pitchFamily="18" charset="0"/>
                <a:ea typeface="Calibri" panose="020F0502020204030204" pitchFamily="34" charset="0"/>
              </a:rPr>
              <a:t>shown,where</a:t>
            </a:r>
            <a:r>
              <a:rPr lang="en-US" sz="1600" dirty="0">
                <a:effectLst/>
                <a:latin typeface="Times New Roman" panose="02020603050405020304" pitchFamily="18" charset="0"/>
                <a:ea typeface="Calibri" panose="020F0502020204030204" pitchFamily="34" charset="0"/>
              </a:rPr>
              <a:t> the user can fill the form to register  their property and save the data on the tamper-proof, immutable Blockchain.</a:t>
            </a:r>
          </a:p>
          <a:p>
            <a:pPr marL="0" indent="0" algn="just">
              <a:lnSpc>
                <a:spcPct val="150000"/>
              </a:lnSpc>
              <a:spcAft>
                <a:spcPts val="800"/>
              </a:spcAft>
              <a:buNone/>
            </a:pPr>
            <a:endParaRPr lang="en-IN" sz="1600" dirty="0">
              <a:effectLst/>
              <a:latin typeface="Times New Roman" panose="02020603050405020304" pitchFamily="18" charset="0"/>
              <a:ea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xmlns="" val="17925408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997812E9-6ED4-82B9-7DAF-ABA721499770}"/>
              </a:ext>
            </a:extLst>
          </p:cNvPr>
          <p:cNvSpPr>
            <a:spLocks noGrp="1"/>
          </p:cNvSpPr>
          <p:nvPr>
            <p:ph idx="1"/>
          </p:nvPr>
        </p:nvSpPr>
        <p:spPr>
          <a:xfrm>
            <a:off x="628648" y="202884"/>
            <a:ext cx="7886701" cy="6725265"/>
          </a:xfrm>
        </p:spPr>
        <p:txBody>
          <a:bodyPr/>
          <a:lstStyle/>
          <a:p>
            <a:pPr marL="0" indent="0">
              <a:buNone/>
            </a:pPr>
            <a:r>
              <a:rPr lang="en-US" sz="1800" b="1" u="sng" dirty="0">
                <a:effectLst/>
                <a:latin typeface="Times New Roman" panose="02020603050405020304" pitchFamily="18" charset="0"/>
                <a:ea typeface="Times New Roman" panose="02020603050405020304" pitchFamily="18" charset="0"/>
                <a:cs typeface="Times New Roman" panose="02020603050405020304" pitchFamily="18" charset="0"/>
              </a:rPr>
              <a:t>TESTS AND REPORTS</a:t>
            </a:r>
          </a:p>
          <a:p>
            <a:pPr marL="0" indent="0">
              <a:buNone/>
            </a:pPr>
            <a:r>
              <a:rPr lang="en-US" sz="1600" b="1" dirty="0">
                <a:latin typeface="Times New Roman" panose="02020603050405020304" pitchFamily="18" charset="0"/>
                <a:ea typeface="Times New Roman" panose="02020603050405020304" pitchFamily="18" charset="0"/>
                <a:cs typeface="Times New Roman" panose="02020603050405020304" pitchFamily="18" charset="0"/>
              </a:rPr>
              <a:t>T</a:t>
            </a:r>
            <a:r>
              <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rPr>
              <a:t>est case 1: Unit Testing:</a:t>
            </a:r>
            <a:endParaRPr lang="en-IN"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buNone/>
            </a:pPr>
            <a:endParaRPr lang="en-IN" sz="1400" b="1" dirty="0">
              <a:latin typeface="Times New Roman" panose="02020603050405020304" pitchFamily="18" charset="0"/>
              <a:cs typeface="Times New Roman" panose="02020603050405020304" pitchFamily="18" charset="0"/>
            </a:endParaRPr>
          </a:p>
          <a:p>
            <a:pPr marL="0" indent="0">
              <a:buNone/>
            </a:pPr>
            <a:r>
              <a:rPr lang="en-IN" sz="1400" b="1" dirty="0">
                <a:latin typeface="Times New Roman" panose="02020603050405020304" pitchFamily="18" charset="0"/>
                <a:cs typeface="Times New Roman" panose="02020603050405020304" pitchFamily="18" charset="0"/>
              </a:rPr>
              <a:t>\</a:t>
            </a:r>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r>
              <a:rPr lang="en-US" sz="1600" b="1" dirty="0">
                <a:effectLst/>
                <a:latin typeface="Times New Roman" panose="02020603050405020304" pitchFamily="18" charset="0"/>
                <a:ea typeface="Times New Roman" panose="02020603050405020304" pitchFamily="18" charset="0"/>
              </a:rPr>
              <a:t>Test case 2: Security Testing:</a:t>
            </a:r>
            <a:endParaRPr lang="en-IN" sz="1600" dirty="0">
              <a:effectLst/>
              <a:latin typeface="Times New Roman" panose="02020603050405020304" pitchFamily="18" charset="0"/>
              <a:ea typeface="Times New Roman" panose="02020603050405020304" pitchFamily="18" charset="0"/>
            </a:endParaRPr>
          </a:p>
          <a:p>
            <a:pPr marL="0" indent="0">
              <a:buNone/>
            </a:pPr>
            <a:endParaRPr lang="en-IN" dirty="0"/>
          </a:p>
        </p:txBody>
      </p:sp>
      <p:graphicFrame>
        <p:nvGraphicFramePr>
          <p:cNvPr id="5" name="Table 4">
            <a:extLst>
              <a:ext uri="{FF2B5EF4-FFF2-40B4-BE49-F238E27FC236}">
                <a16:creationId xmlns:a16="http://schemas.microsoft.com/office/drawing/2014/main" xmlns="" id="{6BCF337F-8DD0-F9FA-1595-E4281B11D5F0}"/>
              </a:ext>
            </a:extLst>
          </p:cNvPr>
          <p:cNvGraphicFramePr>
            <a:graphicFrameLocks noGrp="1"/>
          </p:cNvGraphicFramePr>
          <p:nvPr>
            <p:extLst>
              <p:ext uri="{D42A27DB-BD31-4B8C-83A1-F6EECF244321}">
                <p14:modId xmlns:p14="http://schemas.microsoft.com/office/powerpoint/2010/main" xmlns="" val="1629507720"/>
              </p:ext>
            </p:extLst>
          </p:nvPr>
        </p:nvGraphicFramePr>
        <p:xfrm>
          <a:off x="628649" y="1151882"/>
          <a:ext cx="7886700" cy="2523490"/>
        </p:xfrm>
        <a:graphic>
          <a:graphicData uri="http://schemas.openxmlformats.org/drawingml/2006/table">
            <a:tbl>
              <a:tblPr firstRow="1" firstCol="1" bandRow="1">
                <a:tableStyleId>{5C22544A-7EE6-4342-B048-85BDC9FD1C3A}</a:tableStyleId>
              </a:tblPr>
              <a:tblGrid>
                <a:gridCol w="726294">
                  <a:extLst>
                    <a:ext uri="{9D8B030D-6E8A-4147-A177-3AD203B41FA5}">
                      <a16:colId xmlns:a16="http://schemas.microsoft.com/office/drawing/2014/main" xmlns="" val="968177448"/>
                    </a:ext>
                  </a:extLst>
                </a:gridCol>
                <a:gridCol w="1465016">
                  <a:extLst>
                    <a:ext uri="{9D8B030D-6E8A-4147-A177-3AD203B41FA5}">
                      <a16:colId xmlns:a16="http://schemas.microsoft.com/office/drawing/2014/main" xmlns="" val="4013065853"/>
                    </a:ext>
                  </a:extLst>
                </a:gridCol>
                <a:gridCol w="1400544">
                  <a:extLst>
                    <a:ext uri="{9D8B030D-6E8A-4147-A177-3AD203B41FA5}">
                      <a16:colId xmlns:a16="http://schemas.microsoft.com/office/drawing/2014/main" xmlns="" val="3676165103"/>
                    </a:ext>
                  </a:extLst>
                </a:gridCol>
                <a:gridCol w="1200134">
                  <a:extLst>
                    <a:ext uri="{9D8B030D-6E8A-4147-A177-3AD203B41FA5}">
                      <a16:colId xmlns:a16="http://schemas.microsoft.com/office/drawing/2014/main" xmlns="" val="445199889"/>
                    </a:ext>
                  </a:extLst>
                </a:gridCol>
                <a:gridCol w="1004383">
                  <a:extLst>
                    <a:ext uri="{9D8B030D-6E8A-4147-A177-3AD203B41FA5}">
                      <a16:colId xmlns:a16="http://schemas.microsoft.com/office/drawing/2014/main" xmlns="" val="3504264851"/>
                    </a:ext>
                  </a:extLst>
                </a:gridCol>
                <a:gridCol w="1039338">
                  <a:extLst>
                    <a:ext uri="{9D8B030D-6E8A-4147-A177-3AD203B41FA5}">
                      <a16:colId xmlns:a16="http://schemas.microsoft.com/office/drawing/2014/main" xmlns="" val="651252895"/>
                    </a:ext>
                  </a:extLst>
                </a:gridCol>
                <a:gridCol w="1050991">
                  <a:extLst>
                    <a:ext uri="{9D8B030D-6E8A-4147-A177-3AD203B41FA5}">
                      <a16:colId xmlns:a16="http://schemas.microsoft.com/office/drawing/2014/main" xmlns="" val="4049001036"/>
                    </a:ext>
                  </a:extLst>
                </a:gridCol>
              </a:tblGrid>
              <a:tr h="804545">
                <a:tc>
                  <a:txBody>
                    <a:bodyPr/>
                    <a:lstStyle/>
                    <a:p>
                      <a:pPr algn="ctr">
                        <a:lnSpc>
                          <a:spcPct val="100000"/>
                        </a:lnSpc>
                      </a:pPr>
                      <a:r>
                        <a:rPr lang="en-US" sz="1200" dirty="0">
                          <a:effectLst/>
                          <a:latin typeface="Times New Roman" panose="02020603050405020304" pitchFamily="18" charset="0"/>
                          <a:cs typeface="Times New Roman" panose="02020603050405020304" pitchFamily="18" charset="0"/>
                        </a:rPr>
                        <a:t>Test Case ID</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00000"/>
                        </a:lnSpc>
                      </a:pPr>
                      <a:r>
                        <a:rPr lang="en-US" sz="1200">
                          <a:effectLst/>
                          <a:latin typeface="Times New Roman" panose="02020603050405020304" pitchFamily="18" charset="0"/>
                          <a:cs typeface="Times New Roman" panose="02020603050405020304" pitchFamily="18" charset="0"/>
                        </a:rPr>
                        <a:t>Test Case Description</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00000"/>
                        </a:lnSpc>
                      </a:pPr>
                      <a:r>
                        <a:rPr lang="en-US" sz="1200" dirty="0">
                          <a:effectLst/>
                          <a:latin typeface="Times New Roman" panose="02020603050405020304" pitchFamily="18" charset="0"/>
                          <a:cs typeface="Times New Roman" panose="02020603050405020304" pitchFamily="18" charset="0"/>
                        </a:rPr>
                        <a:t>Input Data</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00000"/>
                        </a:lnSpc>
                      </a:pPr>
                      <a:r>
                        <a:rPr lang="en-US" sz="1200" dirty="0">
                          <a:effectLst/>
                          <a:latin typeface="Times New Roman" panose="02020603050405020304" pitchFamily="18" charset="0"/>
                          <a:cs typeface="Times New Roman" panose="02020603050405020304" pitchFamily="18" charset="0"/>
                        </a:rPr>
                        <a:t>Expected Output</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00000"/>
                        </a:lnSpc>
                      </a:pPr>
                      <a:r>
                        <a:rPr lang="en-US" sz="1200">
                          <a:effectLst/>
                          <a:latin typeface="Times New Roman" panose="02020603050405020304" pitchFamily="18" charset="0"/>
                          <a:cs typeface="Times New Roman" panose="02020603050405020304" pitchFamily="18" charset="0"/>
                        </a:rPr>
                        <a:t>Actual Output</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00000"/>
                        </a:lnSpc>
                      </a:pPr>
                      <a:r>
                        <a:rPr lang="en-US" sz="1200">
                          <a:effectLst/>
                          <a:latin typeface="Times New Roman" panose="02020603050405020304" pitchFamily="18" charset="0"/>
                          <a:cs typeface="Times New Roman" panose="02020603050405020304" pitchFamily="18" charset="0"/>
                        </a:rPr>
                        <a:t>Pass/Fail</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00000"/>
                        </a:lnSpc>
                      </a:pPr>
                      <a:r>
                        <a:rPr lang="en-US" sz="1200">
                          <a:effectLst/>
                          <a:latin typeface="Times New Roman" panose="02020603050405020304" pitchFamily="18" charset="0"/>
                          <a:cs typeface="Times New Roman" panose="02020603050405020304" pitchFamily="18" charset="0"/>
                        </a:rPr>
                        <a:t>Remarks</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xmlns="" val="2160622746"/>
                  </a:ext>
                </a:extLst>
              </a:tr>
              <a:tr h="804545">
                <a:tc>
                  <a:txBody>
                    <a:bodyPr/>
                    <a:lstStyle/>
                    <a:p>
                      <a:pPr algn="ctr">
                        <a:lnSpc>
                          <a:spcPct val="100000"/>
                        </a:lnSpc>
                      </a:pPr>
                      <a:r>
                        <a:rPr lang="en-US" sz="1200" dirty="0">
                          <a:effectLst/>
                          <a:latin typeface="Times New Roman" panose="02020603050405020304" pitchFamily="18" charset="0"/>
                          <a:cs typeface="Times New Roman" panose="02020603050405020304" pitchFamily="18" charset="0"/>
                        </a:rPr>
                        <a:t>T1</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00000"/>
                        </a:lnSpc>
                      </a:pPr>
                      <a:r>
                        <a:rPr lang="en-US" sz="1200" dirty="0">
                          <a:effectLst/>
                          <a:latin typeface="Times New Roman" panose="02020603050405020304" pitchFamily="18" charset="0"/>
                          <a:cs typeface="Times New Roman" panose="02020603050405020304" pitchFamily="18" charset="0"/>
                        </a:rPr>
                        <a:t>Test the creation of a new property listing</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00000"/>
                        </a:lnSpc>
                      </a:pPr>
                      <a:r>
                        <a:rPr lang="en-US" sz="1200" dirty="0">
                          <a:effectLst/>
                          <a:latin typeface="Times New Roman" panose="02020603050405020304" pitchFamily="18" charset="0"/>
                          <a:cs typeface="Times New Roman" panose="02020603050405020304" pitchFamily="18" charset="0"/>
                        </a:rPr>
                        <a:t>Property information </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00000"/>
                        </a:lnSpc>
                      </a:pPr>
                      <a:r>
                        <a:rPr lang="en-US" sz="1200" dirty="0">
                          <a:effectLst/>
                          <a:latin typeface="Times New Roman" panose="02020603050405020304" pitchFamily="18" charset="0"/>
                          <a:cs typeface="Times New Roman" panose="02020603050405020304" pitchFamily="18" charset="0"/>
                        </a:rPr>
                        <a:t>Property information is stored on the blockchain</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00000"/>
                        </a:lnSpc>
                      </a:pPr>
                      <a:r>
                        <a:rPr lang="en-US" sz="1200" dirty="0">
                          <a:effectLst/>
                          <a:latin typeface="Times New Roman" panose="02020603050405020304" pitchFamily="18" charset="0"/>
                          <a:cs typeface="Times New Roman" panose="02020603050405020304" pitchFamily="18" charset="0"/>
                        </a:rPr>
                        <a:t>To show valid information stored</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00000"/>
                        </a:lnSpc>
                      </a:pPr>
                      <a:r>
                        <a:rPr lang="en-US" sz="1200">
                          <a:effectLst/>
                          <a:latin typeface="Times New Roman" panose="02020603050405020304" pitchFamily="18" charset="0"/>
                          <a:cs typeface="Times New Roman" panose="02020603050405020304" pitchFamily="18" charset="0"/>
                        </a:rPr>
                        <a:t>Pass</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00000"/>
                        </a:lnSpc>
                      </a:pPr>
                      <a:r>
                        <a:rPr lang="en-US" sz="1200">
                          <a:effectLst/>
                          <a:latin typeface="Times New Roman" panose="02020603050405020304" pitchFamily="18" charset="0"/>
                          <a:cs typeface="Times New Roman" panose="02020603050405020304" pitchFamily="18" charset="0"/>
                        </a:rPr>
                        <a:t>Efficient</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xmlns="" val="2510436268"/>
                  </a:ext>
                </a:extLst>
              </a:tr>
              <a:tr h="804545">
                <a:tc>
                  <a:txBody>
                    <a:bodyPr/>
                    <a:lstStyle/>
                    <a:p>
                      <a:pPr algn="ctr">
                        <a:lnSpc>
                          <a:spcPct val="100000"/>
                        </a:lnSpc>
                      </a:pPr>
                      <a:r>
                        <a:rPr lang="en-US" sz="1200">
                          <a:effectLst/>
                          <a:latin typeface="Times New Roman" panose="02020603050405020304" pitchFamily="18" charset="0"/>
                          <a:cs typeface="Times New Roman" panose="02020603050405020304" pitchFamily="18" charset="0"/>
                        </a:rPr>
                        <a:t>T2</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00000"/>
                        </a:lnSpc>
                      </a:pPr>
                      <a:r>
                        <a:rPr lang="en-US" sz="1200" dirty="0">
                          <a:effectLst/>
                          <a:latin typeface="Times New Roman" panose="02020603050405020304" pitchFamily="18" charset="0"/>
                          <a:cs typeface="Times New Roman" panose="02020603050405020304" pitchFamily="18" charset="0"/>
                        </a:rPr>
                        <a:t>Test the retrieval of property listings</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00000"/>
                        </a:lnSpc>
                      </a:pPr>
                      <a:r>
                        <a:rPr lang="en-US" sz="1200" dirty="0">
                          <a:effectLst/>
                          <a:latin typeface="Times New Roman" panose="02020603050405020304" pitchFamily="18" charset="0"/>
                          <a:cs typeface="Times New Roman" panose="02020603050405020304" pitchFamily="18" charset="0"/>
                        </a:rPr>
                        <a:t>Property ID</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00000"/>
                        </a:lnSpc>
                      </a:pPr>
                      <a:r>
                        <a:rPr lang="en-US" sz="1200" dirty="0" err="1">
                          <a:effectLst/>
                          <a:latin typeface="Times New Roman" panose="02020603050405020304" pitchFamily="18" charset="0"/>
                          <a:cs typeface="Times New Roman" panose="02020603050405020304" pitchFamily="18" charset="0"/>
                        </a:rPr>
                        <a:t>Transacton</a:t>
                      </a:r>
                      <a:r>
                        <a:rPr lang="en-US" sz="1200" dirty="0">
                          <a:effectLst/>
                          <a:latin typeface="Times New Roman" panose="02020603050405020304" pitchFamily="18" charset="0"/>
                          <a:cs typeface="Times New Roman" panose="02020603050405020304" pitchFamily="18" charset="0"/>
                        </a:rPr>
                        <a:t> details</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00000"/>
                        </a:lnSpc>
                      </a:pPr>
                      <a:r>
                        <a:rPr lang="en-US" sz="1200" dirty="0">
                          <a:effectLst/>
                          <a:latin typeface="Times New Roman" panose="02020603050405020304" pitchFamily="18" charset="0"/>
                          <a:cs typeface="Times New Roman" panose="02020603050405020304" pitchFamily="18" charset="0"/>
                        </a:rPr>
                        <a:t>List of all transactions associated with the property</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00000"/>
                        </a:lnSpc>
                      </a:pPr>
                      <a:r>
                        <a:rPr lang="en-US" sz="1200">
                          <a:effectLst/>
                          <a:latin typeface="Times New Roman" panose="02020603050405020304" pitchFamily="18" charset="0"/>
                          <a:cs typeface="Times New Roman" panose="02020603050405020304" pitchFamily="18" charset="0"/>
                        </a:rPr>
                        <a:t>Pass</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00000"/>
                        </a:lnSpc>
                      </a:pPr>
                      <a:r>
                        <a:rPr lang="en-US" sz="1200" dirty="0">
                          <a:effectLst/>
                          <a:latin typeface="Times New Roman" panose="02020603050405020304" pitchFamily="18" charset="0"/>
                          <a:cs typeface="Times New Roman" panose="02020603050405020304" pitchFamily="18" charset="0"/>
                        </a:rPr>
                        <a:t>Efficient</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xmlns="" val="4120254462"/>
                  </a:ext>
                </a:extLst>
              </a:tr>
            </a:tbl>
          </a:graphicData>
        </a:graphic>
      </p:graphicFrame>
      <p:graphicFrame>
        <p:nvGraphicFramePr>
          <p:cNvPr id="6" name="Table 5">
            <a:extLst>
              <a:ext uri="{FF2B5EF4-FFF2-40B4-BE49-F238E27FC236}">
                <a16:creationId xmlns:a16="http://schemas.microsoft.com/office/drawing/2014/main" xmlns="" id="{EE733CD8-F76B-7CA2-2BD0-59D2388FDF49}"/>
              </a:ext>
            </a:extLst>
          </p:cNvPr>
          <p:cNvGraphicFramePr>
            <a:graphicFrameLocks noGrp="1"/>
          </p:cNvGraphicFramePr>
          <p:nvPr>
            <p:extLst>
              <p:ext uri="{D42A27DB-BD31-4B8C-83A1-F6EECF244321}">
                <p14:modId xmlns:p14="http://schemas.microsoft.com/office/powerpoint/2010/main" xmlns="" val="2657358145"/>
              </p:ext>
            </p:extLst>
          </p:nvPr>
        </p:nvGraphicFramePr>
        <p:xfrm>
          <a:off x="628647" y="3985658"/>
          <a:ext cx="7886701" cy="2669458"/>
        </p:xfrm>
        <a:graphic>
          <a:graphicData uri="http://schemas.openxmlformats.org/drawingml/2006/table">
            <a:tbl>
              <a:tblPr firstRow="1" firstCol="1" bandRow="1">
                <a:tableStyleId>{5C22544A-7EE6-4342-B048-85BDC9FD1C3A}</a:tableStyleId>
              </a:tblPr>
              <a:tblGrid>
                <a:gridCol w="680464">
                  <a:extLst>
                    <a:ext uri="{9D8B030D-6E8A-4147-A177-3AD203B41FA5}">
                      <a16:colId xmlns:a16="http://schemas.microsoft.com/office/drawing/2014/main" xmlns="" val="2658760615"/>
                    </a:ext>
                  </a:extLst>
                </a:gridCol>
                <a:gridCol w="1371802">
                  <a:extLst>
                    <a:ext uri="{9D8B030D-6E8A-4147-A177-3AD203B41FA5}">
                      <a16:colId xmlns:a16="http://schemas.microsoft.com/office/drawing/2014/main" xmlns="" val="1583675624"/>
                    </a:ext>
                  </a:extLst>
                </a:gridCol>
                <a:gridCol w="965544">
                  <a:extLst>
                    <a:ext uri="{9D8B030D-6E8A-4147-A177-3AD203B41FA5}">
                      <a16:colId xmlns:a16="http://schemas.microsoft.com/office/drawing/2014/main" xmlns="" val="1696440154"/>
                    </a:ext>
                  </a:extLst>
                </a:gridCol>
                <a:gridCol w="1360928">
                  <a:extLst>
                    <a:ext uri="{9D8B030D-6E8A-4147-A177-3AD203B41FA5}">
                      <a16:colId xmlns:a16="http://schemas.microsoft.com/office/drawing/2014/main" xmlns="" val="1330667645"/>
                    </a:ext>
                  </a:extLst>
                </a:gridCol>
                <a:gridCol w="1450258">
                  <a:extLst>
                    <a:ext uri="{9D8B030D-6E8A-4147-A177-3AD203B41FA5}">
                      <a16:colId xmlns:a16="http://schemas.microsoft.com/office/drawing/2014/main" xmlns="" val="4147657184"/>
                    </a:ext>
                  </a:extLst>
                </a:gridCol>
                <a:gridCol w="1023027">
                  <a:extLst>
                    <a:ext uri="{9D8B030D-6E8A-4147-A177-3AD203B41FA5}">
                      <a16:colId xmlns:a16="http://schemas.microsoft.com/office/drawing/2014/main" xmlns="" val="3899606633"/>
                    </a:ext>
                  </a:extLst>
                </a:gridCol>
                <a:gridCol w="1034678">
                  <a:extLst>
                    <a:ext uri="{9D8B030D-6E8A-4147-A177-3AD203B41FA5}">
                      <a16:colId xmlns:a16="http://schemas.microsoft.com/office/drawing/2014/main" xmlns="" val="3036903421"/>
                    </a:ext>
                  </a:extLst>
                </a:gridCol>
              </a:tblGrid>
              <a:tr h="544509">
                <a:tc>
                  <a:txBody>
                    <a:bodyPr/>
                    <a:lstStyle/>
                    <a:p>
                      <a:pPr algn="ctr">
                        <a:lnSpc>
                          <a:spcPct val="100000"/>
                        </a:lnSpc>
                      </a:pPr>
                      <a:r>
                        <a:rPr lang="en-US" sz="1200" dirty="0">
                          <a:effectLst/>
                          <a:latin typeface="Times New Roman" panose="02020603050405020304" pitchFamily="18" charset="0"/>
                          <a:cs typeface="Times New Roman" panose="02020603050405020304" pitchFamily="18" charset="0"/>
                        </a:rPr>
                        <a:t>Test Case ID</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00000"/>
                        </a:lnSpc>
                      </a:pPr>
                      <a:r>
                        <a:rPr lang="en-US" sz="1200" dirty="0">
                          <a:effectLst/>
                          <a:latin typeface="Times New Roman" panose="02020603050405020304" pitchFamily="18" charset="0"/>
                          <a:cs typeface="Times New Roman" panose="02020603050405020304" pitchFamily="18" charset="0"/>
                        </a:rPr>
                        <a:t>Test Case Description</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00000"/>
                        </a:lnSpc>
                      </a:pPr>
                      <a:r>
                        <a:rPr lang="en-US" sz="1200" dirty="0">
                          <a:effectLst/>
                          <a:latin typeface="Times New Roman" panose="02020603050405020304" pitchFamily="18" charset="0"/>
                          <a:cs typeface="Times New Roman" panose="02020603050405020304" pitchFamily="18" charset="0"/>
                        </a:rPr>
                        <a:t>Input Data</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00000"/>
                        </a:lnSpc>
                      </a:pPr>
                      <a:r>
                        <a:rPr lang="en-US" sz="1200" dirty="0">
                          <a:effectLst/>
                          <a:latin typeface="Times New Roman" panose="02020603050405020304" pitchFamily="18" charset="0"/>
                          <a:cs typeface="Times New Roman" panose="02020603050405020304" pitchFamily="18" charset="0"/>
                        </a:rPr>
                        <a:t>Expected Output</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00000"/>
                        </a:lnSpc>
                      </a:pPr>
                      <a:r>
                        <a:rPr lang="en-US" sz="1200">
                          <a:effectLst/>
                          <a:latin typeface="Times New Roman" panose="02020603050405020304" pitchFamily="18" charset="0"/>
                          <a:cs typeface="Times New Roman" panose="02020603050405020304" pitchFamily="18" charset="0"/>
                        </a:rPr>
                        <a:t>Actual Output</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00000"/>
                        </a:lnSpc>
                      </a:pPr>
                      <a:r>
                        <a:rPr lang="en-US" sz="1200">
                          <a:effectLst/>
                          <a:latin typeface="Times New Roman" panose="02020603050405020304" pitchFamily="18" charset="0"/>
                          <a:cs typeface="Times New Roman" panose="02020603050405020304" pitchFamily="18" charset="0"/>
                        </a:rPr>
                        <a:t>Pass/Fail</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00000"/>
                        </a:lnSpc>
                      </a:pPr>
                      <a:r>
                        <a:rPr lang="en-US" sz="1200">
                          <a:effectLst/>
                          <a:latin typeface="Times New Roman" panose="02020603050405020304" pitchFamily="18" charset="0"/>
                          <a:cs typeface="Times New Roman" panose="02020603050405020304" pitchFamily="18" charset="0"/>
                        </a:rPr>
                        <a:t>Remarks</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xmlns="" val="4188884211"/>
                  </a:ext>
                </a:extLst>
              </a:tr>
              <a:tr h="991039">
                <a:tc>
                  <a:txBody>
                    <a:bodyPr/>
                    <a:lstStyle/>
                    <a:p>
                      <a:pPr algn="ctr">
                        <a:lnSpc>
                          <a:spcPct val="100000"/>
                        </a:lnSpc>
                      </a:pPr>
                      <a:r>
                        <a:rPr lang="en-US" sz="1200">
                          <a:effectLst/>
                          <a:latin typeface="Times New Roman" panose="02020603050405020304" pitchFamily="18" charset="0"/>
                          <a:cs typeface="Times New Roman" panose="02020603050405020304" pitchFamily="18" charset="0"/>
                        </a:rPr>
                        <a:t>T1</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00000"/>
                        </a:lnSpc>
                      </a:pPr>
                      <a:r>
                        <a:rPr lang="en-US" sz="1200" dirty="0">
                          <a:effectLst/>
                          <a:latin typeface="Times New Roman" panose="02020603050405020304" pitchFamily="18" charset="0"/>
                          <a:cs typeface="Times New Roman" panose="02020603050405020304" pitchFamily="18" charset="0"/>
                        </a:rPr>
                        <a:t>SQL injection attack</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00000"/>
                        </a:lnSpc>
                      </a:pPr>
                      <a:r>
                        <a:rPr lang="en-US" sz="1200" dirty="0">
                          <a:effectLst/>
                          <a:latin typeface="Times New Roman" panose="02020603050405020304" pitchFamily="18" charset="0"/>
                          <a:cs typeface="Times New Roman" panose="02020603050405020304" pitchFamily="18" charset="0"/>
                        </a:rPr>
                        <a:t>Malicious code entered into a text field</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00000"/>
                        </a:lnSpc>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Display an error message</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00000"/>
                        </a:lnSpc>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System should reject the input and display an error message. </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00000"/>
                        </a:lnSpc>
                      </a:pPr>
                      <a:r>
                        <a:rPr lang="en-US" sz="1200">
                          <a:effectLst/>
                          <a:latin typeface="Times New Roman" panose="02020603050405020304" pitchFamily="18" charset="0"/>
                          <a:cs typeface="Times New Roman" panose="02020603050405020304" pitchFamily="18" charset="0"/>
                        </a:rPr>
                        <a:t>Pass</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00000"/>
                        </a:lnSpc>
                      </a:pPr>
                      <a:r>
                        <a:rPr lang="en-US" sz="1200">
                          <a:effectLst/>
                          <a:latin typeface="Times New Roman" panose="02020603050405020304" pitchFamily="18" charset="0"/>
                          <a:cs typeface="Times New Roman" panose="02020603050405020304" pitchFamily="18" charset="0"/>
                        </a:rPr>
                        <a:t>Efficient</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xmlns="" val="3609111598"/>
                  </a:ext>
                </a:extLst>
              </a:tr>
              <a:tr h="1133910">
                <a:tc>
                  <a:txBody>
                    <a:bodyPr/>
                    <a:lstStyle/>
                    <a:p>
                      <a:pPr algn="ctr">
                        <a:lnSpc>
                          <a:spcPct val="100000"/>
                        </a:lnSpc>
                      </a:pPr>
                      <a:r>
                        <a:rPr lang="en-US" sz="1200" dirty="0">
                          <a:effectLst/>
                          <a:latin typeface="Times New Roman" panose="02020603050405020304" pitchFamily="18" charset="0"/>
                          <a:cs typeface="Times New Roman" panose="02020603050405020304" pitchFamily="18" charset="0"/>
                        </a:rPr>
                        <a:t>T2</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00000"/>
                        </a:lnSpc>
                      </a:pPr>
                      <a:r>
                        <a:rPr lang="en-US" sz="1200" dirty="0">
                          <a:effectLst/>
                          <a:latin typeface="Times New Roman" panose="02020603050405020304" pitchFamily="18" charset="0"/>
                          <a:cs typeface="Times New Roman" panose="02020603050405020304" pitchFamily="18" charset="0"/>
                        </a:rPr>
                        <a:t>Cross-site scripting attack</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00000"/>
                        </a:lnSpc>
                      </a:pPr>
                      <a:r>
                        <a:rPr lang="en-US" sz="1200" dirty="0">
                          <a:effectLst/>
                          <a:latin typeface="Times New Roman" panose="02020603050405020304" pitchFamily="18" charset="0"/>
                          <a:cs typeface="Times New Roman" panose="02020603050405020304" pitchFamily="18" charset="0"/>
                        </a:rPr>
                        <a:t>Multiple incorrect login attempts</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00000"/>
                        </a:lnSpc>
                      </a:pPr>
                      <a:r>
                        <a:rPr lang="en-US" sz="1200" dirty="0">
                          <a:effectLst/>
                          <a:latin typeface="Times New Roman" panose="02020603050405020304" pitchFamily="18" charset="0"/>
                          <a:cs typeface="Times New Roman" panose="02020603050405020304" pitchFamily="18" charset="0"/>
                        </a:rPr>
                        <a:t>To prevent unauthorized access.</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00000"/>
                        </a:lnSpc>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System should block the user after a certain number of attempts to prevent unauthorized access.</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00000"/>
                        </a:lnSpc>
                      </a:pPr>
                      <a:r>
                        <a:rPr lang="en-US" sz="1200" dirty="0">
                          <a:effectLst/>
                          <a:latin typeface="Times New Roman" panose="02020603050405020304" pitchFamily="18" charset="0"/>
                          <a:cs typeface="Times New Roman" panose="02020603050405020304" pitchFamily="18" charset="0"/>
                        </a:rPr>
                        <a:t>Pass</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00000"/>
                        </a:lnSpc>
                      </a:pPr>
                      <a:r>
                        <a:rPr lang="en-US" sz="1200" dirty="0">
                          <a:effectLst/>
                          <a:latin typeface="Times New Roman" panose="02020603050405020304" pitchFamily="18" charset="0"/>
                          <a:cs typeface="Times New Roman" panose="02020603050405020304" pitchFamily="18" charset="0"/>
                        </a:rPr>
                        <a:t>Efficient</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xmlns="" val="2682083720"/>
                  </a:ext>
                </a:extLst>
              </a:tr>
            </a:tbl>
          </a:graphicData>
        </a:graphic>
      </p:graphicFrame>
    </p:spTree>
    <p:extLst>
      <p:ext uri="{BB962C8B-B14F-4D97-AF65-F5344CB8AC3E}">
        <p14:creationId xmlns:p14="http://schemas.microsoft.com/office/powerpoint/2010/main" xmlns="" val="19914565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126CCD2E-1057-8190-A922-3B4A5E1F8DE2}"/>
              </a:ext>
            </a:extLst>
          </p:cNvPr>
          <p:cNvSpPr>
            <a:spLocks noGrp="1"/>
          </p:cNvSpPr>
          <p:nvPr>
            <p:ph idx="1"/>
          </p:nvPr>
        </p:nvSpPr>
        <p:spPr>
          <a:xfrm>
            <a:off x="383457" y="255852"/>
            <a:ext cx="8332838" cy="6548284"/>
          </a:xfrm>
        </p:spPr>
        <p:txBody>
          <a:bodyPr/>
          <a:lstStyle/>
          <a:p>
            <a:pPr marL="0" indent="0">
              <a:buNone/>
            </a:pPr>
            <a:endParaRPr lang="en-US" sz="1800" b="1" dirty="0">
              <a:effectLst/>
              <a:latin typeface="Times New Roman" panose="02020603050405020304" pitchFamily="18" charset="0"/>
              <a:ea typeface="Times New Roman" panose="02020603050405020304" pitchFamily="18" charset="0"/>
            </a:endParaRPr>
          </a:p>
          <a:p>
            <a:pPr marL="0" indent="0">
              <a:buNone/>
            </a:pPr>
            <a:r>
              <a:rPr lang="en-US" sz="1800" b="1" dirty="0">
                <a:effectLst/>
                <a:latin typeface="Times New Roman" panose="02020603050405020304" pitchFamily="18" charset="0"/>
                <a:ea typeface="Times New Roman" panose="02020603050405020304" pitchFamily="18" charset="0"/>
              </a:rPr>
              <a:t>Test case 3: Functional Testing:</a:t>
            </a:r>
          </a:p>
          <a:p>
            <a:pPr marL="0" indent="0">
              <a:buNone/>
            </a:pPr>
            <a:endParaRPr lang="en-US" sz="1800" b="1" dirty="0">
              <a:latin typeface="Times New Roman" panose="02020603050405020304" pitchFamily="18" charset="0"/>
              <a:ea typeface="Times New Roman" panose="02020603050405020304" pitchFamily="18" charset="0"/>
            </a:endParaRPr>
          </a:p>
          <a:p>
            <a:pPr marL="0" indent="0">
              <a:buNone/>
            </a:pPr>
            <a:endParaRPr lang="en-US" sz="1800" b="1" dirty="0">
              <a:latin typeface="Times New Roman" panose="02020603050405020304" pitchFamily="18" charset="0"/>
              <a:ea typeface="Times New Roman" panose="02020603050405020304" pitchFamily="18" charset="0"/>
            </a:endParaRPr>
          </a:p>
          <a:p>
            <a:pPr marL="0" indent="0">
              <a:buNone/>
            </a:pPr>
            <a:endParaRPr lang="en-US" sz="1800" b="1" dirty="0">
              <a:latin typeface="Times New Roman" panose="02020603050405020304" pitchFamily="18" charset="0"/>
              <a:ea typeface="Times New Roman" panose="02020603050405020304" pitchFamily="18" charset="0"/>
            </a:endParaRPr>
          </a:p>
          <a:p>
            <a:pPr marL="0" indent="0">
              <a:buNone/>
            </a:pPr>
            <a:endParaRPr lang="en-US" sz="1800" b="1" dirty="0">
              <a:latin typeface="Times New Roman" panose="02020603050405020304" pitchFamily="18" charset="0"/>
              <a:ea typeface="Times New Roman" panose="02020603050405020304" pitchFamily="18" charset="0"/>
            </a:endParaRPr>
          </a:p>
          <a:p>
            <a:pPr marL="0" indent="0">
              <a:buNone/>
            </a:pPr>
            <a:endParaRPr lang="en-US" sz="1800" b="1" dirty="0">
              <a:latin typeface="Times New Roman" panose="02020603050405020304" pitchFamily="18" charset="0"/>
              <a:ea typeface="Times New Roman" panose="02020603050405020304" pitchFamily="18" charset="0"/>
            </a:endParaRPr>
          </a:p>
          <a:p>
            <a:pPr marL="0" indent="0">
              <a:buNone/>
            </a:pPr>
            <a:endParaRPr lang="en-US" sz="1800" b="1" dirty="0">
              <a:latin typeface="Times New Roman" panose="02020603050405020304" pitchFamily="18" charset="0"/>
              <a:ea typeface="Times New Roman" panose="02020603050405020304" pitchFamily="18" charset="0"/>
            </a:endParaRPr>
          </a:p>
          <a:p>
            <a:pPr marL="0" indent="0">
              <a:buNone/>
            </a:pPr>
            <a:endParaRPr lang="en-US" sz="1800" b="1" dirty="0">
              <a:latin typeface="Times New Roman" panose="02020603050405020304" pitchFamily="18" charset="0"/>
              <a:ea typeface="Times New Roman" panose="02020603050405020304" pitchFamily="18" charset="0"/>
            </a:endParaRPr>
          </a:p>
          <a:p>
            <a:pPr marL="0" indent="0">
              <a:buNone/>
            </a:pPr>
            <a:r>
              <a:rPr lang="en-US" sz="1800" b="1" dirty="0">
                <a:effectLst/>
                <a:latin typeface="Times New Roman" panose="02020603050405020304" pitchFamily="18" charset="0"/>
                <a:ea typeface="Times New Roman" panose="02020603050405020304" pitchFamily="18" charset="0"/>
              </a:rPr>
              <a:t>Test case 4: Compatibility Testing:</a:t>
            </a:r>
            <a:endParaRPr lang="en-IN" sz="1800" dirty="0">
              <a:effectLst/>
              <a:latin typeface="Times New Roman" panose="02020603050405020304" pitchFamily="18" charset="0"/>
              <a:ea typeface="Times New Roman" panose="02020603050405020304" pitchFamily="18" charset="0"/>
            </a:endParaRPr>
          </a:p>
          <a:p>
            <a:pPr marL="0" indent="0">
              <a:buNone/>
            </a:pPr>
            <a:endParaRPr lang="en-US" sz="1800" b="1" dirty="0">
              <a:latin typeface="Times New Roman" panose="02020603050405020304" pitchFamily="18" charset="0"/>
              <a:ea typeface="Times New Roman" panose="02020603050405020304" pitchFamily="18" charset="0"/>
            </a:endParaRPr>
          </a:p>
          <a:p>
            <a:pPr marL="0" indent="0">
              <a:buNone/>
            </a:pPr>
            <a:endParaRPr lang="en-US" sz="1800" b="1" dirty="0">
              <a:effectLst/>
              <a:latin typeface="Times New Roman" panose="02020603050405020304" pitchFamily="18" charset="0"/>
              <a:ea typeface="Calibri" panose="020F0502020204030204" pitchFamily="34" charset="0"/>
            </a:endParaRPr>
          </a:p>
          <a:p>
            <a:pPr marL="0" indent="0">
              <a:buNone/>
            </a:pPr>
            <a:endParaRPr lang="en-IN" dirty="0"/>
          </a:p>
        </p:txBody>
      </p:sp>
      <p:graphicFrame>
        <p:nvGraphicFramePr>
          <p:cNvPr id="4" name="Table 3">
            <a:extLst>
              <a:ext uri="{FF2B5EF4-FFF2-40B4-BE49-F238E27FC236}">
                <a16:creationId xmlns:a16="http://schemas.microsoft.com/office/drawing/2014/main" xmlns="" id="{F2E5B214-AD46-E1D5-3861-DAE1FD4A3597}"/>
              </a:ext>
            </a:extLst>
          </p:cNvPr>
          <p:cNvGraphicFramePr>
            <a:graphicFrameLocks noGrp="1"/>
          </p:cNvGraphicFramePr>
          <p:nvPr>
            <p:extLst>
              <p:ext uri="{D42A27DB-BD31-4B8C-83A1-F6EECF244321}">
                <p14:modId xmlns:p14="http://schemas.microsoft.com/office/powerpoint/2010/main" xmlns="" val="1033264680"/>
              </p:ext>
            </p:extLst>
          </p:nvPr>
        </p:nvGraphicFramePr>
        <p:xfrm>
          <a:off x="583791" y="885328"/>
          <a:ext cx="8117584" cy="2698529"/>
        </p:xfrm>
        <a:graphic>
          <a:graphicData uri="http://schemas.openxmlformats.org/drawingml/2006/table">
            <a:tbl>
              <a:tblPr firstRow="1" firstCol="1" bandRow="1">
                <a:tableStyleId>{5C22544A-7EE6-4342-B048-85BDC9FD1C3A}</a:tableStyleId>
              </a:tblPr>
              <a:tblGrid>
                <a:gridCol w="722205">
                  <a:extLst>
                    <a:ext uri="{9D8B030D-6E8A-4147-A177-3AD203B41FA5}">
                      <a16:colId xmlns:a16="http://schemas.microsoft.com/office/drawing/2014/main" xmlns="" val="1813587583"/>
                    </a:ext>
                  </a:extLst>
                </a:gridCol>
                <a:gridCol w="1087607">
                  <a:extLst>
                    <a:ext uri="{9D8B030D-6E8A-4147-A177-3AD203B41FA5}">
                      <a16:colId xmlns:a16="http://schemas.microsoft.com/office/drawing/2014/main" xmlns="" val="102410265"/>
                    </a:ext>
                  </a:extLst>
                </a:gridCol>
                <a:gridCol w="1214098">
                  <a:extLst>
                    <a:ext uri="{9D8B030D-6E8A-4147-A177-3AD203B41FA5}">
                      <a16:colId xmlns:a16="http://schemas.microsoft.com/office/drawing/2014/main" xmlns="" val="860790266"/>
                    </a:ext>
                  </a:extLst>
                </a:gridCol>
                <a:gridCol w="1388435">
                  <a:extLst>
                    <a:ext uri="{9D8B030D-6E8A-4147-A177-3AD203B41FA5}">
                      <a16:colId xmlns:a16="http://schemas.microsoft.com/office/drawing/2014/main" xmlns="" val="1577691771"/>
                    </a:ext>
                  </a:extLst>
                </a:gridCol>
                <a:gridCol w="1246934">
                  <a:extLst>
                    <a:ext uri="{9D8B030D-6E8A-4147-A177-3AD203B41FA5}">
                      <a16:colId xmlns:a16="http://schemas.microsoft.com/office/drawing/2014/main" xmlns="" val="4102487756"/>
                    </a:ext>
                  </a:extLst>
                </a:gridCol>
                <a:gridCol w="1137883">
                  <a:extLst>
                    <a:ext uri="{9D8B030D-6E8A-4147-A177-3AD203B41FA5}">
                      <a16:colId xmlns:a16="http://schemas.microsoft.com/office/drawing/2014/main" xmlns="" val="74432441"/>
                    </a:ext>
                  </a:extLst>
                </a:gridCol>
                <a:gridCol w="1320422">
                  <a:extLst>
                    <a:ext uri="{9D8B030D-6E8A-4147-A177-3AD203B41FA5}">
                      <a16:colId xmlns:a16="http://schemas.microsoft.com/office/drawing/2014/main" xmlns="" val="4265229645"/>
                    </a:ext>
                  </a:extLst>
                </a:gridCol>
              </a:tblGrid>
              <a:tr h="1038705">
                <a:tc>
                  <a:txBody>
                    <a:bodyPr/>
                    <a:lstStyle/>
                    <a:p>
                      <a:pPr algn="ctr">
                        <a:lnSpc>
                          <a:spcPct val="100000"/>
                        </a:lnSpc>
                      </a:pPr>
                      <a:r>
                        <a:rPr lang="en-US" sz="1200">
                          <a:effectLst/>
                          <a:latin typeface="Times New Roman" panose="02020603050405020304" pitchFamily="18" charset="0"/>
                          <a:cs typeface="Times New Roman" panose="02020603050405020304" pitchFamily="18" charset="0"/>
                        </a:rPr>
                        <a:t>Test Case ID</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601" marR="63601" marT="0" marB="0" anchor="ctr"/>
                </a:tc>
                <a:tc>
                  <a:txBody>
                    <a:bodyPr/>
                    <a:lstStyle/>
                    <a:p>
                      <a:pPr algn="ctr">
                        <a:lnSpc>
                          <a:spcPct val="100000"/>
                        </a:lnSpc>
                      </a:pPr>
                      <a:r>
                        <a:rPr lang="en-US" sz="1200" dirty="0">
                          <a:effectLst/>
                          <a:latin typeface="Times New Roman" panose="02020603050405020304" pitchFamily="18" charset="0"/>
                          <a:cs typeface="Times New Roman" panose="02020603050405020304" pitchFamily="18" charset="0"/>
                        </a:rPr>
                        <a:t>Test Case Description</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601" marR="63601" marT="0" marB="0" anchor="ctr"/>
                </a:tc>
                <a:tc>
                  <a:txBody>
                    <a:bodyPr/>
                    <a:lstStyle/>
                    <a:p>
                      <a:pPr algn="ctr">
                        <a:lnSpc>
                          <a:spcPct val="100000"/>
                        </a:lnSpc>
                      </a:pPr>
                      <a:r>
                        <a:rPr lang="en-US" sz="1200">
                          <a:effectLst/>
                          <a:latin typeface="Times New Roman" panose="02020603050405020304" pitchFamily="18" charset="0"/>
                          <a:cs typeface="Times New Roman" panose="02020603050405020304" pitchFamily="18" charset="0"/>
                        </a:rPr>
                        <a:t>Input Data</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601" marR="63601" marT="0" marB="0" anchor="ctr"/>
                </a:tc>
                <a:tc>
                  <a:txBody>
                    <a:bodyPr/>
                    <a:lstStyle/>
                    <a:p>
                      <a:pPr algn="ctr">
                        <a:lnSpc>
                          <a:spcPct val="100000"/>
                        </a:lnSpc>
                      </a:pPr>
                      <a:r>
                        <a:rPr lang="en-US" sz="1200">
                          <a:effectLst/>
                          <a:latin typeface="Times New Roman" panose="02020603050405020304" pitchFamily="18" charset="0"/>
                          <a:cs typeface="Times New Roman" panose="02020603050405020304" pitchFamily="18" charset="0"/>
                        </a:rPr>
                        <a:t>Expected Output</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601" marR="63601" marT="0" marB="0" anchor="ctr"/>
                </a:tc>
                <a:tc>
                  <a:txBody>
                    <a:bodyPr/>
                    <a:lstStyle/>
                    <a:p>
                      <a:pPr algn="ctr">
                        <a:lnSpc>
                          <a:spcPct val="100000"/>
                        </a:lnSpc>
                      </a:pPr>
                      <a:r>
                        <a:rPr lang="en-US" sz="1200">
                          <a:effectLst/>
                          <a:latin typeface="Times New Roman" panose="02020603050405020304" pitchFamily="18" charset="0"/>
                          <a:cs typeface="Times New Roman" panose="02020603050405020304" pitchFamily="18" charset="0"/>
                        </a:rPr>
                        <a:t>Actual Output</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601" marR="63601" marT="0" marB="0" anchor="ctr"/>
                </a:tc>
                <a:tc>
                  <a:txBody>
                    <a:bodyPr/>
                    <a:lstStyle/>
                    <a:p>
                      <a:pPr algn="ctr">
                        <a:lnSpc>
                          <a:spcPct val="100000"/>
                        </a:lnSpc>
                      </a:pPr>
                      <a:r>
                        <a:rPr lang="en-US" sz="1200">
                          <a:effectLst/>
                          <a:latin typeface="Times New Roman" panose="02020603050405020304" pitchFamily="18" charset="0"/>
                          <a:cs typeface="Times New Roman" panose="02020603050405020304" pitchFamily="18" charset="0"/>
                        </a:rPr>
                        <a:t>Pass/Fail</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601" marR="63601" marT="0" marB="0" anchor="ctr"/>
                </a:tc>
                <a:tc>
                  <a:txBody>
                    <a:bodyPr/>
                    <a:lstStyle/>
                    <a:p>
                      <a:pPr algn="ctr">
                        <a:lnSpc>
                          <a:spcPct val="100000"/>
                        </a:lnSpc>
                      </a:pPr>
                      <a:r>
                        <a:rPr lang="en-US" sz="1200">
                          <a:effectLst/>
                          <a:latin typeface="Times New Roman" panose="02020603050405020304" pitchFamily="18" charset="0"/>
                          <a:cs typeface="Times New Roman" panose="02020603050405020304" pitchFamily="18" charset="0"/>
                        </a:rPr>
                        <a:t>Remarks</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601" marR="63601" marT="0" marB="0" anchor="ctr"/>
                </a:tc>
                <a:extLst>
                  <a:ext uri="{0D108BD9-81ED-4DB2-BD59-A6C34878D82A}">
                    <a16:rowId xmlns:a16="http://schemas.microsoft.com/office/drawing/2014/main" xmlns="" val="2413898765"/>
                  </a:ext>
                </a:extLst>
              </a:tr>
              <a:tr h="745424">
                <a:tc>
                  <a:txBody>
                    <a:bodyPr/>
                    <a:lstStyle/>
                    <a:p>
                      <a:pPr algn="ctr">
                        <a:lnSpc>
                          <a:spcPct val="100000"/>
                        </a:lnSpc>
                      </a:pPr>
                      <a:r>
                        <a:rPr lang="en-US" sz="1200">
                          <a:effectLst/>
                          <a:latin typeface="Times New Roman" panose="02020603050405020304" pitchFamily="18" charset="0"/>
                          <a:cs typeface="Times New Roman" panose="02020603050405020304" pitchFamily="18" charset="0"/>
                        </a:rPr>
                        <a:t>T1</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601" marR="63601" marT="0" marB="0" anchor="ctr"/>
                </a:tc>
                <a:tc>
                  <a:txBody>
                    <a:bodyPr/>
                    <a:lstStyle/>
                    <a:p>
                      <a:pPr algn="ctr">
                        <a:lnSpc>
                          <a:spcPct val="100000"/>
                        </a:lnSpc>
                      </a:pPr>
                      <a:r>
                        <a:rPr lang="en-US" sz="1200" dirty="0">
                          <a:effectLst/>
                          <a:latin typeface="Times New Roman" panose="02020603050405020304" pitchFamily="18" charset="0"/>
                          <a:cs typeface="Times New Roman" panose="02020603050405020304" pitchFamily="18" charset="0"/>
                        </a:rPr>
                        <a:t>Smart contract and blockchain integration test</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601" marR="63601" marT="0" marB="0" anchor="ctr"/>
                </a:tc>
                <a:tc>
                  <a:txBody>
                    <a:bodyPr/>
                    <a:lstStyle/>
                    <a:p>
                      <a:pPr algn="ctr">
                        <a:lnSpc>
                          <a:spcPct val="100000"/>
                        </a:lnSpc>
                      </a:pPr>
                      <a:r>
                        <a:rPr lang="en-US" sz="1200" dirty="0">
                          <a:effectLst/>
                          <a:latin typeface="Times New Roman" panose="02020603050405020304" pitchFamily="18" charset="0"/>
                          <a:cs typeface="Times New Roman" panose="02020603050405020304" pitchFamily="18" charset="0"/>
                        </a:rPr>
                        <a:t>Property information </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601" marR="63601" marT="0" marB="0" anchor="ctr"/>
                </a:tc>
                <a:tc>
                  <a:txBody>
                    <a:bodyPr/>
                    <a:lstStyle/>
                    <a:p>
                      <a:pPr algn="ctr">
                        <a:lnSpc>
                          <a:spcPct val="100000"/>
                        </a:lnSpc>
                      </a:pPr>
                      <a:r>
                        <a:rPr lang="en-US" sz="1200" dirty="0">
                          <a:effectLst/>
                          <a:latin typeface="Times New Roman" panose="02020603050405020304" pitchFamily="18" charset="0"/>
                          <a:cs typeface="Times New Roman" panose="02020603050405020304" pitchFamily="18" charset="0"/>
                        </a:rPr>
                        <a:t>Property can be retrieved from the blockchain using its unique ID</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601" marR="63601" marT="0" marB="0" anchor="ctr"/>
                </a:tc>
                <a:tc>
                  <a:txBody>
                    <a:bodyPr/>
                    <a:lstStyle/>
                    <a:p>
                      <a:pPr algn="ctr">
                        <a:lnSpc>
                          <a:spcPct val="100000"/>
                        </a:lnSpc>
                      </a:pPr>
                      <a:r>
                        <a:rPr lang="en-US" sz="1200" dirty="0">
                          <a:effectLst/>
                          <a:latin typeface="Times New Roman" panose="02020603050405020304" pitchFamily="18" charset="0"/>
                          <a:cs typeface="Times New Roman" panose="02020603050405020304" pitchFamily="18" charset="0"/>
                        </a:rPr>
                        <a:t>Property Retrieved using Unique id</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601" marR="63601" marT="0" marB="0" anchor="ctr"/>
                </a:tc>
                <a:tc>
                  <a:txBody>
                    <a:bodyPr/>
                    <a:lstStyle/>
                    <a:p>
                      <a:r>
                        <a:rPr lang="en-US" sz="1200" dirty="0">
                          <a:effectLst/>
                          <a:latin typeface="Times New Roman" panose="02020603050405020304" pitchFamily="18" charset="0"/>
                          <a:cs typeface="Times New Roman" panose="02020603050405020304" pitchFamily="18" charset="0"/>
                        </a:rPr>
                        <a:t>          Pass</a:t>
                      </a:r>
                      <a:endParaRPr lang="en-IN" dirty="0"/>
                    </a:p>
                  </a:txBody>
                  <a:tcPr marL="63601" marR="63601" marT="0" marB="0" anchor="ctr"/>
                </a:tc>
                <a:tc>
                  <a:txBody>
                    <a:bodyPr/>
                    <a:lstStyle/>
                    <a:p>
                      <a:pPr algn="ctr">
                        <a:lnSpc>
                          <a:spcPct val="100000"/>
                        </a:lnSpc>
                      </a:pPr>
                      <a:r>
                        <a:rPr lang="en-US" sz="1200" dirty="0">
                          <a:effectLst/>
                          <a:latin typeface="Times New Roman" panose="02020603050405020304" pitchFamily="18" charset="0"/>
                          <a:cs typeface="Times New Roman" panose="02020603050405020304" pitchFamily="18" charset="0"/>
                        </a:rPr>
                        <a:t>Efficient</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601" marR="63601" marT="0" marB="0" anchor="ctr"/>
                </a:tc>
                <a:extLst>
                  <a:ext uri="{0D108BD9-81ED-4DB2-BD59-A6C34878D82A}">
                    <a16:rowId xmlns:a16="http://schemas.microsoft.com/office/drawing/2014/main" xmlns="" val="840643812"/>
                  </a:ext>
                </a:extLst>
              </a:tr>
              <a:tr h="619857">
                <a:tc>
                  <a:txBody>
                    <a:bodyPr/>
                    <a:lstStyle/>
                    <a:p>
                      <a:pPr algn="ctr">
                        <a:lnSpc>
                          <a:spcPct val="100000"/>
                        </a:lnSpc>
                      </a:pPr>
                      <a:r>
                        <a:rPr lang="en-US" sz="1200">
                          <a:effectLst/>
                          <a:latin typeface="Times New Roman" panose="02020603050405020304" pitchFamily="18" charset="0"/>
                          <a:cs typeface="Times New Roman" panose="02020603050405020304" pitchFamily="18" charset="0"/>
                        </a:rPr>
                        <a:t>T2</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601" marR="63601" marT="0" marB="0" anchor="ctr"/>
                </a:tc>
                <a:tc>
                  <a:txBody>
                    <a:bodyPr/>
                    <a:lstStyle/>
                    <a:p>
                      <a:pPr algn="ctr">
                        <a:lnSpc>
                          <a:spcPct val="100000"/>
                        </a:lnSpc>
                      </a:pPr>
                      <a:r>
                        <a:rPr lang="en-US" sz="1200" dirty="0">
                          <a:effectLst/>
                          <a:latin typeface="Times New Roman" panose="02020603050405020304" pitchFamily="18" charset="0"/>
                          <a:cs typeface="Times New Roman" panose="02020603050405020304" pitchFamily="18" charset="0"/>
                        </a:rPr>
                        <a:t>Front-end and back-end integration test:</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601" marR="63601" marT="0" marB="0" anchor="ctr"/>
                </a:tc>
                <a:tc>
                  <a:txBody>
                    <a:bodyPr/>
                    <a:lstStyle/>
                    <a:p>
                      <a:pPr algn="ctr">
                        <a:lnSpc>
                          <a:spcPct val="100000"/>
                        </a:lnSpc>
                      </a:pP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F</a:t>
                      </a: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rontend</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&amp; Backend Connectivity</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601" marR="63601" marT="0" marB="0" anchor="ctr"/>
                </a:tc>
                <a:tc>
                  <a:txBody>
                    <a:bodyPr/>
                    <a:lstStyle/>
                    <a:p>
                      <a:pPr algn="ctr">
                        <a:lnSpc>
                          <a:spcPct val="100000"/>
                        </a:lnSpc>
                      </a:pPr>
                      <a:r>
                        <a:rPr lang="en-US" sz="1200" dirty="0">
                          <a:effectLst/>
                          <a:latin typeface="Times New Roman" panose="02020603050405020304" pitchFamily="18" charset="0"/>
                          <a:cs typeface="Times New Roman" panose="02020603050405020304" pitchFamily="18" charset="0"/>
                        </a:rPr>
                        <a:t>To ensure that the front-end and back-end of the application are integrated </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601" marR="63601" marT="0" marB="0" anchor="ctr"/>
                </a:tc>
                <a:tc>
                  <a:txBody>
                    <a:bodyPr/>
                    <a:lstStyle/>
                    <a:p>
                      <a:pPr algn="ctr">
                        <a:lnSpc>
                          <a:spcPct val="100000"/>
                        </a:lnSpc>
                      </a:pPr>
                      <a:r>
                        <a:rPr lang="en-US" sz="1200" dirty="0">
                          <a:effectLst/>
                          <a:latin typeface="Times New Roman" panose="02020603050405020304" pitchFamily="18" charset="0"/>
                          <a:cs typeface="Times New Roman" panose="02020603050405020304" pitchFamily="18" charset="0"/>
                        </a:rPr>
                        <a:t>Integrated the application</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601" marR="63601" marT="0" marB="0" anchor="ctr"/>
                </a:tc>
                <a:tc>
                  <a:txBody>
                    <a:bodyPr/>
                    <a:lstStyle/>
                    <a:p>
                      <a:pPr algn="ctr">
                        <a:lnSpc>
                          <a:spcPct val="100000"/>
                        </a:lnSpc>
                      </a:pPr>
                      <a:r>
                        <a:rPr lang="en-US" sz="1200">
                          <a:effectLst/>
                          <a:latin typeface="Times New Roman" panose="02020603050405020304" pitchFamily="18" charset="0"/>
                          <a:cs typeface="Times New Roman" panose="02020603050405020304" pitchFamily="18" charset="0"/>
                        </a:rPr>
                        <a:t>Pass</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601" marR="63601" marT="0" marB="0" anchor="ctr"/>
                </a:tc>
                <a:tc>
                  <a:txBody>
                    <a:bodyPr/>
                    <a:lstStyle/>
                    <a:p>
                      <a:pPr algn="ctr">
                        <a:lnSpc>
                          <a:spcPct val="100000"/>
                        </a:lnSpc>
                      </a:pPr>
                      <a:r>
                        <a:rPr lang="en-US" sz="1200" dirty="0">
                          <a:effectLst/>
                          <a:latin typeface="Times New Roman" panose="02020603050405020304" pitchFamily="18" charset="0"/>
                          <a:cs typeface="Times New Roman" panose="02020603050405020304" pitchFamily="18" charset="0"/>
                        </a:rPr>
                        <a:t>Efficient</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601" marR="63601" marT="0" marB="0" anchor="ctr"/>
                </a:tc>
                <a:extLst>
                  <a:ext uri="{0D108BD9-81ED-4DB2-BD59-A6C34878D82A}">
                    <a16:rowId xmlns:a16="http://schemas.microsoft.com/office/drawing/2014/main" xmlns="" val="2187472893"/>
                  </a:ext>
                </a:extLst>
              </a:tr>
            </a:tbl>
          </a:graphicData>
        </a:graphic>
      </p:graphicFrame>
      <p:graphicFrame>
        <p:nvGraphicFramePr>
          <p:cNvPr id="5" name="Table 4">
            <a:extLst>
              <a:ext uri="{FF2B5EF4-FFF2-40B4-BE49-F238E27FC236}">
                <a16:creationId xmlns:a16="http://schemas.microsoft.com/office/drawing/2014/main" xmlns="" id="{7E70B67A-2604-865C-1702-929D78D2AFE7}"/>
              </a:ext>
            </a:extLst>
          </p:cNvPr>
          <p:cNvGraphicFramePr>
            <a:graphicFrameLocks noGrp="1"/>
          </p:cNvGraphicFramePr>
          <p:nvPr>
            <p:extLst>
              <p:ext uri="{D42A27DB-BD31-4B8C-83A1-F6EECF244321}">
                <p14:modId xmlns:p14="http://schemas.microsoft.com/office/powerpoint/2010/main" xmlns="" val="1110670304"/>
              </p:ext>
            </p:extLst>
          </p:nvPr>
        </p:nvGraphicFramePr>
        <p:xfrm>
          <a:off x="583791" y="3996813"/>
          <a:ext cx="7932171" cy="2495453"/>
        </p:xfrm>
        <a:graphic>
          <a:graphicData uri="http://schemas.openxmlformats.org/drawingml/2006/table">
            <a:tbl>
              <a:tblPr firstRow="1" firstCol="1" bandRow="1">
                <a:tableStyleId>{5C22544A-7EE6-4342-B048-85BDC9FD1C3A}</a:tableStyleId>
              </a:tblPr>
              <a:tblGrid>
                <a:gridCol w="665289">
                  <a:extLst>
                    <a:ext uri="{9D8B030D-6E8A-4147-A177-3AD203B41FA5}">
                      <a16:colId xmlns:a16="http://schemas.microsoft.com/office/drawing/2014/main" xmlns="" val="2013788732"/>
                    </a:ext>
                  </a:extLst>
                </a:gridCol>
                <a:gridCol w="1341458">
                  <a:extLst>
                    <a:ext uri="{9D8B030D-6E8A-4147-A177-3AD203B41FA5}">
                      <a16:colId xmlns:a16="http://schemas.microsoft.com/office/drawing/2014/main" xmlns="" val="1121605235"/>
                    </a:ext>
                  </a:extLst>
                </a:gridCol>
                <a:gridCol w="1280059">
                  <a:extLst>
                    <a:ext uri="{9D8B030D-6E8A-4147-A177-3AD203B41FA5}">
                      <a16:colId xmlns:a16="http://schemas.microsoft.com/office/drawing/2014/main" xmlns="" val="3603096526"/>
                    </a:ext>
                  </a:extLst>
                </a:gridCol>
                <a:gridCol w="1260630">
                  <a:extLst>
                    <a:ext uri="{9D8B030D-6E8A-4147-A177-3AD203B41FA5}">
                      <a16:colId xmlns:a16="http://schemas.microsoft.com/office/drawing/2014/main" xmlns="" val="498040245"/>
                    </a:ext>
                  </a:extLst>
                </a:gridCol>
                <a:gridCol w="1301043">
                  <a:extLst>
                    <a:ext uri="{9D8B030D-6E8A-4147-A177-3AD203B41FA5}">
                      <a16:colId xmlns:a16="http://schemas.microsoft.com/office/drawing/2014/main" xmlns="" val="2496927926"/>
                    </a:ext>
                  </a:extLst>
                </a:gridCol>
                <a:gridCol w="1017364">
                  <a:extLst>
                    <a:ext uri="{9D8B030D-6E8A-4147-A177-3AD203B41FA5}">
                      <a16:colId xmlns:a16="http://schemas.microsoft.com/office/drawing/2014/main" xmlns="" val="624888399"/>
                    </a:ext>
                  </a:extLst>
                </a:gridCol>
                <a:gridCol w="1066328">
                  <a:extLst>
                    <a:ext uri="{9D8B030D-6E8A-4147-A177-3AD203B41FA5}">
                      <a16:colId xmlns:a16="http://schemas.microsoft.com/office/drawing/2014/main" xmlns="" val="3916167635"/>
                    </a:ext>
                  </a:extLst>
                </a:gridCol>
              </a:tblGrid>
              <a:tr h="585092">
                <a:tc>
                  <a:txBody>
                    <a:bodyPr/>
                    <a:lstStyle/>
                    <a:p>
                      <a:pPr algn="ctr">
                        <a:lnSpc>
                          <a:spcPct val="100000"/>
                        </a:lnSpc>
                      </a:pPr>
                      <a:r>
                        <a:rPr lang="en-US" sz="1200">
                          <a:effectLst/>
                          <a:latin typeface="Times New Roman" panose="02020603050405020304" pitchFamily="18" charset="0"/>
                          <a:cs typeface="Times New Roman" panose="02020603050405020304" pitchFamily="18" charset="0"/>
                        </a:rPr>
                        <a:t>Test Case ID</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4830" marR="64830" marT="0" marB="0" anchor="ctr"/>
                </a:tc>
                <a:tc>
                  <a:txBody>
                    <a:bodyPr/>
                    <a:lstStyle/>
                    <a:p>
                      <a:pPr algn="ctr">
                        <a:lnSpc>
                          <a:spcPct val="100000"/>
                        </a:lnSpc>
                      </a:pPr>
                      <a:r>
                        <a:rPr lang="en-US" sz="1200">
                          <a:effectLst/>
                          <a:latin typeface="Times New Roman" panose="02020603050405020304" pitchFamily="18" charset="0"/>
                          <a:cs typeface="Times New Roman" panose="02020603050405020304" pitchFamily="18" charset="0"/>
                        </a:rPr>
                        <a:t>Test Case Description</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4830" marR="64830" marT="0" marB="0" anchor="ctr"/>
                </a:tc>
                <a:tc>
                  <a:txBody>
                    <a:bodyPr/>
                    <a:lstStyle/>
                    <a:p>
                      <a:pPr algn="ctr">
                        <a:lnSpc>
                          <a:spcPct val="100000"/>
                        </a:lnSpc>
                      </a:pPr>
                      <a:r>
                        <a:rPr lang="en-US" sz="1200">
                          <a:effectLst/>
                          <a:latin typeface="Times New Roman" panose="02020603050405020304" pitchFamily="18" charset="0"/>
                          <a:cs typeface="Times New Roman" panose="02020603050405020304" pitchFamily="18" charset="0"/>
                        </a:rPr>
                        <a:t>Input Data</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4830" marR="64830" marT="0" marB="0" anchor="ctr"/>
                </a:tc>
                <a:tc>
                  <a:txBody>
                    <a:bodyPr/>
                    <a:lstStyle/>
                    <a:p>
                      <a:pPr algn="ctr">
                        <a:lnSpc>
                          <a:spcPct val="100000"/>
                        </a:lnSpc>
                      </a:pPr>
                      <a:r>
                        <a:rPr lang="en-US" sz="1200">
                          <a:effectLst/>
                          <a:latin typeface="Times New Roman" panose="02020603050405020304" pitchFamily="18" charset="0"/>
                          <a:cs typeface="Times New Roman" panose="02020603050405020304" pitchFamily="18" charset="0"/>
                        </a:rPr>
                        <a:t>Expected Output</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4830" marR="64830" marT="0" marB="0" anchor="ctr"/>
                </a:tc>
                <a:tc>
                  <a:txBody>
                    <a:bodyPr/>
                    <a:lstStyle/>
                    <a:p>
                      <a:pPr algn="ctr">
                        <a:lnSpc>
                          <a:spcPct val="100000"/>
                        </a:lnSpc>
                      </a:pPr>
                      <a:r>
                        <a:rPr lang="en-US" sz="1200">
                          <a:effectLst/>
                          <a:latin typeface="Times New Roman" panose="02020603050405020304" pitchFamily="18" charset="0"/>
                          <a:cs typeface="Times New Roman" panose="02020603050405020304" pitchFamily="18" charset="0"/>
                        </a:rPr>
                        <a:t>Actual Output</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4830" marR="64830" marT="0" marB="0" anchor="ctr"/>
                </a:tc>
                <a:tc>
                  <a:txBody>
                    <a:bodyPr/>
                    <a:lstStyle/>
                    <a:p>
                      <a:pPr algn="ctr">
                        <a:lnSpc>
                          <a:spcPct val="100000"/>
                        </a:lnSpc>
                      </a:pPr>
                      <a:r>
                        <a:rPr lang="en-US" sz="1200">
                          <a:effectLst/>
                          <a:latin typeface="Times New Roman" panose="02020603050405020304" pitchFamily="18" charset="0"/>
                          <a:cs typeface="Times New Roman" panose="02020603050405020304" pitchFamily="18" charset="0"/>
                        </a:rPr>
                        <a:t>Pass/Fail</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4830" marR="64830" marT="0" marB="0" anchor="ctr"/>
                </a:tc>
                <a:tc>
                  <a:txBody>
                    <a:bodyPr/>
                    <a:lstStyle/>
                    <a:p>
                      <a:pPr algn="ctr">
                        <a:lnSpc>
                          <a:spcPct val="100000"/>
                        </a:lnSpc>
                      </a:pPr>
                      <a:r>
                        <a:rPr lang="en-US" sz="1200">
                          <a:effectLst/>
                          <a:latin typeface="Times New Roman" panose="02020603050405020304" pitchFamily="18" charset="0"/>
                          <a:cs typeface="Times New Roman" panose="02020603050405020304" pitchFamily="18" charset="0"/>
                        </a:rPr>
                        <a:t>Remarks</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4830" marR="64830" marT="0" marB="0" anchor="ctr"/>
                </a:tc>
                <a:extLst>
                  <a:ext uri="{0D108BD9-81ED-4DB2-BD59-A6C34878D82A}">
                    <a16:rowId xmlns:a16="http://schemas.microsoft.com/office/drawing/2014/main" xmlns="" val="3306214029"/>
                  </a:ext>
                </a:extLst>
              </a:tr>
              <a:tr h="822933">
                <a:tc>
                  <a:txBody>
                    <a:bodyPr/>
                    <a:lstStyle/>
                    <a:p>
                      <a:pPr algn="ctr">
                        <a:lnSpc>
                          <a:spcPct val="100000"/>
                        </a:lnSpc>
                      </a:pPr>
                      <a:r>
                        <a:rPr lang="en-US" sz="1200" dirty="0">
                          <a:effectLst/>
                          <a:latin typeface="Times New Roman" panose="02020603050405020304" pitchFamily="18" charset="0"/>
                          <a:cs typeface="Times New Roman" panose="02020603050405020304" pitchFamily="18" charset="0"/>
                        </a:rPr>
                        <a:t>T1</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4830" marR="64830" marT="0" marB="0" anchor="ctr"/>
                </a:tc>
                <a:tc>
                  <a:txBody>
                    <a:bodyPr/>
                    <a:lstStyle/>
                    <a:p>
                      <a:pPr algn="ctr">
                        <a:lnSpc>
                          <a:spcPct val="100000"/>
                        </a:lnSpc>
                      </a:pPr>
                      <a:r>
                        <a:rPr lang="en-US" sz="1200" dirty="0">
                          <a:effectLst/>
                          <a:latin typeface="Times New Roman" panose="02020603050405020304" pitchFamily="18" charset="0"/>
                          <a:cs typeface="Times New Roman" panose="02020603050405020304" pitchFamily="18" charset="0"/>
                        </a:rPr>
                        <a:t>Compatibility with different browsers.</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4830" marR="64830" marT="0" marB="0" anchor="ctr"/>
                </a:tc>
                <a:tc>
                  <a:txBody>
                    <a:bodyPr/>
                    <a:lstStyle/>
                    <a:p>
                      <a:pPr algn="ctr">
                        <a:lnSpc>
                          <a:spcPct val="100000"/>
                        </a:lnSpc>
                      </a:pPr>
                      <a:r>
                        <a:rPr lang="en-US" sz="1200" dirty="0">
                          <a:effectLst/>
                          <a:latin typeface="Times New Roman" panose="02020603050405020304" pitchFamily="18" charset="0"/>
                          <a:cs typeface="Times New Roman" panose="02020603050405020304" pitchFamily="18" charset="0"/>
                        </a:rPr>
                        <a:t>Accessing the platform on different browsers</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4830" marR="64830" marT="0" marB="0" anchor="ctr"/>
                </a:tc>
                <a:tc>
                  <a:txBody>
                    <a:bodyPr/>
                    <a:lstStyle/>
                    <a:p>
                      <a:pPr algn="ctr">
                        <a:lnSpc>
                          <a:spcPct val="100000"/>
                        </a:lnSpc>
                      </a:pPr>
                      <a:r>
                        <a:rPr lang="en-US" sz="1200" dirty="0">
                          <a:effectLst/>
                          <a:latin typeface="Times New Roman" panose="02020603050405020304" pitchFamily="18" charset="0"/>
                          <a:cs typeface="Times New Roman" panose="02020603050405020304" pitchFamily="18" charset="0"/>
                        </a:rPr>
                        <a:t>The platform should work smoothly on all the tested browsers</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4830" marR="64830" marT="0" marB="0" anchor="ctr"/>
                </a:tc>
                <a:tc>
                  <a:txBody>
                    <a:bodyPr/>
                    <a:lstStyle/>
                    <a:p>
                      <a:pPr algn="ctr">
                        <a:lnSpc>
                          <a:spcPct val="100000"/>
                        </a:lnSpc>
                      </a:pPr>
                      <a:r>
                        <a:rPr lang="en-US" sz="1200" dirty="0">
                          <a:effectLst/>
                          <a:latin typeface="Times New Roman" panose="02020603050405020304" pitchFamily="18" charset="0"/>
                          <a:cs typeface="Times New Roman" panose="02020603050405020304" pitchFamily="18" charset="0"/>
                        </a:rPr>
                        <a:t>The platform should work smoothly on all the tested browsers</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4830" marR="64830" marT="0" marB="0" anchor="ctr"/>
                </a:tc>
                <a:tc>
                  <a:txBody>
                    <a:bodyPr/>
                    <a:lstStyle/>
                    <a:p>
                      <a:pPr algn="ctr">
                        <a:lnSpc>
                          <a:spcPct val="100000"/>
                        </a:lnSpc>
                      </a:pPr>
                      <a:r>
                        <a:rPr lang="en-US" sz="1200">
                          <a:effectLst/>
                          <a:latin typeface="Times New Roman" panose="02020603050405020304" pitchFamily="18" charset="0"/>
                          <a:cs typeface="Times New Roman" panose="02020603050405020304" pitchFamily="18" charset="0"/>
                        </a:rPr>
                        <a:t>Pass</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4830" marR="64830" marT="0" marB="0" anchor="ctr"/>
                </a:tc>
                <a:tc>
                  <a:txBody>
                    <a:bodyPr/>
                    <a:lstStyle/>
                    <a:p>
                      <a:pPr algn="ctr">
                        <a:lnSpc>
                          <a:spcPct val="100000"/>
                        </a:lnSpc>
                      </a:pPr>
                      <a:r>
                        <a:rPr lang="en-US" sz="1200">
                          <a:effectLst/>
                          <a:latin typeface="Times New Roman" panose="02020603050405020304" pitchFamily="18" charset="0"/>
                          <a:cs typeface="Times New Roman" panose="02020603050405020304" pitchFamily="18" charset="0"/>
                        </a:rPr>
                        <a:t>Efficient</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4830" marR="64830" marT="0" marB="0" anchor="ctr"/>
                </a:tc>
                <a:extLst>
                  <a:ext uri="{0D108BD9-81ED-4DB2-BD59-A6C34878D82A}">
                    <a16:rowId xmlns:a16="http://schemas.microsoft.com/office/drawing/2014/main" xmlns="" val="4284338893"/>
                  </a:ext>
                </a:extLst>
              </a:tr>
              <a:tr h="995961">
                <a:tc>
                  <a:txBody>
                    <a:bodyPr/>
                    <a:lstStyle/>
                    <a:p>
                      <a:pPr algn="ctr">
                        <a:lnSpc>
                          <a:spcPct val="100000"/>
                        </a:lnSpc>
                      </a:pPr>
                      <a:r>
                        <a:rPr lang="en-US" sz="1200" dirty="0">
                          <a:effectLst/>
                          <a:latin typeface="Times New Roman" panose="02020603050405020304" pitchFamily="18" charset="0"/>
                          <a:cs typeface="Times New Roman" panose="02020603050405020304" pitchFamily="18" charset="0"/>
                        </a:rPr>
                        <a:t>T2</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4830" marR="64830" marT="0" marB="0" anchor="ctr"/>
                </a:tc>
                <a:tc>
                  <a:txBody>
                    <a:bodyPr/>
                    <a:lstStyle/>
                    <a:p>
                      <a:pPr algn="ctr">
                        <a:lnSpc>
                          <a:spcPct val="100000"/>
                        </a:lnSpc>
                      </a:pPr>
                      <a:r>
                        <a:rPr lang="en-US" sz="1200" dirty="0">
                          <a:effectLst/>
                          <a:latin typeface="Times New Roman" panose="02020603050405020304" pitchFamily="18" charset="0"/>
                          <a:cs typeface="Times New Roman" panose="02020603050405020304" pitchFamily="18" charset="0"/>
                        </a:rPr>
                        <a:t>Compatibility with different devices</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4830" marR="64830" marT="0" marB="0" anchor="ctr"/>
                </a:tc>
                <a:tc>
                  <a:txBody>
                    <a:bodyPr/>
                    <a:lstStyle/>
                    <a:p>
                      <a:pPr algn="ctr">
                        <a:lnSpc>
                          <a:spcPct val="100000"/>
                        </a:lnSpc>
                      </a:pPr>
                      <a:r>
                        <a:rPr lang="en-US" sz="1200" dirty="0">
                          <a:effectLst/>
                          <a:latin typeface="Times New Roman" panose="02020603050405020304" pitchFamily="18" charset="0"/>
                          <a:cs typeface="Times New Roman" panose="02020603050405020304" pitchFamily="18" charset="0"/>
                        </a:rPr>
                        <a:t>Accessing the platform on different devices </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4830" marR="64830" marT="0" marB="0" anchor="ctr"/>
                </a:tc>
                <a:tc>
                  <a:txBody>
                    <a:bodyPr/>
                    <a:lstStyle/>
                    <a:p>
                      <a:pPr algn="ctr">
                        <a:lnSpc>
                          <a:spcPct val="100000"/>
                        </a:lnSpc>
                      </a:pPr>
                      <a:r>
                        <a:rPr lang="en-US" sz="1200" dirty="0">
                          <a:effectLst/>
                          <a:latin typeface="Times New Roman" panose="02020603050405020304" pitchFamily="18" charset="0"/>
                          <a:cs typeface="Times New Roman" panose="02020603050405020304" pitchFamily="18" charset="0"/>
                        </a:rPr>
                        <a:t>Accessing the platform on different devices such as desktop, laptop</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4830" marR="64830" marT="0" marB="0"/>
                </a:tc>
                <a:tc>
                  <a:txBody>
                    <a:bodyPr/>
                    <a:lstStyle/>
                    <a:p>
                      <a:pPr algn="ctr">
                        <a:lnSpc>
                          <a:spcPct val="100000"/>
                        </a:lnSpc>
                      </a:pPr>
                      <a:r>
                        <a:rPr lang="en-US" sz="1200" dirty="0">
                          <a:effectLst/>
                          <a:latin typeface="Times New Roman" panose="02020603050405020304" pitchFamily="18" charset="0"/>
                          <a:cs typeface="Times New Roman" panose="02020603050405020304" pitchFamily="18" charset="0"/>
                        </a:rPr>
                        <a:t>Accessing the platform on different devices such as desktop, laptop</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4830" marR="64830" marT="0" marB="0"/>
                </a:tc>
                <a:tc>
                  <a:txBody>
                    <a:bodyPr/>
                    <a:lstStyle/>
                    <a:p>
                      <a:pPr algn="ctr">
                        <a:lnSpc>
                          <a:spcPct val="100000"/>
                        </a:lnSpc>
                      </a:pPr>
                      <a:r>
                        <a:rPr lang="en-US" sz="1200">
                          <a:effectLst/>
                          <a:latin typeface="Times New Roman" panose="02020603050405020304" pitchFamily="18" charset="0"/>
                          <a:cs typeface="Times New Roman" panose="02020603050405020304" pitchFamily="18" charset="0"/>
                        </a:rPr>
                        <a:t>Pass</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4830" marR="64830" marT="0" marB="0" anchor="ctr"/>
                </a:tc>
                <a:tc>
                  <a:txBody>
                    <a:bodyPr/>
                    <a:lstStyle/>
                    <a:p>
                      <a:pPr algn="ctr">
                        <a:lnSpc>
                          <a:spcPct val="100000"/>
                        </a:lnSpc>
                      </a:pPr>
                      <a:r>
                        <a:rPr lang="en-US" sz="1200" dirty="0">
                          <a:effectLst/>
                          <a:latin typeface="Times New Roman" panose="02020603050405020304" pitchFamily="18" charset="0"/>
                          <a:cs typeface="Times New Roman" panose="02020603050405020304" pitchFamily="18" charset="0"/>
                        </a:rPr>
                        <a:t>Efficient</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4830" marR="64830" marT="0" marB="0" anchor="ctr"/>
                </a:tc>
                <a:extLst>
                  <a:ext uri="{0D108BD9-81ED-4DB2-BD59-A6C34878D82A}">
                    <a16:rowId xmlns:a16="http://schemas.microsoft.com/office/drawing/2014/main" xmlns="" val="3575993663"/>
                  </a:ext>
                </a:extLst>
              </a:tr>
            </a:tbl>
          </a:graphicData>
        </a:graphic>
      </p:graphicFrame>
    </p:spTree>
    <p:extLst>
      <p:ext uri="{BB962C8B-B14F-4D97-AF65-F5344CB8AC3E}">
        <p14:creationId xmlns:p14="http://schemas.microsoft.com/office/powerpoint/2010/main" xmlns="" val="38206026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CD5D633E-71C9-E8CD-2E66-F6FF57167ED7}"/>
              </a:ext>
            </a:extLst>
          </p:cNvPr>
          <p:cNvSpPr>
            <a:spLocks noGrp="1"/>
          </p:cNvSpPr>
          <p:nvPr>
            <p:ph idx="1"/>
          </p:nvPr>
        </p:nvSpPr>
        <p:spPr>
          <a:xfrm>
            <a:off x="628650" y="337910"/>
            <a:ext cx="7886700" cy="6520089"/>
          </a:xfrm>
        </p:spPr>
        <p:txBody>
          <a:bodyPr>
            <a:normAutofit/>
          </a:bodyPr>
          <a:lstStyle/>
          <a:p>
            <a:pPr marL="0" indent="0">
              <a:buNone/>
            </a:pPr>
            <a:r>
              <a:rPr lang="en-US" sz="1800" b="1" u="sng" dirty="0">
                <a:latin typeface="Times New Roman" panose="02020603050405020304" pitchFamily="18" charset="0"/>
                <a:cs typeface="Times New Roman" panose="02020603050405020304" pitchFamily="18" charset="0"/>
              </a:rPr>
              <a:t>SCREENSHOTS</a:t>
            </a:r>
            <a:r>
              <a:rPr lang="en-US" sz="1800" b="1" dirty="0">
                <a:latin typeface="Times New Roman" panose="02020603050405020304" pitchFamily="18" charset="0"/>
                <a:cs typeface="Times New Roman" panose="02020603050405020304" pitchFamily="18" charset="0"/>
              </a:rPr>
              <a:t> :</a:t>
            </a:r>
          </a:p>
          <a:p>
            <a:pPr marL="0" indent="0">
              <a:buNone/>
            </a:pPr>
            <a:r>
              <a:rPr lang="en-US" sz="1800" b="1" u="sng" dirty="0">
                <a:latin typeface="Times New Roman" panose="02020603050405020304" pitchFamily="18" charset="0"/>
                <a:cs typeface="Times New Roman" panose="02020603050405020304" pitchFamily="18" charset="0"/>
              </a:rPr>
              <a:t>Front end</a:t>
            </a:r>
            <a:endParaRPr lang="en-US" sz="1800" b="1" dirty="0">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xmlns="" id="{FDE498D8-2F6F-6C5F-9FD9-933EC9109220}"/>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706245" y="2004378"/>
            <a:ext cx="5731510" cy="2849245"/>
          </a:xfrm>
          <a:prstGeom prst="rect">
            <a:avLst/>
          </a:prstGeom>
        </p:spPr>
      </p:pic>
    </p:spTree>
    <p:extLst>
      <p:ext uri="{BB962C8B-B14F-4D97-AF65-F5344CB8AC3E}">
        <p14:creationId xmlns:p14="http://schemas.microsoft.com/office/powerpoint/2010/main" xmlns="" val="32999973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C66F76F8-7B75-8806-C450-3EEE4CD7DEB5}"/>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2060206" y="660400"/>
            <a:ext cx="5731510" cy="2768600"/>
          </a:xfrm>
          <a:prstGeom prst="rect">
            <a:avLst/>
          </a:prstGeom>
        </p:spPr>
      </p:pic>
      <p:pic>
        <p:nvPicPr>
          <p:cNvPr id="5" name="Picture 4">
            <a:extLst>
              <a:ext uri="{FF2B5EF4-FFF2-40B4-BE49-F238E27FC236}">
                <a16:creationId xmlns:a16="http://schemas.microsoft.com/office/drawing/2014/main" xmlns="" id="{58FB7B46-5EF7-D91E-95D4-EAFD476EB02B}"/>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086812" y="3679598"/>
            <a:ext cx="5731510" cy="2719070"/>
          </a:xfrm>
          <a:prstGeom prst="rect">
            <a:avLst/>
          </a:prstGeom>
        </p:spPr>
      </p:pic>
    </p:spTree>
    <p:extLst>
      <p:ext uri="{BB962C8B-B14F-4D97-AF65-F5344CB8AC3E}">
        <p14:creationId xmlns:p14="http://schemas.microsoft.com/office/powerpoint/2010/main" xmlns="" val="34423023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C95C939-C350-8E23-65BA-502CE2EDF218}"/>
              </a:ext>
            </a:extLst>
          </p:cNvPr>
          <p:cNvSpPr>
            <a:spLocks noGrp="1"/>
          </p:cNvSpPr>
          <p:nvPr>
            <p:ph type="title"/>
          </p:nvPr>
        </p:nvSpPr>
        <p:spPr>
          <a:xfrm>
            <a:off x="628650" y="0"/>
            <a:ext cx="7886700" cy="1325563"/>
          </a:xfrm>
        </p:spPr>
        <p:txBody>
          <a:bodyPr>
            <a:normAutofit/>
          </a:bodyPr>
          <a:lstStyle/>
          <a:p>
            <a:r>
              <a:rPr lang="en-IN" sz="2400" b="1" u="sng"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xmlns="" id="{FF3AE3CC-9E40-79B8-DC7A-227944158057}"/>
              </a:ext>
            </a:extLst>
          </p:cNvPr>
          <p:cNvSpPr>
            <a:spLocks noGrp="1"/>
          </p:cNvSpPr>
          <p:nvPr>
            <p:ph idx="1"/>
          </p:nvPr>
        </p:nvSpPr>
        <p:spPr>
          <a:xfrm>
            <a:off x="628650" y="886337"/>
            <a:ext cx="7886700" cy="5754160"/>
          </a:xfrm>
        </p:spPr>
        <p:txBody>
          <a:bodyPr>
            <a:normAutofit fontScale="92500" lnSpcReduction="20000"/>
          </a:bodyPr>
          <a:lstStyle/>
          <a:p>
            <a:pPr indent="457200" algn="just">
              <a:lnSpc>
                <a:spcPct val="150000"/>
              </a:lnSpc>
            </a:pPr>
            <a:r>
              <a:rPr lang="en-US" sz="1800" dirty="0">
                <a:effectLst/>
                <a:latin typeface="Times New Roman" panose="02020603050405020304" pitchFamily="18" charset="0"/>
                <a:ea typeface="Times New Roman" panose="02020603050405020304" pitchFamily="18" charset="0"/>
              </a:rPr>
              <a:t>Decentralized Real Estate using blockchain is a revolutionary approach that aims to transform the traditional real estate industry by leveraging the benefits of blockchain technology. Blockchain-based real estate systems are characterized by enhanced transparency, immutability, and security, which is expected to mitigate many of the challenges currently faced by the real estate industry, such as fraud, inefficiency, and lack of transparency. The use of smart contracts, which are self-executing and self-enforcing, enables the automation of various real estate processes, including property listings, purchase agreements, and title transfers. Moreover, the decentralized nature of blockchain eliminates the need for intermediaries, such as banks, lawyers, and brokers, thus reducing transaction costs and increasing accessibility to the market. The integration of blockchain in the real estate industry is expected to enable faster, more secure, and more transparent transactions, leading to increased efficiency and trust in the market. In this paper, we provide an overview of the current state of decentralized real estate using blockchain, as well as its potential benefits and challenges. We also explore various use cases and discuss future developments in this rapidly evolving field.</a:t>
            </a:r>
          </a:p>
        </p:txBody>
      </p:sp>
    </p:spTree>
    <p:extLst>
      <p:ext uri="{BB962C8B-B14F-4D97-AF65-F5344CB8AC3E}">
        <p14:creationId xmlns:p14="http://schemas.microsoft.com/office/powerpoint/2010/main" xmlns="" val="19209199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F24BD1DC-7344-43DC-B380-8D6E2AB1D44C}"/>
              </a:ext>
            </a:extLst>
          </p:cNvPr>
          <p:cNvSpPr>
            <a:spLocks noGrp="1"/>
          </p:cNvSpPr>
          <p:nvPr>
            <p:ph idx="1"/>
          </p:nvPr>
        </p:nvSpPr>
        <p:spPr>
          <a:xfrm>
            <a:off x="628650" y="546552"/>
            <a:ext cx="7886700" cy="6184447"/>
          </a:xfrm>
        </p:spPr>
        <p:txBody>
          <a:bodyPr/>
          <a:lstStyle/>
          <a:p>
            <a:pPr marL="0" indent="0">
              <a:buNone/>
            </a:pPr>
            <a:r>
              <a:rPr lang="en-US" sz="1600" b="1" u="sng" dirty="0" err="1">
                <a:latin typeface="Times New Roman" panose="02020603050405020304" pitchFamily="18" charset="0"/>
                <a:cs typeface="Times New Roman" panose="02020603050405020304" pitchFamily="18" charset="0"/>
              </a:rPr>
              <a:t>Metamask</a:t>
            </a:r>
            <a:endParaRPr lang="en-US" sz="1600" b="1" dirty="0">
              <a:latin typeface="Times New Roman" panose="02020603050405020304" pitchFamily="18" charset="0"/>
              <a:cs typeface="Times New Roman" panose="02020603050405020304" pitchFamily="18" charset="0"/>
            </a:endParaRP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pic>
        <p:nvPicPr>
          <p:cNvPr id="2" name="Picture 1">
            <a:extLst>
              <a:ext uri="{FF2B5EF4-FFF2-40B4-BE49-F238E27FC236}">
                <a16:creationId xmlns:a16="http://schemas.microsoft.com/office/drawing/2014/main" xmlns="" id="{556607F2-BD4F-C5F9-1422-8BED41442434}"/>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628650" y="1090385"/>
            <a:ext cx="3253740" cy="3733800"/>
          </a:xfrm>
          <a:prstGeom prst="rect">
            <a:avLst/>
          </a:prstGeom>
        </p:spPr>
      </p:pic>
      <p:pic>
        <p:nvPicPr>
          <p:cNvPr id="6" name="Picture 5">
            <a:extLst>
              <a:ext uri="{FF2B5EF4-FFF2-40B4-BE49-F238E27FC236}">
                <a16:creationId xmlns:a16="http://schemas.microsoft.com/office/drawing/2014/main" xmlns="" id="{55E07A48-14A0-80E6-7CC5-308EFE477B49}"/>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4572000" y="1090385"/>
            <a:ext cx="3375660" cy="4851400"/>
          </a:xfrm>
          <a:prstGeom prst="rect">
            <a:avLst/>
          </a:prstGeom>
        </p:spPr>
      </p:pic>
    </p:spTree>
    <p:extLst>
      <p:ext uri="{BB962C8B-B14F-4D97-AF65-F5344CB8AC3E}">
        <p14:creationId xmlns:p14="http://schemas.microsoft.com/office/powerpoint/2010/main" xmlns="" val="28428267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B49A5E5E-1173-7522-685C-DC403BF70795}"/>
              </a:ext>
            </a:extLst>
          </p:cNvPr>
          <p:cNvSpPr>
            <a:spLocks noGrp="1"/>
          </p:cNvSpPr>
          <p:nvPr>
            <p:ph idx="1"/>
          </p:nvPr>
        </p:nvSpPr>
        <p:spPr>
          <a:xfrm>
            <a:off x="628650" y="408214"/>
            <a:ext cx="7886700" cy="6558643"/>
          </a:xfrm>
        </p:spPr>
        <p:txBody>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pic>
        <p:nvPicPr>
          <p:cNvPr id="2" name="Picture 1">
            <a:extLst>
              <a:ext uri="{FF2B5EF4-FFF2-40B4-BE49-F238E27FC236}">
                <a16:creationId xmlns:a16="http://schemas.microsoft.com/office/drawing/2014/main" xmlns="" id="{B7E12015-A56F-0FDE-B3DC-C4840D4ACF06}"/>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982519" y="1276350"/>
            <a:ext cx="3187065" cy="4305300"/>
          </a:xfrm>
          <a:prstGeom prst="rect">
            <a:avLst/>
          </a:prstGeom>
        </p:spPr>
      </p:pic>
      <p:pic>
        <p:nvPicPr>
          <p:cNvPr id="6" name="Picture 5">
            <a:extLst>
              <a:ext uri="{FF2B5EF4-FFF2-40B4-BE49-F238E27FC236}">
                <a16:creationId xmlns:a16="http://schemas.microsoft.com/office/drawing/2014/main" xmlns="" id="{2035C1FC-A3A1-35D0-5889-4EDF728E07B4}"/>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4523453" y="2074852"/>
            <a:ext cx="3299460" cy="2118360"/>
          </a:xfrm>
          <a:prstGeom prst="rect">
            <a:avLst/>
          </a:prstGeom>
        </p:spPr>
      </p:pic>
    </p:spTree>
    <p:extLst>
      <p:ext uri="{BB962C8B-B14F-4D97-AF65-F5344CB8AC3E}">
        <p14:creationId xmlns:p14="http://schemas.microsoft.com/office/powerpoint/2010/main" xmlns="" val="14603968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6E7396D1-A0F8-420F-A09F-9B941DDC0819}"/>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447716" y="739766"/>
            <a:ext cx="5731510" cy="2484755"/>
          </a:xfrm>
          <a:prstGeom prst="rect">
            <a:avLst/>
          </a:prstGeom>
        </p:spPr>
      </p:pic>
      <p:pic>
        <p:nvPicPr>
          <p:cNvPr id="5" name="Picture 4">
            <a:extLst>
              <a:ext uri="{FF2B5EF4-FFF2-40B4-BE49-F238E27FC236}">
                <a16:creationId xmlns:a16="http://schemas.microsoft.com/office/drawing/2014/main" xmlns="" id="{B9A6B24C-FBA7-E287-57CD-3E8B0ADC2F7F}"/>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2620646" y="3429000"/>
            <a:ext cx="5731510" cy="3019425"/>
          </a:xfrm>
          <a:prstGeom prst="rect">
            <a:avLst/>
          </a:prstGeom>
        </p:spPr>
      </p:pic>
      <p:sp>
        <p:nvSpPr>
          <p:cNvPr id="6" name="TextBox 5">
            <a:extLst>
              <a:ext uri="{FF2B5EF4-FFF2-40B4-BE49-F238E27FC236}">
                <a16:creationId xmlns:a16="http://schemas.microsoft.com/office/drawing/2014/main" xmlns="" id="{B220CEC2-C9F7-76AC-6E3B-F18EC79A0AA6}"/>
              </a:ext>
            </a:extLst>
          </p:cNvPr>
          <p:cNvSpPr txBox="1"/>
          <p:nvPr/>
        </p:nvSpPr>
        <p:spPr>
          <a:xfrm>
            <a:off x="447716" y="370434"/>
            <a:ext cx="4572000" cy="369332"/>
          </a:xfrm>
          <a:prstGeom prst="rect">
            <a:avLst/>
          </a:prstGeom>
          <a:noFill/>
        </p:spPr>
        <p:txBody>
          <a:bodyPr wrap="square">
            <a:spAutoFit/>
          </a:bodyPr>
          <a:lstStyle/>
          <a:p>
            <a:r>
              <a:rPr lang="en-IN" b="1" u="sng" dirty="0">
                <a:latin typeface="Times New Roman" panose="02020603050405020304" pitchFamily="18" charset="0"/>
                <a:cs typeface="Times New Roman" panose="02020603050405020304" pitchFamily="18" charset="0"/>
              </a:rPr>
              <a:t>Hardhat</a:t>
            </a:r>
            <a:endParaRPr lang="en-US" dirty="0"/>
          </a:p>
        </p:txBody>
      </p:sp>
    </p:spTree>
    <p:extLst>
      <p:ext uri="{BB962C8B-B14F-4D97-AF65-F5344CB8AC3E}">
        <p14:creationId xmlns:p14="http://schemas.microsoft.com/office/powerpoint/2010/main" xmlns="" val="41511343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B24A3FBB-E635-4CB1-25F7-BC03659EB928}"/>
              </a:ext>
            </a:extLst>
          </p:cNvPr>
          <p:cNvSpPr>
            <a:spLocks noGrp="1"/>
          </p:cNvSpPr>
          <p:nvPr>
            <p:ph type="title"/>
          </p:nvPr>
        </p:nvSpPr>
        <p:spPr>
          <a:xfrm>
            <a:off x="628650" y="142292"/>
            <a:ext cx="7886700" cy="825124"/>
          </a:xfrm>
        </p:spPr>
        <p:txBody>
          <a:bodyPr>
            <a:normAutofit/>
          </a:bodyPr>
          <a:lstStyle/>
          <a:p>
            <a:r>
              <a:rPr lang="en-IN" sz="2400" b="1" u="sng" dirty="0">
                <a:latin typeface="Times New Roman" panose="02020603050405020304" pitchFamily="18" charset="0"/>
                <a:cs typeface="Times New Roman" panose="02020603050405020304" pitchFamily="18" charset="0"/>
              </a:rPr>
              <a:t>CONCLUSION</a:t>
            </a:r>
          </a:p>
        </p:txBody>
      </p:sp>
      <p:sp>
        <p:nvSpPr>
          <p:cNvPr id="5" name="Content Placeholder 4">
            <a:extLst>
              <a:ext uri="{FF2B5EF4-FFF2-40B4-BE49-F238E27FC236}">
                <a16:creationId xmlns:a16="http://schemas.microsoft.com/office/drawing/2014/main" xmlns="" id="{6F9A6227-DB9E-027A-4C1B-26614322F8D7}"/>
              </a:ext>
            </a:extLst>
          </p:cNvPr>
          <p:cNvSpPr>
            <a:spLocks noGrp="1"/>
          </p:cNvSpPr>
          <p:nvPr>
            <p:ph idx="1"/>
          </p:nvPr>
        </p:nvSpPr>
        <p:spPr>
          <a:xfrm>
            <a:off x="628650" y="813571"/>
            <a:ext cx="7886700" cy="5622740"/>
          </a:xfrm>
        </p:spPr>
        <p:txBody>
          <a:bodyPr>
            <a:normAutofit fontScale="85000" lnSpcReduction="10000"/>
          </a:bodyPr>
          <a:lstStyle/>
          <a:p>
            <a:pPr marL="0" indent="0" algn="just">
              <a:lnSpc>
                <a:spcPct val="150000"/>
              </a:lnSpc>
              <a:buNone/>
            </a:pPr>
            <a:r>
              <a:rPr lang="en-US" sz="1800" dirty="0">
                <a:effectLst/>
                <a:latin typeface="Times New Roman" panose="02020603050405020304" pitchFamily="18" charset="0"/>
                <a:ea typeface="Times New Roman" panose="02020603050405020304" pitchFamily="18" charset="0"/>
              </a:rPr>
              <a:t>In conclusion, the implementation of a decentralized real estate system using blockchain technology has the potential to revolutionize the real estate industry by providing a secure, transparent, and efficient method of recording and transferring property ownership. The use of smart contracts enables automated and immutable transactions that remove the need for intermediaries, reducing costs and streamlining the buying and selling process. Additionally, blockchain's tamper-proof nature ensures that all information recorded on the ledger is accurate and trustworthy, mitigating the risk of fraud and improving the overall integrity of the system. Despite the promising potential of blockchain technology in the real estate industry, there are still some challenges that need to be addressed, such as regulatory and legal hurdles, standardization of data, and adoption by industry stakeholders. Moreover, the implementation of a decentralized system requires a significant investment of resources and infrastructure, which may deter some companies from adopting the technology. However, as the benefits of blockchain become more apparent and the technology becomes more widely adopted, it is likely that we will see an increase in decentralized real estate systems. The potential for increased transparency, reduced costs, and improved efficiency will drive the industry towards this new way of conducting real estate transactions. Ultimately, the successful implementation of a decentralized real estate system using blockchain technology could transform the industry, making it more accessible, efficient, and secure for all stakeholders involved.</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41926905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4F7E2D2-7974-5D86-7132-34738B1BB472}"/>
              </a:ext>
            </a:extLst>
          </p:cNvPr>
          <p:cNvSpPr>
            <a:spLocks noGrp="1"/>
          </p:cNvSpPr>
          <p:nvPr>
            <p:ph type="title"/>
          </p:nvPr>
        </p:nvSpPr>
        <p:spPr>
          <a:xfrm>
            <a:off x="628650" y="107032"/>
            <a:ext cx="7886700" cy="745225"/>
          </a:xfrm>
        </p:spPr>
        <p:txBody>
          <a:bodyPr>
            <a:normAutofit/>
          </a:bodyPr>
          <a:lstStyle/>
          <a:p>
            <a:r>
              <a:rPr lang="en-IN" sz="2400" b="1" u="sng" dirty="0">
                <a:latin typeface="Times New Roman" panose="02020603050405020304" pitchFamily="18" charset="0"/>
                <a:cs typeface="Times New Roman" panose="02020603050405020304" pitchFamily="18" charset="0"/>
              </a:rPr>
              <a:t>REFERENCES</a:t>
            </a:r>
          </a:p>
        </p:txBody>
      </p:sp>
      <p:sp>
        <p:nvSpPr>
          <p:cNvPr id="3" name="Content Placeholder 2">
            <a:extLst>
              <a:ext uri="{FF2B5EF4-FFF2-40B4-BE49-F238E27FC236}">
                <a16:creationId xmlns:a16="http://schemas.microsoft.com/office/drawing/2014/main" xmlns="" id="{A7B95C53-AFCF-5587-0BB2-49EA6F3DF8C4}"/>
              </a:ext>
            </a:extLst>
          </p:cNvPr>
          <p:cNvSpPr>
            <a:spLocks noGrp="1"/>
          </p:cNvSpPr>
          <p:nvPr>
            <p:ph idx="1"/>
          </p:nvPr>
        </p:nvSpPr>
        <p:spPr>
          <a:xfrm>
            <a:off x="628650" y="852257"/>
            <a:ext cx="7886700" cy="5584054"/>
          </a:xfrm>
        </p:spPr>
        <p:txBody>
          <a:bodyPr>
            <a:normAutofit fontScale="77500" lnSpcReduction="20000"/>
          </a:bodyPr>
          <a:lstStyle/>
          <a:p>
            <a:pPr marL="0" indent="0" algn="just">
              <a:lnSpc>
                <a:spcPct val="100000"/>
              </a:lnSpc>
              <a:buNone/>
            </a:pPr>
            <a:r>
              <a:rPr lang="en-US" sz="1500" dirty="0">
                <a:solidFill>
                  <a:schemeClr val="tx1"/>
                </a:solidFill>
                <a:latin typeface="Times New Roman" panose="02020603050405020304" pitchFamily="18" charset="0"/>
                <a:cs typeface="Times New Roman" panose="02020603050405020304" pitchFamily="18" charset="0"/>
              </a:rPr>
              <a:t>[1] Sobhan </a:t>
            </a:r>
            <a:r>
              <a:rPr lang="en-US" sz="1500" dirty="0" err="1">
                <a:solidFill>
                  <a:schemeClr val="tx1"/>
                </a:solidFill>
                <a:latin typeface="Times New Roman" panose="02020603050405020304" pitchFamily="18" charset="0"/>
                <a:cs typeface="Times New Roman" panose="02020603050405020304" pitchFamily="18" charset="0"/>
              </a:rPr>
              <a:t>Latifi</a:t>
            </a:r>
            <a:r>
              <a:rPr lang="en-US" sz="1500" dirty="0">
                <a:solidFill>
                  <a:schemeClr val="tx1"/>
                </a:solidFill>
                <a:latin typeface="Times New Roman" panose="02020603050405020304" pitchFamily="18" charset="0"/>
                <a:cs typeface="Times New Roman" panose="02020603050405020304" pitchFamily="18" charset="0"/>
              </a:rPr>
              <a:t>, </a:t>
            </a:r>
            <a:r>
              <a:rPr lang="en-US" sz="1500" dirty="0" err="1">
                <a:solidFill>
                  <a:schemeClr val="tx1"/>
                </a:solidFill>
                <a:latin typeface="Times New Roman" panose="02020603050405020304" pitchFamily="18" charset="0"/>
                <a:cs typeface="Times New Roman" panose="02020603050405020304" pitchFamily="18" charset="0"/>
              </a:rPr>
              <a:t>Yunpeng</a:t>
            </a:r>
            <a:r>
              <a:rPr lang="en-US" sz="1500" dirty="0">
                <a:solidFill>
                  <a:schemeClr val="tx1"/>
                </a:solidFill>
                <a:latin typeface="Times New Roman" panose="02020603050405020304" pitchFamily="18" charset="0"/>
                <a:cs typeface="Times New Roman" panose="02020603050405020304" pitchFamily="18" charset="0"/>
              </a:rPr>
              <a:t> Zhang, Liang-</a:t>
            </a:r>
            <a:r>
              <a:rPr lang="en-US" sz="1500" dirty="0" err="1">
                <a:solidFill>
                  <a:schemeClr val="tx1"/>
                </a:solidFill>
                <a:latin typeface="Times New Roman" panose="02020603050405020304" pitchFamily="18" charset="0"/>
                <a:cs typeface="Times New Roman" panose="02020603050405020304" pitchFamily="18" charset="0"/>
              </a:rPr>
              <a:t>Chieh</a:t>
            </a:r>
            <a:r>
              <a:rPr lang="en-US" sz="1500" dirty="0">
                <a:solidFill>
                  <a:schemeClr val="tx1"/>
                </a:solidFill>
                <a:latin typeface="Times New Roman" panose="02020603050405020304" pitchFamily="18" charset="0"/>
                <a:cs typeface="Times New Roman" panose="02020603050405020304" pitchFamily="18" charset="0"/>
              </a:rPr>
              <a:t> Cheng, “Blockchain-Based Real Estate Market: One Method for Applying Blockchain Technology in Commercial Real Estate Market”, IEEE International Conference on Blockchain (Blockchain), 2020</a:t>
            </a:r>
          </a:p>
          <a:p>
            <a:pPr marL="0" indent="0" algn="just">
              <a:lnSpc>
                <a:spcPct val="100000"/>
              </a:lnSpc>
              <a:buNone/>
            </a:pPr>
            <a:r>
              <a:rPr lang="en-US" sz="1500" dirty="0">
                <a:solidFill>
                  <a:schemeClr val="tx1"/>
                </a:solidFill>
                <a:latin typeface="Times New Roman" panose="02020603050405020304" pitchFamily="18" charset="0"/>
                <a:cs typeface="Times New Roman" panose="02020603050405020304" pitchFamily="18" charset="0"/>
              </a:rPr>
              <a:t>[2] Jack Laurie Tilbury, Ed de la Rey, Karl van der </a:t>
            </a:r>
            <a:r>
              <a:rPr lang="en-US" sz="1500" dirty="0" err="1">
                <a:solidFill>
                  <a:schemeClr val="tx1"/>
                </a:solidFill>
                <a:latin typeface="Times New Roman" panose="02020603050405020304" pitchFamily="18" charset="0"/>
                <a:cs typeface="Times New Roman" panose="02020603050405020304" pitchFamily="18" charset="0"/>
              </a:rPr>
              <a:t>Schyff</a:t>
            </a:r>
            <a:r>
              <a:rPr lang="en-US" sz="1500" dirty="0">
                <a:solidFill>
                  <a:schemeClr val="tx1"/>
                </a:solidFill>
                <a:latin typeface="Times New Roman" panose="02020603050405020304" pitchFamily="18" charset="0"/>
                <a:cs typeface="Times New Roman" panose="02020603050405020304" pitchFamily="18" charset="0"/>
              </a:rPr>
              <a:t>, “Business Process Models of Blockchain and South African Real Estate Transactions”, International Conference on Advances in Big Data, Computing and Data Communication Systems (</a:t>
            </a:r>
            <a:r>
              <a:rPr lang="en-US" sz="1500" dirty="0" err="1">
                <a:solidFill>
                  <a:schemeClr val="tx1"/>
                </a:solidFill>
                <a:latin typeface="Times New Roman" panose="02020603050405020304" pitchFamily="18" charset="0"/>
                <a:cs typeface="Times New Roman" panose="02020603050405020304" pitchFamily="18" charset="0"/>
              </a:rPr>
              <a:t>icABCD</a:t>
            </a:r>
            <a:r>
              <a:rPr lang="en-US" sz="1500" dirty="0">
                <a:solidFill>
                  <a:schemeClr val="tx1"/>
                </a:solidFill>
                <a:latin typeface="Times New Roman" panose="02020603050405020304" pitchFamily="18" charset="0"/>
                <a:cs typeface="Times New Roman" panose="02020603050405020304" pitchFamily="18" charset="0"/>
              </a:rPr>
              <a:t>), 2019</a:t>
            </a:r>
          </a:p>
          <a:p>
            <a:pPr marL="0" indent="0" algn="just">
              <a:lnSpc>
                <a:spcPct val="100000"/>
              </a:lnSpc>
              <a:buNone/>
            </a:pPr>
            <a:r>
              <a:rPr lang="en-US" sz="1500" dirty="0">
                <a:solidFill>
                  <a:schemeClr val="tx1"/>
                </a:solidFill>
                <a:latin typeface="Times New Roman" panose="02020603050405020304" pitchFamily="18" charset="0"/>
                <a:cs typeface="Times New Roman" panose="02020603050405020304" pitchFamily="18" charset="0"/>
              </a:rPr>
              <a:t>[3] Disha Shinde, </a:t>
            </a:r>
            <a:r>
              <a:rPr lang="en-US" sz="1500" dirty="0" err="1">
                <a:solidFill>
                  <a:schemeClr val="tx1"/>
                </a:solidFill>
                <a:latin typeface="Times New Roman" panose="02020603050405020304" pitchFamily="18" charset="0"/>
                <a:cs typeface="Times New Roman" panose="02020603050405020304" pitchFamily="18" charset="0"/>
              </a:rPr>
              <a:t>Snehal</a:t>
            </a:r>
            <a:r>
              <a:rPr lang="en-US" sz="1500" dirty="0">
                <a:solidFill>
                  <a:schemeClr val="tx1"/>
                </a:solidFill>
                <a:latin typeface="Times New Roman" panose="02020603050405020304" pitchFamily="18" charset="0"/>
                <a:cs typeface="Times New Roman" panose="02020603050405020304" pitchFamily="18" charset="0"/>
              </a:rPr>
              <a:t> </a:t>
            </a:r>
            <a:r>
              <a:rPr lang="en-US" sz="1500" dirty="0" err="1">
                <a:solidFill>
                  <a:schemeClr val="tx1"/>
                </a:solidFill>
                <a:latin typeface="Times New Roman" panose="02020603050405020304" pitchFamily="18" charset="0"/>
                <a:cs typeface="Times New Roman" panose="02020603050405020304" pitchFamily="18" charset="0"/>
              </a:rPr>
              <a:t>Padekar</a:t>
            </a:r>
            <a:r>
              <a:rPr lang="en-US" sz="1500" dirty="0">
                <a:solidFill>
                  <a:schemeClr val="tx1"/>
                </a:solidFill>
                <a:latin typeface="Times New Roman" panose="02020603050405020304" pitchFamily="18" charset="0"/>
                <a:cs typeface="Times New Roman" panose="02020603050405020304" pitchFamily="18" charset="0"/>
              </a:rPr>
              <a:t>, Siddharth Raut, Abdul </a:t>
            </a:r>
            <a:r>
              <a:rPr lang="en-US" sz="1500" dirty="0" err="1">
                <a:solidFill>
                  <a:schemeClr val="tx1"/>
                </a:solidFill>
                <a:latin typeface="Times New Roman" panose="02020603050405020304" pitchFamily="18" charset="0"/>
                <a:cs typeface="Times New Roman" panose="02020603050405020304" pitchFamily="18" charset="0"/>
              </a:rPr>
              <a:t>Wasay</a:t>
            </a:r>
            <a:r>
              <a:rPr lang="en-US" sz="1500" dirty="0">
                <a:solidFill>
                  <a:schemeClr val="tx1"/>
                </a:solidFill>
                <a:latin typeface="Times New Roman" panose="02020603050405020304" pitchFamily="18" charset="0"/>
                <a:cs typeface="Times New Roman" panose="02020603050405020304" pitchFamily="18" charset="0"/>
              </a:rPr>
              <a:t>, S. S. </a:t>
            </a:r>
            <a:r>
              <a:rPr lang="en-US" sz="1500" dirty="0" err="1">
                <a:solidFill>
                  <a:schemeClr val="tx1"/>
                </a:solidFill>
                <a:latin typeface="Times New Roman" panose="02020603050405020304" pitchFamily="18" charset="0"/>
                <a:cs typeface="Times New Roman" panose="02020603050405020304" pitchFamily="18" charset="0"/>
              </a:rPr>
              <a:t>Sambhare</a:t>
            </a:r>
            <a:r>
              <a:rPr lang="en-US" sz="1500" dirty="0">
                <a:solidFill>
                  <a:schemeClr val="tx1"/>
                </a:solidFill>
                <a:latin typeface="Times New Roman" panose="02020603050405020304" pitchFamily="18" charset="0"/>
                <a:cs typeface="Times New Roman" panose="02020603050405020304" pitchFamily="18" charset="0"/>
              </a:rPr>
              <a:t>, “Land Registry Using Blockchain - A Survey of existing systems and proposing a feasible solution”, 5th International Conference On Computing, Communication, Control And Automation (ICCUBEA), 2020</a:t>
            </a:r>
          </a:p>
          <a:p>
            <a:pPr marL="0" indent="0" algn="just">
              <a:lnSpc>
                <a:spcPct val="100000"/>
              </a:lnSpc>
              <a:buNone/>
            </a:pPr>
            <a:r>
              <a:rPr lang="en-US" sz="1500" dirty="0">
                <a:solidFill>
                  <a:schemeClr val="tx1"/>
                </a:solidFill>
                <a:latin typeface="Times New Roman" panose="02020603050405020304" pitchFamily="18" charset="0"/>
                <a:cs typeface="Times New Roman" panose="02020603050405020304" pitchFamily="18" charset="0"/>
              </a:rPr>
              <a:t>[4] </a:t>
            </a:r>
            <a:r>
              <a:rPr lang="en-US" sz="1500" dirty="0" err="1">
                <a:solidFill>
                  <a:schemeClr val="tx1"/>
                </a:solidFill>
                <a:latin typeface="Times New Roman" panose="02020603050405020304" pitchFamily="18" charset="0"/>
                <a:cs typeface="Times New Roman" panose="02020603050405020304" pitchFamily="18" charset="0"/>
              </a:rPr>
              <a:t>Toqeer</a:t>
            </a:r>
            <a:r>
              <a:rPr lang="en-US" sz="1500" dirty="0">
                <a:solidFill>
                  <a:schemeClr val="tx1"/>
                </a:solidFill>
                <a:latin typeface="Times New Roman" panose="02020603050405020304" pitchFamily="18" charset="0"/>
                <a:cs typeface="Times New Roman" panose="02020603050405020304" pitchFamily="18" charset="0"/>
              </a:rPr>
              <a:t> Ali, Adnan Nadeem, Ali </a:t>
            </a:r>
            <a:r>
              <a:rPr lang="en-US" sz="1500" dirty="0" err="1">
                <a:solidFill>
                  <a:schemeClr val="tx1"/>
                </a:solidFill>
                <a:latin typeface="Times New Roman" panose="02020603050405020304" pitchFamily="18" charset="0"/>
                <a:cs typeface="Times New Roman" panose="02020603050405020304" pitchFamily="18" charset="0"/>
              </a:rPr>
              <a:t>Alzahrani</a:t>
            </a:r>
            <a:r>
              <a:rPr lang="en-US" sz="1500" dirty="0">
                <a:solidFill>
                  <a:schemeClr val="tx1"/>
                </a:solidFill>
                <a:latin typeface="Times New Roman" panose="02020603050405020304" pitchFamily="18" charset="0"/>
                <a:cs typeface="Times New Roman" panose="02020603050405020304" pitchFamily="18" charset="0"/>
              </a:rPr>
              <a:t>, Salman Jan, “A Transparent and Trusted Property Registration System on Permissioned Blockchain”, International Conference on Advances in the Emerging Computing Technologies (AECT), 2020</a:t>
            </a:r>
          </a:p>
          <a:p>
            <a:pPr marL="0" indent="0" algn="just">
              <a:lnSpc>
                <a:spcPct val="100000"/>
              </a:lnSpc>
              <a:buNone/>
            </a:pPr>
            <a:r>
              <a:rPr lang="en-US" sz="1500" dirty="0">
                <a:solidFill>
                  <a:schemeClr val="tx1"/>
                </a:solidFill>
                <a:latin typeface="Times New Roman" panose="02020603050405020304" pitchFamily="18" charset="0"/>
                <a:cs typeface="Times New Roman" panose="02020603050405020304" pitchFamily="18" charset="0"/>
              </a:rPr>
              <a:t>[5] Ankit Mittal, </a:t>
            </a:r>
            <a:r>
              <a:rPr lang="en-US" sz="1500" dirty="0" err="1">
                <a:solidFill>
                  <a:schemeClr val="tx1"/>
                </a:solidFill>
                <a:latin typeface="Times New Roman" panose="02020603050405020304" pitchFamily="18" charset="0"/>
                <a:cs typeface="Times New Roman" panose="02020603050405020304" pitchFamily="18" charset="0"/>
              </a:rPr>
              <a:t>Bhavyansh</a:t>
            </a:r>
            <a:r>
              <a:rPr lang="en-US" sz="1500" dirty="0">
                <a:solidFill>
                  <a:schemeClr val="tx1"/>
                </a:solidFill>
                <a:latin typeface="Times New Roman" panose="02020603050405020304" pitchFamily="18" charset="0"/>
                <a:cs typeface="Times New Roman" panose="02020603050405020304" pitchFamily="18" charset="0"/>
              </a:rPr>
              <a:t> Sharma, Pinku Ranjan, “Real Estate Management System based on Blockchain”, IEEE 7th Uttar Pradesh Section International Conference on Electrical, Electronics and Computer Engineering (UPCON), 2021</a:t>
            </a:r>
          </a:p>
          <a:p>
            <a:pPr marL="0" indent="0" algn="just">
              <a:lnSpc>
                <a:spcPct val="100000"/>
              </a:lnSpc>
              <a:buNone/>
            </a:pPr>
            <a:r>
              <a:rPr lang="en-US" sz="1500" dirty="0">
                <a:solidFill>
                  <a:schemeClr val="tx1"/>
                </a:solidFill>
                <a:latin typeface="Times New Roman" panose="02020603050405020304" pitchFamily="18" charset="0"/>
                <a:cs typeface="Times New Roman" panose="02020603050405020304" pitchFamily="18" charset="0"/>
              </a:rPr>
              <a:t>[6] VO Khoa Tan, Thu Nguyen, “The Real Estate Transaction Trace System Model Based on Ethereum Blockchain Platform”, 14th International Conference on Computer and Automation Engineering (ICCAE), 2022</a:t>
            </a:r>
          </a:p>
          <a:p>
            <a:pPr marL="0" indent="0" algn="just">
              <a:lnSpc>
                <a:spcPct val="100000"/>
              </a:lnSpc>
              <a:buNone/>
            </a:pPr>
            <a:r>
              <a:rPr lang="en-US" sz="1500" dirty="0">
                <a:solidFill>
                  <a:schemeClr val="tx1"/>
                </a:solidFill>
                <a:latin typeface="Times New Roman" panose="02020603050405020304" pitchFamily="18" charset="0"/>
                <a:cs typeface="Times New Roman" panose="02020603050405020304" pitchFamily="18" charset="0"/>
              </a:rPr>
              <a:t>[7] Andrey </a:t>
            </a:r>
            <a:r>
              <a:rPr lang="en-US" sz="1500" dirty="0" err="1">
                <a:solidFill>
                  <a:schemeClr val="tx1"/>
                </a:solidFill>
                <a:latin typeface="Times New Roman" panose="02020603050405020304" pitchFamily="18" charset="0"/>
                <a:cs typeface="Times New Roman" panose="02020603050405020304" pitchFamily="18" charset="0"/>
              </a:rPr>
              <a:t>Averin</a:t>
            </a:r>
            <a:r>
              <a:rPr lang="en-US" sz="1500" dirty="0">
                <a:solidFill>
                  <a:schemeClr val="tx1"/>
                </a:solidFill>
                <a:latin typeface="Times New Roman" panose="02020603050405020304" pitchFamily="18" charset="0"/>
                <a:cs typeface="Times New Roman" panose="02020603050405020304" pitchFamily="18" charset="0"/>
              </a:rPr>
              <a:t>, Pavel </a:t>
            </a:r>
            <a:r>
              <a:rPr lang="en-US" sz="1500" dirty="0" err="1">
                <a:solidFill>
                  <a:schemeClr val="tx1"/>
                </a:solidFill>
                <a:latin typeface="Times New Roman" panose="02020603050405020304" pitchFamily="18" charset="0"/>
                <a:cs typeface="Times New Roman" panose="02020603050405020304" pitchFamily="18" charset="0"/>
              </a:rPr>
              <a:t>Rukhlov</a:t>
            </a:r>
            <a:r>
              <a:rPr lang="en-US" sz="1500" dirty="0">
                <a:solidFill>
                  <a:schemeClr val="tx1"/>
                </a:solidFill>
                <a:latin typeface="Times New Roman" panose="02020603050405020304" pitchFamily="18" charset="0"/>
                <a:cs typeface="Times New Roman" panose="02020603050405020304" pitchFamily="18" charset="0"/>
              </a:rPr>
              <a:t>, Elnur </a:t>
            </a:r>
            <a:r>
              <a:rPr lang="en-US" sz="1500" dirty="0" err="1">
                <a:solidFill>
                  <a:schemeClr val="tx1"/>
                </a:solidFill>
                <a:latin typeface="Times New Roman" panose="02020603050405020304" pitchFamily="18" charset="0"/>
                <a:cs typeface="Times New Roman" panose="02020603050405020304" pitchFamily="18" charset="0"/>
              </a:rPr>
              <a:t>Musaev</a:t>
            </a:r>
            <a:r>
              <a:rPr lang="en-US" sz="1500" dirty="0">
                <a:solidFill>
                  <a:schemeClr val="tx1"/>
                </a:solidFill>
                <a:latin typeface="Times New Roman" panose="02020603050405020304" pitchFamily="18" charset="0"/>
                <a:cs typeface="Times New Roman" panose="02020603050405020304" pitchFamily="18" charset="0"/>
              </a:rPr>
              <a:t>, “Review of Existing Solutions in the Field of Real Estate and Cadastral Accounting Based on Blockchain Technology”, International Conference on Quality Management, Transport and Information Security, Information Technologies (IT&amp;QM&amp;IS), 2021</a:t>
            </a:r>
          </a:p>
          <a:p>
            <a:pPr marL="0" indent="0" algn="just">
              <a:lnSpc>
                <a:spcPct val="100000"/>
              </a:lnSpc>
              <a:buNone/>
            </a:pPr>
            <a:r>
              <a:rPr lang="en-US" sz="1500" dirty="0">
                <a:solidFill>
                  <a:schemeClr val="tx1"/>
                </a:solidFill>
                <a:latin typeface="Times New Roman" panose="02020603050405020304" pitchFamily="18" charset="0"/>
                <a:cs typeface="Times New Roman" panose="02020603050405020304" pitchFamily="18" charset="0"/>
              </a:rPr>
              <a:t>[8] Ishan Yapa, </a:t>
            </a:r>
            <a:r>
              <a:rPr lang="en-US" sz="1500" dirty="0" err="1">
                <a:solidFill>
                  <a:schemeClr val="tx1"/>
                </a:solidFill>
                <a:latin typeface="Times New Roman" panose="02020603050405020304" pitchFamily="18" charset="0"/>
                <a:cs typeface="Times New Roman" panose="02020603050405020304" pitchFamily="18" charset="0"/>
              </a:rPr>
              <a:t>Samitha</a:t>
            </a:r>
            <a:r>
              <a:rPr lang="en-US" sz="1500" dirty="0">
                <a:solidFill>
                  <a:schemeClr val="tx1"/>
                </a:solidFill>
                <a:latin typeface="Times New Roman" panose="02020603050405020304" pitchFamily="18" charset="0"/>
                <a:cs typeface="Times New Roman" panose="02020603050405020304" pitchFamily="18" charset="0"/>
              </a:rPr>
              <a:t> </a:t>
            </a:r>
            <a:r>
              <a:rPr lang="en-US" sz="1500" dirty="0" err="1">
                <a:solidFill>
                  <a:schemeClr val="tx1"/>
                </a:solidFill>
                <a:latin typeface="Times New Roman" panose="02020603050405020304" pitchFamily="18" charset="0"/>
                <a:cs typeface="Times New Roman" panose="02020603050405020304" pitchFamily="18" charset="0"/>
              </a:rPr>
              <a:t>Heanthenna</a:t>
            </a:r>
            <a:r>
              <a:rPr lang="en-US" sz="1500" dirty="0">
                <a:solidFill>
                  <a:schemeClr val="tx1"/>
                </a:solidFill>
                <a:latin typeface="Times New Roman" panose="02020603050405020304" pitchFamily="18" charset="0"/>
                <a:cs typeface="Times New Roman" panose="02020603050405020304" pitchFamily="18" charset="0"/>
              </a:rPr>
              <a:t>, </a:t>
            </a:r>
            <a:r>
              <a:rPr lang="en-US" sz="1500" dirty="0" err="1">
                <a:solidFill>
                  <a:schemeClr val="tx1"/>
                </a:solidFill>
                <a:latin typeface="Times New Roman" panose="02020603050405020304" pitchFamily="18" charset="0"/>
                <a:cs typeface="Times New Roman" panose="02020603050405020304" pitchFamily="18" charset="0"/>
              </a:rPr>
              <a:t>Nadun</a:t>
            </a:r>
            <a:r>
              <a:rPr lang="en-US" sz="1500" dirty="0">
                <a:solidFill>
                  <a:schemeClr val="tx1"/>
                </a:solidFill>
                <a:latin typeface="Times New Roman" panose="02020603050405020304" pitchFamily="18" charset="0"/>
                <a:cs typeface="Times New Roman" panose="02020603050405020304" pitchFamily="18" charset="0"/>
              </a:rPr>
              <a:t> Bandara, </a:t>
            </a:r>
            <a:r>
              <a:rPr lang="en-US" sz="1500" dirty="0" err="1">
                <a:solidFill>
                  <a:schemeClr val="tx1"/>
                </a:solidFill>
                <a:latin typeface="Times New Roman" panose="02020603050405020304" pitchFamily="18" charset="0"/>
                <a:cs typeface="Times New Roman" panose="02020603050405020304" pitchFamily="18" charset="0"/>
              </a:rPr>
              <a:t>Isuru</a:t>
            </a:r>
            <a:r>
              <a:rPr lang="en-US" sz="1500" dirty="0">
                <a:solidFill>
                  <a:schemeClr val="tx1"/>
                </a:solidFill>
                <a:latin typeface="Times New Roman" panose="02020603050405020304" pitchFamily="18" charset="0"/>
                <a:cs typeface="Times New Roman" panose="02020603050405020304" pitchFamily="18" charset="0"/>
              </a:rPr>
              <a:t> Prasad, </a:t>
            </a:r>
            <a:r>
              <a:rPr lang="en-US" sz="1500" dirty="0" err="1">
                <a:solidFill>
                  <a:schemeClr val="tx1"/>
                </a:solidFill>
                <a:latin typeface="Times New Roman" panose="02020603050405020304" pitchFamily="18" charset="0"/>
                <a:cs typeface="Times New Roman" panose="02020603050405020304" pitchFamily="18" charset="0"/>
              </a:rPr>
              <a:t>Yashas</a:t>
            </a:r>
            <a:r>
              <a:rPr lang="en-US" sz="1500" dirty="0">
                <a:solidFill>
                  <a:schemeClr val="tx1"/>
                </a:solidFill>
                <a:latin typeface="Times New Roman" panose="02020603050405020304" pitchFamily="18" charset="0"/>
                <a:cs typeface="Times New Roman" panose="02020603050405020304" pitchFamily="18" charset="0"/>
              </a:rPr>
              <a:t> </a:t>
            </a:r>
            <a:r>
              <a:rPr lang="en-US" sz="1500" dirty="0" err="1">
                <a:solidFill>
                  <a:schemeClr val="tx1"/>
                </a:solidFill>
                <a:latin typeface="Times New Roman" panose="02020603050405020304" pitchFamily="18" charset="0"/>
                <a:cs typeface="Times New Roman" panose="02020603050405020304" pitchFamily="18" charset="0"/>
              </a:rPr>
              <a:t>Mallawarachchi</a:t>
            </a:r>
            <a:r>
              <a:rPr lang="en-US" sz="1500" dirty="0">
                <a:solidFill>
                  <a:schemeClr val="tx1"/>
                </a:solidFill>
                <a:latin typeface="Times New Roman" panose="02020603050405020304" pitchFamily="18" charset="0"/>
                <a:cs typeface="Times New Roman" panose="02020603050405020304" pitchFamily="18" charset="0"/>
              </a:rPr>
              <a:t>, “Decentralized Ledger for Land and Property Transactions in Sri Lanka </a:t>
            </a:r>
            <a:r>
              <a:rPr lang="en-US" sz="1500" dirty="0" err="1">
                <a:solidFill>
                  <a:schemeClr val="tx1"/>
                </a:solidFill>
                <a:latin typeface="Times New Roman" panose="02020603050405020304" pitchFamily="18" charset="0"/>
                <a:cs typeface="Times New Roman" panose="02020603050405020304" pitchFamily="18" charset="0"/>
              </a:rPr>
              <a:t>Acresense</a:t>
            </a:r>
            <a:r>
              <a:rPr lang="en-US" sz="1500" dirty="0">
                <a:solidFill>
                  <a:schemeClr val="tx1"/>
                </a:solidFill>
                <a:latin typeface="Times New Roman" panose="02020603050405020304" pitchFamily="18" charset="0"/>
                <a:cs typeface="Times New Roman" panose="02020603050405020304" pitchFamily="18" charset="0"/>
              </a:rPr>
              <a:t>”, IEEE Region 10 Humanitarian Technology Conference (R10-HTC), 2019</a:t>
            </a:r>
          </a:p>
          <a:p>
            <a:pPr marL="0" indent="0" algn="just">
              <a:lnSpc>
                <a:spcPct val="100000"/>
              </a:lnSpc>
              <a:buNone/>
            </a:pPr>
            <a:r>
              <a:rPr lang="en-US" sz="1500" dirty="0">
                <a:solidFill>
                  <a:schemeClr val="tx1"/>
                </a:solidFill>
                <a:latin typeface="Times New Roman" panose="02020603050405020304" pitchFamily="18" charset="0"/>
                <a:cs typeface="Times New Roman" panose="02020603050405020304" pitchFamily="18" charset="0"/>
              </a:rPr>
              <a:t>[9] P. </a:t>
            </a:r>
            <a:r>
              <a:rPr lang="en-US" sz="1500" dirty="0" err="1">
                <a:solidFill>
                  <a:schemeClr val="tx1"/>
                </a:solidFill>
                <a:latin typeface="Times New Roman" panose="02020603050405020304" pitchFamily="18" charset="0"/>
                <a:cs typeface="Times New Roman" panose="02020603050405020304" pitchFamily="18" charset="0"/>
              </a:rPr>
              <a:t>Shamili</a:t>
            </a:r>
            <a:r>
              <a:rPr lang="en-US" sz="1500" dirty="0">
                <a:solidFill>
                  <a:schemeClr val="tx1"/>
                </a:solidFill>
                <a:latin typeface="Times New Roman" panose="02020603050405020304" pitchFamily="18" charset="0"/>
                <a:cs typeface="Times New Roman" panose="02020603050405020304" pitchFamily="18" charset="0"/>
              </a:rPr>
              <a:t>, B. </a:t>
            </a:r>
            <a:r>
              <a:rPr lang="en-US" sz="1500" dirty="0" err="1">
                <a:solidFill>
                  <a:schemeClr val="tx1"/>
                </a:solidFill>
                <a:latin typeface="Times New Roman" panose="02020603050405020304" pitchFamily="18" charset="0"/>
                <a:cs typeface="Times New Roman" panose="02020603050405020304" pitchFamily="18" charset="0"/>
              </a:rPr>
              <a:t>Muruganantham</a:t>
            </a:r>
            <a:r>
              <a:rPr lang="en-US" sz="1500" dirty="0">
                <a:solidFill>
                  <a:schemeClr val="tx1"/>
                </a:solidFill>
                <a:latin typeface="Times New Roman" panose="02020603050405020304" pitchFamily="18" charset="0"/>
                <a:cs typeface="Times New Roman" panose="02020603050405020304" pitchFamily="18" charset="0"/>
              </a:rPr>
              <a:t>, “Blockchain based Application: Decentralized Financial Technologies for Exchanging Crypto Currency”, International Conference on Advances in Computing, Communication and Applied Informatics (ACCAI), 2022</a:t>
            </a:r>
          </a:p>
          <a:p>
            <a:pPr marL="0" indent="0" algn="just">
              <a:lnSpc>
                <a:spcPct val="100000"/>
              </a:lnSpc>
              <a:buNone/>
            </a:pPr>
            <a:r>
              <a:rPr lang="en-US" sz="1500" dirty="0">
                <a:solidFill>
                  <a:schemeClr val="tx1"/>
                </a:solidFill>
                <a:latin typeface="Times New Roman" panose="02020603050405020304" pitchFamily="18" charset="0"/>
                <a:cs typeface="Times New Roman" panose="02020603050405020304" pitchFamily="18" charset="0"/>
              </a:rPr>
              <a:t>[10] Dipika </a:t>
            </a:r>
            <a:r>
              <a:rPr lang="en-US" sz="1500" dirty="0" err="1">
                <a:solidFill>
                  <a:schemeClr val="tx1"/>
                </a:solidFill>
                <a:latin typeface="Times New Roman" panose="02020603050405020304" pitchFamily="18" charset="0"/>
                <a:cs typeface="Times New Roman" panose="02020603050405020304" pitchFamily="18" charset="0"/>
              </a:rPr>
              <a:t>Bhanushali</a:t>
            </a:r>
            <a:r>
              <a:rPr lang="en-US" sz="1500" dirty="0">
                <a:solidFill>
                  <a:schemeClr val="tx1"/>
                </a:solidFill>
                <a:latin typeface="Times New Roman" panose="02020603050405020304" pitchFamily="18" charset="0"/>
                <a:cs typeface="Times New Roman" panose="02020603050405020304" pitchFamily="18" charset="0"/>
              </a:rPr>
              <a:t>, Akshara Koul, </a:t>
            </a:r>
            <a:r>
              <a:rPr lang="en-US" sz="1500" dirty="0" err="1">
                <a:solidFill>
                  <a:schemeClr val="tx1"/>
                </a:solidFill>
                <a:latin typeface="Times New Roman" panose="02020603050405020304" pitchFamily="18" charset="0"/>
                <a:cs typeface="Times New Roman" panose="02020603050405020304" pitchFamily="18" charset="0"/>
              </a:rPr>
              <a:t>Sainiranjan</a:t>
            </a:r>
            <a:r>
              <a:rPr lang="en-US" sz="1500" dirty="0">
                <a:solidFill>
                  <a:schemeClr val="tx1"/>
                </a:solidFill>
                <a:latin typeface="Times New Roman" panose="02020603050405020304" pitchFamily="18" charset="0"/>
                <a:cs typeface="Times New Roman" panose="02020603050405020304" pitchFamily="18" charset="0"/>
              </a:rPr>
              <a:t> Sharma, Bushra Shaikh, “</a:t>
            </a:r>
            <a:r>
              <a:rPr lang="en-US" sz="1500" dirty="0" err="1">
                <a:solidFill>
                  <a:schemeClr val="tx1"/>
                </a:solidFill>
                <a:latin typeface="Times New Roman" panose="02020603050405020304" pitchFamily="18" charset="0"/>
                <a:cs typeface="Times New Roman" panose="02020603050405020304" pitchFamily="18" charset="0"/>
              </a:rPr>
              <a:t>BlockChain</a:t>
            </a:r>
            <a:r>
              <a:rPr lang="en-US" sz="1500" dirty="0">
                <a:solidFill>
                  <a:schemeClr val="tx1"/>
                </a:solidFill>
                <a:latin typeface="Times New Roman" panose="02020603050405020304" pitchFamily="18" charset="0"/>
                <a:cs typeface="Times New Roman" panose="02020603050405020304" pitchFamily="18" charset="0"/>
              </a:rPr>
              <a:t> to Prevent Fraudulent Activities: Buying and Selling Property Using </a:t>
            </a:r>
            <a:r>
              <a:rPr lang="en-US" sz="1500" dirty="0" err="1">
                <a:solidFill>
                  <a:schemeClr val="tx1"/>
                </a:solidFill>
                <a:latin typeface="Times New Roman" panose="02020603050405020304" pitchFamily="18" charset="0"/>
                <a:cs typeface="Times New Roman" panose="02020603050405020304" pitchFamily="18" charset="0"/>
              </a:rPr>
              <a:t>BlockChain</a:t>
            </a:r>
            <a:r>
              <a:rPr lang="en-US" sz="1500" dirty="0">
                <a:solidFill>
                  <a:schemeClr val="tx1"/>
                </a:solidFill>
                <a:latin typeface="Times New Roman" panose="02020603050405020304" pitchFamily="18" charset="0"/>
                <a:cs typeface="Times New Roman" panose="02020603050405020304" pitchFamily="18" charset="0"/>
              </a:rPr>
              <a:t>”, International Conference on Inventive Computation Technologies (ICICT), 2020</a:t>
            </a:r>
          </a:p>
          <a:p>
            <a:pPr marL="0" indent="0" algn="just">
              <a:lnSpc>
                <a:spcPct val="100000"/>
              </a:lnSpc>
              <a:buNone/>
            </a:pPr>
            <a:endParaRPr lang="en-US" sz="15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7975783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8">
            <a:extLst>
              <a:ext uri="{FF2B5EF4-FFF2-40B4-BE49-F238E27FC236}">
                <a16:creationId xmlns:a16="http://schemas.microsoft.com/office/drawing/2014/main" xmlns="" id="{2464DA42-A4BC-9338-FA54-54A77BBDCED7}"/>
              </a:ext>
            </a:extLst>
          </p:cNvPr>
          <p:cNvGraphicFramePr>
            <a:graphicFrameLocks noGrp="1"/>
          </p:cNvGraphicFramePr>
          <p:nvPr>
            <p:extLst>
              <p:ext uri="{D42A27DB-BD31-4B8C-83A1-F6EECF244321}">
                <p14:modId xmlns:p14="http://schemas.microsoft.com/office/powerpoint/2010/main" xmlns="" val="2252492436"/>
              </p:ext>
            </p:extLst>
          </p:nvPr>
        </p:nvGraphicFramePr>
        <p:xfrm>
          <a:off x="406848" y="820195"/>
          <a:ext cx="8330303" cy="5693691"/>
        </p:xfrm>
        <a:graphic>
          <a:graphicData uri="http://schemas.openxmlformats.org/drawingml/2006/table">
            <a:tbl>
              <a:tblPr firstRow="1" bandRow="1">
                <a:tableStyleId>{5C22544A-7EE6-4342-B048-85BDC9FD1C3A}</a:tableStyleId>
              </a:tblPr>
              <a:tblGrid>
                <a:gridCol w="2228197">
                  <a:extLst>
                    <a:ext uri="{9D8B030D-6E8A-4147-A177-3AD203B41FA5}">
                      <a16:colId xmlns:a16="http://schemas.microsoft.com/office/drawing/2014/main" xmlns="" val="2967299418"/>
                    </a:ext>
                  </a:extLst>
                </a:gridCol>
                <a:gridCol w="2731282">
                  <a:extLst>
                    <a:ext uri="{9D8B030D-6E8A-4147-A177-3AD203B41FA5}">
                      <a16:colId xmlns:a16="http://schemas.microsoft.com/office/drawing/2014/main" xmlns="" val="3035361113"/>
                    </a:ext>
                  </a:extLst>
                </a:gridCol>
                <a:gridCol w="2179334">
                  <a:extLst>
                    <a:ext uri="{9D8B030D-6E8A-4147-A177-3AD203B41FA5}">
                      <a16:colId xmlns:a16="http://schemas.microsoft.com/office/drawing/2014/main" xmlns="" val="2869271701"/>
                    </a:ext>
                  </a:extLst>
                </a:gridCol>
                <a:gridCol w="1191490">
                  <a:extLst>
                    <a:ext uri="{9D8B030D-6E8A-4147-A177-3AD203B41FA5}">
                      <a16:colId xmlns:a16="http://schemas.microsoft.com/office/drawing/2014/main" xmlns="" val="3184862420"/>
                    </a:ext>
                  </a:extLst>
                </a:gridCol>
              </a:tblGrid>
              <a:tr h="323410">
                <a:tc>
                  <a:txBody>
                    <a:bodyPr/>
                    <a:lstStyle/>
                    <a:p>
                      <a:r>
                        <a:rPr lang="en-IN" dirty="0"/>
                        <a:t>TITLE</a:t>
                      </a:r>
                    </a:p>
                  </a:txBody>
                  <a:tcPr/>
                </a:tc>
                <a:tc>
                  <a:txBody>
                    <a:bodyPr/>
                    <a:lstStyle/>
                    <a:p>
                      <a:r>
                        <a:rPr lang="en-IN" dirty="0"/>
                        <a:t>DESCRIPTION</a:t>
                      </a:r>
                    </a:p>
                  </a:txBody>
                  <a:tcPr/>
                </a:tc>
                <a:tc>
                  <a:txBody>
                    <a:bodyPr/>
                    <a:lstStyle/>
                    <a:p>
                      <a:r>
                        <a:rPr lang="en-IN" dirty="0"/>
                        <a:t>AUTHOR1</a:t>
                      </a:r>
                    </a:p>
                  </a:txBody>
                  <a:tcPr/>
                </a:tc>
                <a:tc>
                  <a:txBody>
                    <a:bodyPr/>
                    <a:lstStyle/>
                    <a:p>
                      <a:r>
                        <a:rPr lang="en-IN" dirty="0"/>
                        <a:t>YEAR</a:t>
                      </a:r>
                    </a:p>
                  </a:txBody>
                  <a:tcPr/>
                </a:tc>
                <a:extLst>
                  <a:ext uri="{0D108BD9-81ED-4DB2-BD59-A6C34878D82A}">
                    <a16:rowId xmlns:a16="http://schemas.microsoft.com/office/drawing/2014/main" xmlns="" val="2878531656"/>
                  </a:ext>
                </a:extLst>
              </a:tr>
              <a:tr h="938811">
                <a:tc>
                  <a:txBody>
                    <a:bodyPr/>
                    <a:lstStyle/>
                    <a:p>
                      <a:pPr algn="just"/>
                      <a:r>
                        <a:rPr lang="en-US" sz="1200" dirty="0">
                          <a:solidFill>
                            <a:schemeClr val="tx1"/>
                          </a:solidFill>
                          <a:latin typeface="Times New Roman" panose="02020603050405020304" pitchFamily="18" charset="0"/>
                          <a:cs typeface="Times New Roman" panose="02020603050405020304" pitchFamily="18" charset="0"/>
                        </a:rPr>
                        <a:t>1. Business Process Models of Blockchain and South African Real Estate Transactions</a:t>
                      </a:r>
                      <a:endParaRPr lang="en-IN" sz="1200" dirty="0"/>
                    </a:p>
                  </a:txBody>
                  <a:tcPr/>
                </a:tc>
                <a:tc>
                  <a:txBody>
                    <a:bodyPr/>
                    <a:lstStyle/>
                    <a:p>
                      <a:pPr algn="just"/>
                      <a:r>
                        <a:rPr lang="en-US" sz="1100" dirty="0">
                          <a:solidFill>
                            <a:schemeClr val="tx1"/>
                          </a:solidFill>
                          <a:latin typeface="Times New Roman" panose="02020603050405020304" pitchFamily="18" charset="0"/>
                          <a:cs typeface="Times New Roman" panose="02020603050405020304" pitchFamily="18" charset="0"/>
                        </a:rPr>
                        <a:t>This research looks at two approaches to real estate transaction execution: the South African case and an international blockchain technology use case. </a:t>
                      </a:r>
                      <a:endParaRPr lang="en-IN" sz="1100" dirty="0"/>
                    </a:p>
                  </a:txBody>
                  <a:tcPr/>
                </a:tc>
                <a:tc>
                  <a:txBody>
                    <a:bodyPr/>
                    <a:lstStyle/>
                    <a:p>
                      <a:r>
                        <a:rPr lang="en-US" sz="1200" dirty="0">
                          <a:solidFill>
                            <a:schemeClr val="tx1"/>
                          </a:solidFill>
                          <a:latin typeface="Times New Roman" panose="02020603050405020304" pitchFamily="18" charset="0"/>
                          <a:cs typeface="Times New Roman" panose="02020603050405020304" pitchFamily="18" charset="0"/>
                        </a:rPr>
                        <a:t>Jack Laurie Tilbury, Ed de la Rey, Karl van der </a:t>
                      </a:r>
                      <a:r>
                        <a:rPr lang="en-US" sz="1200" dirty="0" err="1">
                          <a:solidFill>
                            <a:schemeClr val="tx1"/>
                          </a:solidFill>
                          <a:latin typeface="Times New Roman" panose="02020603050405020304" pitchFamily="18" charset="0"/>
                          <a:cs typeface="Times New Roman" panose="02020603050405020304" pitchFamily="18" charset="0"/>
                        </a:rPr>
                        <a:t>Schyff</a:t>
                      </a:r>
                      <a:endParaRPr lang="en-IN"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solidFill>
                            <a:schemeClr val="tx1"/>
                          </a:solidFill>
                          <a:latin typeface="Times New Roman" panose="02020603050405020304" pitchFamily="18" charset="0"/>
                          <a:cs typeface="Times New Roman" panose="02020603050405020304" pitchFamily="18" charset="0"/>
                        </a:rPr>
                        <a:t>2019</a:t>
                      </a:r>
                      <a:endParaRPr lang="en-IN" sz="160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264814271"/>
                  </a:ext>
                </a:extLst>
              </a:tr>
              <a:tr h="975512">
                <a:tc>
                  <a:txBody>
                    <a:bodyPr/>
                    <a:lstStyle/>
                    <a:p>
                      <a:pPr algn="just"/>
                      <a:r>
                        <a:rPr lang="en-US" sz="1400" dirty="0">
                          <a:solidFill>
                            <a:schemeClr val="tx1"/>
                          </a:solidFill>
                          <a:latin typeface="Times New Roman" panose="02020603050405020304" pitchFamily="18" charset="0"/>
                          <a:cs typeface="Times New Roman" panose="02020603050405020304" pitchFamily="18" charset="0"/>
                        </a:rPr>
                        <a:t>2. </a:t>
                      </a:r>
                      <a:r>
                        <a:rPr lang="en-US" sz="1100" dirty="0">
                          <a:solidFill>
                            <a:schemeClr val="tx1"/>
                          </a:solidFill>
                          <a:latin typeface="Times New Roman" panose="02020603050405020304" pitchFamily="18" charset="0"/>
                          <a:cs typeface="Times New Roman" panose="02020603050405020304" pitchFamily="18" charset="0"/>
                        </a:rPr>
                        <a:t>Blockchain-Based Real Estate Market: One Method for Applying Blockchain Technology in </a:t>
                      </a:r>
                      <a:r>
                        <a:rPr lang="en-US" sz="1100" dirty="0" err="1">
                          <a:solidFill>
                            <a:schemeClr val="tx1"/>
                          </a:solidFill>
                          <a:latin typeface="Times New Roman" panose="02020603050405020304" pitchFamily="18" charset="0"/>
                          <a:cs typeface="Times New Roman" panose="02020603050405020304" pitchFamily="18" charset="0"/>
                        </a:rPr>
                        <a:t>Commaercial</a:t>
                      </a:r>
                      <a:r>
                        <a:rPr lang="en-US" sz="1100" dirty="0">
                          <a:solidFill>
                            <a:schemeClr val="tx1"/>
                          </a:solidFill>
                          <a:latin typeface="Times New Roman" panose="02020603050405020304" pitchFamily="18" charset="0"/>
                          <a:cs typeface="Times New Roman" panose="02020603050405020304" pitchFamily="18" charset="0"/>
                        </a:rPr>
                        <a:t> Real Estate Market</a:t>
                      </a:r>
                      <a:endParaRPr lang="en-IN" sz="1100" dirty="0"/>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IN" sz="1100" kern="1200" dirty="0">
                          <a:solidFill>
                            <a:schemeClr val="dk1"/>
                          </a:solidFill>
                          <a:effectLst/>
                          <a:latin typeface="Times New Roman" panose="02020603050405020304" pitchFamily="18" charset="0"/>
                          <a:ea typeface="+mn-ea"/>
                          <a:cs typeface="Times New Roman" panose="02020603050405020304" pitchFamily="18" charset="0"/>
                        </a:rPr>
                        <a:t>Global real estate (RE) investments exceed the size of the stock market. Despite this, the number of RE investors is much lower due to liquidity and global access. The current system is barely satisfactory for tenants, owners, and investors</a:t>
                      </a:r>
                      <a:endParaRPr lang="en-IN" sz="11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dk1"/>
                          </a:solidFill>
                          <a:effectLst/>
                          <a:latin typeface="Times New Roman" panose="02020603050405020304" pitchFamily="18" charset="0"/>
                          <a:ea typeface="+mn-ea"/>
                          <a:cs typeface="Times New Roman" panose="02020603050405020304" pitchFamily="18" charset="0"/>
                        </a:rPr>
                        <a:t>Sobhan </a:t>
                      </a:r>
                      <a:r>
                        <a:rPr lang="en-US" sz="1200" b="0" kern="1200" dirty="0" err="1">
                          <a:solidFill>
                            <a:schemeClr val="dk1"/>
                          </a:solidFill>
                          <a:effectLst/>
                          <a:latin typeface="Times New Roman" panose="02020603050405020304" pitchFamily="18" charset="0"/>
                          <a:ea typeface="+mn-ea"/>
                          <a:cs typeface="Times New Roman" panose="02020603050405020304" pitchFamily="18" charset="0"/>
                        </a:rPr>
                        <a:t>Latifi</a:t>
                      </a:r>
                      <a:r>
                        <a:rPr lang="en-US" sz="1200" b="0" kern="1200" dirty="0">
                          <a:solidFill>
                            <a:schemeClr val="dk1"/>
                          </a:solidFill>
                          <a:effectLst/>
                          <a:latin typeface="Times New Roman" panose="02020603050405020304" pitchFamily="18" charset="0"/>
                          <a:ea typeface="+mn-ea"/>
                          <a:cs typeface="Times New Roman" panose="02020603050405020304" pitchFamily="18" charset="0"/>
                        </a:rPr>
                        <a:t>, </a:t>
                      </a:r>
                      <a:r>
                        <a:rPr lang="en-US" sz="1200" b="0" kern="1200" dirty="0" err="1">
                          <a:solidFill>
                            <a:schemeClr val="dk1"/>
                          </a:solidFill>
                          <a:effectLst/>
                          <a:latin typeface="Times New Roman" panose="02020603050405020304" pitchFamily="18" charset="0"/>
                          <a:ea typeface="+mn-ea"/>
                          <a:cs typeface="Times New Roman" panose="02020603050405020304" pitchFamily="18" charset="0"/>
                        </a:rPr>
                        <a:t>Yunpeng</a:t>
                      </a:r>
                      <a:r>
                        <a:rPr lang="en-US" sz="1200" b="0" kern="1200" dirty="0">
                          <a:solidFill>
                            <a:schemeClr val="dk1"/>
                          </a:solidFill>
                          <a:effectLst/>
                          <a:latin typeface="Times New Roman" panose="02020603050405020304" pitchFamily="18" charset="0"/>
                          <a:ea typeface="+mn-ea"/>
                          <a:cs typeface="Times New Roman" panose="02020603050405020304" pitchFamily="18" charset="0"/>
                        </a:rPr>
                        <a:t> Zhang, Liang-</a:t>
                      </a:r>
                      <a:r>
                        <a:rPr lang="en-US" sz="1200" b="0" kern="1200" dirty="0" err="1">
                          <a:solidFill>
                            <a:schemeClr val="dk1"/>
                          </a:solidFill>
                          <a:effectLst/>
                          <a:latin typeface="Times New Roman" panose="02020603050405020304" pitchFamily="18" charset="0"/>
                          <a:ea typeface="+mn-ea"/>
                          <a:cs typeface="Times New Roman" panose="02020603050405020304" pitchFamily="18" charset="0"/>
                        </a:rPr>
                        <a:t>Chieh</a:t>
                      </a:r>
                      <a:r>
                        <a:rPr lang="en-US" sz="1200" b="0" kern="1200" dirty="0">
                          <a:solidFill>
                            <a:schemeClr val="dk1"/>
                          </a:solidFill>
                          <a:effectLst/>
                          <a:latin typeface="Times New Roman" panose="02020603050405020304" pitchFamily="18" charset="0"/>
                          <a:ea typeface="+mn-ea"/>
                          <a:cs typeface="Times New Roman" panose="02020603050405020304" pitchFamily="18" charset="0"/>
                        </a:rPr>
                        <a:t> Cheng </a:t>
                      </a:r>
                      <a:endParaRPr lang="en-IN" sz="1200" b="0" dirty="0">
                        <a:latin typeface="Times New Roman" panose="02020603050405020304" pitchFamily="18" charset="0"/>
                        <a:cs typeface="Times New Roman" panose="02020603050405020304" pitchFamily="18" charset="0"/>
                      </a:endParaRPr>
                    </a:p>
                  </a:txBody>
                  <a:tcPr/>
                </a:tc>
                <a:tc>
                  <a:txBody>
                    <a:bodyPr/>
                    <a:lstStyle/>
                    <a:p>
                      <a:r>
                        <a:rPr lang="en-US" sz="1600" dirty="0">
                          <a:solidFill>
                            <a:schemeClr val="tx1"/>
                          </a:solidFill>
                          <a:latin typeface="Times New Roman" panose="02020603050405020304" pitchFamily="18" charset="0"/>
                          <a:cs typeface="Times New Roman" panose="02020603050405020304" pitchFamily="18" charset="0"/>
                        </a:rPr>
                        <a:t>2020</a:t>
                      </a:r>
                      <a:endParaRPr lang="en-IN" sz="1600" dirty="0"/>
                    </a:p>
                  </a:txBody>
                  <a:tcPr/>
                </a:tc>
                <a:extLst>
                  <a:ext uri="{0D108BD9-81ED-4DB2-BD59-A6C34878D82A}">
                    <a16:rowId xmlns:a16="http://schemas.microsoft.com/office/drawing/2014/main" xmlns="" val="3574185529"/>
                  </a:ext>
                </a:extLst>
              </a:tr>
              <a:tr h="1069866">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latin typeface="Times New Roman" panose="02020603050405020304" pitchFamily="18" charset="0"/>
                          <a:cs typeface="Times New Roman" panose="02020603050405020304" pitchFamily="18" charset="0"/>
                        </a:rPr>
                        <a:t>3. </a:t>
                      </a:r>
                      <a:r>
                        <a:rPr lang="en-US" sz="1100" dirty="0">
                          <a:solidFill>
                            <a:schemeClr val="tx1"/>
                          </a:solidFill>
                          <a:latin typeface="Times New Roman" panose="02020603050405020304" pitchFamily="18" charset="0"/>
                          <a:cs typeface="Times New Roman" panose="02020603050405020304" pitchFamily="18" charset="0"/>
                        </a:rPr>
                        <a:t>Land Registry Using Blockchain - A Survey of existing systems and proposing a feasible solution</a:t>
                      </a:r>
                      <a:endParaRPr lang="en-IN" sz="1100" dirty="0"/>
                    </a:p>
                    <a:p>
                      <a:pPr algn="just"/>
                      <a:endParaRPr lang="en-IN" sz="1200" dirty="0"/>
                    </a:p>
                  </a:txBody>
                  <a:tcPr/>
                </a:tc>
                <a:tc>
                  <a:txBody>
                    <a:bodyPr/>
                    <a:lstStyle/>
                    <a:p>
                      <a:pPr algn="just"/>
                      <a:r>
                        <a:rPr lang="en-US" sz="1100" dirty="0">
                          <a:solidFill>
                            <a:schemeClr val="tx1"/>
                          </a:solidFill>
                          <a:latin typeface="Times New Roman" panose="02020603050405020304" pitchFamily="18" charset="0"/>
                          <a:cs typeface="Times New Roman" panose="02020603050405020304" pitchFamily="18" charset="0"/>
                        </a:rPr>
                        <a:t>When a person purchases land under this system, the government authority will provide the person with a hard copy of the property papers, and the system will store the documents in the Inter Planetary File System (IPFS), a decentralized database.</a:t>
                      </a:r>
                      <a:endParaRPr lang="en-IN" sz="1100" dirty="0"/>
                    </a:p>
                  </a:txBody>
                  <a:tcPr/>
                </a:tc>
                <a:tc>
                  <a:txBody>
                    <a:bodyPr/>
                    <a:lstStyle/>
                    <a:p>
                      <a:r>
                        <a:rPr lang="en-US" sz="1200" dirty="0">
                          <a:solidFill>
                            <a:schemeClr val="tx1"/>
                          </a:solidFill>
                          <a:latin typeface="Times New Roman" panose="02020603050405020304" pitchFamily="18" charset="0"/>
                          <a:cs typeface="Times New Roman" panose="02020603050405020304" pitchFamily="18" charset="0"/>
                        </a:rPr>
                        <a:t>Disha Shinde, </a:t>
                      </a:r>
                      <a:r>
                        <a:rPr lang="en-US" sz="1200" dirty="0" err="1">
                          <a:solidFill>
                            <a:schemeClr val="tx1"/>
                          </a:solidFill>
                          <a:latin typeface="Times New Roman" panose="02020603050405020304" pitchFamily="18" charset="0"/>
                          <a:cs typeface="Times New Roman" panose="02020603050405020304" pitchFamily="18" charset="0"/>
                        </a:rPr>
                        <a:t>Snehal</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Padekar</a:t>
                      </a:r>
                      <a:r>
                        <a:rPr lang="en-US" sz="1200" dirty="0">
                          <a:solidFill>
                            <a:schemeClr val="tx1"/>
                          </a:solidFill>
                          <a:latin typeface="Times New Roman" panose="02020603050405020304" pitchFamily="18" charset="0"/>
                          <a:cs typeface="Times New Roman" panose="02020603050405020304" pitchFamily="18" charset="0"/>
                        </a:rPr>
                        <a:t>, Siddharth Raut, Abdul </a:t>
                      </a:r>
                      <a:r>
                        <a:rPr lang="en-US" sz="1200" dirty="0" err="1">
                          <a:solidFill>
                            <a:schemeClr val="tx1"/>
                          </a:solidFill>
                          <a:latin typeface="Times New Roman" panose="02020603050405020304" pitchFamily="18" charset="0"/>
                          <a:cs typeface="Times New Roman" panose="02020603050405020304" pitchFamily="18" charset="0"/>
                        </a:rPr>
                        <a:t>Wasay</a:t>
                      </a:r>
                      <a:r>
                        <a:rPr lang="en-US" sz="1200" dirty="0">
                          <a:solidFill>
                            <a:schemeClr val="tx1"/>
                          </a:solidFill>
                          <a:latin typeface="Times New Roman" panose="02020603050405020304" pitchFamily="18" charset="0"/>
                          <a:cs typeface="Times New Roman" panose="02020603050405020304" pitchFamily="18" charset="0"/>
                        </a:rPr>
                        <a:t>, S. S. </a:t>
                      </a:r>
                      <a:r>
                        <a:rPr lang="en-US" sz="1200" dirty="0" err="1">
                          <a:solidFill>
                            <a:schemeClr val="tx1"/>
                          </a:solidFill>
                          <a:latin typeface="Times New Roman" panose="02020603050405020304" pitchFamily="18" charset="0"/>
                          <a:cs typeface="Times New Roman" panose="02020603050405020304" pitchFamily="18" charset="0"/>
                        </a:rPr>
                        <a:t>Sambhare</a:t>
                      </a:r>
                      <a:endParaRPr lang="en-IN"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a:solidFill>
                            <a:schemeClr val="tx1"/>
                          </a:solidFill>
                          <a:latin typeface="Times New Roman" panose="02020603050405020304" pitchFamily="18" charset="0"/>
                          <a:cs typeface="Times New Roman" panose="02020603050405020304" pitchFamily="18" charset="0"/>
                        </a:rPr>
                        <a:t>2020</a:t>
                      </a:r>
                      <a:endParaRPr lang="en-IN" sz="160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450089588"/>
                  </a:ext>
                </a:extLst>
              </a:tr>
              <a:tr h="1241667">
                <a:tc>
                  <a:txBody>
                    <a:bodyPr/>
                    <a:lstStyle/>
                    <a:p>
                      <a:pPr algn="just"/>
                      <a:r>
                        <a:rPr lang="en-US" sz="1200" dirty="0">
                          <a:solidFill>
                            <a:schemeClr val="tx1"/>
                          </a:solidFill>
                          <a:latin typeface="Times New Roman" panose="02020603050405020304" pitchFamily="18" charset="0"/>
                          <a:cs typeface="Times New Roman" panose="02020603050405020304" pitchFamily="18" charset="0"/>
                        </a:rPr>
                        <a:t>4. </a:t>
                      </a:r>
                      <a:r>
                        <a:rPr lang="en-US" sz="1100" dirty="0">
                          <a:solidFill>
                            <a:schemeClr val="tx1"/>
                          </a:solidFill>
                          <a:latin typeface="Times New Roman" panose="02020603050405020304" pitchFamily="18" charset="0"/>
                          <a:cs typeface="Times New Roman" panose="02020603050405020304" pitchFamily="18" charset="0"/>
                        </a:rPr>
                        <a:t>A Transparent and Trusted Property Registration System on Permissioned Blockchain</a:t>
                      </a:r>
                      <a:endParaRPr lang="en-IN" sz="1200" dirty="0"/>
                    </a:p>
                  </a:txBody>
                  <a:tcPr/>
                </a:tc>
                <a:tc>
                  <a:txBody>
                    <a:bodyPr/>
                    <a:lstStyle/>
                    <a:p>
                      <a:r>
                        <a:rPr lang="en-US" sz="1100" dirty="0">
                          <a:solidFill>
                            <a:schemeClr val="tx1"/>
                          </a:solidFill>
                          <a:latin typeface="Times New Roman" panose="02020603050405020304" pitchFamily="18" charset="0"/>
                          <a:cs typeface="Times New Roman" panose="02020603050405020304" pitchFamily="18" charset="0"/>
                        </a:rPr>
                        <a:t>In this proposal, lands are registered on the Blockchain network using a smart contract. The proposed study can provide several benefits to stakeholders, such as efficiency, transparency, trustworthiness, and integrity for various entities and processes involved in buying and selling real estate.</a:t>
                      </a:r>
                      <a:endParaRPr lang="en-IN" sz="1100" dirty="0"/>
                    </a:p>
                  </a:txBody>
                  <a:tcPr/>
                </a:tc>
                <a:tc>
                  <a:txBody>
                    <a:bodyPr/>
                    <a:lstStyle/>
                    <a:p>
                      <a:r>
                        <a:rPr lang="en-US" sz="1200" dirty="0" err="1">
                          <a:solidFill>
                            <a:schemeClr val="tx1"/>
                          </a:solidFill>
                          <a:latin typeface="Times New Roman" panose="02020603050405020304" pitchFamily="18" charset="0"/>
                          <a:cs typeface="Times New Roman" panose="02020603050405020304" pitchFamily="18" charset="0"/>
                        </a:rPr>
                        <a:t>Toqeer</a:t>
                      </a:r>
                      <a:r>
                        <a:rPr lang="en-US" sz="1200" dirty="0">
                          <a:solidFill>
                            <a:schemeClr val="tx1"/>
                          </a:solidFill>
                          <a:latin typeface="Times New Roman" panose="02020603050405020304" pitchFamily="18" charset="0"/>
                          <a:cs typeface="Times New Roman" panose="02020603050405020304" pitchFamily="18" charset="0"/>
                        </a:rPr>
                        <a:t> Ali, Adnan Nadeem, Ali </a:t>
                      </a:r>
                      <a:r>
                        <a:rPr lang="en-US" sz="1200" dirty="0" err="1">
                          <a:solidFill>
                            <a:schemeClr val="tx1"/>
                          </a:solidFill>
                          <a:latin typeface="Times New Roman" panose="02020603050405020304" pitchFamily="18" charset="0"/>
                          <a:cs typeface="Times New Roman" panose="02020603050405020304" pitchFamily="18" charset="0"/>
                        </a:rPr>
                        <a:t>Alzahrani</a:t>
                      </a:r>
                      <a:r>
                        <a:rPr lang="en-US" sz="1200" dirty="0">
                          <a:solidFill>
                            <a:schemeClr val="tx1"/>
                          </a:solidFill>
                          <a:latin typeface="Times New Roman" panose="02020603050405020304" pitchFamily="18" charset="0"/>
                          <a:cs typeface="Times New Roman" panose="02020603050405020304" pitchFamily="18" charset="0"/>
                        </a:rPr>
                        <a:t>, Salman Jan </a:t>
                      </a:r>
                      <a:endParaRPr lang="en-IN" sz="1200" dirty="0"/>
                    </a:p>
                  </a:txBody>
                  <a:tcPr/>
                </a:tc>
                <a:tc>
                  <a:txBody>
                    <a:bodyPr/>
                    <a:lstStyle/>
                    <a:p>
                      <a:r>
                        <a:rPr lang="en-IN" sz="1600" dirty="0">
                          <a:latin typeface="Times New Roman" panose="02020603050405020304" pitchFamily="18" charset="0"/>
                          <a:cs typeface="Times New Roman" panose="02020603050405020304" pitchFamily="18" charset="0"/>
                        </a:rPr>
                        <a:t>2020</a:t>
                      </a:r>
                    </a:p>
                  </a:txBody>
                  <a:tcPr/>
                </a:tc>
                <a:extLst>
                  <a:ext uri="{0D108BD9-81ED-4DB2-BD59-A6C34878D82A}">
                    <a16:rowId xmlns:a16="http://schemas.microsoft.com/office/drawing/2014/main" xmlns="" val="3373311403"/>
                  </a:ext>
                </a:extLst>
              </a:tr>
              <a:tr h="889377">
                <a:tc>
                  <a:txBody>
                    <a:bodyPr/>
                    <a:lstStyle/>
                    <a:p>
                      <a:r>
                        <a:rPr lang="en-US" sz="1200" dirty="0">
                          <a:solidFill>
                            <a:schemeClr val="tx1"/>
                          </a:solidFill>
                          <a:latin typeface="Times New Roman" panose="02020603050405020304" pitchFamily="18" charset="0"/>
                          <a:cs typeface="Times New Roman" panose="02020603050405020304" pitchFamily="18" charset="0"/>
                        </a:rPr>
                        <a:t>5. Real Estate Management System based on Blockchain</a:t>
                      </a:r>
                      <a:endParaRPr lang="en-IN" sz="1200" dirty="0"/>
                    </a:p>
                  </a:txBody>
                  <a:tcPr/>
                </a:tc>
                <a:tc>
                  <a:txBody>
                    <a:bodyPr/>
                    <a:lstStyle/>
                    <a:p>
                      <a:pPr algn="just"/>
                      <a:r>
                        <a:rPr lang="en-IN" sz="1100" kern="1200" dirty="0">
                          <a:solidFill>
                            <a:schemeClr val="dk1"/>
                          </a:solidFill>
                          <a:effectLst/>
                          <a:latin typeface="Times New Roman" panose="02020603050405020304" pitchFamily="18" charset="0"/>
                          <a:ea typeface="+mn-ea"/>
                          <a:cs typeface="Times New Roman" panose="02020603050405020304" pitchFamily="18" charset="0"/>
                        </a:rPr>
                        <a:t>This paper describes a real estate management system powered by blockchain technology that will provide a transparent, secure, and efficient real estate management system. </a:t>
                      </a:r>
                      <a:endParaRPr lang="en-IN" sz="1100" dirty="0">
                        <a:latin typeface="Times New Roman" panose="02020603050405020304" pitchFamily="18" charset="0"/>
                        <a:cs typeface="Times New Roman" panose="02020603050405020304" pitchFamily="18" charset="0"/>
                      </a:endParaRPr>
                    </a:p>
                  </a:txBody>
                  <a:tcPr/>
                </a:tc>
                <a:tc>
                  <a:txBody>
                    <a:bodyPr/>
                    <a:lstStyle/>
                    <a:p>
                      <a:r>
                        <a:rPr lang="fi-FI" sz="1200" dirty="0">
                          <a:solidFill>
                            <a:schemeClr val="tx1"/>
                          </a:solidFill>
                          <a:latin typeface="Times New Roman" panose="02020603050405020304" pitchFamily="18" charset="0"/>
                          <a:cs typeface="Times New Roman" panose="02020603050405020304" pitchFamily="18" charset="0"/>
                        </a:rPr>
                        <a:t>Ankit Mittal, Bhavyansh Sharma, Pinku Ranjan </a:t>
                      </a:r>
                      <a:endParaRPr lang="en-IN" sz="1200" dirty="0"/>
                    </a:p>
                  </a:txBody>
                  <a:tcPr/>
                </a:tc>
                <a:tc>
                  <a:txBody>
                    <a:bodyPr/>
                    <a:lstStyle/>
                    <a:p>
                      <a:r>
                        <a:rPr lang="en-IN" sz="1600" dirty="0">
                          <a:latin typeface="Times New Roman" panose="02020603050405020304" pitchFamily="18" charset="0"/>
                          <a:cs typeface="Times New Roman" panose="02020603050405020304" pitchFamily="18" charset="0"/>
                        </a:rPr>
                        <a:t>2021</a:t>
                      </a:r>
                    </a:p>
                  </a:txBody>
                  <a:tcPr/>
                </a:tc>
                <a:extLst>
                  <a:ext uri="{0D108BD9-81ED-4DB2-BD59-A6C34878D82A}">
                    <a16:rowId xmlns:a16="http://schemas.microsoft.com/office/drawing/2014/main" xmlns="" val="3872537322"/>
                  </a:ext>
                </a:extLst>
              </a:tr>
            </a:tbl>
          </a:graphicData>
        </a:graphic>
      </p:graphicFrame>
      <p:sp>
        <p:nvSpPr>
          <p:cNvPr id="2" name="Title 1">
            <a:extLst>
              <a:ext uri="{FF2B5EF4-FFF2-40B4-BE49-F238E27FC236}">
                <a16:creationId xmlns:a16="http://schemas.microsoft.com/office/drawing/2014/main" xmlns="" id="{E27DABE2-8E0A-9319-0DE0-5BA1DF571219}"/>
              </a:ext>
            </a:extLst>
          </p:cNvPr>
          <p:cNvSpPr>
            <a:spLocks noGrp="1"/>
          </p:cNvSpPr>
          <p:nvPr>
            <p:ph type="title"/>
          </p:nvPr>
        </p:nvSpPr>
        <p:spPr>
          <a:xfrm>
            <a:off x="406848" y="185645"/>
            <a:ext cx="7886700" cy="579439"/>
          </a:xfrm>
        </p:spPr>
        <p:txBody>
          <a:bodyPr>
            <a:normAutofit fontScale="90000"/>
          </a:bodyPr>
          <a:lstStyle/>
          <a:p>
            <a:r>
              <a:rPr lang="en-US" sz="1800" b="1" u="sng" dirty="0">
                <a:latin typeface="Times New Roman" panose="02020603050405020304" pitchFamily="18" charset="0"/>
                <a:cs typeface="Times New Roman" panose="02020603050405020304" pitchFamily="18" charset="0"/>
              </a:rPr>
              <a:t>LITERATURE SURVEY</a:t>
            </a:r>
            <a:r>
              <a:rPr lang="en-US" u="sng" dirty="0"/>
              <a:t> </a:t>
            </a:r>
          </a:p>
        </p:txBody>
      </p:sp>
    </p:spTree>
    <p:extLst>
      <p:ext uri="{BB962C8B-B14F-4D97-AF65-F5344CB8AC3E}">
        <p14:creationId xmlns:p14="http://schemas.microsoft.com/office/powerpoint/2010/main" xmlns="" val="8900025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24C2A7E9-D077-824F-06E1-B604C9FE045D}"/>
              </a:ext>
            </a:extLst>
          </p:cNvPr>
          <p:cNvSpPr>
            <a:spLocks noGrp="1"/>
          </p:cNvSpPr>
          <p:nvPr>
            <p:ph type="title"/>
          </p:nvPr>
        </p:nvSpPr>
        <p:spPr>
          <a:xfrm>
            <a:off x="628650" y="0"/>
            <a:ext cx="7886700" cy="1325563"/>
          </a:xfrm>
        </p:spPr>
        <p:txBody>
          <a:bodyPr>
            <a:normAutofit/>
          </a:bodyPr>
          <a:lstStyle/>
          <a:p>
            <a:r>
              <a:rPr lang="en-IN" sz="2400" b="1" u="sng" dirty="0">
                <a:latin typeface="Times New Roman" panose="02020603050405020304" pitchFamily="18" charset="0"/>
                <a:cs typeface="Times New Roman" panose="02020603050405020304" pitchFamily="18" charset="0"/>
              </a:rPr>
              <a:t>PROBLEM STATEMENT</a:t>
            </a:r>
          </a:p>
        </p:txBody>
      </p:sp>
      <p:sp>
        <p:nvSpPr>
          <p:cNvPr id="6" name="Content Placeholder 5">
            <a:extLst>
              <a:ext uri="{FF2B5EF4-FFF2-40B4-BE49-F238E27FC236}">
                <a16:creationId xmlns:a16="http://schemas.microsoft.com/office/drawing/2014/main" xmlns="" id="{C592C676-3CD7-D897-8B5F-1F25C8451817}"/>
              </a:ext>
            </a:extLst>
          </p:cNvPr>
          <p:cNvSpPr>
            <a:spLocks noGrp="1"/>
          </p:cNvSpPr>
          <p:nvPr>
            <p:ph idx="1"/>
          </p:nvPr>
        </p:nvSpPr>
        <p:spPr>
          <a:xfrm>
            <a:off x="628650" y="937225"/>
            <a:ext cx="7886700" cy="5694393"/>
          </a:xfrm>
        </p:spPr>
        <p:txBody>
          <a:bodyPr>
            <a:normAutofit/>
          </a:bodyPr>
          <a:lstStyle/>
          <a:p>
            <a:pPr marL="0" indent="0" algn="just">
              <a:lnSpc>
                <a:spcPct val="150000"/>
              </a:lnSpc>
              <a:spcBef>
                <a:spcPts val="1200"/>
              </a:spcBef>
              <a:buNone/>
            </a:pPr>
            <a:r>
              <a:rPr lang="en-US" sz="1500" b="0" i="0" u="none" strike="noStrike" dirty="0" smtClean="0">
                <a:solidFill>
                  <a:srgbClr val="000000"/>
                </a:solidFill>
                <a:effectLst/>
              </a:rPr>
              <a:t>	Global </a:t>
            </a:r>
            <a:r>
              <a:rPr lang="en-US" sz="1500" b="0" i="0" u="none" strike="noStrike" dirty="0">
                <a:solidFill>
                  <a:srgbClr val="000000"/>
                </a:solidFill>
                <a:effectLst/>
              </a:rPr>
              <a:t>real estate (RE) investments account more than twice the size of the stock market. </a:t>
            </a:r>
            <a:r>
              <a:rPr lang="en-US" sz="1500" dirty="0"/>
              <a:t>A real estate crisis often affect and creates financial crises which in turn could lead to economic meltdowns both on a micro- but also on a macrolevel. There are inefficiencies within the real estate market that might cause the crises, such as problems with transparency and illiquidity, high transaction costs, personal biases and slow transaction </a:t>
            </a:r>
            <a:r>
              <a:rPr lang="en-US" sz="1500" dirty="0" err="1"/>
              <a:t>processes</a:t>
            </a:r>
            <a:r>
              <a:rPr lang="en-US" sz="1500" dirty="0" err="1">
                <a:solidFill>
                  <a:srgbClr val="000000"/>
                </a:solidFill>
              </a:rPr>
              <a:t>.The</a:t>
            </a:r>
            <a:r>
              <a:rPr lang="en-US" sz="1500" dirty="0">
                <a:solidFill>
                  <a:srgbClr val="000000"/>
                </a:solidFill>
              </a:rPr>
              <a:t> proposed system is a practical solution for the current problems faced in the real estate management.</a:t>
            </a:r>
            <a:endParaRPr lang="en-US" sz="1500" b="0" i="0" u="none" strike="noStrike" dirty="0">
              <a:solidFill>
                <a:srgbClr val="000000"/>
              </a:solidFill>
              <a:effectLst/>
            </a:endParaRPr>
          </a:p>
        </p:txBody>
      </p:sp>
    </p:spTree>
    <p:extLst>
      <p:ext uri="{BB962C8B-B14F-4D97-AF65-F5344CB8AC3E}">
        <p14:creationId xmlns:p14="http://schemas.microsoft.com/office/powerpoint/2010/main" xmlns="" val="29896041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11573" y="466628"/>
            <a:ext cx="4914442" cy="369332"/>
          </a:xfrm>
          <a:prstGeom prst="rect">
            <a:avLst/>
          </a:prstGeom>
        </p:spPr>
        <p:txBody>
          <a:bodyPr wrap="square">
            <a:spAutoFit/>
          </a:bodyPr>
          <a:lstStyle/>
          <a:p>
            <a:r>
              <a:rPr lang="en-IN" b="1" u="sng" dirty="0" smtClean="0">
                <a:latin typeface="Times New Roman" panose="02020603050405020304" pitchFamily="18" charset="0"/>
                <a:cs typeface="Times New Roman" panose="02020603050405020304" pitchFamily="18" charset="0"/>
              </a:rPr>
              <a:t>EXISTING SYSTEM</a:t>
            </a:r>
            <a:endParaRPr lang="en-US" dirty="0"/>
          </a:p>
        </p:txBody>
      </p:sp>
      <p:sp>
        <p:nvSpPr>
          <p:cNvPr id="6" name="Content Placeholder 5">
            <a:extLst>
              <a:ext uri="{FF2B5EF4-FFF2-40B4-BE49-F238E27FC236}">
                <a16:creationId xmlns:a16="http://schemas.microsoft.com/office/drawing/2014/main" xmlns="" id="{C592C676-3CD7-D897-8B5F-1F25C8451817}"/>
              </a:ext>
            </a:extLst>
          </p:cNvPr>
          <p:cNvSpPr>
            <a:spLocks noGrp="1"/>
          </p:cNvSpPr>
          <p:nvPr>
            <p:ph idx="1"/>
          </p:nvPr>
        </p:nvSpPr>
        <p:spPr>
          <a:xfrm>
            <a:off x="628650" y="937225"/>
            <a:ext cx="7886700" cy="5694393"/>
          </a:xfrm>
        </p:spPr>
        <p:txBody>
          <a:bodyPr>
            <a:normAutofit/>
          </a:bodyPr>
          <a:lstStyle/>
          <a:p>
            <a:pPr marL="0" indent="0" algn="just">
              <a:lnSpc>
                <a:spcPct val="150000"/>
              </a:lnSpc>
              <a:spcBef>
                <a:spcPts val="1200"/>
              </a:spcBef>
              <a:buNone/>
            </a:pPr>
            <a:r>
              <a:rPr lang="en-US" sz="1600" dirty="0" smtClean="0"/>
              <a:t>	Customer </a:t>
            </a:r>
            <a:r>
              <a:rPr lang="en-US" sz="1600" dirty="0" smtClean="0"/>
              <a:t>walks into the developers office asks Developer for required </a:t>
            </a:r>
            <a:r>
              <a:rPr lang="en-US" sz="1600" dirty="0" err="1" smtClean="0"/>
              <a:t>property.Developer</a:t>
            </a:r>
            <a:r>
              <a:rPr lang="en-US" sz="1600" dirty="0" smtClean="0"/>
              <a:t> searches for named properties/location/flats among cluster/group of </a:t>
            </a:r>
            <a:r>
              <a:rPr lang="en-US" sz="1600" dirty="0" err="1" smtClean="0"/>
              <a:t>books.After</a:t>
            </a:r>
            <a:r>
              <a:rPr lang="en-US" sz="1600" dirty="0" smtClean="0"/>
              <a:t> finding out it serves to the </a:t>
            </a:r>
            <a:r>
              <a:rPr lang="en-US" sz="1600" dirty="0" err="1" smtClean="0"/>
              <a:t>customer.If</a:t>
            </a:r>
            <a:r>
              <a:rPr lang="en-US" sz="1600" dirty="0" smtClean="0"/>
              <a:t> customer is interested in buying that flats, Developer sales the property/flat </a:t>
            </a:r>
            <a:r>
              <a:rPr lang="en-US" sz="1600" dirty="0" err="1" smtClean="0"/>
              <a:t>bycompleting</a:t>
            </a:r>
            <a:r>
              <a:rPr lang="en-US" sz="1600" dirty="0" smtClean="0"/>
              <a:t> all formalities, and makes entry into the Customer Details </a:t>
            </a:r>
            <a:r>
              <a:rPr lang="en-US" sz="1600" dirty="0" err="1" smtClean="0"/>
              <a:t>Registermanually.All</a:t>
            </a:r>
            <a:r>
              <a:rPr lang="en-US" sz="1600" dirty="0" smtClean="0"/>
              <a:t> the permanent data of the order such as the name of the property / </a:t>
            </a:r>
            <a:r>
              <a:rPr lang="en-US" sz="1600" dirty="0" err="1" smtClean="0"/>
              <a:t>flat,Estate</a:t>
            </a:r>
            <a:r>
              <a:rPr lang="en-US" sz="1600" dirty="0" smtClean="0"/>
              <a:t> ID, as well as name of buyer/customer, </a:t>
            </a:r>
            <a:r>
              <a:rPr lang="en-US" sz="1600" dirty="0" err="1" smtClean="0"/>
              <a:t>Member_ID</a:t>
            </a:r>
            <a:r>
              <a:rPr lang="en-US" sz="1600" dirty="0" smtClean="0"/>
              <a:t> and so on </a:t>
            </a:r>
            <a:r>
              <a:rPr lang="en-US" sz="1600" dirty="0" err="1" smtClean="0"/>
              <a:t>aremaintained</a:t>
            </a:r>
            <a:r>
              <a:rPr lang="en-US" sz="1600" dirty="0" smtClean="0"/>
              <a:t> in a master file for future </a:t>
            </a:r>
            <a:r>
              <a:rPr lang="en-US" sz="1600" dirty="0" err="1" smtClean="0"/>
              <a:t>reference.The</a:t>
            </a:r>
            <a:r>
              <a:rPr lang="en-US" sz="1600" dirty="0" smtClean="0"/>
              <a:t> customer has the option of paying by cash or check or credit </a:t>
            </a:r>
            <a:r>
              <a:rPr lang="en-US" sz="1600" dirty="0" err="1" smtClean="0"/>
              <a:t>card.At</a:t>
            </a:r>
            <a:r>
              <a:rPr lang="en-US" sz="1600" dirty="0" smtClean="0"/>
              <a:t> the time customer pays the price he is issued a receipt acknowledging </a:t>
            </a:r>
            <a:r>
              <a:rPr lang="en-US" sz="1600" dirty="0" err="1" smtClean="0"/>
              <a:t>thesame.After</a:t>
            </a:r>
            <a:r>
              <a:rPr lang="en-US" sz="1600" dirty="0" smtClean="0"/>
              <a:t> carefully studying requirements and working of the organization it has </a:t>
            </a:r>
            <a:r>
              <a:rPr lang="en-US" sz="1600" dirty="0" err="1" smtClean="0"/>
              <a:t>beendecided</a:t>
            </a:r>
            <a:r>
              <a:rPr lang="en-US" sz="1600" dirty="0" smtClean="0"/>
              <a:t> to develop an Online Real Estate </a:t>
            </a:r>
            <a:r>
              <a:rPr lang="en-US" sz="1600" dirty="0" smtClean="0"/>
              <a:t>Website.</a:t>
            </a:r>
          </a:p>
          <a:p>
            <a:pPr marL="0" indent="0" algn="just">
              <a:lnSpc>
                <a:spcPct val="150000"/>
              </a:lnSpc>
              <a:spcBef>
                <a:spcPts val="1200"/>
              </a:spcBef>
              <a:buNone/>
            </a:pPr>
            <a:endParaRPr lang="en-US" sz="1500" b="0" i="0" u="none" strike="noStrike" dirty="0">
              <a:solidFill>
                <a:srgbClr val="000000"/>
              </a:solidFill>
              <a:effectLs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11573" y="466628"/>
            <a:ext cx="4914442" cy="369332"/>
          </a:xfrm>
          <a:prstGeom prst="rect">
            <a:avLst/>
          </a:prstGeom>
        </p:spPr>
        <p:txBody>
          <a:bodyPr wrap="square">
            <a:spAutoFit/>
          </a:bodyPr>
          <a:lstStyle/>
          <a:p>
            <a:r>
              <a:rPr lang="en-IN" b="1" u="sng" dirty="0" smtClean="0">
                <a:latin typeface="Times New Roman" panose="02020603050405020304" pitchFamily="18" charset="0"/>
                <a:cs typeface="Times New Roman" panose="02020603050405020304" pitchFamily="18" charset="0"/>
              </a:rPr>
              <a:t>PROPOSED SYSTEM</a:t>
            </a:r>
            <a:endParaRPr lang="en-US" dirty="0"/>
          </a:p>
        </p:txBody>
      </p:sp>
      <p:sp>
        <p:nvSpPr>
          <p:cNvPr id="5" name="Content Placeholder 5">
            <a:extLst>
              <a:ext uri="{FF2B5EF4-FFF2-40B4-BE49-F238E27FC236}">
                <a16:creationId xmlns:a16="http://schemas.microsoft.com/office/drawing/2014/main" xmlns="" id="{C592C676-3CD7-D897-8B5F-1F25C8451817}"/>
              </a:ext>
            </a:extLst>
          </p:cNvPr>
          <p:cNvSpPr>
            <a:spLocks noGrp="1"/>
          </p:cNvSpPr>
          <p:nvPr>
            <p:ph idx="1"/>
          </p:nvPr>
        </p:nvSpPr>
        <p:spPr>
          <a:xfrm>
            <a:off x="628650" y="937225"/>
            <a:ext cx="7886700" cy="5694393"/>
          </a:xfrm>
        </p:spPr>
        <p:txBody>
          <a:bodyPr>
            <a:normAutofit/>
          </a:bodyPr>
          <a:lstStyle/>
          <a:p>
            <a:pPr marL="0" indent="0" algn="just">
              <a:lnSpc>
                <a:spcPct val="150000"/>
              </a:lnSpc>
              <a:spcBef>
                <a:spcPts val="1200"/>
              </a:spcBef>
              <a:buNone/>
            </a:pPr>
            <a:r>
              <a:rPr lang="en-US" sz="1600" dirty="0" smtClean="0"/>
              <a:t>	The </a:t>
            </a:r>
            <a:r>
              <a:rPr lang="en-US" sz="1600" dirty="0" smtClean="0"/>
              <a:t>Proposed system is built in a secured by storing all the data in a </a:t>
            </a:r>
            <a:r>
              <a:rPr lang="en-US" sz="1600" dirty="0" err="1" smtClean="0"/>
              <a:t>blockchain</a:t>
            </a:r>
            <a:r>
              <a:rPr lang="en-US" sz="1600" dirty="0" smtClean="0"/>
              <a:t> so there won’t be any frauds and scams can possibly happen. In the proposed system, fractional ownership feature is also added so if many users can have a small fraction of ownership in a big land Also the proposed system will allocate NFT (Non – fungible token ) to all the buyers who are buying , so there avoid online and fake document </a:t>
            </a:r>
            <a:r>
              <a:rPr lang="en-US" sz="1600" dirty="0" smtClean="0"/>
              <a:t>scams.</a:t>
            </a:r>
          </a:p>
          <a:p>
            <a:pPr marL="0" indent="0" algn="just">
              <a:lnSpc>
                <a:spcPct val="150000"/>
              </a:lnSpc>
              <a:spcBef>
                <a:spcPts val="1200"/>
              </a:spcBef>
              <a:buNone/>
            </a:pPr>
            <a:r>
              <a:rPr lang="en-US" sz="1600" dirty="0" smtClean="0"/>
              <a:t>	</a:t>
            </a:r>
            <a:r>
              <a:rPr lang="en-US" sz="1600" dirty="0" smtClean="0"/>
              <a:t>Smart </a:t>
            </a:r>
            <a:r>
              <a:rPr lang="en-US" sz="1600" dirty="0" smtClean="0"/>
              <a:t>contracts could allow for lower-cost real estate transactions because there’s not as much work involved. If you don’t have to go through the effort to get a property on </a:t>
            </a:r>
            <a:r>
              <a:rPr lang="en-US" sz="1600" dirty="0" err="1" smtClean="0"/>
              <a:t>blockchain</a:t>
            </a:r>
            <a:r>
              <a:rPr lang="en-US" sz="1600" dirty="0" smtClean="0"/>
              <a:t> as an agent and then taking it down, that’s a significant time savings. Additionally, title work won’t be as hard if there’s a clear ownership history on the </a:t>
            </a:r>
            <a:r>
              <a:rPr lang="en-US" sz="1600" dirty="0" err="1" smtClean="0"/>
              <a:t>blockchain</a:t>
            </a:r>
            <a:r>
              <a:rPr lang="en-US" sz="1600" dirty="0" smtClean="0"/>
              <a:t>. This is going to translate into lower costs for everyone involved.</a:t>
            </a:r>
            <a:endParaRPr lang="en-US" sz="1600" dirty="0" smtClean="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34"/>
        <p:cNvGrpSpPr/>
        <p:nvPr/>
      </p:nvGrpSpPr>
      <p:grpSpPr>
        <a:xfrm>
          <a:off x="0" y="0"/>
          <a:ext cx="0" cy="0"/>
          <a:chOff x="0" y="0"/>
          <a:chExt cx="0" cy="0"/>
        </a:xfrm>
      </p:grpSpPr>
      <p:sp>
        <p:nvSpPr>
          <p:cNvPr id="1035" name="Google Shape;1035;p1"/>
          <p:cNvSpPr txBox="1">
            <a:spLocks noGrp="1"/>
          </p:cNvSpPr>
          <p:nvPr>
            <p:ph type="title"/>
          </p:nvPr>
        </p:nvSpPr>
        <p:spPr>
          <a:xfrm>
            <a:off x="628650" y="159798"/>
            <a:ext cx="7886700" cy="6648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2400"/>
              <a:buFont typeface="Times New Roman"/>
              <a:buNone/>
            </a:pPr>
            <a:r>
              <a:rPr lang="en-US" sz="2400" b="1" u="sng">
                <a:latin typeface="Times New Roman"/>
                <a:ea typeface="Times New Roman"/>
                <a:cs typeface="Times New Roman"/>
                <a:sym typeface="Times New Roman"/>
              </a:rPr>
              <a:t>TECHNOLOGY STACK</a:t>
            </a:r>
            <a:endParaRPr/>
          </a:p>
        </p:txBody>
      </p:sp>
      <p:sp>
        <p:nvSpPr>
          <p:cNvPr id="1036" name="Google Shape;1036;p1"/>
          <p:cNvSpPr txBox="1">
            <a:spLocks noGrp="1"/>
          </p:cNvSpPr>
          <p:nvPr>
            <p:ph type="body" idx="1"/>
          </p:nvPr>
        </p:nvSpPr>
        <p:spPr>
          <a:xfrm>
            <a:off x="628650" y="932788"/>
            <a:ext cx="7886700" cy="54186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000"/>
              <a:buNone/>
            </a:pPr>
            <a:r>
              <a:rPr lang="en-US" sz="2000" b="1" u="sng" dirty="0">
                <a:latin typeface="Times New Roman"/>
                <a:ea typeface="Times New Roman"/>
                <a:cs typeface="Times New Roman"/>
                <a:sym typeface="Times New Roman"/>
              </a:rPr>
              <a:t>MINIMUM HARDWARE REQUIREMENTS</a:t>
            </a:r>
            <a:endParaRPr lang="en-US" dirty="0"/>
          </a:p>
          <a:p>
            <a:pPr marL="0" indent="0" algn="just">
              <a:lnSpc>
                <a:spcPct val="150000"/>
              </a:lnSpc>
              <a:buNone/>
            </a:pPr>
            <a:r>
              <a:rPr lang="en-US" sz="1800" dirty="0">
                <a:effectLst/>
                <a:latin typeface="Times New Roman" panose="02020603050405020304" pitchFamily="18" charset="0"/>
                <a:ea typeface="Times New Roman" panose="02020603050405020304" pitchFamily="18" charset="0"/>
              </a:rPr>
              <a:t>Processor			: Pentium Dual Core 2.00GHZ</a:t>
            </a:r>
          </a:p>
          <a:p>
            <a:pPr marL="0" indent="0" algn="just">
              <a:lnSpc>
                <a:spcPct val="150000"/>
              </a:lnSpc>
              <a:buNone/>
            </a:pPr>
            <a:r>
              <a:rPr lang="en-US" sz="1800" dirty="0">
                <a:effectLst/>
                <a:latin typeface="Times New Roman" panose="02020603050405020304" pitchFamily="18" charset="0"/>
                <a:ea typeface="Times New Roman" panose="02020603050405020304" pitchFamily="18" charset="0"/>
              </a:rPr>
              <a:t>Hard disk			: 120 GB</a:t>
            </a:r>
          </a:p>
          <a:p>
            <a:pPr marL="0" indent="0" algn="just">
              <a:lnSpc>
                <a:spcPct val="150000"/>
              </a:lnSpc>
              <a:buNone/>
            </a:pPr>
            <a:r>
              <a:rPr lang="en-US" sz="1800" dirty="0">
                <a:effectLst/>
                <a:latin typeface="Times New Roman" panose="02020603050405020304" pitchFamily="18" charset="0"/>
                <a:ea typeface="Times New Roman" panose="02020603050405020304" pitchFamily="18" charset="0"/>
              </a:rPr>
              <a:t>RAM			: 2GB (minimum)</a:t>
            </a:r>
          </a:p>
          <a:p>
            <a:pPr marL="0" indent="0" algn="just">
              <a:lnSpc>
                <a:spcPct val="150000"/>
              </a:lnSpc>
              <a:buNone/>
            </a:pPr>
            <a:r>
              <a:rPr lang="en-US" sz="1800" dirty="0">
                <a:effectLst/>
                <a:latin typeface="Times New Roman" panose="02020603050405020304" pitchFamily="18" charset="0"/>
                <a:ea typeface="Times New Roman" panose="02020603050405020304" pitchFamily="18" charset="0"/>
              </a:rPr>
              <a:t>Keyboard			: 110 keys enhanced</a:t>
            </a:r>
          </a:p>
          <a:p>
            <a:pPr marL="0" indent="0">
              <a:buNone/>
            </a:pPr>
            <a:endParaRPr lang="en-US" sz="1400" dirty="0">
              <a:solidFill>
                <a:schemeClr val="dk1"/>
              </a:solidFill>
              <a:latin typeface="Times New Roman"/>
              <a:ea typeface="Times New Roman"/>
              <a:cs typeface="Times New Roman"/>
              <a:sym typeface="Times New Roman"/>
            </a:endParaRPr>
          </a:p>
          <a:p>
            <a:pPr marL="0" lvl="0" indent="0" algn="l" rtl="0">
              <a:lnSpc>
                <a:spcPct val="90000"/>
              </a:lnSpc>
              <a:spcBef>
                <a:spcPts val="1000"/>
              </a:spcBef>
              <a:spcAft>
                <a:spcPts val="0"/>
              </a:spcAft>
              <a:buClr>
                <a:schemeClr val="dk1"/>
              </a:buClr>
              <a:buSzPts val="2000"/>
              <a:buNone/>
            </a:pPr>
            <a:r>
              <a:rPr lang="en-US" sz="2000" b="1" u="sng" dirty="0">
                <a:latin typeface="Times New Roman"/>
                <a:ea typeface="Times New Roman"/>
                <a:cs typeface="Times New Roman"/>
                <a:sym typeface="Times New Roman"/>
              </a:rPr>
              <a:t>SOFTWARE REQUIREMENTS</a:t>
            </a:r>
            <a:endParaRPr lang="en-US" dirty="0"/>
          </a:p>
          <a:p>
            <a:pPr marL="0" indent="0" algn="just">
              <a:lnSpc>
                <a:spcPct val="150000"/>
              </a:lnSpc>
              <a:buNone/>
            </a:pPr>
            <a:r>
              <a:rPr lang="en-US" sz="1600" dirty="0">
                <a:effectLst/>
                <a:latin typeface="Times New Roman" panose="02020603050405020304" pitchFamily="18" charset="0"/>
                <a:ea typeface="Times New Roman" panose="02020603050405020304" pitchFamily="18" charset="0"/>
              </a:rPr>
              <a:t>Operating system 		: Windows 7 ,8,9,10,11</a:t>
            </a:r>
          </a:p>
          <a:p>
            <a:pPr marL="0" indent="0" algn="just">
              <a:lnSpc>
                <a:spcPct val="150000"/>
              </a:lnSpc>
              <a:buNone/>
            </a:pPr>
            <a:r>
              <a:rPr lang="en-US" sz="1600" dirty="0">
                <a:effectLst/>
                <a:latin typeface="Times New Roman" panose="02020603050405020304" pitchFamily="18" charset="0"/>
                <a:ea typeface="Times New Roman" panose="02020603050405020304" pitchFamily="18" charset="0"/>
              </a:rPr>
              <a:t>Language			: Solidity </a:t>
            </a:r>
          </a:p>
          <a:p>
            <a:pPr marL="0" lvl="0" indent="0" algn="l" rtl="0">
              <a:lnSpc>
                <a:spcPct val="90000"/>
              </a:lnSpc>
              <a:spcBef>
                <a:spcPts val="1000"/>
              </a:spcBef>
              <a:spcAft>
                <a:spcPts val="0"/>
              </a:spcAft>
              <a:buClr>
                <a:schemeClr val="dk1"/>
              </a:buClr>
              <a:buSzPts val="2000"/>
              <a:buNone/>
            </a:pPr>
            <a:endParaRPr sz="2000" dirty="0">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FE4F154-ADE4-0984-BB16-581D2C5DD573}"/>
              </a:ext>
            </a:extLst>
          </p:cNvPr>
          <p:cNvSpPr>
            <a:spLocks noGrp="1"/>
          </p:cNvSpPr>
          <p:nvPr>
            <p:ph type="title"/>
          </p:nvPr>
        </p:nvSpPr>
        <p:spPr>
          <a:xfrm>
            <a:off x="628650" y="107032"/>
            <a:ext cx="7886700" cy="672625"/>
          </a:xfrm>
        </p:spPr>
        <p:txBody>
          <a:bodyPr>
            <a:normAutofit/>
          </a:bodyPr>
          <a:lstStyle/>
          <a:p>
            <a:r>
              <a:rPr lang="en-IN" sz="2400" b="1" u="sng" dirty="0">
                <a:latin typeface="Times New Roman" panose="02020603050405020304" pitchFamily="18" charset="0"/>
                <a:cs typeface="Times New Roman" panose="02020603050405020304" pitchFamily="18" charset="0"/>
              </a:rPr>
              <a:t>SYSTEM ARCHITECTURE</a:t>
            </a:r>
          </a:p>
        </p:txBody>
      </p:sp>
      <p:sp>
        <p:nvSpPr>
          <p:cNvPr id="3" name="Content Placeholder 2">
            <a:extLst>
              <a:ext uri="{FF2B5EF4-FFF2-40B4-BE49-F238E27FC236}">
                <a16:creationId xmlns:a16="http://schemas.microsoft.com/office/drawing/2014/main" xmlns="" id="{DA0D0E20-46E7-B3D8-63B2-7846B9857E1E}"/>
              </a:ext>
            </a:extLst>
          </p:cNvPr>
          <p:cNvSpPr>
            <a:spLocks noGrp="1"/>
          </p:cNvSpPr>
          <p:nvPr>
            <p:ph idx="1"/>
          </p:nvPr>
        </p:nvSpPr>
        <p:spPr>
          <a:xfrm>
            <a:off x="628650" y="515606"/>
            <a:ext cx="7886700" cy="6342394"/>
          </a:xfrm>
        </p:spPr>
        <p:txBody>
          <a:bodyPr>
            <a:noAutofit/>
          </a:bodyPr>
          <a:lstStyle/>
          <a:p>
            <a:pPr marL="0" indent="0" algn="just">
              <a:lnSpc>
                <a:spcPct val="150000"/>
              </a:lnSpc>
              <a:buNone/>
            </a:pPr>
            <a:r>
              <a:rPr lang="en-US" sz="1400" dirty="0">
                <a:latin typeface="Times New Roman" panose="02020603050405020304" pitchFamily="18" charset="0"/>
                <a:cs typeface="Times New Roman" panose="02020603050405020304" pitchFamily="18" charset="0"/>
              </a:rPr>
              <a:t>This graphic provides a concise and understandable description of all the entities currently integrated into the system. The diagram shows how the many actions and choices are linked together. You might say that the whole process and how it was carried out is a picture. The figure below shows the functional connections between various entities.</a:t>
            </a:r>
          </a:p>
          <a:p>
            <a:pPr marL="0" indent="0" algn="just">
              <a:lnSpc>
                <a:spcPct val="150000"/>
              </a:lnSpc>
              <a:buNone/>
            </a:pPr>
            <a:endParaRPr lang="en-US" sz="1200" dirty="0">
              <a:latin typeface="Times New Roman" panose="02020603050405020304" pitchFamily="18" charset="0"/>
              <a:cs typeface="Times New Roman" panose="02020603050405020304" pitchFamily="18" charset="0"/>
            </a:endParaRPr>
          </a:p>
          <a:p>
            <a:pPr marL="0" indent="0" algn="just">
              <a:lnSpc>
                <a:spcPct val="150000"/>
              </a:lnSpc>
              <a:buNone/>
            </a:pPr>
            <a:endParaRPr lang="en-IN" sz="12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xmlns="" id="{C744523C-948E-2EBD-0748-337C77C67DA7}"/>
              </a:ext>
            </a:extLst>
          </p:cNvPr>
          <p:cNvPicPr>
            <a:picLocks noChangeAspect="1"/>
          </p:cNvPicPr>
          <p:nvPr/>
        </p:nvPicPr>
        <p:blipFill>
          <a:blip r:embed="rId2">
            <a:extLst>
              <a:ext uri="{28A0092B-C50C-407E-A947-70E740481C1C}">
                <a14:useLocalDpi xmlns:a14="http://schemas.microsoft.com/office/drawing/2010/main" xmlns="" val="0"/>
              </a:ext>
            </a:extLst>
          </a:blip>
          <a:srcRect/>
          <a:stretch>
            <a:fillRect/>
          </a:stretch>
        </p:blipFill>
        <p:spPr bwMode="auto">
          <a:xfrm>
            <a:off x="1887496" y="2016259"/>
            <a:ext cx="4838065" cy="3789045"/>
          </a:xfrm>
          <a:prstGeom prst="rect">
            <a:avLst/>
          </a:prstGeom>
          <a:noFill/>
        </p:spPr>
      </p:pic>
    </p:spTree>
    <p:extLst>
      <p:ext uri="{BB962C8B-B14F-4D97-AF65-F5344CB8AC3E}">
        <p14:creationId xmlns:p14="http://schemas.microsoft.com/office/powerpoint/2010/main" xmlns="" val="35631185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0F37BA1-F7FD-BD5A-E8AB-172ACC9B7896}"/>
              </a:ext>
            </a:extLst>
          </p:cNvPr>
          <p:cNvSpPr>
            <a:spLocks noGrp="1"/>
          </p:cNvSpPr>
          <p:nvPr>
            <p:ph type="title"/>
          </p:nvPr>
        </p:nvSpPr>
        <p:spPr>
          <a:xfrm>
            <a:off x="628649" y="-25491"/>
            <a:ext cx="7886700" cy="904381"/>
          </a:xfrm>
        </p:spPr>
        <p:txBody>
          <a:bodyPr>
            <a:normAutofit/>
          </a:bodyPr>
          <a:lstStyle/>
          <a:p>
            <a:r>
              <a:rPr lang="en-IN" sz="2400" b="1" u="sng" dirty="0">
                <a:latin typeface="Times New Roman" panose="02020603050405020304" pitchFamily="18" charset="0"/>
                <a:cs typeface="Times New Roman" panose="02020603050405020304" pitchFamily="18" charset="0"/>
              </a:rPr>
              <a:t>SYSTEM DESIGN</a:t>
            </a:r>
          </a:p>
        </p:txBody>
      </p:sp>
      <p:sp>
        <p:nvSpPr>
          <p:cNvPr id="3" name="Content Placeholder 2">
            <a:extLst>
              <a:ext uri="{FF2B5EF4-FFF2-40B4-BE49-F238E27FC236}">
                <a16:creationId xmlns:a16="http://schemas.microsoft.com/office/drawing/2014/main" xmlns="" id="{50924110-2D94-8182-B2A8-9E51F6625C4B}"/>
              </a:ext>
            </a:extLst>
          </p:cNvPr>
          <p:cNvSpPr>
            <a:spLocks noGrp="1"/>
          </p:cNvSpPr>
          <p:nvPr>
            <p:ph idx="1"/>
          </p:nvPr>
        </p:nvSpPr>
        <p:spPr>
          <a:xfrm>
            <a:off x="628648" y="812307"/>
            <a:ext cx="7886700" cy="5956916"/>
          </a:xfrm>
        </p:spPr>
        <p:txBody>
          <a:bodyPr>
            <a:normAutofit/>
          </a:bodyPr>
          <a:lstStyle/>
          <a:p>
            <a:pPr marL="0" indent="0">
              <a:buNone/>
            </a:pPr>
            <a:r>
              <a:rPr lang="en-IN" sz="2000" b="1" u="sng" dirty="0">
                <a:latin typeface="Times New Roman" panose="02020603050405020304" pitchFamily="18" charset="0"/>
                <a:cs typeface="Times New Roman" panose="02020603050405020304" pitchFamily="18" charset="0"/>
              </a:rPr>
              <a:t>DATAFLOW DIAGRAM </a:t>
            </a:r>
          </a:p>
          <a:p>
            <a:pPr marL="0" indent="0">
              <a:buNone/>
            </a:pPr>
            <a:r>
              <a:rPr lang="en-IN" sz="1800" dirty="0">
                <a:latin typeface="Times New Roman" panose="02020603050405020304" pitchFamily="18" charset="0"/>
                <a:cs typeface="Times New Roman" panose="02020603050405020304" pitchFamily="18" charset="0"/>
              </a:rPr>
              <a:t>( LEVEL 0 )</a:t>
            </a:r>
          </a:p>
          <a:p>
            <a:pPr marL="0" indent="0">
              <a:buNone/>
            </a:pPr>
            <a:endParaRPr lang="en-IN" sz="2000" dirty="0">
              <a:latin typeface="Times New Roman" panose="02020603050405020304" pitchFamily="18" charset="0"/>
              <a:cs typeface="Times New Roman" panose="02020603050405020304" pitchFamily="18" charset="0"/>
            </a:endParaRPr>
          </a:p>
          <a:p>
            <a:pPr marL="0" indent="0">
              <a:buNone/>
            </a:pPr>
            <a:endParaRPr lang="en-IN" sz="2000" dirty="0">
              <a:latin typeface="Times New Roman" panose="02020603050405020304" pitchFamily="18" charset="0"/>
              <a:cs typeface="Times New Roman" panose="02020603050405020304" pitchFamily="18" charset="0"/>
            </a:endParaRPr>
          </a:p>
          <a:p>
            <a:pPr marL="0" indent="0">
              <a:buNone/>
            </a:pPr>
            <a:endParaRPr lang="en-IN" sz="2000" dirty="0">
              <a:latin typeface="Times New Roman" panose="02020603050405020304" pitchFamily="18" charset="0"/>
              <a:cs typeface="Times New Roman" panose="02020603050405020304" pitchFamily="18" charset="0"/>
            </a:endParaRPr>
          </a:p>
          <a:p>
            <a:pPr marL="0" indent="0">
              <a:buNone/>
            </a:pPr>
            <a:endParaRPr lang="en-IN" sz="2000" dirty="0">
              <a:latin typeface="Times New Roman" panose="02020603050405020304" pitchFamily="18" charset="0"/>
              <a:cs typeface="Times New Roman" panose="02020603050405020304" pitchFamily="18" charset="0"/>
            </a:endParaRPr>
          </a:p>
          <a:p>
            <a:pPr marL="0" indent="0">
              <a:buNone/>
            </a:pPr>
            <a:endParaRPr lang="en-IN" sz="2000" dirty="0">
              <a:latin typeface="Times New Roman" panose="02020603050405020304" pitchFamily="18" charset="0"/>
              <a:cs typeface="Times New Roman" panose="02020603050405020304" pitchFamily="18" charset="0"/>
            </a:endParaRPr>
          </a:p>
          <a:p>
            <a:pPr marL="0" indent="0">
              <a:buNone/>
            </a:pPr>
            <a:r>
              <a:rPr lang="en-IN" sz="2000" dirty="0">
                <a:latin typeface="Times New Roman" panose="02020603050405020304" pitchFamily="18" charset="0"/>
                <a:cs typeface="Times New Roman" panose="02020603050405020304" pitchFamily="18" charset="0"/>
              </a:rPr>
              <a:t>(LEVEL 1)</a:t>
            </a:r>
          </a:p>
          <a:p>
            <a:pPr marL="0" indent="0">
              <a:buNone/>
            </a:pPr>
            <a:endParaRPr lang="en-IN" sz="1800" dirty="0">
              <a:latin typeface="Times New Roman" panose="02020603050405020304" pitchFamily="18" charset="0"/>
              <a:cs typeface="Times New Roman" panose="02020603050405020304" pitchFamily="18" charset="0"/>
            </a:endParaRPr>
          </a:p>
          <a:p>
            <a:pPr marL="0" indent="0">
              <a:buNone/>
            </a:pPr>
            <a:endParaRPr lang="en-IN" sz="20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xmlns="" id="{BC2BFF9B-73D5-BCBD-BDC2-91CDF36A7DC2}"/>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470271" y="1846037"/>
            <a:ext cx="5731510" cy="1160145"/>
          </a:xfrm>
          <a:prstGeom prst="rect">
            <a:avLst/>
          </a:prstGeom>
        </p:spPr>
      </p:pic>
      <p:pic>
        <p:nvPicPr>
          <p:cNvPr id="6" name="Picture 5">
            <a:extLst>
              <a:ext uri="{FF2B5EF4-FFF2-40B4-BE49-F238E27FC236}">
                <a16:creationId xmlns:a16="http://schemas.microsoft.com/office/drawing/2014/main" xmlns="" id="{F373F83D-72C0-6EF6-6E58-B91FE524B493}"/>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470271" y="4067933"/>
            <a:ext cx="5731510" cy="2701290"/>
          </a:xfrm>
          <a:prstGeom prst="rect">
            <a:avLst/>
          </a:prstGeom>
        </p:spPr>
      </p:pic>
    </p:spTree>
    <p:extLst>
      <p:ext uri="{BB962C8B-B14F-4D97-AF65-F5344CB8AC3E}">
        <p14:creationId xmlns:p14="http://schemas.microsoft.com/office/powerpoint/2010/main" xmlns="" val="40033132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64</TotalTime>
  <Words>1925</Words>
  <Application>Microsoft Office PowerPoint</Application>
  <PresentationFormat>On-screen Show (4:3)</PresentationFormat>
  <Paragraphs>218</Paragraphs>
  <Slides>24</Slides>
  <Notes>2</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Office Theme</vt:lpstr>
      <vt:lpstr>Slide 1</vt:lpstr>
      <vt:lpstr>INTRODUCTION</vt:lpstr>
      <vt:lpstr>LITERATURE SURVEY </vt:lpstr>
      <vt:lpstr>PROBLEM STATEMENT</vt:lpstr>
      <vt:lpstr>Slide 5</vt:lpstr>
      <vt:lpstr>Slide 6</vt:lpstr>
      <vt:lpstr>TECHNOLOGY STACK</vt:lpstr>
      <vt:lpstr>SYSTEM ARCHITECTURE</vt:lpstr>
      <vt:lpstr>SYSTEM DESIGN</vt:lpstr>
      <vt:lpstr>Slide 10</vt:lpstr>
      <vt:lpstr>USECASE DIAGRAM</vt:lpstr>
      <vt:lpstr>SEQUENCE DIAGRAM</vt:lpstr>
      <vt:lpstr>MODULE DESCRIPTION</vt:lpstr>
      <vt:lpstr>Slide 14</vt:lpstr>
      <vt:lpstr>Slide 15</vt:lpstr>
      <vt:lpstr>Slide 16</vt:lpstr>
      <vt:lpstr>Slide 17</vt:lpstr>
      <vt:lpstr>Slide 18</vt:lpstr>
      <vt:lpstr>Slide 19</vt:lpstr>
      <vt:lpstr>Slide 20</vt:lpstr>
      <vt:lpstr>Slide 21</vt:lpstr>
      <vt:lpstr>Slide 22</vt:lpstr>
      <vt:lpstr>CONCLUSION</vt:lpstr>
      <vt:lpstr>REFERENCES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2019PECCS274</cp:lastModifiedBy>
  <cp:revision>11</cp:revision>
  <dcterms:modified xsi:type="dcterms:W3CDTF">2023-04-10T05:46:28Z</dcterms:modified>
</cp:coreProperties>
</file>