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bc2177557fb910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bc2177557fb910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bc2177557fb910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bc2177557fb910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bc2177557fb910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bc2177557fb910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bc2177557fb910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bc2177557fb910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bc2177557fb910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bc2177557fb910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bc2177557fb910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bc2177557fb910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CYBER CRIME</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61" name="Google Shape;61;p13"/>
          <p:cNvPicPr preferRelativeResize="0"/>
          <p:nvPr/>
        </p:nvPicPr>
        <p:blipFill>
          <a:blip r:embed="rId3">
            <a:alphaModFix/>
          </a:blip>
          <a:stretch>
            <a:fillRect/>
          </a:stretch>
        </p:blipFill>
        <p:spPr>
          <a:xfrm>
            <a:off x="311700" y="221075"/>
            <a:ext cx="8457300" cy="46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13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GB"/>
              <a:t>Crime committed using a computer and the internet to steal data or information.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67" name="Google Shape;67;p14"/>
          <p:cNvSpPr txBox="1">
            <a:spLocks noGrp="1"/>
          </p:cNvSpPr>
          <p:nvPr>
            <p:ph type="body" idx="1"/>
          </p:nvPr>
        </p:nvSpPr>
        <p:spPr>
          <a:xfrm>
            <a:off x="311700" y="1532725"/>
            <a:ext cx="8520600" cy="545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Clr>
                <a:schemeClr val="dk1"/>
              </a:buClr>
              <a:buSzPts val="1100"/>
              <a:buFont typeface="Arial"/>
              <a:buNone/>
            </a:pPr>
            <a:r>
              <a:rPr lang="en-GB"/>
              <a:t>Example: Stealing credit card information</a:t>
            </a:r>
            <a:endParaRPr/>
          </a:p>
          <a:p>
            <a:pPr marL="0" lvl="0" indent="0" algn="l" rtl="0">
              <a:spcBef>
                <a:spcPts val="1200"/>
              </a:spcBef>
              <a:spcAft>
                <a:spcPts val="0"/>
              </a:spcAft>
              <a:buClr>
                <a:schemeClr val="dk1"/>
              </a:buClr>
              <a:buSzPts val="1100"/>
              <a:buFont typeface="Arial"/>
              <a:buNone/>
            </a:pPr>
            <a:r>
              <a:rPr lang="en-GB"/>
              <a:t>                Breaking into government website</a:t>
            </a:r>
            <a:endParaRPr/>
          </a:p>
          <a:p>
            <a:pPr marL="0" lvl="0" indent="0" algn="l" rtl="0">
              <a:spcBef>
                <a:spcPts val="1200"/>
              </a:spcBef>
              <a:spcAft>
                <a:spcPts val="1200"/>
              </a:spcAft>
              <a:buNone/>
            </a:pPr>
            <a:endParaRPr/>
          </a:p>
        </p:txBody>
      </p:sp>
      <p:pic>
        <p:nvPicPr>
          <p:cNvPr id="68" name="Google Shape;68;p14"/>
          <p:cNvPicPr preferRelativeResize="0"/>
          <p:nvPr/>
        </p:nvPicPr>
        <p:blipFill>
          <a:blip r:embed="rId3">
            <a:alphaModFix/>
          </a:blip>
          <a:stretch>
            <a:fillRect/>
          </a:stretch>
        </p:blipFill>
        <p:spPr>
          <a:xfrm>
            <a:off x="5246675" y="1385350"/>
            <a:ext cx="3522325" cy="263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HISTORY OF CYBER CRIME</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Clr>
                <a:schemeClr val="dk1"/>
              </a:buClr>
              <a:buSzPct val="39285"/>
              <a:buFont typeface="Arial"/>
              <a:buNone/>
            </a:pPr>
            <a:r>
              <a:rPr lang="en-GB" dirty="0"/>
              <a:t>THE FIRST RECORDED CYBER CRIME IN THE 1820.</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74" name="Google Shape;74;p15"/>
          <p:cNvSpPr txBox="1">
            <a:spLocks noGrp="1"/>
          </p:cNvSpPr>
          <p:nvPr>
            <p:ph type="body" idx="1"/>
          </p:nvPr>
        </p:nvSpPr>
        <p:spPr>
          <a:xfrm>
            <a:off x="311700" y="1905000"/>
            <a:ext cx="4740360" cy="292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GB" dirty="0"/>
              <a:t>In 1820, Joseph-Marie, a manufacturer in France produced the loom. </a:t>
            </a:r>
          </a:p>
          <a:p>
            <a:pPr marL="0" lvl="0" indent="0" algn="l" rtl="0">
              <a:spcBef>
                <a:spcPts val="0"/>
              </a:spcBef>
              <a:spcAft>
                <a:spcPts val="1200"/>
              </a:spcAft>
              <a:buClr>
                <a:schemeClr val="dk1"/>
              </a:buClr>
              <a:buSzPts val="1100"/>
              <a:buFont typeface="Arial"/>
              <a:buNone/>
            </a:pPr>
            <a:r>
              <a:rPr lang="en-GB" dirty="0"/>
              <a:t>Repetition of a series of steps in the weaving of special fabrics. </a:t>
            </a:r>
          </a:p>
          <a:p>
            <a:pPr marL="0" lvl="0" indent="0" algn="l" rtl="0">
              <a:spcBef>
                <a:spcPts val="0"/>
              </a:spcBef>
              <a:spcAft>
                <a:spcPts val="1200"/>
              </a:spcAft>
              <a:buClr>
                <a:schemeClr val="dk1"/>
              </a:buClr>
              <a:buSzPts val="1100"/>
              <a:buFont typeface="Arial"/>
              <a:buNone/>
            </a:pPr>
            <a:r>
              <a:rPr lang="en-GB" dirty="0"/>
              <a:t>They committed acts of sabotage to discourage Joseph from further use of the new technology. </a:t>
            </a:r>
            <a:endParaRPr dirty="0"/>
          </a:p>
        </p:txBody>
      </p:sp>
      <p:pic>
        <p:nvPicPr>
          <p:cNvPr id="75" name="Google Shape;75;p15"/>
          <p:cNvPicPr preferRelativeResize="0"/>
          <p:nvPr/>
        </p:nvPicPr>
        <p:blipFill>
          <a:blip r:embed="rId3">
            <a:alphaModFix/>
          </a:blip>
          <a:stretch>
            <a:fillRect/>
          </a:stretch>
        </p:blipFill>
        <p:spPr>
          <a:xfrm>
            <a:off x="4800600" y="1753801"/>
            <a:ext cx="4130525" cy="28258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48089" y="17468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Types of Cyber Crime</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81" name="Google Shape;81;p16"/>
          <p:cNvSpPr txBox="1">
            <a:spLocks noGrp="1"/>
          </p:cNvSpPr>
          <p:nvPr>
            <p:ph type="body" idx="1"/>
          </p:nvPr>
        </p:nvSpPr>
        <p:spPr>
          <a:xfrm>
            <a:off x="194749" y="257920"/>
            <a:ext cx="10152300" cy="4627659"/>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523"/>
              <a:buFont typeface="Arial"/>
              <a:buNone/>
            </a:pPr>
            <a:endParaRPr sz="1455" dirty="0"/>
          </a:p>
          <a:p>
            <a:pPr marL="0" lvl="0" indent="0" algn="l" rtl="0">
              <a:lnSpc>
                <a:spcPct val="105000"/>
              </a:lnSpc>
              <a:spcBef>
                <a:spcPts val="1200"/>
              </a:spcBef>
              <a:spcAft>
                <a:spcPts val="0"/>
              </a:spcAft>
              <a:buClr>
                <a:schemeClr val="dk1"/>
              </a:buClr>
              <a:buSzPts val="523"/>
              <a:buFont typeface="Arial"/>
              <a:buNone/>
            </a:pPr>
            <a:r>
              <a:rPr lang="en-GB" sz="2455" dirty="0"/>
              <a:t>➤Hacking</a:t>
            </a:r>
            <a:endParaRPr sz="2455" dirty="0"/>
          </a:p>
          <a:p>
            <a:pPr marL="0" lvl="0" indent="0" algn="l" rtl="0">
              <a:lnSpc>
                <a:spcPct val="105000"/>
              </a:lnSpc>
              <a:spcBef>
                <a:spcPts val="1200"/>
              </a:spcBef>
              <a:spcAft>
                <a:spcPts val="0"/>
              </a:spcAft>
              <a:buClr>
                <a:schemeClr val="dk1"/>
              </a:buClr>
              <a:buSzPts val="523"/>
              <a:buFont typeface="Arial"/>
              <a:buNone/>
            </a:pPr>
            <a:r>
              <a:rPr lang="en-GB" sz="2455" dirty="0"/>
              <a:t>➤ Credit Card Fraud</a:t>
            </a:r>
            <a:endParaRPr sz="2455" dirty="0"/>
          </a:p>
          <a:p>
            <a:pPr marL="0" lvl="0" indent="0" algn="l" rtl="0">
              <a:lnSpc>
                <a:spcPct val="105000"/>
              </a:lnSpc>
              <a:spcBef>
                <a:spcPts val="1200"/>
              </a:spcBef>
              <a:spcAft>
                <a:spcPts val="0"/>
              </a:spcAft>
              <a:buSzPts val="523"/>
              <a:buNone/>
            </a:pPr>
            <a:r>
              <a:rPr lang="en-GB" sz="2455" dirty="0"/>
              <a:t>➤Phishing</a:t>
            </a:r>
            <a:endParaRPr sz="2455" dirty="0"/>
          </a:p>
          <a:p>
            <a:pPr marL="0" lvl="0" indent="0" algn="l" rtl="0">
              <a:lnSpc>
                <a:spcPct val="105000"/>
              </a:lnSpc>
              <a:spcBef>
                <a:spcPts val="1200"/>
              </a:spcBef>
              <a:spcAft>
                <a:spcPts val="0"/>
              </a:spcAft>
              <a:buClr>
                <a:schemeClr val="dk1"/>
              </a:buClr>
              <a:buSzPts val="523"/>
              <a:buFont typeface="Arial"/>
              <a:buNone/>
            </a:pPr>
            <a:r>
              <a:rPr lang="en-GB" sz="2455" dirty="0"/>
              <a:t>➤ Cyber Terrorism</a:t>
            </a:r>
            <a:endParaRPr sz="2455" dirty="0"/>
          </a:p>
          <a:p>
            <a:pPr marL="0" lvl="0" indent="0" algn="l" rtl="0">
              <a:lnSpc>
                <a:spcPct val="105000"/>
              </a:lnSpc>
              <a:spcBef>
                <a:spcPts val="1200"/>
              </a:spcBef>
              <a:spcAft>
                <a:spcPts val="0"/>
              </a:spcAft>
              <a:buClr>
                <a:schemeClr val="dk1"/>
              </a:buClr>
              <a:buSzPts val="523"/>
              <a:buFont typeface="Arial"/>
              <a:buNone/>
            </a:pPr>
            <a:r>
              <a:rPr lang="en-GB" sz="2455" dirty="0"/>
              <a:t>➤Computer Vandalism</a:t>
            </a:r>
            <a:endParaRPr sz="2855" dirty="0"/>
          </a:p>
          <a:p>
            <a:pPr marL="0" lvl="0" indent="0" algn="l" rtl="0">
              <a:lnSpc>
                <a:spcPct val="105000"/>
              </a:lnSpc>
              <a:spcBef>
                <a:spcPts val="1200"/>
              </a:spcBef>
              <a:spcAft>
                <a:spcPts val="0"/>
              </a:spcAft>
              <a:buSzPts val="523"/>
              <a:buNone/>
            </a:pPr>
            <a:r>
              <a:rPr lang="en-GB" sz="2455" dirty="0"/>
              <a:t>➤Software Piracy</a:t>
            </a:r>
            <a:endParaRPr sz="2455" dirty="0"/>
          </a:p>
          <a:p>
            <a:pPr marL="0" lvl="0" indent="0" algn="l" rtl="0">
              <a:lnSpc>
                <a:spcPct val="105000"/>
              </a:lnSpc>
              <a:spcBef>
                <a:spcPts val="1200"/>
              </a:spcBef>
              <a:spcAft>
                <a:spcPts val="0"/>
              </a:spcAft>
              <a:buClr>
                <a:schemeClr val="dk1"/>
              </a:buClr>
              <a:buSzPts val="523"/>
              <a:buFont typeface="Arial"/>
              <a:buNone/>
            </a:pPr>
            <a:r>
              <a:rPr lang="en-GB" sz="2455" dirty="0"/>
              <a:t>➤ Spoofing</a:t>
            </a:r>
          </a:p>
          <a:p>
            <a:pPr marL="0" lvl="0" indent="0" algn="l" rtl="0">
              <a:lnSpc>
                <a:spcPct val="105000"/>
              </a:lnSpc>
              <a:spcBef>
                <a:spcPts val="1200"/>
              </a:spcBef>
              <a:spcAft>
                <a:spcPts val="0"/>
              </a:spcAft>
              <a:buClr>
                <a:schemeClr val="dk1"/>
              </a:buClr>
              <a:buSzPts val="523"/>
              <a:buFont typeface="Arial"/>
              <a:buNone/>
            </a:pPr>
            <a:r>
              <a:rPr lang="en-GB" sz="2455" dirty="0"/>
              <a:t>➤Spam</a:t>
            </a:r>
          </a:p>
          <a:p>
            <a:pPr marL="0" lvl="0" indent="0" algn="l" rtl="0">
              <a:lnSpc>
                <a:spcPct val="105000"/>
              </a:lnSpc>
              <a:spcBef>
                <a:spcPts val="1200"/>
              </a:spcBef>
              <a:spcAft>
                <a:spcPts val="0"/>
              </a:spcAft>
              <a:buClr>
                <a:schemeClr val="dk1"/>
              </a:buClr>
              <a:buSzPts val="523"/>
              <a:buFont typeface="Arial"/>
              <a:buNone/>
            </a:pPr>
            <a:endParaRPr sz="2455" dirty="0"/>
          </a:p>
          <a:p>
            <a:pPr marL="0" lvl="0" indent="0" algn="l" rtl="0">
              <a:lnSpc>
                <a:spcPct val="105000"/>
              </a:lnSpc>
              <a:spcBef>
                <a:spcPts val="1200"/>
              </a:spcBef>
              <a:spcAft>
                <a:spcPts val="1200"/>
              </a:spcAft>
              <a:buSzPts val="523"/>
              <a:buNone/>
            </a:pPr>
            <a:endParaRPr sz="1455" dirty="0"/>
          </a:p>
        </p:txBody>
      </p:sp>
      <p:pic>
        <p:nvPicPr>
          <p:cNvPr id="82" name="Google Shape;82;p16"/>
          <p:cNvPicPr preferRelativeResize="0"/>
          <p:nvPr/>
        </p:nvPicPr>
        <p:blipFill>
          <a:blip r:embed="rId3">
            <a:alphaModFix/>
          </a:blip>
          <a:stretch>
            <a:fillRect/>
          </a:stretch>
        </p:blipFill>
        <p:spPr>
          <a:xfrm>
            <a:off x="3817100" y="1216660"/>
            <a:ext cx="4701375" cy="288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Hacking</a:t>
            </a:r>
            <a:endParaRPr/>
          </a:p>
        </p:txBody>
      </p:sp>
      <p:sp>
        <p:nvSpPr>
          <p:cNvPr id="88" name="Google Shape;88;p17"/>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1100"/>
              <a:buFont typeface="Arial"/>
              <a:buNone/>
            </a:pPr>
            <a:r>
              <a:rPr lang="en-GB" sz="2000" dirty="0"/>
              <a:t>Hacking is a source of threat to security in computer. It is defined as unauthorized access to the computer system by a hacker</a:t>
            </a:r>
            <a:r>
              <a:rPr lang="en-GB" sz="2300" dirty="0"/>
              <a:t>.</a:t>
            </a:r>
            <a:endParaRPr sz="2300" dirty="0"/>
          </a:p>
          <a:p>
            <a:pPr marL="0" lvl="0" indent="0" algn="l" rtl="0">
              <a:lnSpc>
                <a:spcPct val="105000"/>
              </a:lnSpc>
              <a:spcBef>
                <a:spcPts val="1200"/>
              </a:spcBef>
              <a:spcAft>
                <a:spcPts val="0"/>
              </a:spcAft>
              <a:buNone/>
            </a:pPr>
            <a:r>
              <a:rPr lang="en-GB" sz="2000" dirty="0"/>
              <a:t>Types Of Hackers:</a:t>
            </a:r>
            <a:endParaRPr sz="2000" dirty="0"/>
          </a:p>
          <a:p>
            <a:pPr marL="0" lvl="0" indent="0" algn="l" rtl="0">
              <a:lnSpc>
                <a:spcPct val="105000"/>
              </a:lnSpc>
              <a:spcBef>
                <a:spcPts val="1200"/>
              </a:spcBef>
              <a:spcAft>
                <a:spcPts val="0"/>
              </a:spcAft>
              <a:buClr>
                <a:schemeClr val="dk1"/>
              </a:buClr>
              <a:buSzPts val="1100"/>
              <a:buFont typeface="Arial"/>
              <a:buNone/>
            </a:pPr>
            <a:r>
              <a:rPr lang="en-GB" sz="2000" dirty="0" err="1"/>
              <a:t>i</a:t>
            </a:r>
            <a:r>
              <a:rPr lang="en-GB" sz="2000" dirty="0"/>
              <a:t>. White Hat Hackers</a:t>
            </a:r>
            <a:endParaRPr sz="2000" dirty="0"/>
          </a:p>
          <a:p>
            <a:pPr marL="0" lvl="0" indent="0" algn="l" rtl="0">
              <a:lnSpc>
                <a:spcPct val="105000"/>
              </a:lnSpc>
              <a:spcBef>
                <a:spcPts val="1200"/>
              </a:spcBef>
              <a:spcAft>
                <a:spcPts val="0"/>
              </a:spcAft>
              <a:buClr>
                <a:schemeClr val="dk1"/>
              </a:buClr>
              <a:buSzPts val="1100"/>
              <a:buFont typeface="Arial"/>
              <a:buNone/>
            </a:pPr>
            <a:r>
              <a:rPr lang="en-GB" sz="2000" dirty="0"/>
              <a:t>ii. Black Hat Hackers</a:t>
            </a:r>
            <a:endParaRPr sz="2000" dirty="0"/>
          </a:p>
          <a:p>
            <a:pPr marL="0" lvl="0" indent="0" algn="l" rtl="0">
              <a:lnSpc>
                <a:spcPct val="105000"/>
              </a:lnSpc>
              <a:spcBef>
                <a:spcPts val="1200"/>
              </a:spcBef>
              <a:spcAft>
                <a:spcPts val="0"/>
              </a:spcAft>
              <a:buClr>
                <a:schemeClr val="dk1"/>
              </a:buClr>
              <a:buSzPts val="1100"/>
              <a:buFont typeface="Arial"/>
              <a:buNone/>
            </a:pPr>
            <a:r>
              <a:rPr lang="en-GB" sz="2000" dirty="0"/>
              <a:t>iii. Gray Hat Hackers</a:t>
            </a:r>
            <a:endParaRPr sz="2000" dirty="0"/>
          </a:p>
          <a:p>
            <a:pPr marL="0" lvl="0" indent="0" algn="l" rtl="0">
              <a:lnSpc>
                <a:spcPct val="105000"/>
              </a:lnSpc>
              <a:spcBef>
                <a:spcPts val="1200"/>
              </a:spcBef>
              <a:spcAft>
                <a:spcPts val="1200"/>
              </a:spcAft>
              <a:buNone/>
            </a:pPr>
            <a:endParaRPr dirty="0"/>
          </a:p>
        </p:txBody>
      </p:sp>
      <p:pic>
        <p:nvPicPr>
          <p:cNvPr id="89" name="Google Shape;89;p17"/>
          <p:cNvPicPr preferRelativeResize="0"/>
          <p:nvPr/>
        </p:nvPicPr>
        <p:blipFill>
          <a:blip r:embed="rId3">
            <a:alphaModFix/>
          </a:blip>
          <a:stretch>
            <a:fillRect/>
          </a:stretch>
        </p:blipFill>
        <p:spPr>
          <a:xfrm>
            <a:off x="3848574" y="2004060"/>
            <a:ext cx="4624865" cy="25648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8"/>
          <p:cNvSpPr txBox="1">
            <a:spLocks noGrp="1"/>
          </p:cNvSpPr>
          <p:nvPr>
            <p:ph type="body" idx="1"/>
          </p:nvPr>
        </p:nvSpPr>
        <p:spPr>
          <a:xfrm>
            <a:off x="214940" y="324107"/>
            <a:ext cx="5895775" cy="481939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endParaRPr lang="en-GB" b="1" dirty="0"/>
          </a:p>
          <a:p>
            <a:pPr marL="0" lvl="0" indent="0" algn="l" rtl="0">
              <a:spcBef>
                <a:spcPts val="0"/>
              </a:spcBef>
              <a:spcAft>
                <a:spcPts val="0"/>
              </a:spcAft>
              <a:buClr>
                <a:schemeClr val="dk1"/>
              </a:buClr>
              <a:buSzPct val="61111"/>
              <a:buFont typeface="Arial"/>
              <a:buNone/>
            </a:pPr>
            <a:r>
              <a:rPr lang="en-GB" b="1" dirty="0"/>
              <a:t>DENIAL OF SERVICE ATTACKS:</a:t>
            </a:r>
            <a:r>
              <a:rPr lang="en-GB" dirty="0"/>
              <a:t> </a:t>
            </a:r>
          </a:p>
          <a:p>
            <a:pPr marL="0" lvl="0" indent="0" algn="l" rtl="0">
              <a:spcBef>
                <a:spcPts val="0"/>
              </a:spcBef>
              <a:spcAft>
                <a:spcPts val="0"/>
              </a:spcAft>
              <a:buClr>
                <a:schemeClr val="dk1"/>
              </a:buClr>
              <a:buSzPct val="61111"/>
              <a:buFont typeface="Arial"/>
              <a:buNone/>
            </a:pPr>
            <a:r>
              <a:rPr lang="en-GB" dirty="0"/>
              <a:t>An act by the criminals who fill victims E-mail box </a:t>
            </a:r>
          </a:p>
          <a:p>
            <a:pPr marL="0" lvl="0" indent="0" algn="l" rtl="0">
              <a:spcBef>
                <a:spcPts val="0"/>
              </a:spcBef>
              <a:spcAft>
                <a:spcPts val="0"/>
              </a:spcAft>
              <a:buClr>
                <a:schemeClr val="dk1"/>
              </a:buClr>
              <a:buSzPct val="61111"/>
              <a:buFont typeface="Arial"/>
              <a:buNone/>
            </a:pPr>
            <a:r>
              <a:rPr lang="en-GB" dirty="0"/>
              <a:t>with spam mail</a:t>
            </a:r>
          </a:p>
          <a:p>
            <a:pPr marL="0" lvl="0" indent="0" algn="l" rtl="0">
              <a:spcBef>
                <a:spcPts val="0"/>
              </a:spcBef>
              <a:spcAft>
                <a:spcPts val="0"/>
              </a:spcAft>
              <a:buClr>
                <a:schemeClr val="dk1"/>
              </a:buClr>
              <a:buSzPct val="61111"/>
              <a:buFont typeface="Arial"/>
              <a:buNone/>
            </a:pPr>
            <a:endParaRPr lang="en-GB" b="1" dirty="0"/>
          </a:p>
          <a:p>
            <a:pPr marL="0" lvl="0" indent="0" algn="l" rtl="0">
              <a:spcBef>
                <a:spcPts val="0"/>
              </a:spcBef>
              <a:spcAft>
                <a:spcPts val="0"/>
              </a:spcAft>
              <a:buClr>
                <a:schemeClr val="dk1"/>
              </a:buClr>
              <a:buSzPct val="61111"/>
              <a:buFont typeface="Arial"/>
              <a:buNone/>
            </a:pPr>
            <a:r>
              <a:rPr lang="en-GB" b="1" dirty="0"/>
              <a:t>CYBERSTALKING:</a:t>
            </a:r>
          </a:p>
          <a:p>
            <a:pPr marL="0" lvl="0" indent="0" algn="l" rtl="0">
              <a:spcBef>
                <a:spcPts val="0"/>
              </a:spcBef>
              <a:spcAft>
                <a:spcPts val="0"/>
              </a:spcAft>
              <a:buClr>
                <a:schemeClr val="dk1"/>
              </a:buClr>
              <a:buSzPct val="61111"/>
              <a:buFont typeface="Arial"/>
              <a:buNone/>
            </a:pPr>
            <a:r>
              <a:rPr lang="en-GB" dirty="0"/>
              <a:t>Frequent revisit of a webpage.</a:t>
            </a:r>
          </a:p>
          <a:p>
            <a:pPr marL="0" lvl="0" indent="0" algn="l" rtl="0">
              <a:spcBef>
                <a:spcPts val="0"/>
              </a:spcBef>
              <a:spcAft>
                <a:spcPts val="0"/>
              </a:spcAft>
              <a:buClr>
                <a:schemeClr val="dk1"/>
              </a:buClr>
              <a:buSzPct val="61111"/>
              <a:buFont typeface="Arial"/>
              <a:buNone/>
            </a:pPr>
            <a:endParaRPr lang="en-GB" dirty="0"/>
          </a:p>
          <a:p>
            <a:pPr marL="0" lvl="0" indent="0" algn="l" rtl="0">
              <a:spcBef>
                <a:spcPts val="0"/>
              </a:spcBef>
              <a:spcAft>
                <a:spcPts val="0"/>
              </a:spcAft>
              <a:buClr>
                <a:schemeClr val="dk1"/>
              </a:buClr>
              <a:buSzPct val="61111"/>
              <a:buFont typeface="Arial"/>
              <a:buNone/>
            </a:pPr>
            <a:r>
              <a:rPr lang="en-GB" b="1" dirty="0"/>
              <a:t>CYBER PHISHING:</a:t>
            </a:r>
          </a:p>
          <a:p>
            <a:pPr marL="0" indent="0">
              <a:buClr>
                <a:schemeClr val="dk1"/>
              </a:buClr>
              <a:buSzPct val="61111"/>
              <a:buNone/>
            </a:pPr>
            <a:r>
              <a:rPr lang="en-GB" dirty="0"/>
              <a:t>Attempt to steal money or identity.</a:t>
            </a:r>
          </a:p>
          <a:p>
            <a:pPr marL="0" lvl="0" indent="0" algn="l" rtl="0">
              <a:spcBef>
                <a:spcPts val="0"/>
              </a:spcBef>
              <a:spcAft>
                <a:spcPts val="0"/>
              </a:spcAft>
              <a:buClr>
                <a:schemeClr val="dk1"/>
              </a:buClr>
              <a:buSzPct val="61111"/>
              <a:buFont typeface="Arial"/>
              <a:buNone/>
            </a:pPr>
            <a:endParaRPr lang="en-GB" b="1" dirty="0"/>
          </a:p>
        </p:txBody>
      </p:sp>
      <p:pic>
        <p:nvPicPr>
          <p:cNvPr id="7" name="Picture 6">
            <a:extLst>
              <a:ext uri="{FF2B5EF4-FFF2-40B4-BE49-F238E27FC236}">
                <a16:creationId xmlns:a16="http://schemas.microsoft.com/office/drawing/2014/main" id="{3223A3C4-1D62-029C-A88C-88D4E79BF1F4}"/>
              </a:ext>
            </a:extLst>
          </p:cNvPr>
          <p:cNvPicPr>
            <a:picLocks noChangeAspect="1"/>
          </p:cNvPicPr>
          <p:nvPr/>
        </p:nvPicPr>
        <p:blipFill>
          <a:blip r:embed="rId3"/>
          <a:stretch>
            <a:fillRect/>
          </a:stretch>
        </p:blipFill>
        <p:spPr>
          <a:xfrm>
            <a:off x="6978145" y="1807503"/>
            <a:ext cx="2003730" cy="1528493"/>
          </a:xfrm>
          <a:prstGeom prst="rect">
            <a:avLst/>
          </a:prstGeom>
        </p:spPr>
      </p:pic>
      <p:pic>
        <p:nvPicPr>
          <p:cNvPr id="9" name="Picture 8">
            <a:extLst>
              <a:ext uri="{FF2B5EF4-FFF2-40B4-BE49-F238E27FC236}">
                <a16:creationId xmlns:a16="http://schemas.microsoft.com/office/drawing/2014/main" id="{4A87CD54-7194-7BBB-27D4-BD795AC39EE6}"/>
              </a:ext>
            </a:extLst>
          </p:cNvPr>
          <p:cNvPicPr>
            <a:picLocks noChangeAspect="1"/>
          </p:cNvPicPr>
          <p:nvPr/>
        </p:nvPicPr>
        <p:blipFill>
          <a:blip r:embed="rId4"/>
          <a:stretch>
            <a:fillRect/>
          </a:stretch>
        </p:blipFill>
        <p:spPr>
          <a:xfrm>
            <a:off x="5542696" y="357399"/>
            <a:ext cx="2571750" cy="1528493"/>
          </a:xfrm>
          <a:prstGeom prst="rect">
            <a:avLst/>
          </a:prstGeom>
        </p:spPr>
      </p:pic>
      <p:pic>
        <p:nvPicPr>
          <p:cNvPr id="11" name="Picture 10">
            <a:extLst>
              <a:ext uri="{FF2B5EF4-FFF2-40B4-BE49-F238E27FC236}">
                <a16:creationId xmlns:a16="http://schemas.microsoft.com/office/drawing/2014/main" id="{1C8FFF3A-8B28-1043-7935-322253F18D57}"/>
              </a:ext>
            </a:extLst>
          </p:cNvPr>
          <p:cNvPicPr>
            <a:picLocks noChangeAspect="1"/>
          </p:cNvPicPr>
          <p:nvPr/>
        </p:nvPicPr>
        <p:blipFill>
          <a:blip r:embed="rId5"/>
          <a:stretch>
            <a:fillRect/>
          </a:stretch>
        </p:blipFill>
        <p:spPr>
          <a:xfrm>
            <a:off x="5542695" y="3235187"/>
            <a:ext cx="2571750" cy="1781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ACCA8B-7A77-B9DB-28BA-E45F2848AAB3}"/>
              </a:ext>
            </a:extLst>
          </p:cNvPr>
          <p:cNvSpPr>
            <a:spLocks noGrp="1"/>
          </p:cNvSpPr>
          <p:nvPr>
            <p:ph type="body" idx="1"/>
          </p:nvPr>
        </p:nvSpPr>
        <p:spPr>
          <a:xfrm>
            <a:off x="227880" y="453224"/>
            <a:ext cx="5532840" cy="3931826"/>
          </a:xfrm>
        </p:spPr>
        <p:txBody>
          <a:bodyPr>
            <a:normAutofit lnSpcReduction="10000"/>
          </a:bodyPr>
          <a:lstStyle/>
          <a:p>
            <a:pPr marL="0" lvl="0" indent="0" algn="l" rtl="0">
              <a:spcBef>
                <a:spcPts val="1200"/>
              </a:spcBef>
              <a:spcAft>
                <a:spcPts val="0"/>
              </a:spcAft>
              <a:buClr>
                <a:schemeClr val="dk1"/>
              </a:buClr>
              <a:buSzPct val="61111"/>
              <a:buFont typeface="Arial"/>
              <a:buNone/>
            </a:pPr>
            <a:r>
              <a:rPr lang="en-US" b="1" dirty="0"/>
              <a:t>CYBER VANDALISM:</a:t>
            </a:r>
            <a:r>
              <a:rPr lang="en-US" dirty="0"/>
              <a:t> </a:t>
            </a:r>
          </a:p>
          <a:p>
            <a:pPr marL="0" lvl="0" indent="0" algn="l" rtl="0">
              <a:spcBef>
                <a:spcPts val="1200"/>
              </a:spcBef>
              <a:spcAft>
                <a:spcPts val="0"/>
              </a:spcAft>
              <a:buClr>
                <a:schemeClr val="dk1"/>
              </a:buClr>
              <a:buSzPct val="61111"/>
              <a:buFont typeface="Arial"/>
              <a:buNone/>
            </a:pPr>
            <a:r>
              <a:rPr lang="en-US" dirty="0"/>
              <a:t>Program that attach themselves to a file and then circulate.</a:t>
            </a:r>
          </a:p>
          <a:p>
            <a:pPr marL="0" lvl="0" indent="0" algn="l" rtl="0">
              <a:spcBef>
                <a:spcPts val="1200"/>
              </a:spcBef>
              <a:spcAft>
                <a:spcPts val="0"/>
              </a:spcAft>
              <a:buClr>
                <a:schemeClr val="dk1"/>
              </a:buClr>
              <a:buSzPct val="61111"/>
              <a:buFont typeface="Arial"/>
              <a:buNone/>
            </a:pPr>
            <a:r>
              <a:rPr lang="en-US" b="1" dirty="0"/>
              <a:t>CYBER TERRORISM:</a:t>
            </a:r>
            <a:r>
              <a:rPr lang="en-US" dirty="0"/>
              <a:t> </a:t>
            </a:r>
          </a:p>
          <a:p>
            <a:pPr marL="0" lvl="0" indent="0" algn="l" rtl="0">
              <a:spcBef>
                <a:spcPts val="1200"/>
              </a:spcBef>
              <a:spcAft>
                <a:spcPts val="0"/>
              </a:spcAft>
              <a:buClr>
                <a:schemeClr val="dk1"/>
              </a:buClr>
              <a:buSzPct val="61111"/>
              <a:buFont typeface="Arial"/>
              <a:buNone/>
            </a:pPr>
            <a:r>
              <a:rPr lang="en-US" dirty="0"/>
              <a:t>Planned activity in cyberspace via internet to create terror</a:t>
            </a:r>
          </a:p>
          <a:p>
            <a:pPr marL="0" lvl="0" indent="0" algn="l" rtl="0">
              <a:spcBef>
                <a:spcPts val="1200"/>
              </a:spcBef>
              <a:spcAft>
                <a:spcPts val="0"/>
              </a:spcAft>
              <a:buClr>
                <a:schemeClr val="dk1"/>
              </a:buClr>
              <a:buSzPct val="61111"/>
              <a:buFont typeface="Arial"/>
              <a:buNone/>
            </a:pPr>
            <a:r>
              <a:rPr lang="en-US" b="1" dirty="0"/>
              <a:t>SOFTWARE PIRACY:</a:t>
            </a:r>
            <a:r>
              <a:rPr lang="en-US" dirty="0"/>
              <a:t> </a:t>
            </a:r>
          </a:p>
          <a:p>
            <a:pPr marL="0" lvl="0" indent="0" algn="l" rtl="0">
              <a:spcBef>
                <a:spcPts val="1200"/>
              </a:spcBef>
              <a:spcAft>
                <a:spcPts val="0"/>
              </a:spcAft>
              <a:buClr>
                <a:schemeClr val="dk1"/>
              </a:buClr>
              <a:buSzPct val="61111"/>
              <a:buFont typeface="Arial"/>
              <a:buNone/>
            </a:pPr>
            <a:r>
              <a:rPr lang="en-US" dirty="0"/>
              <a:t>Theft of software through the illegal copying of genuine programs</a:t>
            </a:r>
            <a:endParaRPr lang="en-IN" dirty="0"/>
          </a:p>
        </p:txBody>
      </p:sp>
      <p:pic>
        <p:nvPicPr>
          <p:cNvPr id="1026" name="Picture 2" descr="Cyberterrorism RGB color icon. Illegal cyber attack. Coercion and  intimidation. Political and social aims. Isolated vector illustration.  Simple filled line drawing. Editable stroke. Arial font used 6562976 Vector  Art at Vecteezy">
            <a:extLst>
              <a:ext uri="{FF2B5EF4-FFF2-40B4-BE49-F238E27FC236}">
                <a16:creationId xmlns:a16="http://schemas.microsoft.com/office/drawing/2014/main" id="{18F38DF0-DD90-34EA-CAE8-D29EDBC34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751" y="453224"/>
            <a:ext cx="1884459" cy="1645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Software Piracy? - Panda Security Mediacenter">
            <a:extLst>
              <a:ext uri="{FF2B5EF4-FFF2-40B4-BE49-F238E27FC236}">
                <a16:creationId xmlns:a16="http://schemas.microsoft.com/office/drawing/2014/main" id="{54086CE8-6B50-2290-8F38-94DD0ACD4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303" y="2003729"/>
            <a:ext cx="3641697" cy="252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65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Frequently Used Cyber Crimes</a:t>
            </a:r>
            <a:endParaRPr/>
          </a:p>
        </p:txBody>
      </p:sp>
      <p:sp>
        <p:nvSpPr>
          <p:cNvPr id="101" name="Google Shape;101;p19"/>
          <p:cNvSpPr txBox="1">
            <a:spLocks noGrp="1"/>
          </p:cNvSpPr>
          <p:nvPr>
            <p:ph type="body" idx="1"/>
          </p:nvPr>
        </p:nvSpPr>
        <p:spPr>
          <a:xfrm>
            <a:off x="311700" y="922351"/>
            <a:ext cx="5284787" cy="386759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2916"/>
              <a:buFont typeface="Arial"/>
              <a:buNone/>
            </a:pPr>
            <a:r>
              <a:rPr lang="en-GB" sz="2563" dirty="0"/>
              <a:t>➤</a:t>
            </a:r>
            <a:r>
              <a:rPr lang="en-GB" sz="1908" dirty="0"/>
              <a:t>Unauthorized access to computer systems or networks.</a:t>
            </a:r>
            <a:endParaRPr sz="1908" dirty="0"/>
          </a:p>
          <a:p>
            <a:pPr marL="0" lvl="0" indent="0" algn="l" rtl="0">
              <a:spcBef>
                <a:spcPts val="1200"/>
              </a:spcBef>
              <a:spcAft>
                <a:spcPts val="0"/>
              </a:spcAft>
              <a:buClr>
                <a:schemeClr val="dk1"/>
              </a:buClr>
              <a:buSzPct val="42916"/>
              <a:buFont typeface="Arial"/>
              <a:buNone/>
            </a:pPr>
            <a:r>
              <a:rPr lang="en-GB" sz="2563" dirty="0"/>
              <a:t>➤</a:t>
            </a:r>
            <a:r>
              <a:rPr lang="en-GB" sz="1908" dirty="0"/>
              <a:t>Theft of information contained in electronic form.</a:t>
            </a:r>
            <a:endParaRPr sz="1908" dirty="0"/>
          </a:p>
          <a:p>
            <a:pPr marL="0" lvl="0" indent="0" algn="l" rtl="0">
              <a:spcBef>
                <a:spcPts val="1200"/>
              </a:spcBef>
              <a:spcAft>
                <a:spcPts val="0"/>
              </a:spcAft>
              <a:buClr>
                <a:schemeClr val="dk1"/>
              </a:buClr>
              <a:buSzPct val="42916"/>
              <a:buFont typeface="Arial"/>
              <a:buNone/>
            </a:pPr>
            <a:r>
              <a:rPr lang="en-GB" sz="2563" dirty="0"/>
              <a:t>➤</a:t>
            </a:r>
            <a:r>
              <a:rPr lang="en-GB" sz="1908" dirty="0"/>
              <a:t>Email bombing.</a:t>
            </a:r>
            <a:endParaRPr sz="1908" dirty="0"/>
          </a:p>
          <a:p>
            <a:pPr marL="0" lvl="0" indent="0" algn="l" rtl="0">
              <a:spcBef>
                <a:spcPts val="1200"/>
              </a:spcBef>
              <a:spcAft>
                <a:spcPts val="0"/>
              </a:spcAft>
              <a:buClr>
                <a:schemeClr val="dk1"/>
              </a:buClr>
              <a:buSzPct val="42916"/>
              <a:buFont typeface="Arial"/>
              <a:buNone/>
            </a:pPr>
            <a:r>
              <a:rPr lang="en-GB" sz="2563" dirty="0"/>
              <a:t>➤</a:t>
            </a:r>
            <a:r>
              <a:rPr lang="en-GB" sz="1908" dirty="0"/>
              <a:t> Salami attacks.</a:t>
            </a:r>
            <a:endParaRPr sz="1908" dirty="0"/>
          </a:p>
          <a:p>
            <a:pPr marL="0" lvl="0" indent="0" algn="l" rtl="0">
              <a:spcBef>
                <a:spcPts val="1200"/>
              </a:spcBef>
              <a:spcAft>
                <a:spcPts val="0"/>
              </a:spcAft>
              <a:buClr>
                <a:schemeClr val="dk1"/>
              </a:buClr>
              <a:buSzPct val="42916"/>
              <a:buFont typeface="Arial"/>
              <a:buNone/>
            </a:pPr>
            <a:r>
              <a:rPr lang="en-GB" sz="2563" dirty="0"/>
              <a:t>➤</a:t>
            </a:r>
            <a:r>
              <a:rPr lang="en-GB" sz="1908" dirty="0"/>
              <a:t>Denial of Service attack.</a:t>
            </a:r>
            <a:endParaRPr sz="1908" dirty="0"/>
          </a:p>
          <a:p>
            <a:pPr marL="0" lvl="0" indent="0" algn="l" rtl="0">
              <a:spcBef>
                <a:spcPts val="1200"/>
              </a:spcBef>
              <a:spcAft>
                <a:spcPts val="1200"/>
              </a:spcAft>
              <a:buNone/>
            </a:pPr>
            <a:endParaRPr dirty="0"/>
          </a:p>
        </p:txBody>
      </p:sp>
      <p:pic>
        <p:nvPicPr>
          <p:cNvPr id="2050" name="Picture 2" descr="Confronting the New-Age Cybercriminal">
            <a:extLst>
              <a:ext uri="{FF2B5EF4-FFF2-40B4-BE49-F238E27FC236}">
                <a16:creationId xmlns:a16="http://schemas.microsoft.com/office/drawing/2014/main" id="{DBA47E5A-2DD2-3EBF-73CA-E88FACD6F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381" y="389863"/>
            <a:ext cx="3817620" cy="4308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263</Words>
  <Application>Microsoft Office PowerPoint</Application>
  <PresentationFormat>On-screen Show (16:9)</PresentationFormat>
  <Paragraphs>49</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Proxima Nova</vt:lpstr>
      <vt:lpstr>Spearmint</vt:lpstr>
      <vt:lpstr>CYBER CRIME</vt:lpstr>
      <vt:lpstr>Crime committed using a computer and the internet to steal data or information.  </vt:lpstr>
      <vt:lpstr>HISTORY OF CYBER CRIME  THE FIRST RECORDED CYBER CRIME IN THE 1820.  </vt:lpstr>
      <vt:lpstr>Types of Cyber Crime  </vt:lpstr>
      <vt:lpstr>Hacking</vt:lpstr>
      <vt:lpstr>PowerPoint Presentation</vt:lpstr>
      <vt:lpstr>PowerPoint Presentation</vt:lpstr>
      <vt:lpstr>Frequently Used Cyber Crimes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dc:title>
  <dc:creator>ALEKHYA</dc:creator>
  <cp:lastModifiedBy>hanchate alekhya</cp:lastModifiedBy>
  <cp:revision>2</cp:revision>
  <dcterms:modified xsi:type="dcterms:W3CDTF">2022-11-15T15:04:09Z</dcterms:modified>
</cp:coreProperties>
</file>