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23" d="100"/>
          <a:sy n="23" d="100"/>
        </p:scale>
        <p:origin x="104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44CB40-40F2-4ACB-9907-B55591E815BD}"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C9B69-1188-4BFE-AB15-57A0E9B268DB}" type="slidenum">
              <a:rPr lang="en-US" smtClean="0"/>
              <a:t>‹#›</a:t>
            </a:fld>
            <a:endParaRPr lang="en-US"/>
          </a:p>
        </p:txBody>
      </p:sp>
    </p:spTree>
    <p:extLst>
      <p:ext uri="{BB962C8B-B14F-4D97-AF65-F5344CB8AC3E}">
        <p14:creationId xmlns:p14="http://schemas.microsoft.com/office/powerpoint/2010/main" val="2515741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44CB40-40F2-4ACB-9907-B55591E815BD}"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C9B69-1188-4BFE-AB15-57A0E9B268DB}" type="slidenum">
              <a:rPr lang="en-US" smtClean="0"/>
              <a:t>‹#›</a:t>
            </a:fld>
            <a:endParaRPr lang="en-US"/>
          </a:p>
        </p:txBody>
      </p:sp>
    </p:spTree>
    <p:extLst>
      <p:ext uri="{BB962C8B-B14F-4D97-AF65-F5344CB8AC3E}">
        <p14:creationId xmlns:p14="http://schemas.microsoft.com/office/powerpoint/2010/main" val="2307318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44CB40-40F2-4ACB-9907-B55591E815BD}"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C9B69-1188-4BFE-AB15-57A0E9B268DB}" type="slidenum">
              <a:rPr lang="en-US" smtClean="0"/>
              <a:t>‹#›</a:t>
            </a:fld>
            <a:endParaRPr lang="en-US"/>
          </a:p>
        </p:txBody>
      </p:sp>
    </p:spTree>
    <p:extLst>
      <p:ext uri="{BB962C8B-B14F-4D97-AF65-F5344CB8AC3E}">
        <p14:creationId xmlns:p14="http://schemas.microsoft.com/office/powerpoint/2010/main" val="1191733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44CB40-40F2-4ACB-9907-B55591E815BD}"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C9B69-1188-4BFE-AB15-57A0E9B268DB}" type="slidenum">
              <a:rPr lang="en-US" smtClean="0"/>
              <a:t>‹#›</a:t>
            </a:fld>
            <a:endParaRPr lang="en-US"/>
          </a:p>
        </p:txBody>
      </p:sp>
    </p:spTree>
    <p:extLst>
      <p:ext uri="{BB962C8B-B14F-4D97-AF65-F5344CB8AC3E}">
        <p14:creationId xmlns:p14="http://schemas.microsoft.com/office/powerpoint/2010/main" val="2327013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4CB40-40F2-4ACB-9907-B55591E815BD}"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C9B69-1188-4BFE-AB15-57A0E9B268DB}" type="slidenum">
              <a:rPr lang="en-US" smtClean="0"/>
              <a:t>‹#›</a:t>
            </a:fld>
            <a:endParaRPr lang="en-US"/>
          </a:p>
        </p:txBody>
      </p:sp>
    </p:spTree>
    <p:extLst>
      <p:ext uri="{BB962C8B-B14F-4D97-AF65-F5344CB8AC3E}">
        <p14:creationId xmlns:p14="http://schemas.microsoft.com/office/powerpoint/2010/main" val="3540621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44CB40-40F2-4ACB-9907-B55591E815BD}"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C9B69-1188-4BFE-AB15-57A0E9B268DB}" type="slidenum">
              <a:rPr lang="en-US" smtClean="0"/>
              <a:t>‹#›</a:t>
            </a:fld>
            <a:endParaRPr lang="en-US"/>
          </a:p>
        </p:txBody>
      </p:sp>
    </p:spTree>
    <p:extLst>
      <p:ext uri="{BB962C8B-B14F-4D97-AF65-F5344CB8AC3E}">
        <p14:creationId xmlns:p14="http://schemas.microsoft.com/office/powerpoint/2010/main" val="3839110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44CB40-40F2-4ACB-9907-B55591E815BD}" type="datetimeFigureOut">
              <a:rPr lang="en-US" smtClean="0"/>
              <a:t>4/18/2019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9C9B69-1188-4BFE-AB15-57A0E9B268DB}" type="slidenum">
              <a:rPr lang="en-US" smtClean="0"/>
              <a:t>‹#›</a:t>
            </a:fld>
            <a:endParaRPr lang="en-US"/>
          </a:p>
        </p:txBody>
      </p:sp>
    </p:spTree>
    <p:extLst>
      <p:ext uri="{BB962C8B-B14F-4D97-AF65-F5344CB8AC3E}">
        <p14:creationId xmlns:p14="http://schemas.microsoft.com/office/powerpoint/2010/main" val="1675934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44CB40-40F2-4ACB-9907-B55591E815BD}" type="datetimeFigureOut">
              <a:rPr lang="en-US" smtClean="0"/>
              <a:t>4/18/2019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9C9B69-1188-4BFE-AB15-57A0E9B268DB}" type="slidenum">
              <a:rPr lang="en-US" smtClean="0"/>
              <a:t>‹#›</a:t>
            </a:fld>
            <a:endParaRPr lang="en-US"/>
          </a:p>
        </p:txBody>
      </p:sp>
    </p:spTree>
    <p:extLst>
      <p:ext uri="{BB962C8B-B14F-4D97-AF65-F5344CB8AC3E}">
        <p14:creationId xmlns:p14="http://schemas.microsoft.com/office/powerpoint/2010/main" val="1738872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44CB40-40F2-4ACB-9907-B55591E815BD}" type="datetimeFigureOut">
              <a:rPr lang="en-US" smtClean="0"/>
              <a:t>4/18/2019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9C9B69-1188-4BFE-AB15-57A0E9B268DB}" type="slidenum">
              <a:rPr lang="en-US" smtClean="0"/>
              <a:t>‹#›</a:t>
            </a:fld>
            <a:endParaRPr lang="en-US"/>
          </a:p>
        </p:txBody>
      </p:sp>
    </p:spTree>
    <p:extLst>
      <p:ext uri="{BB962C8B-B14F-4D97-AF65-F5344CB8AC3E}">
        <p14:creationId xmlns:p14="http://schemas.microsoft.com/office/powerpoint/2010/main" val="3189797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9544CB40-40F2-4ACB-9907-B55591E815BD}"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C9B69-1188-4BFE-AB15-57A0E9B268DB}" type="slidenum">
              <a:rPr lang="en-US" smtClean="0"/>
              <a:t>‹#›</a:t>
            </a:fld>
            <a:endParaRPr lang="en-US"/>
          </a:p>
        </p:txBody>
      </p:sp>
    </p:spTree>
    <p:extLst>
      <p:ext uri="{BB962C8B-B14F-4D97-AF65-F5344CB8AC3E}">
        <p14:creationId xmlns:p14="http://schemas.microsoft.com/office/powerpoint/2010/main" val="2043731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9544CB40-40F2-4ACB-9907-B55591E815BD}"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C9B69-1188-4BFE-AB15-57A0E9B268DB}" type="slidenum">
              <a:rPr lang="en-US" smtClean="0"/>
              <a:t>‹#›</a:t>
            </a:fld>
            <a:endParaRPr lang="en-US"/>
          </a:p>
        </p:txBody>
      </p:sp>
    </p:spTree>
    <p:extLst>
      <p:ext uri="{BB962C8B-B14F-4D97-AF65-F5344CB8AC3E}">
        <p14:creationId xmlns:p14="http://schemas.microsoft.com/office/powerpoint/2010/main" val="3385772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9544CB40-40F2-4ACB-9907-B55591E815BD}" type="datetimeFigureOut">
              <a:rPr lang="en-US" smtClean="0"/>
              <a:t>4/18/2019</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E19C9B69-1188-4BFE-AB15-57A0E9B268DB}" type="slidenum">
              <a:rPr lang="en-US" smtClean="0"/>
              <a:t>‹#›</a:t>
            </a:fld>
            <a:endParaRPr lang="en-US"/>
          </a:p>
        </p:txBody>
      </p:sp>
    </p:spTree>
    <p:extLst>
      <p:ext uri="{BB962C8B-B14F-4D97-AF65-F5344CB8AC3E}">
        <p14:creationId xmlns:p14="http://schemas.microsoft.com/office/powerpoint/2010/main" val="7140753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382054-0197-4D26-865C-C64685B41C6F}"/>
              </a:ext>
            </a:extLst>
          </p:cNvPr>
          <p:cNvSpPr txBox="1"/>
          <p:nvPr/>
        </p:nvSpPr>
        <p:spPr>
          <a:xfrm>
            <a:off x="0" y="0"/>
            <a:ext cx="32918399" cy="3170099"/>
          </a:xfrm>
          <a:prstGeom prst="rect">
            <a:avLst/>
          </a:prstGeom>
          <a:solidFill>
            <a:schemeClr val="accent5">
              <a:lumMod val="75000"/>
            </a:schemeClr>
          </a:solidFill>
        </p:spPr>
        <p:txBody>
          <a:bodyPr wrap="square" rtlCol="0">
            <a:spAutoFit/>
          </a:bodyPr>
          <a:lstStyle/>
          <a:p>
            <a:pPr algn="ctr"/>
            <a:r>
              <a:rPr lang="en-US" sz="20000" dirty="0">
                <a:solidFill>
                  <a:schemeClr val="bg1"/>
                </a:solidFill>
              </a:rPr>
              <a:t>AGAR.io</a:t>
            </a:r>
          </a:p>
        </p:txBody>
      </p:sp>
      <p:grpSp>
        <p:nvGrpSpPr>
          <p:cNvPr id="103" name="Group 102">
            <a:extLst>
              <a:ext uri="{FF2B5EF4-FFF2-40B4-BE49-F238E27FC236}">
                <a16:creationId xmlns:a16="http://schemas.microsoft.com/office/drawing/2014/main" id="{4AEC8C75-0BA0-4306-BB72-3A0D1B244E34}"/>
              </a:ext>
            </a:extLst>
          </p:cNvPr>
          <p:cNvGrpSpPr/>
          <p:nvPr/>
        </p:nvGrpSpPr>
        <p:grpSpPr>
          <a:xfrm>
            <a:off x="528196" y="4390507"/>
            <a:ext cx="11881842" cy="9076111"/>
            <a:chOff x="528196" y="4390507"/>
            <a:chExt cx="11755586" cy="15129249"/>
          </a:xfrm>
        </p:grpSpPr>
        <p:sp>
          <p:nvSpPr>
            <p:cNvPr id="40" name="Rectangle 39">
              <a:extLst>
                <a:ext uri="{FF2B5EF4-FFF2-40B4-BE49-F238E27FC236}">
                  <a16:creationId xmlns:a16="http://schemas.microsoft.com/office/drawing/2014/main" id="{AF3B537F-3FC3-4543-A7D0-54E8AB6F8714}"/>
                </a:ext>
              </a:extLst>
            </p:cNvPr>
            <p:cNvSpPr/>
            <p:nvPr/>
          </p:nvSpPr>
          <p:spPr>
            <a:xfrm>
              <a:off x="528196" y="4405745"/>
              <a:ext cx="3671458" cy="1909335"/>
            </a:xfrm>
            <a:prstGeom prst="rect">
              <a:avLst/>
            </a:prstGeom>
            <a:ln w="76200">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800" dirty="0"/>
                <a:t>Server</a:t>
              </a:r>
            </a:p>
          </p:txBody>
        </p:sp>
        <p:sp>
          <p:nvSpPr>
            <p:cNvPr id="48" name="Oval 47">
              <a:extLst>
                <a:ext uri="{FF2B5EF4-FFF2-40B4-BE49-F238E27FC236}">
                  <a16:creationId xmlns:a16="http://schemas.microsoft.com/office/drawing/2014/main" id="{0B02312A-7A46-4718-9E10-A85E82D8296A}"/>
                </a:ext>
              </a:extLst>
            </p:cNvPr>
            <p:cNvSpPr/>
            <p:nvPr/>
          </p:nvSpPr>
          <p:spPr>
            <a:xfrm>
              <a:off x="5046517" y="4390507"/>
              <a:ext cx="3408219" cy="1909335"/>
            </a:xfrm>
            <a:prstGeom prst="ellipse">
              <a:avLst/>
            </a:prstGeom>
            <a:ln w="762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800" dirty="0"/>
                <a:t>Thread</a:t>
              </a:r>
            </a:p>
          </p:txBody>
        </p:sp>
        <p:sp>
          <p:nvSpPr>
            <p:cNvPr id="52" name="Rectangle: Rounded Corners 51">
              <a:extLst>
                <a:ext uri="{FF2B5EF4-FFF2-40B4-BE49-F238E27FC236}">
                  <a16:creationId xmlns:a16="http://schemas.microsoft.com/office/drawing/2014/main" id="{E3EAC3F2-D472-4365-8976-D793BA1DC5B2}"/>
                </a:ext>
              </a:extLst>
            </p:cNvPr>
            <p:cNvSpPr/>
            <p:nvPr/>
          </p:nvSpPr>
          <p:spPr>
            <a:xfrm>
              <a:off x="4735651" y="8900753"/>
              <a:ext cx="3692239" cy="1925781"/>
            </a:xfrm>
            <a:prstGeom prst="roundRect">
              <a:avLst/>
            </a:prstGeom>
            <a:ln w="76200">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800" dirty="0"/>
                <a:t>Game Data</a:t>
              </a:r>
            </a:p>
          </p:txBody>
        </p:sp>
        <p:cxnSp>
          <p:nvCxnSpPr>
            <p:cNvPr id="54" name="Straight Arrow Connector 53">
              <a:extLst>
                <a:ext uri="{FF2B5EF4-FFF2-40B4-BE49-F238E27FC236}">
                  <a16:creationId xmlns:a16="http://schemas.microsoft.com/office/drawing/2014/main" id="{46D96C07-7285-4B70-A002-D4D3582A1992}"/>
                </a:ext>
              </a:extLst>
            </p:cNvPr>
            <p:cNvCxnSpPr>
              <a:stCxn id="48" idx="2"/>
              <a:endCxn id="40" idx="3"/>
            </p:cNvCxnSpPr>
            <p:nvPr/>
          </p:nvCxnSpPr>
          <p:spPr>
            <a:xfrm flipH="1">
              <a:off x="4199654" y="5345175"/>
              <a:ext cx="846863" cy="15238"/>
            </a:xfrm>
            <a:prstGeom prst="straightConnector1">
              <a:avLst/>
            </a:prstGeom>
            <a:ln w="76200">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35F1EEA-AA6B-4DF3-904E-CFDB5EB1F9A2}"/>
                </a:ext>
              </a:extLst>
            </p:cNvPr>
            <p:cNvCxnSpPr>
              <a:cxnSpLocks/>
            </p:cNvCxnSpPr>
            <p:nvPr/>
          </p:nvCxnSpPr>
          <p:spPr>
            <a:xfrm>
              <a:off x="6293425" y="6315080"/>
              <a:ext cx="0" cy="2585673"/>
            </a:xfrm>
            <a:prstGeom prst="straightConnector1">
              <a:avLst/>
            </a:prstGeom>
            <a:ln w="76200">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65" name="Straight Arrow Connector 64">
              <a:extLst>
                <a:ext uri="{FF2B5EF4-FFF2-40B4-BE49-F238E27FC236}">
                  <a16:creationId xmlns:a16="http://schemas.microsoft.com/office/drawing/2014/main" id="{50329EA0-451F-4AA5-9B54-70252AE10583}"/>
                </a:ext>
              </a:extLst>
            </p:cNvPr>
            <p:cNvCxnSpPr>
              <a:cxnSpLocks/>
            </p:cNvCxnSpPr>
            <p:nvPr/>
          </p:nvCxnSpPr>
          <p:spPr>
            <a:xfrm flipV="1">
              <a:off x="6993074" y="6299843"/>
              <a:ext cx="0" cy="2600910"/>
            </a:xfrm>
            <a:prstGeom prst="straightConnector1">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02" name="Group 101">
              <a:extLst>
                <a:ext uri="{FF2B5EF4-FFF2-40B4-BE49-F238E27FC236}">
                  <a16:creationId xmlns:a16="http://schemas.microsoft.com/office/drawing/2014/main" id="{8F32B845-8391-46CA-B415-36479644CBF2}"/>
                </a:ext>
              </a:extLst>
            </p:cNvPr>
            <p:cNvGrpSpPr/>
            <p:nvPr/>
          </p:nvGrpSpPr>
          <p:grpSpPr>
            <a:xfrm>
              <a:off x="879757" y="10826534"/>
              <a:ext cx="11404025" cy="8693222"/>
              <a:chOff x="836467" y="12002428"/>
              <a:chExt cx="11404025" cy="8693222"/>
            </a:xfrm>
          </p:grpSpPr>
          <p:sp>
            <p:nvSpPr>
              <p:cNvPr id="51" name="Oval 50">
                <a:extLst>
                  <a:ext uri="{FF2B5EF4-FFF2-40B4-BE49-F238E27FC236}">
                    <a16:creationId xmlns:a16="http://schemas.microsoft.com/office/drawing/2014/main" id="{C8D50962-9F66-470B-B4C5-C21046017637}"/>
                  </a:ext>
                </a:extLst>
              </p:cNvPr>
              <p:cNvSpPr/>
              <p:nvPr/>
            </p:nvSpPr>
            <p:spPr>
              <a:xfrm>
                <a:off x="836467" y="15348244"/>
                <a:ext cx="3408219" cy="2161309"/>
              </a:xfrm>
              <a:prstGeom prst="ellipse">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r>
                  <a:rPr lang="en-US" sz="4800" dirty="0"/>
                  <a:t>Thread 1</a:t>
                </a:r>
              </a:p>
            </p:txBody>
          </p:sp>
          <p:grpSp>
            <p:nvGrpSpPr>
              <p:cNvPr id="101" name="Group 100">
                <a:extLst>
                  <a:ext uri="{FF2B5EF4-FFF2-40B4-BE49-F238E27FC236}">
                    <a16:creationId xmlns:a16="http://schemas.microsoft.com/office/drawing/2014/main" id="{2C0A59E7-30C1-4B40-AAD2-D0A9777C31EF}"/>
                  </a:ext>
                </a:extLst>
              </p:cNvPr>
              <p:cNvGrpSpPr/>
              <p:nvPr/>
            </p:nvGrpSpPr>
            <p:grpSpPr>
              <a:xfrm>
                <a:off x="2032281" y="12002428"/>
                <a:ext cx="10208211" cy="8693222"/>
                <a:chOff x="2032281" y="12002428"/>
                <a:chExt cx="10208211" cy="8693222"/>
              </a:xfrm>
            </p:grpSpPr>
            <p:sp>
              <p:nvSpPr>
                <p:cNvPr id="43" name="Rectangle 42">
                  <a:extLst>
                    <a:ext uri="{FF2B5EF4-FFF2-40B4-BE49-F238E27FC236}">
                      <a16:creationId xmlns:a16="http://schemas.microsoft.com/office/drawing/2014/main" id="{79EE5C17-4CEF-42A3-B20D-A44CD071C408}"/>
                    </a:ext>
                  </a:extLst>
                </p:cNvPr>
                <p:cNvSpPr/>
                <p:nvPr/>
              </p:nvSpPr>
              <p:spPr>
                <a:xfrm>
                  <a:off x="4904508" y="19157795"/>
                  <a:ext cx="3408219" cy="1537855"/>
                </a:xfrm>
                <a:prstGeom prst="rect">
                  <a:avLst/>
                </a:prstGeom>
                <a:ln w="762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800" dirty="0"/>
                    <a:t>Client</a:t>
                  </a:r>
                </a:p>
              </p:txBody>
            </p:sp>
            <p:sp>
              <p:nvSpPr>
                <p:cNvPr id="49" name="Oval 48">
                  <a:extLst>
                    <a:ext uri="{FF2B5EF4-FFF2-40B4-BE49-F238E27FC236}">
                      <a16:creationId xmlns:a16="http://schemas.microsoft.com/office/drawing/2014/main" id="{6D15AD10-95E9-4ECA-A313-808AE76DAE9D}"/>
                    </a:ext>
                  </a:extLst>
                </p:cNvPr>
                <p:cNvSpPr/>
                <p:nvPr/>
              </p:nvSpPr>
              <p:spPr>
                <a:xfrm>
                  <a:off x="8832273" y="15325718"/>
                  <a:ext cx="3408219" cy="2161309"/>
                </a:xfrm>
                <a:prstGeom prst="ellipse">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r>
                    <a:rPr lang="en-US" sz="4800" dirty="0"/>
                    <a:t>Thread 3</a:t>
                  </a:r>
                </a:p>
              </p:txBody>
            </p:sp>
            <p:sp>
              <p:nvSpPr>
                <p:cNvPr id="50" name="Oval 49">
                  <a:extLst>
                    <a:ext uri="{FF2B5EF4-FFF2-40B4-BE49-F238E27FC236}">
                      <a16:creationId xmlns:a16="http://schemas.microsoft.com/office/drawing/2014/main" id="{1EEF9185-40FE-4B4C-A183-6B38860FB207}"/>
                    </a:ext>
                  </a:extLst>
                </p:cNvPr>
                <p:cNvSpPr/>
                <p:nvPr/>
              </p:nvSpPr>
              <p:spPr>
                <a:xfrm>
                  <a:off x="4904508" y="15325719"/>
                  <a:ext cx="3408219" cy="2161309"/>
                </a:xfrm>
                <a:prstGeom prst="ellipse">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r>
                    <a:rPr lang="en-US" sz="4800" dirty="0"/>
                    <a:t>Thread 2</a:t>
                  </a:r>
                </a:p>
              </p:txBody>
            </p:sp>
            <p:cxnSp>
              <p:nvCxnSpPr>
                <p:cNvPr id="55" name="Straight Arrow Connector 54">
                  <a:extLst>
                    <a:ext uri="{FF2B5EF4-FFF2-40B4-BE49-F238E27FC236}">
                      <a16:creationId xmlns:a16="http://schemas.microsoft.com/office/drawing/2014/main" id="{3A2F0D14-DA0D-4142-A2CF-5A80B1DEDBDF}"/>
                    </a:ext>
                  </a:extLst>
                </p:cNvPr>
                <p:cNvCxnSpPr>
                  <a:cxnSpLocks/>
                  <a:endCxn id="51" idx="4"/>
                </p:cNvCxnSpPr>
                <p:nvPr/>
              </p:nvCxnSpPr>
              <p:spPr>
                <a:xfrm flipH="1" flipV="1">
                  <a:off x="2540577" y="17509553"/>
                  <a:ext cx="2223655" cy="1648242"/>
                </a:xfrm>
                <a:prstGeom prst="straightConnector1">
                  <a:avLst/>
                </a:prstGeom>
                <a:ln w="76200">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9986D6A-B6E4-4394-82B9-D0986C678B98}"/>
                    </a:ext>
                  </a:extLst>
                </p:cNvPr>
                <p:cNvCxnSpPr>
                  <a:cxnSpLocks/>
                </p:cNvCxnSpPr>
                <p:nvPr/>
              </p:nvCxnSpPr>
              <p:spPr>
                <a:xfrm flipV="1">
                  <a:off x="6648447" y="17487027"/>
                  <a:ext cx="1" cy="1670767"/>
                </a:xfrm>
                <a:prstGeom prst="straightConnector1">
                  <a:avLst/>
                </a:prstGeom>
                <a:ln w="76200">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D7164039-6EAD-4F4C-8289-63B33BD22481}"/>
                    </a:ext>
                  </a:extLst>
                </p:cNvPr>
                <p:cNvCxnSpPr>
                  <a:cxnSpLocks/>
                </p:cNvCxnSpPr>
                <p:nvPr/>
              </p:nvCxnSpPr>
              <p:spPr>
                <a:xfrm flipV="1">
                  <a:off x="8312727" y="17498289"/>
                  <a:ext cx="2223656" cy="1659505"/>
                </a:xfrm>
                <a:prstGeom prst="straightConnector1">
                  <a:avLst/>
                </a:prstGeom>
                <a:ln w="76200">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F134DD8-AB4D-432A-B7EC-7E2BC3072551}"/>
                    </a:ext>
                  </a:extLst>
                </p:cNvPr>
                <p:cNvCxnSpPr>
                  <a:cxnSpLocks/>
                </p:cNvCxnSpPr>
                <p:nvPr/>
              </p:nvCxnSpPr>
              <p:spPr>
                <a:xfrm flipH="1">
                  <a:off x="2032281" y="12002428"/>
                  <a:ext cx="2703370" cy="3395147"/>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CD2639B5-1068-451B-A907-67A5BF12A1D0}"/>
                    </a:ext>
                  </a:extLst>
                </p:cNvPr>
                <p:cNvCxnSpPr/>
                <p:nvPr/>
              </p:nvCxnSpPr>
              <p:spPr>
                <a:xfrm>
                  <a:off x="6293425" y="12176168"/>
                  <a:ext cx="0" cy="3221407"/>
                </a:xfrm>
                <a:prstGeom prst="straightConnector1">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7425CD5D-A5E0-484D-A56B-CE9A830BFBA2}"/>
                    </a:ext>
                  </a:extLst>
                </p:cNvPr>
                <p:cNvCxnSpPr>
                  <a:cxnSpLocks/>
                </p:cNvCxnSpPr>
                <p:nvPr/>
              </p:nvCxnSpPr>
              <p:spPr>
                <a:xfrm>
                  <a:off x="7874572" y="12238969"/>
                  <a:ext cx="2284273" cy="3158606"/>
                </a:xfrm>
                <a:prstGeom prst="straightConnector1">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77C57E8F-F377-4626-9DE0-83A4ACB23BE0}"/>
                    </a:ext>
                  </a:extLst>
                </p:cNvPr>
                <p:cNvCxnSpPr>
                  <a:cxnSpLocks/>
                </p:cNvCxnSpPr>
                <p:nvPr/>
              </p:nvCxnSpPr>
              <p:spPr>
                <a:xfrm flipH="1" flipV="1">
                  <a:off x="8454736" y="12002428"/>
                  <a:ext cx="2360460" cy="3300766"/>
                </a:xfrm>
                <a:prstGeom prst="straightConnector1">
                  <a:avLst/>
                </a:prstGeom>
                <a:ln w="76200">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76" name="Straight Arrow Connector 75">
                  <a:extLst>
                    <a:ext uri="{FF2B5EF4-FFF2-40B4-BE49-F238E27FC236}">
                      <a16:creationId xmlns:a16="http://schemas.microsoft.com/office/drawing/2014/main" id="{83250D79-8FA1-427E-9A98-FCF1BA8DC8DC}"/>
                    </a:ext>
                  </a:extLst>
                </p:cNvPr>
                <p:cNvCxnSpPr>
                  <a:cxnSpLocks/>
                </p:cNvCxnSpPr>
                <p:nvPr/>
              </p:nvCxnSpPr>
              <p:spPr>
                <a:xfrm flipV="1">
                  <a:off x="6953248" y="12112665"/>
                  <a:ext cx="0" cy="3190529"/>
                </a:xfrm>
                <a:prstGeom prst="straightConnector1">
                  <a:avLst/>
                </a:prstGeom>
                <a:ln w="76200">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78" name="Straight Arrow Connector 77">
                  <a:extLst>
                    <a:ext uri="{FF2B5EF4-FFF2-40B4-BE49-F238E27FC236}">
                      <a16:creationId xmlns:a16="http://schemas.microsoft.com/office/drawing/2014/main" id="{8FF0762B-963B-448C-9DEE-0F5A4A54CFF0}"/>
                    </a:ext>
                  </a:extLst>
                </p:cNvPr>
                <p:cNvCxnSpPr>
                  <a:cxnSpLocks/>
                </p:cNvCxnSpPr>
                <p:nvPr/>
              </p:nvCxnSpPr>
              <p:spPr>
                <a:xfrm flipV="1">
                  <a:off x="2980462" y="12238970"/>
                  <a:ext cx="2306777" cy="3109274"/>
                </a:xfrm>
                <a:prstGeom prst="straightConnector1">
                  <a:avLst/>
                </a:prstGeom>
                <a:ln w="76200">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grpSp>
      </p:grpSp>
      <p:sp>
        <p:nvSpPr>
          <p:cNvPr id="104" name="TextBox 103">
            <a:extLst>
              <a:ext uri="{FF2B5EF4-FFF2-40B4-BE49-F238E27FC236}">
                <a16:creationId xmlns:a16="http://schemas.microsoft.com/office/drawing/2014/main" id="{694DFD49-5846-428F-AA3D-1BB00F13ED21}"/>
              </a:ext>
            </a:extLst>
          </p:cNvPr>
          <p:cNvSpPr txBox="1"/>
          <p:nvPr/>
        </p:nvSpPr>
        <p:spPr>
          <a:xfrm>
            <a:off x="325055" y="13804279"/>
            <a:ext cx="11881869" cy="7478970"/>
          </a:xfrm>
          <a:prstGeom prst="rect">
            <a:avLst/>
          </a:prstGeom>
          <a:noFill/>
        </p:spPr>
        <p:txBody>
          <a:bodyPr wrap="square" rtlCol="0">
            <a:spAutoFit/>
          </a:bodyPr>
          <a:lstStyle/>
          <a:p>
            <a:r>
              <a:rPr lang="en-US" sz="4800" dirty="0"/>
              <a:t>The game follows classic server-client architecture where one server is able to handle multiple client request.</a:t>
            </a:r>
            <a:br>
              <a:rPr lang="en-US" sz="4800" dirty="0"/>
            </a:br>
            <a:r>
              <a:rPr lang="en-US" sz="4800" dirty="0"/>
              <a:t>Each client connects to server’s IP and port, and gains access to the game data. This game data keeps track of all player’s location periodically broadcasts it to the clients. </a:t>
            </a:r>
            <a:br>
              <a:rPr lang="en-US" sz="4800" dirty="0"/>
            </a:br>
            <a:r>
              <a:rPr lang="en-US" sz="4800" dirty="0"/>
              <a:t>A player sends update location message to the server, which is then sent to all other players to render it on their </a:t>
            </a:r>
            <a:r>
              <a:rPr lang="en-US" sz="4800"/>
              <a:t>own canvas.</a:t>
            </a:r>
            <a:endParaRPr lang="en-US" sz="4800" dirty="0"/>
          </a:p>
        </p:txBody>
      </p:sp>
      <p:pic>
        <p:nvPicPr>
          <p:cNvPr id="106" name="Picture 105">
            <a:extLst>
              <a:ext uri="{FF2B5EF4-FFF2-40B4-BE49-F238E27FC236}">
                <a16:creationId xmlns:a16="http://schemas.microsoft.com/office/drawing/2014/main" id="{88D0BFD5-4EF4-4D85-8A10-509BD9017F01}"/>
              </a:ext>
            </a:extLst>
          </p:cNvPr>
          <p:cNvPicPr>
            <a:picLocks noChangeAspect="1"/>
          </p:cNvPicPr>
          <p:nvPr/>
        </p:nvPicPr>
        <p:blipFill rotWithShape="1">
          <a:blip r:embed="rId2">
            <a:extLst>
              <a:ext uri="{28A0092B-C50C-407E-A947-70E740481C1C}">
                <a14:useLocalDpi xmlns:a14="http://schemas.microsoft.com/office/drawing/2010/main" val="0"/>
              </a:ext>
            </a:extLst>
          </a:blip>
          <a:srcRect l="22438" t="14992" r="6300" b="8020"/>
          <a:stretch/>
        </p:blipFill>
        <p:spPr>
          <a:xfrm>
            <a:off x="13462465" y="3883436"/>
            <a:ext cx="6789119" cy="4138346"/>
          </a:xfrm>
          <a:prstGeom prst="rect">
            <a:avLst/>
          </a:prstGeom>
        </p:spPr>
      </p:pic>
      <p:pic>
        <p:nvPicPr>
          <p:cNvPr id="108" name="Picture 107">
            <a:extLst>
              <a:ext uri="{FF2B5EF4-FFF2-40B4-BE49-F238E27FC236}">
                <a16:creationId xmlns:a16="http://schemas.microsoft.com/office/drawing/2014/main" id="{CFAC6F21-51EC-4F59-A42F-FEDBECBAB4C1}"/>
              </a:ext>
            </a:extLst>
          </p:cNvPr>
          <p:cNvPicPr>
            <a:picLocks noChangeAspect="1"/>
          </p:cNvPicPr>
          <p:nvPr/>
        </p:nvPicPr>
        <p:blipFill rotWithShape="1">
          <a:blip r:embed="rId3">
            <a:extLst>
              <a:ext uri="{28A0092B-C50C-407E-A947-70E740481C1C}">
                <a14:useLocalDpi xmlns:a14="http://schemas.microsoft.com/office/drawing/2010/main" val="0"/>
              </a:ext>
            </a:extLst>
          </a:blip>
          <a:srcRect l="25950" t="31047" r="21415" b="7796"/>
          <a:stretch/>
        </p:blipFill>
        <p:spPr>
          <a:xfrm>
            <a:off x="13462464" y="9822581"/>
            <a:ext cx="6789120" cy="4138346"/>
          </a:xfrm>
          <a:prstGeom prst="rect">
            <a:avLst/>
          </a:prstGeom>
        </p:spPr>
      </p:pic>
      <p:pic>
        <p:nvPicPr>
          <p:cNvPr id="112" name="Picture 111">
            <a:extLst>
              <a:ext uri="{FF2B5EF4-FFF2-40B4-BE49-F238E27FC236}">
                <a16:creationId xmlns:a16="http://schemas.microsoft.com/office/drawing/2014/main" id="{95B0A638-A5B1-4F49-A223-514B86816FA8}"/>
              </a:ext>
            </a:extLst>
          </p:cNvPr>
          <p:cNvPicPr>
            <a:picLocks noChangeAspect="1"/>
          </p:cNvPicPr>
          <p:nvPr/>
        </p:nvPicPr>
        <p:blipFill rotWithShape="1">
          <a:blip r:embed="rId4">
            <a:extLst>
              <a:ext uri="{28A0092B-C50C-407E-A947-70E740481C1C}">
                <a14:useLocalDpi xmlns:a14="http://schemas.microsoft.com/office/drawing/2010/main" val="0"/>
              </a:ext>
            </a:extLst>
          </a:blip>
          <a:srcRect l="14643" t="34021" r="12784" b="-1581"/>
          <a:stretch/>
        </p:blipFill>
        <p:spPr>
          <a:xfrm>
            <a:off x="13462464" y="15868399"/>
            <a:ext cx="6789120" cy="4138346"/>
          </a:xfrm>
          <a:prstGeom prst="rect">
            <a:avLst/>
          </a:prstGeom>
        </p:spPr>
      </p:pic>
      <p:sp>
        <p:nvSpPr>
          <p:cNvPr id="113" name="TextBox 112">
            <a:extLst>
              <a:ext uri="{FF2B5EF4-FFF2-40B4-BE49-F238E27FC236}">
                <a16:creationId xmlns:a16="http://schemas.microsoft.com/office/drawing/2014/main" id="{010FEF7B-C3B6-4E5A-A021-CDBDE8BF5B3A}"/>
              </a:ext>
            </a:extLst>
          </p:cNvPr>
          <p:cNvSpPr txBox="1"/>
          <p:nvPr/>
        </p:nvSpPr>
        <p:spPr>
          <a:xfrm>
            <a:off x="20520099" y="3883436"/>
            <a:ext cx="12138620" cy="3400931"/>
          </a:xfrm>
          <a:prstGeom prst="rect">
            <a:avLst/>
          </a:prstGeom>
          <a:noFill/>
        </p:spPr>
        <p:txBody>
          <a:bodyPr wrap="square" rtlCol="0">
            <a:spAutoFit/>
          </a:bodyPr>
          <a:lstStyle/>
          <a:p>
            <a:r>
              <a:rPr lang="en-US" sz="4300" dirty="0"/>
              <a:t>Initially, the player starts at a random location and moves around using mouse pointers. The size of the player is small and moves on the canvas at very fast speed. The player eats the yellow food by moving over it and gained size.</a:t>
            </a:r>
          </a:p>
        </p:txBody>
      </p:sp>
      <p:sp>
        <p:nvSpPr>
          <p:cNvPr id="114" name="TextBox 113">
            <a:extLst>
              <a:ext uri="{FF2B5EF4-FFF2-40B4-BE49-F238E27FC236}">
                <a16:creationId xmlns:a16="http://schemas.microsoft.com/office/drawing/2014/main" id="{21312AB8-36FA-4928-9DBA-EF097E547DD9}"/>
              </a:ext>
            </a:extLst>
          </p:cNvPr>
          <p:cNvSpPr txBox="1"/>
          <p:nvPr/>
        </p:nvSpPr>
        <p:spPr>
          <a:xfrm>
            <a:off x="20520099" y="9733304"/>
            <a:ext cx="12138620" cy="3400931"/>
          </a:xfrm>
          <a:prstGeom prst="rect">
            <a:avLst/>
          </a:prstGeom>
          <a:noFill/>
        </p:spPr>
        <p:txBody>
          <a:bodyPr wrap="square" rtlCol="0">
            <a:spAutoFit/>
          </a:bodyPr>
          <a:lstStyle/>
          <a:p>
            <a:r>
              <a:rPr lang="en-US" sz="4300" dirty="0"/>
              <a:t>As the player keeps eating food, it gains size and this reduces its speed. Therefore, the bigger a player is, the slower it will be. </a:t>
            </a:r>
            <a:br>
              <a:rPr lang="en-US" sz="4300" dirty="0"/>
            </a:br>
            <a:r>
              <a:rPr lang="en-US" sz="4300" dirty="0"/>
              <a:t>This makes it harder for the player to explore the canvas looking for food and other opponents.</a:t>
            </a:r>
          </a:p>
        </p:txBody>
      </p:sp>
      <p:sp>
        <p:nvSpPr>
          <p:cNvPr id="115" name="TextBox 114">
            <a:extLst>
              <a:ext uri="{FF2B5EF4-FFF2-40B4-BE49-F238E27FC236}">
                <a16:creationId xmlns:a16="http://schemas.microsoft.com/office/drawing/2014/main" id="{2B7480A6-49C9-4E0B-8AE9-87CC9827A884}"/>
              </a:ext>
            </a:extLst>
          </p:cNvPr>
          <p:cNvSpPr txBox="1"/>
          <p:nvPr/>
        </p:nvSpPr>
        <p:spPr>
          <a:xfrm>
            <a:off x="20779779" y="15868399"/>
            <a:ext cx="12138620" cy="4724370"/>
          </a:xfrm>
          <a:prstGeom prst="rect">
            <a:avLst/>
          </a:prstGeom>
          <a:noFill/>
        </p:spPr>
        <p:txBody>
          <a:bodyPr wrap="square" rtlCol="0">
            <a:spAutoFit/>
          </a:bodyPr>
          <a:lstStyle/>
          <a:p>
            <a:r>
              <a:rPr lang="en-US" sz="4300" dirty="0"/>
              <a:t>Even though the player is slow when it is big, it still has an advantage over other players who as smaller than it, as it is able to consume players who are smaller than it. The players can try to escape by boosting for a limited time, but it is still hard for smaller players to survive when surrounded by bigger players.</a:t>
            </a:r>
          </a:p>
        </p:txBody>
      </p:sp>
      <p:cxnSp>
        <p:nvCxnSpPr>
          <p:cNvPr id="117" name="Straight Connector 116">
            <a:extLst>
              <a:ext uri="{FF2B5EF4-FFF2-40B4-BE49-F238E27FC236}">
                <a16:creationId xmlns:a16="http://schemas.microsoft.com/office/drawing/2014/main" id="{B97433AB-4480-4CC5-A4E3-E8984D3E5E54}"/>
              </a:ext>
            </a:extLst>
          </p:cNvPr>
          <p:cNvCxnSpPr>
            <a:cxnSpLocks/>
          </p:cNvCxnSpPr>
          <p:nvPr/>
        </p:nvCxnSpPr>
        <p:spPr>
          <a:xfrm>
            <a:off x="12760036" y="3170099"/>
            <a:ext cx="0" cy="18775501"/>
          </a:xfrm>
          <a:prstGeom prst="line">
            <a:avLst/>
          </a:prstGeom>
        </p:spPr>
        <p:style>
          <a:lnRef idx="1">
            <a:schemeClr val="accent1"/>
          </a:lnRef>
          <a:fillRef idx="0">
            <a:schemeClr val="accent1"/>
          </a:fillRef>
          <a:effectRef idx="0">
            <a:schemeClr val="accent1"/>
          </a:effectRef>
          <a:fontRef idx="minor">
            <a:schemeClr val="tx1"/>
          </a:fontRef>
        </p:style>
      </p:cxnSp>
      <p:sp>
        <p:nvSpPr>
          <p:cNvPr id="121" name="Arrow: Up 120">
            <a:extLst>
              <a:ext uri="{FF2B5EF4-FFF2-40B4-BE49-F238E27FC236}">
                <a16:creationId xmlns:a16="http://schemas.microsoft.com/office/drawing/2014/main" id="{D877B5CA-9C35-4706-9B60-1A8DC855115E}"/>
              </a:ext>
            </a:extLst>
          </p:cNvPr>
          <p:cNvSpPr/>
          <p:nvPr/>
        </p:nvSpPr>
        <p:spPr>
          <a:xfrm>
            <a:off x="16492237" y="4366274"/>
            <a:ext cx="775199" cy="1844038"/>
          </a:xfrm>
          <a:prstGeom prst="up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Arrow: Up 121">
            <a:extLst>
              <a:ext uri="{FF2B5EF4-FFF2-40B4-BE49-F238E27FC236}">
                <a16:creationId xmlns:a16="http://schemas.microsoft.com/office/drawing/2014/main" id="{66EFFA55-327C-478E-9AEC-EEADFF8FD3F0}"/>
              </a:ext>
            </a:extLst>
          </p:cNvPr>
          <p:cNvSpPr/>
          <p:nvPr/>
        </p:nvSpPr>
        <p:spPr>
          <a:xfrm>
            <a:off x="16698948" y="10390909"/>
            <a:ext cx="1825692" cy="1020014"/>
          </a:xfrm>
          <a:prstGeom prst="up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75210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TotalTime>
  <Words>175</Words>
  <Application>Microsoft Office PowerPoint</Application>
  <PresentationFormat>Custom</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soni</dc:creator>
  <cp:lastModifiedBy>soni</cp:lastModifiedBy>
  <cp:revision>14</cp:revision>
  <dcterms:created xsi:type="dcterms:W3CDTF">2019-04-18T04:04:57Z</dcterms:created>
  <dcterms:modified xsi:type="dcterms:W3CDTF">2019-04-18T05:47:30Z</dcterms:modified>
</cp:coreProperties>
</file>