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0" d="100"/>
          <a:sy n="30" d="100"/>
        </p:scale>
        <p:origin x="1100"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44CB40-40F2-4ACB-9907-B55591E815B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251574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CB40-40F2-4ACB-9907-B55591E815B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2307318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CB40-40F2-4ACB-9907-B55591E815B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119173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CB40-40F2-4ACB-9907-B55591E815B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232701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CB40-40F2-4ACB-9907-B55591E815B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3540621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44CB40-40F2-4ACB-9907-B55591E815BD}"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383911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44CB40-40F2-4ACB-9907-B55591E815BD}" type="datetimeFigureOut">
              <a:rPr lang="en-US" smtClean="0"/>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167593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44CB40-40F2-4ACB-9907-B55591E815BD}"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173887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4CB40-40F2-4ACB-9907-B55591E815BD}" type="datetimeFigureOut">
              <a:rPr lang="en-US" smtClean="0"/>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318979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544CB40-40F2-4ACB-9907-B55591E815BD}"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204373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544CB40-40F2-4ACB-9907-B55591E815BD}"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C9B69-1188-4BFE-AB15-57A0E9B268DB}" type="slidenum">
              <a:rPr lang="en-US" smtClean="0"/>
              <a:t>‹#›</a:t>
            </a:fld>
            <a:endParaRPr lang="en-US"/>
          </a:p>
        </p:txBody>
      </p:sp>
    </p:spTree>
    <p:extLst>
      <p:ext uri="{BB962C8B-B14F-4D97-AF65-F5344CB8AC3E}">
        <p14:creationId xmlns:p14="http://schemas.microsoft.com/office/powerpoint/2010/main" val="3385772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9544CB40-40F2-4ACB-9907-B55591E815BD}" type="datetimeFigureOut">
              <a:rPr lang="en-US" smtClean="0"/>
              <a:t>4/18/2019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19C9B69-1188-4BFE-AB15-57A0E9B268DB}" type="slidenum">
              <a:rPr lang="en-US" smtClean="0"/>
              <a:t>‹#›</a:t>
            </a:fld>
            <a:endParaRPr lang="en-US"/>
          </a:p>
        </p:txBody>
      </p:sp>
    </p:spTree>
    <p:extLst>
      <p:ext uri="{BB962C8B-B14F-4D97-AF65-F5344CB8AC3E}">
        <p14:creationId xmlns:p14="http://schemas.microsoft.com/office/powerpoint/2010/main" val="7140753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382054-0197-4D26-865C-C64685B41C6F}"/>
              </a:ext>
            </a:extLst>
          </p:cNvPr>
          <p:cNvSpPr txBox="1"/>
          <p:nvPr/>
        </p:nvSpPr>
        <p:spPr>
          <a:xfrm>
            <a:off x="0" y="0"/>
            <a:ext cx="32918399" cy="3170099"/>
          </a:xfrm>
          <a:prstGeom prst="rect">
            <a:avLst/>
          </a:prstGeom>
          <a:solidFill>
            <a:schemeClr val="accent5">
              <a:lumMod val="75000"/>
            </a:schemeClr>
          </a:solidFill>
        </p:spPr>
        <p:txBody>
          <a:bodyPr wrap="square" rtlCol="0">
            <a:spAutoFit/>
          </a:bodyPr>
          <a:lstStyle/>
          <a:p>
            <a:pPr algn="ctr"/>
            <a:r>
              <a:rPr lang="en-US" sz="20000" dirty="0">
                <a:solidFill>
                  <a:schemeClr val="bg1"/>
                </a:solidFill>
              </a:rPr>
              <a:t>Agar.io</a:t>
            </a:r>
          </a:p>
        </p:txBody>
      </p:sp>
      <p:cxnSp>
        <p:nvCxnSpPr>
          <p:cNvPr id="117" name="Straight Connector 116">
            <a:extLst>
              <a:ext uri="{FF2B5EF4-FFF2-40B4-BE49-F238E27FC236}">
                <a16:creationId xmlns:a16="http://schemas.microsoft.com/office/drawing/2014/main" id="{B97433AB-4480-4CC5-A4E3-E8984D3E5E54}"/>
              </a:ext>
            </a:extLst>
          </p:cNvPr>
          <p:cNvCxnSpPr>
            <a:cxnSpLocks/>
          </p:cNvCxnSpPr>
          <p:nvPr/>
        </p:nvCxnSpPr>
        <p:spPr>
          <a:xfrm>
            <a:off x="20546291" y="3047206"/>
            <a:ext cx="0" cy="18775501"/>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241A691-4514-46AC-A96A-AD93C7745DF2}"/>
              </a:ext>
            </a:extLst>
          </p:cNvPr>
          <p:cNvGrpSpPr/>
          <p:nvPr/>
        </p:nvGrpSpPr>
        <p:grpSpPr>
          <a:xfrm>
            <a:off x="779503" y="4897066"/>
            <a:ext cx="18426162" cy="11188061"/>
            <a:chOff x="13462464" y="3883436"/>
            <a:chExt cx="18426162" cy="11188061"/>
          </a:xfrm>
        </p:grpSpPr>
        <p:pic>
          <p:nvPicPr>
            <p:cNvPr id="106" name="Picture 105">
              <a:extLst>
                <a:ext uri="{FF2B5EF4-FFF2-40B4-BE49-F238E27FC236}">
                  <a16:creationId xmlns:a16="http://schemas.microsoft.com/office/drawing/2014/main" id="{88D0BFD5-4EF4-4D85-8A10-509BD9017F01}"/>
                </a:ext>
              </a:extLst>
            </p:cNvPr>
            <p:cNvPicPr>
              <a:picLocks noChangeAspect="1"/>
            </p:cNvPicPr>
            <p:nvPr/>
          </p:nvPicPr>
          <p:blipFill rotWithShape="1">
            <a:blip r:embed="rId2">
              <a:extLst>
                <a:ext uri="{28A0092B-C50C-407E-A947-70E740481C1C}">
                  <a14:useLocalDpi xmlns:a14="http://schemas.microsoft.com/office/drawing/2010/main" val="0"/>
                </a:ext>
              </a:extLst>
            </a:blip>
            <a:srcRect l="22438" t="14992" r="6300" b="8020"/>
            <a:stretch/>
          </p:blipFill>
          <p:spPr>
            <a:xfrm>
              <a:off x="13462465" y="3883436"/>
              <a:ext cx="5585113" cy="3404437"/>
            </a:xfrm>
            <a:prstGeom prst="rect">
              <a:avLst/>
            </a:prstGeom>
          </p:spPr>
        </p:pic>
        <p:pic>
          <p:nvPicPr>
            <p:cNvPr id="108" name="Picture 107">
              <a:extLst>
                <a:ext uri="{FF2B5EF4-FFF2-40B4-BE49-F238E27FC236}">
                  <a16:creationId xmlns:a16="http://schemas.microsoft.com/office/drawing/2014/main" id="{CFAC6F21-51EC-4F59-A42F-FEDBECBAB4C1}"/>
                </a:ext>
              </a:extLst>
            </p:cNvPr>
            <p:cNvPicPr>
              <a:picLocks noChangeAspect="1"/>
            </p:cNvPicPr>
            <p:nvPr/>
          </p:nvPicPr>
          <p:blipFill rotWithShape="1">
            <a:blip r:embed="rId3">
              <a:extLst>
                <a:ext uri="{28A0092B-C50C-407E-A947-70E740481C1C}">
                  <a14:useLocalDpi xmlns:a14="http://schemas.microsoft.com/office/drawing/2010/main" val="0"/>
                </a:ext>
              </a:extLst>
            </a:blip>
            <a:srcRect l="25950" t="31047" r="21415" b="7796"/>
            <a:stretch/>
          </p:blipFill>
          <p:spPr>
            <a:xfrm>
              <a:off x="13462464" y="7775255"/>
              <a:ext cx="5585102" cy="3404430"/>
            </a:xfrm>
            <a:prstGeom prst="rect">
              <a:avLst/>
            </a:prstGeom>
          </p:spPr>
        </p:pic>
        <p:pic>
          <p:nvPicPr>
            <p:cNvPr id="112" name="Picture 111">
              <a:extLst>
                <a:ext uri="{FF2B5EF4-FFF2-40B4-BE49-F238E27FC236}">
                  <a16:creationId xmlns:a16="http://schemas.microsoft.com/office/drawing/2014/main" id="{95B0A638-A5B1-4F49-A223-514B86816FA8}"/>
                </a:ext>
              </a:extLst>
            </p:cNvPr>
            <p:cNvPicPr>
              <a:picLocks noChangeAspect="1"/>
            </p:cNvPicPr>
            <p:nvPr/>
          </p:nvPicPr>
          <p:blipFill rotWithShape="1">
            <a:blip r:embed="rId4">
              <a:extLst>
                <a:ext uri="{28A0092B-C50C-407E-A947-70E740481C1C}">
                  <a14:useLocalDpi xmlns:a14="http://schemas.microsoft.com/office/drawing/2010/main" val="0"/>
                </a:ext>
              </a:extLst>
            </a:blip>
            <a:srcRect l="14643" t="34021" r="12784" b="-1581"/>
            <a:stretch/>
          </p:blipFill>
          <p:spPr>
            <a:xfrm>
              <a:off x="13462464" y="11667067"/>
              <a:ext cx="5585102" cy="3404430"/>
            </a:xfrm>
            <a:prstGeom prst="rect">
              <a:avLst/>
            </a:prstGeom>
          </p:spPr>
        </p:pic>
        <p:sp>
          <p:nvSpPr>
            <p:cNvPr id="113" name="TextBox 112">
              <a:extLst>
                <a:ext uri="{FF2B5EF4-FFF2-40B4-BE49-F238E27FC236}">
                  <a16:creationId xmlns:a16="http://schemas.microsoft.com/office/drawing/2014/main" id="{010FEF7B-C3B6-4E5A-A021-CDBDE8BF5B3A}"/>
                </a:ext>
              </a:extLst>
            </p:cNvPr>
            <p:cNvSpPr txBox="1"/>
            <p:nvPr/>
          </p:nvSpPr>
          <p:spPr>
            <a:xfrm>
              <a:off x="19750006" y="4389598"/>
              <a:ext cx="12138620" cy="2062103"/>
            </a:xfrm>
            <a:prstGeom prst="rect">
              <a:avLst/>
            </a:prstGeom>
            <a:noFill/>
          </p:spPr>
          <p:txBody>
            <a:bodyPr wrap="square" rtlCol="0">
              <a:spAutoFit/>
            </a:bodyPr>
            <a:lstStyle/>
            <a:p>
              <a:r>
                <a:rPr lang="en-US" sz="3200" dirty="0"/>
                <a:t>Initially, the player starts at a random location and moves around using mouse pointers. The size of the player is small and moves on the canvas at very fast speed. The player eats the yellow food by moving over it and gained size.</a:t>
              </a:r>
            </a:p>
          </p:txBody>
        </p:sp>
        <p:sp>
          <p:nvSpPr>
            <p:cNvPr id="114" name="TextBox 113">
              <a:extLst>
                <a:ext uri="{FF2B5EF4-FFF2-40B4-BE49-F238E27FC236}">
                  <a16:creationId xmlns:a16="http://schemas.microsoft.com/office/drawing/2014/main" id="{21312AB8-36FA-4928-9DBA-EF097E547DD9}"/>
                </a:ext>
              </a:extLst>
            </p:cNvPr>
            <p:cNvSpPr txBox="1"/>
            <p:nvPr/>
          </p:nvSpPr>
          <p:spPr>
            <a:xfrm>
              <a:off x="19727476" y="8072490"/>
              <a:ext cx="12138620" cy="2062103"/>
            </a:xfrm>
            <a:prstGeom prst="rect">
              <a:avLst/>
            </a:prstGeom>
            <a:noFill/>
          </p:spPr>
          <p:txBody>
            <a:bodyPr wrap="square" rtlCol="0">
              <a:spAutoFit/>
            </a:bodyPr>
            <a:lstStyle/>
            <a:p>
              <a:r>
                <a:rPr lang="en-US" sz="3200" dirty="0"/>
                <a:t>As the player keeps eating food, it gains size and this reduces its speed. Therefore, the bigger a player is, the slower it will be. </a:t>
              </a:r>
              <a:br>
                <a:rPr lang="en-US" sz="3200" dirty="0"/>
              </a:br>
              <a:r>
                <a:rPr lang="en-US" sz="3200" dirty="0"/>
                <a:t>This makes it harder for the player to explore the canvas looking for food and other opponents.</a:t>
              </a:r>
              <a:endParaRPr lang="en-US" sz="4300" dirty="0"/>
            </a:p>
          </p:txBody>
        </p:sp>
        <p:sp>
          <p:nvSpPr>
            <p:cNvPr id="115" name="TextBox 114">
              <a:extLst>
                <a:ext uri="{FF2B5EF4-FFF2-40B4-BE49-F238E27FC236}">
                  <a16:creationId xmlns:a16="http://schemas.microsoft.com/office/drawing/2014/main" id="{2B7480A6-49C9-4E0B-8AE9-87CC9827A884}"/>
                </a:ext>
              </a:extLst>
            </p:cNvPr>
            <p:cNvSpPr txBox="1"/>
            <p:nvPr/>
          </p:nvSpPr>
          <p:spPr>
            <a:xfrm>
              <a:off x="19727476" y="11895375"/>
              <a:ext cx="12138620" cy="2554545"/>
            </a:xfrm>
            <a:prstGeom prst="rect">
              <a:avLst/>
            </a:prstGeom>
            <a:noFill/>
          </p:spPr>
          <p:txBody>
            <a:bodyPr wrap="square" rtlCol="0">
              <a:spAutoFit/>
            </a:bodyPr>
            <a:lstStyle/>
            <a:p>
              <a:r>
                <a:rPr lang="en-US" sz="3200" dirty="0"/>
                <a:t>Even though the player is slow when it is big, it still has an advantage over other players who as smaller than it, as it is able to consume players who are smaller than it. The players can try to escape by boosting for a limited time, but it is still hard for smaller players to survive when surrounded by bigger players.</a:t>
              </a:r>
            </a:p>
          </p:txBody>
        </p:sp>
        <p:sp>
          <p:nvSpPr>
            <p:cNvPr id="121" name="Arrow: Up 120">
              <a:extLst>
                <a:ext uri="{FF2B5EF4-FFF2-40B4-BE49-F238E27FC236}">
                  <a16:creationId xmlns:a16="http://schemas.microsoft.com/office/drawing/2014/main" id="{D877B5CA-9C35-4706-9B60-1A8DC855115E}"/>
                </a:ext>
              </a:extLst>
            </p:cNvPr>
            <p:cNvSpPr/>
            <p:nvPr/>
          </p:nvSpPr>
          <p:spPr>
            <a:xfrm>
              <a:off x="16236291" y="4712144"/>
              <a:ext cx="222908" cy="1189464"/>
            </a:xfrm>
            <a:prstGeom prs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Arrow: Up 121">
              <a:extLst>
                <a:ext uri="{FF2B5EF4-FFF2-40B4-BE49-F238E27FC236}">
                  <a16:creationId xmlns:a16="http://schemas.microsoft.com/office/drawing/2014/main" id="{66EFFA55-327C-478E-9AEC-EEADFF8FD3F0}"/>
                </a:ext>
              </a:extLst>
            </p:cNvPr>
            <p:cNvSpPr/>
            <p:nvPr/>
          </p:nvSpPr>
          <p:spPr>
            <a:xfrm>
              <a:off x="16487479" y="8771896"/>
              <a:ext cx="847846" cy="331646"/>
            </a:xfrm>
            <a:prstGeom prs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DA2C3FFA-5ACA-44D8-9499-DBC973D1B3A6}"/>
              </a:ext>
            </a:extLst>
          </p:cNvPr>
          <p:cNvGrpSpPr/>
          <p:nvPr/>
        </p:nvGrpSpPr>
        <p:grpSpPr>
          <a:xfrm>
            <a:off x="21065273" y="4897066"/>
            <a:ext cx="10710888" cy="14009353"/>
            <a:chOff x="682501" y="3925441"/>
            <a:chExt cx="10710888" cy="14009353"/>
          </a:xfrm>
        </p:grpSpPr>
        <p:sp>
          <p:nvSpPr>
            <p:cNvPr id="37" name="Rectangle: Diagonal Corners Snipped 36">
              <a:extLst>
                <a:ext uri="{FF2B5EF4-FFF2-40B4-BE49-F238E27FC236}">
                  <a16:creationId xmlns:a16="http://schemas.microsoft.com/office/drawing/2014/main" id="{D30E6408-1027-4672-B94F-738AABBB7A90}"/>
                </a:ext>
              </a:extLst>
            </p:cNvPr>
            <p:cNvSpPr/>
            <p:nvPr/>
          </p:nvSpPr>
          <p:spPr>
            <a:xfrm>
              <a:off x="5786437" y="5127046"/>
              <a:ext cx="1847849" cy="764764"/>
            </a:xfrm>
            <a:prstGeom prst="snip2Diag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Message receiver</a:t>
              </a:r>
            </a:p>
          </p:txBody>
        </p:sp>
        <p:sp>
          <p:nvSpPr>
            <p:cNvPr id="41" name="Rectangle: Diagonal Corners Snipped 40">
              <a:extLst>
                <a:ext uri="{FF2B5EF4-FFF2-40B4-BE49-F238E27FC236}">
                  <a16:creationId xmlns:a16="http://schemas.microsoft.com/office/drawing/2014/main" id="{CD32DE53-A5D9-4CF3-87AE-6EB43E06DD1D}"/>
                </a:ext>
              </a:extLst>
            </p:cNvPr>
            <p:cNvSpPr/>
            <p:nvPr/>
          </p:nvSpPr>
          <p:spPr>
            <a:xfrm>
              <a:off x="9175803" y="6712143"/>
              <a:ext cx="1847849" cy="764764"/>
            </a:xfrm>
            <a:prstGeom prst="snip2Diag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sender</a:t>
              </a:r>
            </a:p>
          </p:txBody>
        </p:sp>
        <p:sp>
          <p:nvSpPr>
            <p:cNvPr id="42" name="Rectangle 41">
              <a:extLst>
                <a:ext uri="{FF2B5EF4-FFF2-40B4-BE49-F238E27FC236}">
                  <a16:creationId xmlns:a16="http://schemas.microsoft.com/office/drawing/2014/main" id="{16FB8F34-38E0-4FB3-99B1-34C6D26DD9F1}"/>
                </a:ext>
              </a:extLst>
            </p:cNvPr>
            <p:cNvSpPr/>
            <p:nvPr/>
          </p:nvSpPr>
          <p:spPr>
            <a:xfrm>
              <a:off x="9337731" y="8425370"/>
              <a:ext cx="1523998" cy="764764"/>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Retrieve game state</a:t>
              </a:r>
            </a:p>
          </p:txBody>
        </p:sp>
        <p:sp>
          <p:nvSpPr>
            <p:cNvPr id="44" name="Rectangle 43">
              <a:extLst>
                <a:ext uri="{FF2B5EF4-FFF2-40B4-BE49-F238E27FC236}">
                  <a16:creationId xmlns:a16="http://schemas.microsoft.com/office/drawing/2014/main" id="{F6BE4AF0-5B1D-4F9E-BD1F-515CB6560092}"/>
                </a:ext>
              </a:extLst>
            </p:cNvPr>
            <p:cNvSpPr/>
            <p:nvPr/>
          </p:nvSpPr>
          <p:spPr>
            <a:xfrm>
              <a:off x="9337731" y="9942044"/>
              <a:ext cx="1523998" cy="1030756"/>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Wait for responds and update game state</a:t>
              </a:r>
            </a:p>
          </p:txBody>
        </p:sp>
        <p:sp>
          <p:nvSpPr>
            <p:cNvPr id="45" name="Rectangle: Diagonal Corners Snipped 44">
              <a:extLst>
                <a:ext uri="{FF2B5EF4-FFF2-40B4-BE49-F238E27FC236}">
                  <a16:creationId xmlns:a16="http://schemas.microsoft.com/office/drawing/2014/main" id="{E72D65D5-6922-4EF4-AC9E-42650088D6ED}"/>
                </a:ext>
              </a:extLst>
            </p:cNvPr>
            <p:cNvSpPr/>
            <p:nvPr/>
          </p:nvSpPr>
          <p:spPr>
            <a:xfrm>
              <a:off x="9175802" y="11599585"/>
              <a:ext cx="1847849" cy="764764"/>
            </a:xfrm>
            <a:prstGeom prst="snip2Diag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Response handles</a:t>
              </a:r>
            </a:p>
          </p:txBody>
        </p:sp>
        <p:sp>
          <p:nvSpPr>
            <p:cNvPr id="46" name="Rectangle 45">
              <a:extLst>
                <a:ext uri="{FF2B5EF4-FFF2-40B4-BE49-F238E27FC236}">
                  <a16:creationId xmlns:a16="http://schemas.microsoft.com/office/drawing/2014/main" id="{E9403A0E-25E7-4D69-9E27-9692A708F8BF}"/>
                </a:ext>
              </a:extLst>
            </p:cNvPr>
            <p:cNvSpPr/>
            <p:nvPr/>
          </p:nvSpPr>
          <p:spPr>
            <a:xfrm>
              <a:off x="5948362" y="11410923"/>
              <a:ext cx="1523998" cy="1146926"/>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Send players' location to server</a:t>
              </a:r>
            </a:p>
          </p:txBody>
        </p:sp>
        <p:sp>
          <p:nvSpPr>
            <p:cNvPr id="47" name="Rectangle 46">
              <a:extLst>
                <a:ext uri="{FF2B5EF4-FFF2-40B4-BE49-F238E27FC236}">
                  <a16:creationId xmlns:a16="http://schemas.microsoft.com/office/drawing/2014/main" id="{D3B5E8B4-7912-4C5B-9B64-F43553FC4014}"/>
                </a:ext>
              </a:extLst>
            </p:cNvPr>
            <p:cNvSpPr/>
            <p:nvPr/>
          </p:nvSpPr>
          <p:spPr>
            <a:xfrm>
              <a:off x="2071389" y="11463332"/>
              <a:ext cx="1523998" cy="1190214"/>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Update player’s location locally</a:t>
              </a:r>
            </a:p>
          </p:txBody>
        </p:sp>
        <p:sp>
          <p:nvSpPr>
            <p:cNvPr id="53" name="Rectangle 52">
              <a:extLst>
                <a:ext uri="{FF2B5EF4-FFF2-40B4-BE49-F238E27FC236}">
                  <a16:creationId xmlns:a16="http://schemas.microsoft.com/office/drawing/2014/main" id="{3666F87A-C92E-4B61-AF4F-3DB27FFEE1C7}"/>
                </a:ext>
              </a:extLst>
            </p:cNvPr>
            <p:cNvSpPr/>
            <p:nvPr/>
          </p:nvSpPr>
          <p:spPr>
            <a:xfrm>
              <a:off x="3978295" y="15486017"/>
              <a:ext cx="1523998" cy="764764"/>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Client</a:t>
              </a:r>
            </a:p>
          </p:txBody>
        </p:sp>
        <p:sp>
          <p:nvSpPr>
            <p:cNvPr id="56" name="Rectangle 55">
              <a:extLst>
                <a:ext uri="{FF2B5EF4-FFF2-40B4-BE49-F238E27FC236}">
                  <a16:creationId xmlns:a16="http://schemas.microsoft.com/office/drawing/2014/main" id="{5431C68F-06C2-4E00-BE8E-DA79D0C942AE}"/>
                </a:ext>
              </a:extLst>
            </p:cNvPr>
            <p:cNvSpPr/>
            <p:nvPr/>
          </p:nvSpPr>
          <p:spPr>
            <a:xfrm>
              <a:off x="9377905" y="17170030"/>
              <a:ext cx="1523998" cy="764764"/>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Draw Current Game state</a:t>
              </a:r>
            </a:p>
          </p:txBody>
        </p:sp>
        <p:sp>
          <p:nvSpPr>
            <p:cNvPr id="57" name="Rectangle: Diagonal Corners Snipped 56">
              <a:extLst>
                <a:ext uri="{FF2B5EF4-FFF2-40B4-BE49-F238E27FC236}">
                  <a16:creationId xmlns:a16="http://schemas.microsoft.com/office/drawing/2014/main" id="{DC5283CA-7AE7-4F3F-88C5-778330BAE5E7}"/>
                </a:ext>
              </a:extLst>
            </p:cNvPr>
            <p:cNvSpPr/>
            <p:nvPr/>
          </p:nvSpPr>
          <p:spPr>
            <a:xfrm>
              <a:off x="5786436" y="13578545"/>
              <a:ext cx="1847849" cy="764764"/>
            </a:xfrm>
            <a:prstGeom prst="snip2Diag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Message handler</a:t>
              </a:r>
            </a:p>
          </p:txBody>
        </p:sp>
        <p:sp>
          <p:nvSpPr>
            <p:cNvPr id="59" name="Rectangle: Diagonal Corners Snipped 58">
              <a:extLst>
                <a:ext uri="{FF2B5EF4-FFF2-40B4-BE49-F238E27FC236}">
                  <a16:creationId xmlns:a16="http://schemas.microsoft.com/office/drawing/2014/main" id="{5CFCABCA-2D29-4F3F-801F-55916286E451}"/>
                </a:ext>
              </a:extLst>
            </p:cNvPr>
            <p:cNvSpPr/>
            <p:nvPr/>
          </p:nvSpPr>
          <p:spPr>
            <a:xfrm>
              <a:off x="1910789" y="13578545"/>
              <a:ext cx="1847849" cy="764764"/>
            </a:xfrm>
            <a:prstGeom prst="snip2Diag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Input handler</a:t>
              </a:r>
            </a:p>
          </p:txBody>
        </p:sp>
        <p:sp>
          <p:nvSpPr>
            <p:cNvPr id="61" name="Rectangle 60">
              <a:extLst>
                <a:ext uri="{FF2B5EF4-FFF2-40B4-BE49-F238E27FC236}">
                  <a16:creationId xmlns:a16="http://schemas.microsoft.com/office/drawing/2014/main" id="{82B5BE7A-131B-44B4-BC51-B1885C61861B}"/>
                </a:ext>
              </a:extLst>
            </p:cNvPr>
            <p:cNvSpPr/>
            <p:nvPr/>
          </p:nvSpPr>
          <p:spPr>
            <a:xfrm>
              <a:off x="3738812" y="3925441"/>
              <a:ext cx="1523998" cy="764764"/>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Server</a:t>
              </a:r>
            </a:p>
          </p:txBody>
        </p:sp>
        <p:sp>
          <p:nvSpPr>
            <p:cNvPr id="62" name="Rectangle: Diagonal Corners Snipped 61">
              <a:extLst>
                <a:ext uri="{FF2B5EF4-FFF2-40B4-BE49-F238E27FC236}">
                  <a16:creationId xmlns:a16="http://schemas.microsoft.com/office/drawing/2014/main" id="{9F69E181-E012-4885-AB9E-FEBBCEAAAEC4}"/>
                </a:ext>
              </a:extLst>
            </p:cNvPr>
            <p:cNvSpPr/>
            <p:nvPr/>
          </p:nvSpPr>
          <p:spPr>
            <a:xfrm>
              <a:off x="1226169" y="5127046"/>
              <a:ext cx="1847849" cy="764764"/>
            </a:xfrm>
            <a:prstGeom prst="snip2DiagRect">
              <a:avLst>
                <a:gd name="adj1" fmla="val 0"/>
                <a:gd name="adj2" fmla="val 30072"/>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Game loop</a:t>
              </a:r>
            </a:p>
          </p:txBody>
        </p:sp>
        <p:sp>
          <p:nvSpPr>
            <p:cNvPr id="64" name="Rectangle 63">
              <a:extLst>
                <a:ext uri="{FF2B5EF4-FFF2-40B4-BE49-F238E27FC236}">
                  <a16:creationId xmlns:a16="http://schemas.microsoft.com/office/drawing/2014/main" id="{DB65D3AC-6FB8-49AF-A8CF-9615B9E47249}"/>
                </a:ext>
              </a:extLst>
            </p:cNvPr>
            <p:cNvSpPr/>
            <p:nvPr/>
          </p:nvSpPr>
          <p:spPr>
            <a:xfrm>
              <a:off x="1399528" y="6556331"/>
              <a:ext cx="1523998" cy="764764"/>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Process</a:t>
              </a:r>
            </a:p>
          </p:txBody>
        </p:sp>
        <p:sp>
          <p:nvSpPr>
            <p:cNvPr id="66" name="Rectangle 65">
              <a:extLst>
                <a:ext uri="{FF2B5EF4-FFF2-40B4-BE49-F238E27FC236}">
                  <a16:creationId xmlns:a16="http://schemas.microsoft.com/office/drawing/2014/main" id="{437BDEB7-D7ED-46A7-A2F5-EF9A072764BD}"/>
                </a:ext>
              </a:extLst>
            </p:cNvPr>
            <p:cNvSpPr/>
            <p:nvPr/>
          </p:nvSpPr>
          <p:spPr>
            <a:xfrm>
              <a:off x="5948363" y="6521062"/>
              <a:ext cx="1523998" cy="1146926"/>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Wait for message and update player location</a:t>
              </a:r>
            </a:p>
          </p:txBody>
        </p:sp>
        <p:sp>
          <p:nvSpPr>
            <p:cNvPr id="67" name="Rectangle: Diagonal Corners Snipped 66">
              <a:extLst>
                <a:ext uri="{FF2B5EF4-FFF2-40B4-BE49-F238E27FC236}">
                  <a16:creationId xmlns:a16="http://schemas.microsoft.com/office/drawing/2014/main" id="{C527FED5-F82B-458B-9EFB-5EA5A9C8732B}"/>
                </a:ext>
              </a:extLst>
            </p:cNvPr>
            <p:cNvSpPr/>
            <p:nvPr/>
          </p:nvSpPr>
          <p:spPr>
            <a:xfrm>
              <a:off x="9175804" y="15474367"/>
              <a:ext cx="1847849" cy="764764"/>
            </a:xfrm>
            <a:prstGeom prst="snip2Diag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Render</a:t>
              </a:r>
            </a:p>
          </p:txBody>
        </p:sp>
        <p:cxnSp>
          <p:nvCxnSpPr>
            <p:cNvPr id="6" name="Straight Arrow Connector 5">
              <a:extLst>
                <a:ext uri="{FF2B5EF4-FFF2-40B4-BE49-F238E27FC236}">
                  <a16:creationId xmlns:a16="http://schemas.microsoft.com/office/drawing/2014/main" id="{3C84C28B-CF54-40C2-8B40-A0D52B70E9C7}"/>
                </a:ext>
              </a:extLst>
            </p:cNvPr>
            <p:cNvCxnSpPr>
              <a:stCxn id="61" idx="1"/>
              <a:endCxn id="62" idx="3"/>
            </p:cNvCxnSpPr>
            <p:nvPr/>
          </p:nvCxnSpPr>
          <p:spPr>
            <a:xfrm flipH="1">
              <a:off x="2150094" y="4307823"/>
              <a:ext cx="1588718" cy="819223"/>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 name="Straight Arrow Connector 7">
              <a:extLst>
                <a:ext uri="{FF2B5EF4-FFF2-40B4-BE49-F238E27FC236}">
                  <a16:creationId xmlns:a16="http://schemas.microsoft.com/office/drawing/2014/main" id="{A6172DEF-7B1B-4B03-93C5-FC5628BCE252}"/>
                </a:ext>
              </a:extLst>
            </p:cNvPr>
            <p:cNvCxnSpPr>
              <a:stCxn id="61" idx="3"/>
              <a:endCxn id="37" idx="3"/>
            </p:cNvCxnSpPr>
            <p:nvPr/>
          </p:nvCxnSpPr>
          <p:spPr>
            <a:xfrm>
              <a:off x="5262810" y="4307823"/>
              <a:ext cx="1447552" cy="819223"/>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13" name="Straight Arrow Connector 12">
              <a:extLst>
                <a:ext uri="{FF2B5EF4-FFF2-40B4-BE49-F238E27FC236}">
                  <a16:creationId xmlns:a16="http://schemas.microsoft.com/office/drawing/2014/main" id="{839A9B8A-72FB-4C55-A313-4B76B4D238B6}"/>
                </a:ext>
              </a:extLst>
            </p:cNvPr>
            <p:cNvCxnSpPr>
              <a:stCxn id="37" idx="1"/>
              <a:endCxn id="66" idx="0"/>
            </p:cNvCxnSpPr>
            <p:nvPr/>
          </p:nvCxnSpPr>
          <p:spPr>
            <a:xfrm>
              <a:off x="6710362" y="5891810"/>
              <a:ext cx="0" cy="629252"/>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15" name="Straight Arrow Connector 14">
              <a:extLst>
                <a:ext uri="{FF2B5EF4-FFF2-40B4-BE49-F238E27FC236}">
                  <a16:creationId xmlns:a16="http://schemas.microsoft.com/office/drawing/2014/main" id="{780083C2-265C-4ED4-981C-83B8AFAF4BF5}"/>
                </a:ext>
              </a:extLst>
            </p:cNvPr>
            <p:cNvCxnSpPr>
              <a:stCxn id="62" idx="1"/>
              <a:endCxn id="64" idx="0"/>
            </p:cNvCxnSpPr>
            <p:nvPr/>
          </p:nvCxnSpPr>
          <p:spPr>
            <a:xfrm>
              <a:off x="2150094" y="5891810"/>
              <a:ext cx="11433" cy="664521"/>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18" name="Straight Arrow Connector 17">
              <a:extLst>
                <a:ext uri="{FF2B5EF4-FFF2-40B4-BE49-F238E27FC236}">
                  <a16:creationId xmlns:a16="http://schemas.microsoft.com/office/drawing/2014/main" id="{EC1399AA-905C-4FB5-969F-771E8A09CEC0}"/>
                </a:ext>
              </a:extLst>
            </p:cNvPr>
            <p:cNvCxnSpPr>
              <a:stCxn id="66" idx="3"/>
              <a:endCxn id="41" idx="2"/>
            </p:cNvCxnSpPr>
            <p:nvPr/>
          </p:nvCxnSpPr>
          <p:spPr>
            <a:xfrm>
              <a:off x="7472361" y="7094525"/>
              <a:ext cx="1703442" cy="0"/>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21" name="Straight Arrow Connector 20">
              <a:extLst>
                <a:ext uri="{FF2B5EF4-FFF2-40B4-BE49-F238E27FC236}">
                  <a16:creationId xmlns:a16="http://schemas.microsoft.com/office/drawing/2014/main" id="{7499E9E6-4C4C-440F-B11A-65FFEF332D80}"/>
                </a:ext>
              </a:extLst>
            </p:cNvPr>
            <p:cNvCxnSpPr>
              <a:stCxn id="41" idx="1"/>
              <a:endCxn id="42" idx="0"/>
            </p:cNvCxnSpPr>
            <p:nvPr/>
          </p:nvCxnSpPr>
          <p:spPr>
            <a:xfrm>
              <a:off x="10099728" y="7476907"/>
              <a:ext cx="2" cy="948463"/>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27" name="Straight Arrow Connector 26">
              <a:extLst>
                <a:ext uri="{FF2B5EF4-FFF2-40B4-BE49-F238E27FC236}">
                  <a16:creationId xmlns:a16="http://schemas.microsoft.com/office/drawing/2014/main" id="{E63F634E-27B6-4536-953C-CCEF391B615E}"/>
                </a:ext>
              </a:extLst>
            </p:cNvPr>
            <p:cNvCxnSpPr>
              <a:stCxn id="42" idx="2"/>
              <a:endCxn id="44" idx="0"/>
            </p:cNvCxnSpPr>
            <p:nvPr/>
          </p:nvCxnSpPr>
          <p:spPr>
            <a:xfrm>
              <a:off x="10099730" y="9190134"/>
              <a:ext cx="0" cy="751910"/>
            </a:xfrm>
            <a:prstGeom prst="straightConnector1">
              <a:avLst/>
            </a:prstGeom>
            <a:ln w="38100">
              <a:prstDash val="dash"/>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29" name="Straight Arrow Connector 28">
              <a:extLst>
                <a:ext uri="{FF2B5EF4-FFF2-40B4-BE49-F238E27FC236}">
                  <a16:creationId xmlns:a16="http://schemas.microsoft.com/office/drawing/2014/main" id="{CE6982BC-3BED-4309-8043-4B9F2DB5684C}"/>
                </a:ext>
              </a:extLst>
            </p:cNvPr>
            <p:cNvCxnSpPr>
              <a:stCxn id="44" idx="2"/>
              <a:endCxn id="45" idx="3"/>
            </p:cNvCxnSpPr>
            <p:nvPr/>
          </p:nvCxnSpPr>
          <p:spPr>
            <a:xfrm flipH="1">
              <a:off x="10099727" y="10972800"/>
              <a:ext cx="3" cy="626785"/>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2" name="Straight Arrow Connector 31">
              <a:extLst>
                <a:ext uri="{FF2B5EF4-FFF2-40B4-BE49-F238E27FC236}">
                  <a16:creationId xmlns:a16="http://schemas.microsoft.com/office/drawing/2014/main" id="{368C6E3A-8C9C-49A5-BCC8-9356991B00ED}"/>
                </a:ext>
              </a:extLst>
            </p:cNvPr>
            <p:cNvCxnSpPr>
              <a:cxnSpLocks/>
              <a:stCxn id="45" idx="2"/>
              <a:endCxn id="46" idx="3"/>
            </p:cNvCxnSpPr>
            <p:nvPr/>
          </p:nvCxnSpPr>
          <p:spPr>
            <a:xfrm flipH="1">
              <a:off x="7472360" y="11981967"/>
              <a:ext cx="1703442" cy="2419"/>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5" name="Straight Arrow Connector 34">
              <a:extLst>
                <a:ext uri="{FF2B5EF4-FFF2-40B4-BE49-F238E27FC236}">
                  <a16:creationId xmlns:a16="http://schemas.microsoft.com/office/drawing/2014/main" id="{40655B27-374F-4075-B0A6-D2802948CB5F}"/>
                </a:ext>
              </a:extLst>
            </p:cNvPr>
            <p:cNvCxnSpPr>
              <a:stCxn id="46" idx="0"/>
            </p:cNvCxnSpPr>
            <p:nvPr/>
          </p:nvCxnSpPr>
          <p:spPr>
            <a:xfrm flipH="1" flipV="1">
              <a:off x="6710360" y="7667988"/>
              <a:ext cx="1" cy="3742935"/>
            </a:xfrm>
            <a:prstGeom prst="straightConnector1">
              <a:avLst/>
            </a:prstGeom>
            <a:ln w="38100">
              <a:prstDash val="dash"/>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69" name="Straight Arrow Connector 68">
              <a:extLst>
                <a:ext uri="{FF2B5EF4-FFF2-40B4-BE49-F238E27FC236}">
                  <a16:creationId xmlns:a16="http://schemas.microsoft.com/office/drawing/2014/main" id="{174EAA98-A7DF-44A5-B4EC-E15A5B8CFD7A}"/>
                </a:ext>
              </a:extLst>
            </p:cNvPr>
            <p:cNvCxnSpPr>
              <a:stCxn id="57" idx="3"/>
              <a:endCxn id="46" idx="2"/>
            </p:cNvCxnSpPr>
            <p:nvPr/>
          </p:nvCxnSpPr>
          <p:spPr>
            <a:xfrm flipV="1">
              <a:off x="6710361" y="12557849"/>
              <a:ext cx="0" cy="1020696"/>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73" name="Straight Arrow Connector 72">
              <a:extLst>
                <a:ext uri="{FF2B5EF4-FFF2-40B4-BE49-F238E27FC236}">
                  <a16:creationId xmlns:a16="http://schemas.microsoft.com/office/drawing/2014/main" id="{D6769176-397B-4617-8C08-730CBD7B78F6}"/>
                </a:ext>
              </a:extLst>
            </p:cNvPr>
            <p:cNvCxnSpPr>
              <a:stCxn id="59" idx="3"/>
              <a:endCxn id="47" idx="2"/>
            </p:cNvCxnSpPr>
            <p:nvPr/>
          </p:nvCxnSpPr>
          <p:spPr>
            <a:xfrm flipH="1" flipV="1">
              <a:off x="2833388" y="12653546"/>
              <a:ext cx="1326" cy="924999"/>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79" name="Straight Arrow Connector 78">
              <a:extLst>
                <a:ext uri="{FF2B5EF4-FFF2-40B4-BE49-F238E27FC236}">
                  <a16:creationId xmlns:a16="http://schemas.microsoft.com/office/drawing/2014/main" id="{7450ABAA-5FB2-434D-84AA-459D9D4530B5}"/>
                </a:ext>
              </a:extLst>
            </p:cNvPr>
            <p:cNvCxnSpPr>
              <a:cxnSpLocks/>
              <a:stCxn id="53" idx="0"/>
              <a:endCxn id="57" idx="1"/>
            </p:cNvCxnSpPr>
            <p:nvPr/>
          </p:nvCxnSpPr>
          <p:spPr>
            <a:xfrm flipV="1">
              <a:off x="4740294" y="14343309"/>
              <a:ext cx="1970067" cy="1142708"/>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2" name="Straight Arrow Connector 81">
              <a:extLst>
                <a:ext uri="{FF2B5EF4-FFF2-40B4-BE49-F238E27FC236}">
                  <a16:creationId xmlns:a16="http://schemas.microsoft.com/office/drawing/2014/main" id="{16550607-1CD4-40CC-9C38-B9E8A689B335}"/>
                </a:ext>
              </a:extLst>
            </p:cNvPr>
            <p:cNvCxnSpPr>
              <a:stCxn id="53" idx="0"/>
              <a:endCxn id="59" idx="1"/>
            </p:cNvCxnSpPr>
            <p:nvPr/>
          </p:nvCxnSpPr>
          <p:spPr>
            <a:xfrm flipH="1" flipV="1">
              <a:off x="2834714" y="14343309"/>
              <a:ext cx="1905580" cy="1142708"/>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4" name="Straight Arrow Connector 83">
              <a:extLst>
                <a:ext uri="{FF2B5EF4-FFF2-40B4-BE49-F238E27FC236}">
                  <a16:creationId xmlns:a16="http://schemas.microsoft.com/office/drawing/2014/main" id="{C856EFAE-0301-4838-AED6-CA6E0E47BC64}"/>
                </a:ext>
              </a:extLst>
            </p:cNvPr>
            <p:cNvCxnSpPr>
              <a:stCxn id="53" idx="3"/>
              <a:endCxn id="67" idx="2"/>
            </p:cNvCxnSpPr>
            <p:nvPr/>
          </p:nvCxnSpPr>
          <p:spPr>
            <a:xfrm flipV="1">
              <a:off x="5502293" y="15856749"/>
              <a:ext cx="3673511" cy="11650"/>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6" name="Straight Arrow Connector 85">
              <a:extLst>
                <a:ext uri="{FF2B5EF4-FFF2-40B4-BE49-F238E27FC236}">
                  <a16:creationId xmlns:a16="http://schemas.microsoft.com/office/drawing/2014/main" id="{708A31DF-7CA6-4338-90FB-40C215369166}"/>
                </a:ext>
              </a:extLst>
            </p:cNvPr>
            <p:cNvCxnSpPr>
              <a:cxnSpLocks/>
              <a:stCxn id="67" idx="1"/>
            </p:cNvCxnSpPr>
            <p:nvPr/>
          </p:nvCxnSpPr>
          <p:spPr>
            <a:xfrm flipH="1">
              <a:off x="10099727" y="16239131"/>
              <a:ext cx="2" cy="948463"/>
            </a:xfrm>
            <a:prstGeom prst="straightConnector1">
              <a:avLst/>
            </a:prstGeom>
            <a:ln w="38100">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9" name="Connector: Curved 88">
              <a:extLst>
                <a:ext uri="{FF2B5EF4-FFF2-40B4-BE49-F238E27FC236}">
                  <a16:creationId xmlns:a16="http://schemas.microsoft.com/office/drawing/2014/main" id="{FAF07E5D-1356-47FE-9C28-06CF8BDE93C6}"/>
                </a:ext>
              </a:extLst>
            </p:cNvPr>
            <p:cNvCxnSpPr>
              <a:cxnSpLocks/>
              <a:stCxn id="46" idx="1"/>
              <a:endCxn id="46" idx="0"/>
            </p:cNvCxnSpPr>
            <p:nvPr/>
          </p:nvCxnSpPr>
          <p:spPr>
            <a:xfrm rot="10800000" flipH="1">
              <a:off x="5948361" y="11410924"/>
              <a:ext cx="761999" cy="573463"/>
            </a:xfrm>
            <a:prstGeom prst="curvedConnector4">
              <a:avLst>
                <a:gd name="adj1" fmla="val -64737"/>
                <a:gd name="adj2" fmla="val 198609"/>
              </a:avLst>
            </a:prstGeom>
            <a:ln w="38100">
              <a:prstDash val="dash"/>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92" name="Connector: Curved 91">
              <a:extLst>
                <a:ext uri="{FF2B5EF4-FFF2-40B4-BE49-F238E27FC236}">
                  <a16:creationId xmlns:a16="http://schemas.microsoft.com/office/drawing/2014/main" id="{32C2C2AC-4E9C-4C02-A634-DF607BD81B66}"/>
                </a:ext>
              </a:extLst>
            </p:cNvPr>
            <p:cNvCxnSpPr>
              <a:stCxn id="64" idx="2"/>
              <a:endCxn id="64" idx="1"/>
            </p:cNvCxnSpPr>
            <p:nvPr/>
          </p:nvCxnSpPr>
          <p:spPr>
            <a:xfrm rot="5400000" flipH="1">
              <a:off x="1589337" y="6748905"/>
              <a:ext cx="382382" cy="761999"/>
            </a:xfrm>
            <a:prstGeom prst="curvedConnector4">
              <a:avLst>
                <a:gd name="adj1" fmla="val -141592"/>
                <a:gd name="adj2" fmla="val 164737"/>
              </a:avLst>
            </a:prstGeom>
            <a:ln w="38100">
              <a:prstDash val="dash"/>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94" name="Connector: Curved 93">
              <a:extLst>
                <a:ext uri="{FF2B5EF4-FFF2-40B4-BE49-F238E27FC236}">
                  <a16:creationId xmlns:a16="http://schemas.microsoft.com/office/drawing/2014/main" id="{1F305137-151C-4453-8D7A-D8EB37FAD6D6}"/>
                </a:ext>
              </a:extLst>
            </p:cNvPr>
            <p:cNvCxnSpPr>
              <a:stCxn id="56" idx="3"/>
              <a:endCxn id="56" idx="2"/>
            </p:cNvCxnSpPr>
            <p:nvPr/>
          </p:nvCxnSpPr>
          <p:spPr>
            <a:xfrm flipH="1">
              <a:off x="10139904" y="17552412"/>
              <a:ext cx="761999" cy="382382"/>
            </a:xfrm>
            <a:prstGeom prst="curvedConnector4">
              <a:avLst>
                <a:gd name="adj1" fmla="val -74211"/>
                <a:gd name="adj2" fmla="val 229006"/>
              </a:avLst>
            </a:prstGeom>
            <a:ln w="38100">
              <a:prstDash val="dash"/>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7" name="TextBox 106">
              <a:extLst>
                <a:ext uri="{FF2B5EF4-FFF2-40B4-BE49-F238E27FC236}">
                  <a16:creationId xmlns:a16="http://schemas.microsoft.com/office/drawing/2014/main" id="{761F6318-A1AE-461D-9822-87BBD89CB1A4}"/>
                </a:ext>
              </a:extLst>
            </p:cNvPr>
            <p:cNvSpPr txBox="1"/>
            <p:nvPr/>
          </p:nvSpPr>
          <p:spPr>
            <a:xfrm>
              <a:off x="7903493" y="6725193"/>
              <a:ext cx="808235" cy="369332"/>
            </a:xfrm>
            <a:prstGeom prst="rect">
              <a:avLst/>
            </a:prstGeom>
            <a:noFill/>
          </p:spPr>
          <p:txBody>
            <a:bodyPr wrap="none" rtlCol="0">
              <a:spAutoFit/>
            </a:bodyPr>
            <a:lstStyle/>
            <a:p>
              <a:r>
                <a:rPr lang="en-US" dirty="0"/>
                <a:t>Spawn</a:t>
              </a:r>
            </a:p>
          </p:txBody>
        </p:sp>
        <p:sp>
          <p:nvSpPr>
            <p:cNvPr id="109" name="TextBox 108">
              <a:extLst>
                <a:ext uri="{FF2B5EF4-FFF2-40B4-BE49-F238E27FC236}">
                  <a16:creationId xmlns:a16="http://schemas.microsoft.com/office/drawing/2014/main" id="{AD286CA4-0257-4B6B-B9D8-776139C73892}"/>
                </a:ext>
              </a:extLst>
            </p:cNvPr>
            <p:cNvSpPr txBox="1"/>
            <p:nvPr/>
          </p:nvSpPr>
          <p:spPr>
            <a:xfrm>
              <a:off x="6933986" y="9137567"/>
              <a:ext cx="1564916" cy="369332"/>
            </a:xfrm>
            <a:prstGeom prst="rect">
              <a:avLst/>
            </a:prstGeom>
            <a:noFill/>
          </p:spPr>
          <p:txBody>
            <a:bodyPr wrap="none" rtlCol="0">
              <a:spAutoFit/>
            </a:bodyPr>
            <a:lstStyle/>
            <a:p>
              <a:r>
                <a:rPr lang="en-US" dirty="0"/>
                <a:t>Player location</a:t>
              </a:r>
            </a:p>
          </p:txBody>
        </p:sp>
        <p:sp>
          <p:nvSpPr>
            <p:cNvPr id="110" name="TextBox 109">
              <a:extLst>
                <a:ext uri="{FF2B5EF4-FFF2-40B4-BE49-F238E27FC236}">
                  <a16:creationId xmlns:a16="http://schemas.microsoft.com/office/drawing/2014/main" id="{073C9E4E-DBC5-4DDE-AD8E-E8D6C0E8A331}"/>
                </a:ext>
              </a:extLst>
            </p:cNvPr>
            <p:cNvSpPr txBox="1"/>
            <p:nvPr/>
          </p:nvSpPr>
          <p:spPr>
            <a:xfrm>
              <a:off x="10139904" y="9363972"/>
              <a:ext cx="1253485" cy="369332"/>
            </a:xfrm>
            <a:prstGeom prst="rect">
              <a:avLst/>
            </a:prstGeom>
            <a:noFill/>
          </p:spPr>
          <p:txBody>
            <a:bodyPr wrap="none" rtlCol="0">
              <a:spAutoFit/>
            </a:bodyPr>
            <a:lstStyle/>
            <a:p>
              <a:r>
                <a:rPr lang="en-US" dirty="0"/>
                <a:t>Game state</a:t>
              </a:r>
            </a:p>
          </p:txBody>
        </p:sp>
        <p:sp>
          <p:nvSpPr>
            <p:cNvPr id="111" name="TextBox 110">
              <a:extLst>
                <a:ext uri="{FF2B5EF4-FFF2-40B4-BE49-F238E27FC236}">
                  <a16:creationId xmlns:a16="http://schemas.microsoft.com/office/drawing/2014/main" id="{4CB07D9E-1FEF-4C89-8D3C-340838DCB10C}"/>
                </a:ext>
              </a:extLst>
            </p:cNvPr>
            <p:cNvSpPr txBox="1"/>
            <p:nvPr/>
          </p:nvSpPr>
          <p:spPr>
            <a:xfrm>
              <a:off x="682501" y="7876762"/>
              <a:ext cx="1997278" cy="369332"/>
            </a:xfrm>
            <a:prstGeom prst="rect">
              <a:avLst/>
            </a:prstGeom>
            <a:noFill/>
          </p:spPr>
          <p:txBody>
            <a:bodyPr wrap="none" rtlCol="0">
              <a:spAutoFit/>
            </a:bodyPr>
            <a:lstStyle/>
            <a:p>
              <a:r>
                <a:rPr lang="en-US" dirty="0"/>
                <a:t>Every 1/60 seconds</a:t>
              </a:r>
            </a:p>
          </p:txBody>
        </p:sp>
        <p:sp>
          <p:nvSpPr>
            <p:cNvPr id="119" name="TextBox 118">
              <a:extLst>
                <a:ext uri="{FF2B5EF4-FFF2-40B4-BE49-F238E27FC236}">
                  <a16:creationId xmlns:a16="http://schemas.microsoft.com/office/drawing/2014/main" id="{EDE7986E-F6BB-491D-9021-FFB5F542CD08}"/>
                </a:ext>
              </a:extLst>
            </p:cNvPr>
            <p:cNvSpPr txBox="1"/>
            <p:nvPr/>
          </p:nvSpPr>
          <p:spPr>
            <a:xfrm>
              <a:off x="4264171" y="10476411"/>
              <a:ext cx="1997278" cy="369332"/>
            </a:xfrm>
            <a:prstGeom prst="rect">
              <a:avLst/>
            </a:prstGeom>
            <a:noFill/>
          </p:spPr>
          <p:txBody>
            <a:bodyPr wrap="none" rtlCol="0">
              <a:spAutoFit/>
            </a:bodyPr>
            <a:lstStyle/>
            <a:p>
              <a:r>
                <a:rPr lang="en-US" dirty="0"/>
                <a:t>Every 1/60 seconds</a:t>
              </a:r>
            </a:p>
          </p:txBody>
        </p:sp>
      </p:grpSp>
      <p:sp>
        <p:nvSpPr>
          <p:cNvPr id="116" name="TextBox 115">
            <a:extLst>
              <a:ext uri="{FF2B5EF4-FFF2-40B4-BE49-F238E27FC236}">
                <a16:creationId xmlns:a16="http://schemas.microsoft.com/office/drawing/2014/main" id="{90796148-4576-47AE-88E0-858E454CF57C}"/>
              </a:ext>
            </a:extLst>
          </p:cNvPr>
          <p:cNvSpPr txBox="1"/>
          <p:nvPr/>
        </p:nvSpPr>
        <p:spPr>
          <a:xfrm>
            <a:off x="514350" y="21526500"/>
            <a:ext cx="3924279" cy="369332"/>
          </a:xfrm>
          <a:prstGeom prst="rect">
            <a:avLst/>
          </a:prstGeom>
          <a:noFill/>
        </p:spPr>
        <p:txBody>
          <a:bodyPr wrap="none" rtlCol="0">
            <a:spAutoFit/>
          </a:bodyPr>
          <a:lstStyle/>
          <a:p>
            <a:r>
              <a:rPr lang="en-US" dirty="0" err="1"/>
              <a:t>Vigneet</a:t>
            </a:r>
            <a:r>
              <a:rPr lang="en-US" dirty="0"/>
              <a:t> </a:t>
            </a:r>
            <a:r>
              <a:rPr lang="en-US" dirty="0" err="1"/>
              <a:t>Somura</a:t>
            </a:r>
            <a:r>
              <a:rPr lang="en-US" dirty="0"/>
              <a:t>, Ankit Soni, Varun Patni</a:t>
            </a:r>
          </a:p>
        </p:txBody>
      </p:sp>
      <p:sp>
        <p:nvSpPr>
          <p:cNvPr id="3" name="TextBox 2">
            <a:extLst>
              <a:ext uri="{FF2B5EF4-FFF2-40B4-BE49-F238E27FC236}">
                <a16:creationId xmlns:a16="http://schemas.microsoft.com/office/drawing/2014/main" id="{152BAFBA-8C42-42B9-91D5-3762F387D0BD}"/>
              </a:ext>
            </a:extLst>
          </p:cNvPr>
          <p:cNvSpPr txBox="1"/>
          <p:nvPr/>
        </p:nvSpPr>
        <p:spPr>
          <a:xfrm>
            <a:off x="719316" y="18633109"/>
            <a:ext cx="18426145" cy="2308324"/>
          </a:xfrm>
          <a:prstGeom prst="rect">
            <a:avLst/>
          </a:prstGeom>
          <a:noFill/>
        </p:spPr>
        <p:txBody>
          <a:bodyPr wrap="square" rtlCol="0">
            <a:spAutoFit/>
          </a:bodyPr>
          <a:lstStyle/>
          <a:p>
            <a:pPr marL="685800" indent="-685800">
              <a:buFont typeface="Arial" panose="020B0604020202020204" pitchFamily="34" charset="0"/>
              <a:buChar char="•"/>
            </a:pPr>
            <a:r>
              <a:rPr lang="en-US" sz="4800" dirty="0"/>
              <a:t>Flicker due to messaging delays</a:t>
            </a:r>
          </a:p>
          <a:p>
            <a:pPr marL="685800" indent="-685800">
              <a:buFont typeface="Arial" panose="020B0604020202020204" pitchFamily="34" charset="0"/>
              <a:buChar char="•"/>
            </a:pPr>
            <a:r>
              <a:rPr lang="en-US" sz="4800" dirty="0"/>
              <a:t>Rendering large canvas on smaller screen </a:t>
            </a:r>
          </a:p>
          <a:p>
            <a:pPr marL="685800" indent="-685800">
              <a:buFont typeface="Arial" panose="020B0604020202020204" pitchFamily="34" charset="0"/>
              <a:buChar char="•"/>
            </a:pPr>
            <a:r>
              <a:rPr lang="en-US" sz="4800" dirty="0"/>
              <a:t>Scaling of canvas</a:t>
            </a:r>
          </a:p>
        </p:txBody>
      </p:sp>
      <p:sp>
        <p:nvSpPr>
          <p:cNvPr id="7" name="TextBox 6">
            <a:extLst>
              <a:ext uri="{FF2B5EF4-FFF2-40B4-BE49-F238E27FC236}">
                <a16:creationId xmlns:a16="http://schemas.microsoft.com/office/drawing/2014/main" id="{89F4E54A-8BC4-4933-AEFF-F1B28E122500}"/>
              </a:ext>
            </a:extLst>
          </p:cNvPr>
          <p:cNvSpPr txBox="1"/>
          <p:nvPr/>
        </p:nvSpPr>
        <p:spPr>
          <a:xfrm flipH="1">
            <a:off x="779503" y="3628415"/>
            <a:ext cx="19167262" cy="954107"/>
          </a:xfrm>
          <a:prstGeom prst="rect">
            <a:avLst/>
          </a:prstGeom>
          <a:solidFill>
            <a:schemeClr val="accent1">
              <a:lumMod val="75000"/>
            </a:schemeClr>
          </a:solidFill>
        </p:spPr>
        <p:txBody>
          <a:bodyPr wrap="square" rtlCol="0">
            <a:spAutoFit/>
          </a:bodyPr>
          <a:lstStyle/>
          <a:p>
            <a:r>
              <a:rPr lang="en-US" sz="5600" dirty="0">
                <a:solidFill>
                  <a:schemeClr val="bg1"/>
                </a:solidFill>
              </a:rPr>
              <a:t>Gameplay</a:t>
            </a:r>
          </a:p>
        </p:txBody>
      </p:sp>
      <p:sp>
        <p:nvSpPr>
          <p:cNvPr id="58" name="TextBox 57">
            <a:extLst>
              <a:ext uri="{FF2B5EF4-FFF2-40B4-BE49-F238E27FC236}">
                <a16:creationId xmlns:a16="http://schemas.microsoft.com/office/drawing/2014/main" id="{39E1CEE5-2892-4028-BF20-FD492C9FE8E5}"/>
              </a:ext>
            </a:extLst>
          </p:cNvPr>
          <p:cNvSpPr txBox="1"/>
          <p:nvPr/>
        </p:nvSpPr>
        <p:spPr>
          <a:xfrm flipH="1">
            <a:off x="21169760" y="3630630"/>
            <a:ext cx="11149537" cy="954107"/>
          </a:xfrm>
          <a:prstGeom prst="rect">
            <a:avLst/>
          </a:prstGeom>
          <a:solidFill>
            <a:schemeClr val="accent1">
              <a:lumMod val="75000"/>
            </a:schemeClr>
          </a:solidFill>
        </p:spPr>
        <p:txBody>
          <a:bodyPr wrap="square" rtlCol="0">
            <a:spAutoFit/>
          </a:bodyPr>
          <a:lstStyle/>
          <a:p>
            <a:r>
              <a:rPr lang="en-US" sz="5600" dirty="0">
                <a:solidFill>
                  <a:schemeClr val="bg1"/>
                </a:solidFill>
              </a:rPr>
              <a:t>Architecture</a:t>
            </a:r>
          </a:p>
        </p:txBody>
      </p:sp>
      <p:sp>
        <p:nvSpPr>
          <p:cNvPr id="60" name="TextBox 59">
            <a:extLst>
              <a:ext uri="{FF2B5EF4-FFF2-40B4-BE49-F238E27FC236}">
                <a16:creationId xmlns:a16="http://schemas.microsoft.com/office/drawing/2014/main" id="{2565E803-9593-4A84-87DA-482AAF9C24C5}"/>
              </a:ext>
            </a:extLst>
          </p:cNvPr>
          <p:cNvSpPr txBox="1"/>
          <p:nvPr/>
        </p:nvSpPr>
        <p:spPr>
          <a:xfrm flipH="1">
            <a:off x="719316" y="17430410"/>
            <a:ext cx="19167262" cy="954107"/>
          </a:xfrm>
          <a:prstGeom prst="rect">
            <a:avLst/>
          </a:prstGeom>
          <a:solidFill>
            <a:schemeClr val="accent1">
              <a:lumMod val="75000"/>
            </a:schemeClr>
          </a:solidFill>
        </p:spPr>
        <p:txBody>
          <a:bodyPr wrap="square" rtlCol="0">
            <a:spAutoFit/>
          </a:bodyPr>
          <a:lstStyle/>
          <a:p>
            <a:r>
              <a:rPr lang="en-US" sz="5600" dirty="0">
                <a:solidFill>
                  <a:schemeClr val="bg1"/>
                </a:solidFill>
              </a:rPr>
              <a:t>Technical Difficulties </a:t>
            </a:r>
          </a:p>
        </p:txBody>
      </p:sp>
    </p:spTree>
    <p:extLst>
      <p:ext uri="{BB962C8B-B14F-4D97-AF65-F5344CB8AC3E}">
        <p14:creationId xmlns:p14="http://schemas.microsoft.com/office/powerpoint/2010/main" val="40475210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TotalTime>
  <Words>230</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dc:creator>
  <cp:lastModifiedBy>vigneet sompura</cp:lastModifiedBy>
  <cp:revision>26</cp:revision>
  <dcterms:created xsi:type="dcterms:W3CDTF">2019-04-18T04:04:57Z</dcterms:created>
  <dcterms:modified xsi:type="dcterms:W3CDTF">2019-04-18T18:39:25Z</dcterms:modified>
</cp:coreProperties>
</file>