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56" r:id="rId5"/>
    <p:sldId id="257" r:id="rId6"/>
    <p:sldId id="260" r:id="rId7"/>
    <p:sldId id="261" r:id="rId8"/>
    <p:sldId id="262" r:id="rId9"/>
    <p:sldId id="263" r:id="rId10"/>
    <p:sldId id="286" r:id="rId11"/>
    <p:sldId id="281" r:id="rId12"/>
    <p:sldId id="283" r:id="rId13"/>
    <p:sldId id="282" r:id="rId14"/>
    <p:sldId id="287" r:id="rId15"/>
    <p:sldId id="288" r:id="rId16"/>
    <p:sldId id="289" r:id="rId17"/>
    <p:sldId id="290" r:id="rId18"/>
    <p:sldId id="284" r:id="rId19"/>
    <p:sldId id="274" r:id="rId20"/>
    <p:sldId id="285" r:id="rId21"/>
    <p:sldId id="292" r:id="rId22"/>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92" autoAdjust="0"/>
    <p:restoredTop sz="74226" autoAdjust="0"/>
  </p:normalViewPr>
  <p:slideViewPr>
    <p:cSldViewPr snapToGrid="0" snapToObjects="1" showGuides="1">
      <p:cViewPr varScale="1">
        <p:scale>
          <a:sx n="73" d="100"/>
          <a:sy n="73" d="100"/>
        </p:scale>
        <p:origin x="232" y="112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1734367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vignes-12/spacex-rocket-analysi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4176064" cy="1325563"/>
          </a:xfrm>
        </p:spPr>
        <p:txBody>
          <a:bodyPr anchor="ctr">
            <a:normAutofit/>
          </a:bodyPr>
          <a:lstStyle/>
          <a:p>
            <a:r>
              <a:rPr lang="en-US" dirty="0">
                <a:solidFill>
                  <a:srgbClr val="0E659B"/>
                </a:solidFill>
              </a:rPr>
              <a:t>SpaceX Rocket Data Analysis</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Vignes KV</a:t>
            </a:r>
          </a:p>
          <a:p>
            <a:pPr marL="0" indent="0">
              <a:buNone/>
            </a:pPr>
            <a:r>
              <a:rPr lang="en-US" dirty="0"/>
              <a:t>August 4, 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SPACEX FOLIUM 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5" name="Picture 4" descr="A map with a location on it&#10;&#10;Description automatically generated">
            <a:extLst>
              <a:ext uri="{FF2B5EF4-FFF2-40B4-BE49-F238E27FC236}">
                <a16:creationId xmlns:a16="http://schemas.microsoft.com/office/drawing/2014/main" id="{722B98A9-0179-9854-5058-1073040E4B2D}"/>
              </a:ext>
            </a:extLst>
          </p:cNvPr>
          <p:cNvPicPr>
            <a:picLocks noChangeAspect="1"/>
          </p:cNvPicPr>
          <p:nvPr/>
        </p:nvPicPr>
        <p:blipFill>
          <a:blip r:embed="rId2"/>
          <a:stretch>
            <a:fillRect/>
          </a:stretch>
        </p:blipFill>
        <p:spPr>
          <a:xfrm>
            <a:off x="838200" y="1513523"/>
            <a:ext cx="7749194" cy="4663440"/>
          </a:xfrm>
          <a:prstGeom prst="rect">
            <a:avLst/>
          </a:prstGeom>
        </p:spPr>
      </p:pic>
      <p:sp>
        <p:nvSpPr>
          <p:cNvPr id="8" name="TextBox 7">
            <a:extLst>
              <a:ext uri="{FF2B5EF4-FFF2-40B4-BE49-F238E27FC236}">
                <a16:creationId xmlns:a16="http://schemas.microsoft.com/office/drawing/2014/main" id="{BB8631FE-6FA4-CD54-EBA3-0093C653CE31}"/>
              </a:ext>
            </a:extLst>
          </p:cNvPr>
          <p:cNvSpPr txBox="1"/>
          <p:nvPr/>
        </p:nvSpPr>
        <p:spPr>
          <a:xfrm>
            <a:off x="8792308" y="1512277"/>
            <a:ext cx="2766406" cy="2031325"/>
          </a:xfrm>
          <a:prstGeom prst="rect">
            <a:avLst/>
          </a:prstGeom>
          <a:noFill/>
        </p:spPr>
        <p:txBody>
          <a:bodyPr wrap="square" rtlCol="0">
            <a:spAutoFit/>
          </a:bodyPr>
          <a:lstStyle/>
          <a:p>
            <a:r>
              <a:rPr lang="en-US" dirty="0"/>
              <a:t>Clicking on the VAFB SLC-4E region for example allows us to see the number of successful (represented by green) and unsuccessful (represented by red) markers.</a:t>
            </a:r>
          </a:p>
        </p:txBody>
      </p:sp>
    </p:spTree>
    <p:extLst>
      <p:ext uri="{BB962C8B-B14F-4D97-AF65-F5344CB8AC3E}">
        <p14:creationId xmlns:p14="http://schemas.microsoft.com/office/powerpoint/2010/main" val="2997651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SPACEX FOLIUM RESULTS</a:t>
            </a:r>
          </a:p>
        </p:txBody>
      </p:sp>
      <p:pic>
        <p:nvPicPr>
          <p:cNvPr id="7" name="Content Placeholder 6" descr="A map with a circular pattern&#10;&#10;Description automatically generated with medium confidence">
            <a:extLst>
              <a:ext uri="{FF2B5EF4-FFF2-40B4-BE49-F238E27FC236}">
                <a16:creationId xmlns:a16="http://schemas.microsoft.com/office/drawing/2014/main" id="{FAAC725B-03B0-F7DC-91B5-0FFA1E872C67}"/>
              </a:ext>
            </a:extLst>
          </p:cNvPr>
          <p:cNvPicPr>
            <a:picLocks noGrp="1" noChangeAspect="1"/>
          </p:cNvPicPr>
          <p:nvPr>
            <p:ph sz="half" idx="2"/>
          </p:nvPr>
        </p:nvPicPr>
        <p:blipFill>
          <a:blip r:embed="rId2"/>
          <a:stretch>
            <a:fillRect/>
          </a:stretch>
        </p:blipFill>
        <p:spPr>
          <a:xfrm>
            <a:off x="914400" y="1690686"/>
            <a:ext cx="7139138" cy="4305667"/>
          </a:xfrm>
        </p:spPr>
      </p:pic>
      <p:sp>
        <p:nvSpPr>
          <p:cNvPr id="8" name="TextBox 7">
            <a:extLst>
              <a:ext uri="{FF2B5EF4-FFF2-40B4-BE49-F238E27FC236}">
                <a16:creationId xmlns:a16="http://schemas.microsoft.com/office/drawing/2014/main" id="{0EB5D8AB-D1B0-0E19-DD35-ACE835DD4A3E}"/>
              </a:ext>
            </a:extLst>
          </p:cNvPr>
          <p:cNvSpPr txBox="1"/>
          <p:nvPr/>
        </p:nvSpPr>
        <p:spPr>
          <a:xfrm>
            <a:off x="8264769" y="1690686"/>
            <a:ext cx="3411416" cy="3970318"/>
          </a:xfrm>
          <a:prstGeom prst="rect">
            <a:avLst/>
          </a:prstGeom>
          <a:noFill/>
        </p:spPr>
        <p:txBody>
          <a:bodyPr wrap="square" rtlCol="0">
            <a:spAutoFit/>
          </a:bodyPr>
          <a:lstStyle/>
          <a:p>
            <a:r>
              <a:rPr lang="en-US" dirty="0"/>
              <a:t>Similar example with the two launch locations in Florida as well. Unfortunately, I was not able to get the </a:t>
            </a:r>
            <a:r>
              <a:rPr lang="en-US" dirty="0" err="1"/>
              <a:t>PolyLine</a:t>
            </a:r>
            <a:r>
              <a:rPr lang="en-US" dirty="0"/>
              <a:t> functionality working with my system, as you can see with the stray blue line on the map. However, I can make these initial impressions:</a:t>
            </a:r>
          </a:p>
          <a:p>
            <a:r>
              <a:rPr lang="en-US" dirty="0"/>
              <a:t>- Launch locations seem to be within a mile of a highway, and about two miles from a railroad. However, they seem to be pretty far from cities, which makes sense for safety reasons.</a:t>
            </a:r>
          </a:p>
        </p:txBody>
      </p:sp>
    </p:spTree>
    <p:extLst>
      <p:ext uri="{BB962C8B-B14F-4D97-AF65-F5344CB8AC3E}">
        <p14:creationId xmlns:p14="http://schemas.microsoft.com/office/powerpoint/2010/main" val="1417570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SPACEX DASH 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11" name="Picture 10" descr="A pie chart with different colored circles&#10;&#10;Description automatically generated">
            <a:extLst>
              <a:ext uri="{FF2B5EF4-FFF2-40B4-BE49-F238E27FC236}">
                <a16:creationId xmlns:a16="http://schemas.microsoft.com/office/drawing/2014/main" id="{331B5C75-0F5A-D4EE-BC49-D6317BDAE436}"/>
              </a:ext>
            </a:extLst>
          </p:cNvPr>
          <p:cNvPicPr>
            <a:picLocks noChangeAspect="1"/>
          </p:cNvPicPr>
          <p:nvPr/>
        </p:nvPicPr>
        <p:blipFill>
          <a:blip r:embed="rId2"/>
          <a:stretch>
            <a:fillRect/>
          </a:stretch>
        </p:blipFill>
        <p:spPr>
          <a:xfrm>
            <a:off x="838200" y="1504806"/>
            <a:ext cx="7772400" cy="2496488"/>
          </a:xfrm>
          <a:prstGeom prst="rect">
            <a:avLst/>
          </a:prstGeom>
        </p:spPr>
      </p:pic>
      <p:sp>
        <p:nvSpPr>
          <p:cNvPr id="12" name="TextBox 11">
            <a:extLst>
              <a:ext uri="{FF2B5EF4-FFF2-40B4-BE49-F238E27FC236}">
                <a16:creationId xmlns:a16="http://schemas.microsoft.com/office/drawing/2014/main" id="{385B0881-014F-7FFE-16D8-BCD103055B2D}"/>
              </a:ext>
            </a:extLst>
          </p:cNvPr>
          <p:cNvSpPr txBox="1"/>
          <p:nvPr/>
        </p:nvSpPr>
        <p:spPr>
          <a:xfrm>
            <a:off x="1043114" y="4001294"/>
            <a:ext cx="8980117" cy="1754326"/>
          </a:xfrm>
          <a:prstGeom prst="rect">
            <a:avLst/>
          </a:prstGeom>
          <a:noFill/>
        </p:spPr>
        <p:txBody>
          <a:bodyPr wrap="square" rtlCol="0">
            <a:spAutoFit/>
          </a:bodyPr>
          <a:lstStyle/>
          <a:p>
            <a:r>
              <a:rPr lang="en-US" dirty="0"/>
              <a:t>From this pie chart, we can clearly see that the KSC LC-39A location has the most successful launches out of all locations, followed by the VAFB SLC-4E location.</a:t>
            </a:r>
          </a:p>
          <a:p>
            <a:endParaRPr lang="en-US" dirty="0"/>
          </a:p>
          <a:p>
            <a:r>
              <a:rPr lang="en-US" dirty="0"/>
              <a:t>After generating pie charts for each location, we can see that the KSC LC-39A has the highest landing success rate out of all sites at 76.9%, followed closely by CCAFS LC-40 at 73.1% success rate, VAFB SLC-4E at 60%, and CCAFS SLC-40 at 57.1%.</a:t>
            </a:r>
          </a:p>
        </p:txBody>
      </p:sp>
    </p:spTree>
    <p:extLst>
      <p:ext uri="{BB962C8B-B14F-4D97-AF65-F5344CB8AC3E}">
        <p14:creationId xmlns:p14="http://schemas.microsoft.com/office/powerpoint/2010/main" val="1780623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SPACEX DASH 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5" name="Picture 4" descr="A graph with colored dots&#10;&#10;Description automatically generated">
            <a:extLst>
              <a:ext uri="{FF2B5EF4-FFF2-40B4-BE49-F238E27FC236}">
                <a16:creationId xmlns:a16="http://schemas.microsoft.com/office/drawing/2014/main" id="{C33DFF33-7222-2115-D713-C4A0111FDDD0}"/>
              </a:ext>
            </a:extLst>
          </p:cNvPr>
          <p:cNvPicPr>
            <a:picLocks noChangeAspect="1"/>
          </p:cNvPicPr>
          <p:nvPr/>
        </p:nvPicPr>
        <p:blipFill>
          <a:blip r:embed="rId2"/>
          <a:stretch>
            <a:fillRect/>
          </a:stretch>
        </p:blipFill>
        <p:spPr>
          <a:xfrm>
            <a:off x="691276" y="1504805"/>
            <a:ext cx="10515600" cy="3377601"/>
          </a:xfrm>
          <a:prstGeom prst="rect">
            <a:avLst/>
          </a:prstGeom>
        </p:spPr>
      </p:pic>
      <p:sp>
        <p:nvSpPr>
          <p:cNvPr id="6" name="TextBox 5">
            <a:extLst>
              <a:ext uri="{FF2B5EF4-FFF2-40B4-BE49-F238E27FC236}">
                <a16:creationId xmlns:a16="http://schemas.microsoft.com/office/drawing/2014/main" id="{59EDC7E0-0A93-7DDD-D5C1-FFD33A4ECE7F}"/>
              </a:ext>
            </a:extLst>
          </p:cNvPr>
          <p:cNvSpPr txBox="1"/>
          <p:nvPr/>
        </p:nvSpPr>
        <p:spPr>
          <a:xfrm>
            <a:off x="1043114" y="4706937"/>
            <a:ext cx="9155963" cy="1200329"/>
          </a:xfrm>
          <a:prstGeom prst="rect">
            <a:avLst/>
          </a:prstGeom>
          <a:noFill/>
        </p:spPr>
        <p:txBody>
          <a:bodyPr wrap="square" rtlCol="0">
            <a:spAutoFit/>
          </a:bodyPr>
          <a:lstStyle/>
          <a:p>
            <a:r>
              <a:rPr lang="en-US" dirty="0"/>
              <a:t>From this graph, we can compare the success of each rocket launch with the booster version category and its payload mass. As we can see generally FT missions are successful, and v1.1 missions are failures. With the help of </a:t>
            </a:r>
            <a:r>
              <a:rPr lang="en-US" dirty="0" err="1"/>
              <a:t>Plotly</a:t>
            </a:r>
            <a:r>
              <a:rPr lang="en-US" dirty="0"/>
              <a:t> and Dash, we can adjust the payload range and specific launch sites as well (next slide).</a:t>
            </a:r>
          </a:p>
        </p:txBody>
      </p:sp>
    </p:spTree>
    <p:extLst>
      <p:ext uri="{BB962C8B-B14F-4D97-AF65-F5344CB8AC3E}">
        <p14:creationId xmlns:p14="http://schemas.microsoft.com/office/powerpoint/2010/main" val="1983344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SPACEX DASH 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5" name="Picture 4" descr="A graph with numbers and symbols&#10;&#10;Description automatically generated">
            <a:extLst>
              <a:ext uri="{FF2B5EF4-FFF2-40B4-BE49-F238E27FC236}">
                <a16:creationId xmlns:a16="http://schemas.microsoft.com/office/drawing/2014/main" id="{32FFEC64-8945-2A37-A502-208B281998FF}"/>
              </a:ext>
            </a:extLst>
          </p:cNvPr>
          <p:cNvPicPr>
            <a:picLocks noChangeAspect="1"/>
          </p:cNvPicPr>
          <p:nvPr/>
        </p:nvPicPr>
        <p:blipFill>
          <a:blip r:embed="rId2"/>
          <a:stretch>
            <a:fillRect/>
          </a:stretch>
        </p:blipFill>
        <p:spPr>
          <a:xfrm>
            <a:off x="838200" y="1504806"/>
            <a:ext cx="10515600" cy="2496488"/>
          </a:xfrm>
          <a:prstGeom prst="rect">
            <a:avLst/>
          </a:prstGeom>
        </p:spPr>
      </p:pic>
      <p:pic>
        <p:nvPicPr>
          <p:cNvPr id="7" name="Picture 6" descr="A graph with numbers and symbols&#10;&#10;Description automatically generated">
            <a:extLst>
              <a:ext uri="{FF2B5EF4-FFF2-40B4-BE49-F238E27FC236}">
                <a16:creationId xmlns:a16="http://schemas.microsoft.com/office/drawing/2014/main" id="{1FB3FDA2-0A81-546E-3DEB-F9653EC5A535}"/>
              </a:ext>
            </a:extLst>
          </p:cNvPr>
          <p:cNvPicPr>
            <a:picLocks noChangeAspect="1"/>
          </p:cNvPicPr>
          <p:nvPr/>
        </p:nvPicPr>
        <p:blipFill>
          <a:blip r:embed="rId3"/>
          <a:stretch>
            <a:fillRect/>
          </a:stretch>
        </p:blipFill>
        <p:spPr>
          <a:xfrm>
            <a:off x="838200" y="3680475"/>
            <a:ext cx="10515600" cy="2496488"/>
          </a:xfrm>
          <a:prstGeom prst="rect">
            <a:avLst/>
          </a:prstGeom>
        </p:spPr>
      </p:pic>
    </p:spTree>
    <p:extLst>
      <p:ext uri="{BB962C8B-B14F-4D97-AF65-F5344CB8AC3E}">
        <p14:creationId xmlns:p14="http://schemas.microsoft.com/office/powerpoint/2010/main" val="929270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4E0B-2D6F-D22C-B99D-4447CB744B19}"/>
              </a:ext>
            </a:extLst>
          </p:cNvPr>
          <p:cNvSpPr>
            <a:spLocks noGrp="1"/>
          </p:cNvSpPr>
          <p:nvPr>
            <p:ph type="title"/>
          </p:nvPr>
        </p:nvSpPr>
        <p:spPr/>
        <p:txBody>
          <a:bodyPr/>
          <a:lstStyle/>
          <a:p>
            <a:r>
              <a:rPr lang="en-US" dirty="0"/>
              <a:t>SPACEX PREDICTIVE ANALYSIS RESULTS</a:t>
            </a:r>
          </a:p>
        </p:txBody>
      </p:sp>
      <p:pic>
        <p:nvPicPr>
          <p:cNvPr id="6" name="Picture 5" descr="A diagram of different colored squares&#10;&#10;Description automatically generated">
            <a:extLst>
              <a:ext uri="{FF2B5EF4-FFF2-40B4-BE49-F238E27FC236}">
                <a16:creationId xmlns:a16="http://schemas.microsoft.com/office/drawing/2014/main" id="{BE8E00CD-514E-CFE7-7A25-12ED2FDBBDD5}"/>
              </a:ext>
            </a:extLst>
          </p:cNvPr>
          <p:cNvPicPr>
            <a:picLocks noChangeAspect="1"/>
          </p:cNvPicPr>
          <p:nvPr/>
        </p:nvPicPr>
        <p:blipFill>
          <a:blip r:embed="rId2"/>
          <a:stretch>
            <a:fillRect/>
          </a:stretch>
        </p:blipFill>
        <p:spPr>
          <a:xfrm>
            <a:off x="838200" y="1528396"/>
            <a:ext cx="5443906" cy="4672329"/>
          </a:xfrm>
          <a:prstGeom prst="rect">
            <a:avLst/>
          </a:prstGeom>
        </p:spPr>
      </p:pic>
      <p:sp>
        <p:nvSpPr>
          <p:cNvPr id="7" name="TextBox 6">
            <a:extLst>
              <a:ext uri="{FF2B5EF4-FFF2-40B4-BE49-F238E27FC236}">
                <a16:creationId xmlns:a16="http://schemas.microsoft.com/office/drawing/2014/main" id="{4D32DF59-55DC-6E0C-8ED6-F3862CF4565C}"/>
              </a:ext>
            </a:extLst>
          </p:cNvPr>
          <p:cNvSpPr txBox="1"/>
          <p:nvPr/>
        </p:nvSpPr>
        <p:spPr>
          <a:xfrm>
            <a:off x="6282107" y="1528397"/>
            <a:ext cx="5446832" cy="4524315"/>
          </a:xfrm>
          <a:prstGeom prst="rect">
            <a:avLst/>
          </a:prstGeom>
          <a:noFill/>
        </p:spPr>
        <p:txBody>
          <a:bodyPr wrap="square" rtlCol="0">
            <a:spAutoFit/>
          </a:bodyPr>
          <a:lstStyle/>
          <a:p>
            <a:r>
              <a:rPr lang="en-US" dirty="0"/>
              <a:t>After analyzing this data, we have considered implemented several machine learning models to figure out which one is best at predicting successful landings given the payload mass, flights, orbit, number of grid fins, and other such attributes. The models that we have considered training along with their accuracies are the following:</a:t>
            </a:r>
          </a:p>
          <a:p>
            <a:endParaRPr lang="en-US" dirty="0"/>
          </a:p>
          <a:p>
            <a:pPr marL="285750" indent="-285750">
              <a:buFontTx/>
              <a:buChar char="-"/>
            </a:pPr>
            <a:r>
              <a:rPr lang="en-US" dirty="0"/>
              <a:t>Logistic Regression (training: 0.846, testing: 0.833)</a:t>
            </a:r>
          </a:p>
          <a:p>
            <a:pPr marL="285750" indent="-285750">
              <a:buFontTx/>
              <a:buChar char="-"/>
            </a:pPr>
            <a:r>
              <a:rPr lang="en-US" dirty="0"/>
              <a:t>SVM (training: 0.848, training: 0.833)</a:t>
            </a:r>
          </a:p>
          <a:p>
            <a:pPr marL="285750" indent="-285750">
              <a:buFontTx/>
              <a:buChar char="-"/>
            </a:pPr>
            <a:r>
              <a:rPr lang="en-US" dirty="0"/>
              <a:t>Decision Trees (training: 0.877, testing: 0.833)</a:t>
            </a:r>
          </a:p>
          <a:p>
            <a:pPr marL="285750" indent="-285750">
              <a:buFontTx/>
              <a:buChar char="-"/>
            </a:pPr>
            <a:r>
              <a:rPr lang="en-US" dirty="0"/>
              <a:t>K-nearest neighbors (training: 0.848, testing: 0.833)</a:t>
            </a:r>
          </a:p>
          <a:p>
            <a:pPr marL="285750" indent="-285750">
              <a:buFontTx/>
              <a:buChar char="-"/>
            </a:pPr>
            <a:endParaRPr lang="en-US" dirty="0"/>
          </a:p>
          <a:p>
            <a:r>
              <a:rPr lang="en-US" dirty="0"/>
              <a:t>Since all models performed the same on the testing data, the confusion matrices of all models can be found to the LHS. However, </a:t>
            </a:r>
          </a:p>
        </p:txBody>
      </p:sp>
    </p:spTree>
    <p:extLst>
      <p:ext uri="{BB962C8B-B14F-4D97-AF65-F5344CB8AC3E}">
        <p14:creationId xmlns:p14="http://schemas.microsoft.com/office/powerpoint/2010/main" val="2160436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62500" lnSpcReduction="20000"/>
          </a:bodyPr>
          <a:lstStyle/>
          <a:p>
            <a:r>
              <a:rPr lang="en-US" dirty="0"/>
              <a:t>SpaceX is a very successful rocket-launching company due to many factors, including:</a:t>
            </a:r>
          </a:p>
          <a:p>
            <a:pPr lvl="1"/>
            <a:r>
              <a:rPr lang="en-US" dirty="0"/>
              <a:t>Their one-of-a-kind rocket reusability launching technique, which saves dramatically on costs</a:t>
            </a:r>
          </a:p>
          <a:p>
            <a:pPr lvl="1"/>
            <a:r>
              <a:rPr lang="en-US" dirty="0"/>
              <a:t>An overall 67% successful rate and a success rate that is over 80% in the year 2020 with a positive trendline</a:t>
            </a:r>
          </a:p>
          <a:p>
            <a:pPr lvl="1"/>
            <a:r>
              <a:rPr lang="en-US" dirty="0"/>
              <a:t>Their unique locations near the Atlantic and Pacific coastlines that are also near NASA government facilities</a:t>
            </a:r>
          </a:p>
          <a:p>
            <a:r>
              <a:rPr lang="en-US" dirty="0"/>
              <a:t>Many space launches are going from a GTO or VSS orbit to ones like VLEO due to a higher success rate.</a:t>
            </a:r>
          </a:p>
          <a:p>
            <a:r>
              <a:rPr lang="en-US" dirty="0"/>
              <a:t>The most successful launch site is also the same place with the most successful launching percentage, that being the KSC LC-39A launch site.</a:t>
            </a:r>
          </a:p>
          <a:p>
            <a:r>
              <a:rPr lang="en-US" dirty="0"/>
              <a:t>In terms of predictive analysis, an SVM model seems to predict successful launches the best with an overall training accuracy of 88% and testing accuracy of 83%.</a:t>
            </a:r>
          </a:p>
          <a:p>
            <a:r>
              <a:rPr lang="en-US" dirty="0"/>
              <a:t>In order for </a:t>
            </a:r>
            <a:r>
              <a:rPr lang="en-US" dirty="0" err="1"/>
              <a:t>SpaceY</a:t>
            </a:r>
            <a:r>
              <a:rPr lang="en-US" dirty="0"/>
              <a:t> to beat SpaceX, we suggest utilizing the many techniques that SpaceX currently uses that enabled them to be the world’s most </a:t>
            </a:r>
            <a:r>
              <a:rPr lang="en-US" dirty="0" err="1"/>
              <a:t>renowed</a:t>
            </a:r>
            <a:r>
              <a:rPr lang="en-US" dirty="0"/>
              <a:t> rocket launching company, but even better.</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F1384-0FD9-7128-A309-01C0094FD3B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EC1F42A-DC38-9AA0-F974-FDE96B0C5797}"/>
              </a:ext>
            </a:extLst>
          </p:cNvPr>
          <p:cNvSpPr>
            <a:spLocks noGrp="1"/>
          </p:cNvSpPr>
          <p:nvPr>
            <p:ph idx="1"/>
          </p:nvPr>
        </p:nvSpPr>
        <p:spPr/>
        <p:txBody>
          <a:bodyPr/>
          <a:lstStyle/>
          <a:p>
            <a:r>
              <a:rPr lang="en-US" dirty="0"/>
              <a:t>GitHub repository: </a:t>
            </a:r>
            <a:r>
              <a:rPr lang="en-US" dirty="0">
                <a:hlinkClick r:id="rId2"/>
              </a:rPr>
              <a:t>https://github.com/vignes-12/spacex-rocket-analysis</a:t>
            </a:r>
            <a:endParaRPr lang="en-US" dirty="0"/>
          </a:p>
          <a:p>
            <a:r>
              <a:rPr lang="en-US" dirty="0"/>
              <a:t>SpaceX Open-source REST API: </a:t>
            </a:r>
            <a:r>
              <a:rPr lang="en-US" sz="2800" dirty="0"/>
              <a:t>https://</a:t>
            </a:r>
            <a:r>
              <a:rPr lang="en-US" sz="2800" dirty="0" err="1"/>
              <a:t>github.com</a:t>
            </a:r>
            <a:r>
              <a:rPr lang="en-US" sz="2800" dirty="0"/>
              <a:t>/r-</a:t>
            </a:r>
            <a:r>
              <a:rPr lang="en-US" sz="2800" dirty="0" err="1"/>
              <a:t>spacex</a:t>
            </a:r>
            <a:r>
              <a:rPr lang="en-US" sz="2800" dirty="0"/>
              <a:t>/SpaceX-API</a:t>
            </a:r>
          </a:p>
          <a:p>
            <a:r>
              <a:rPr lang="en-US" dirty="0"/>
              <a:t>Wikipedia List of Falcon 9 and Falcon Heavy Launches: </a:t>
            </a:r>
            <a:r>
              <a:rPr lang="en-US" sz="2800" dirty="0"/>
              <a:t>https://</a:t>
            </a:r>
            <a:r>
              <a:rPr lang="en-US" sz="2800" dirty="0" err="1"/>
              <a:t>en.wikipedia.org</a:t>
            </a:r>
            <a:r>
              <a:rPr lang="en-US" sz="2800" dirty="0"/>
              <a:t>/wiki/List_of_Falcon_9_and_Falcon_Heavy_launches</a:t>
            </a:r>
          </a:p>
          <a:p>
            <a:pPr marL="0" indent="0">
              <a:buNone/>
            </a:pPr>
            <a:endParaRPr lang="en-US" dirty="0"/>
          </a:p>
        </p:txBody>
      </p:sp>
    </p:spTree>
    <p:extLst>
      <p:ext uri="{BB962C8B-B14F-4D97-AF65-F5344CB8AC3E}">
        <p14:creationId xmlns:p14="http://schemas.microsoft.com/office/powerpoint/2010/main" val="3618993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B1D3-2D3C-90F7-1E99-FC2F48C3EAED}"/>
              </a:ext>
            </a:extLst>
          </p:cNvPr>
          <p:cNvSpPr>
            <a:spLocks noGrp="1"/>
          </p:cNvSpPr>
          <p:nvPr>
            <p:ph type="ctrTitle"/>
          </p:nvPr>
        </p:nvSpPr>
        <p:spPr/>
        <p:txBody>
          <a:bodyPr/>
          <a:lstStyle/>
          <a:p>
            <a:r>
              <a:rPr lang="en-US"/>
              <a:t>THANK YOU!</a:t>
            </a:r>
          </a:p>
        </p:txBody>
      </p:sp>
    </p:spTree>
    <p:extLst>
      <p:ext uri="{BB962C8B-B14F-4D97-AF65-F5344CB8AC3E}">
        <p14:creationId xmlns:p14="http://schemas.microsoft.com/office/powerpoint/2010/main" val="1501884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fontScale="85000" lnSpcReduction="20000"/>
          </a:bodyPr>
          <a:lstStyle/>
          <a:p>
            <a:r>
              <a:rPr lang="en-US" sz="2200" dirty="0"/>
              <a:t>SpaceX is the most established private satellite company in the world</a:t>
            </a:r>
          </a:p>
          <a:p>
            <a:r>
              <a:rPr lang="en-US" sz="2200" dirty="0"/>
              <a:t>As </a:t>
            </a:r>
            <a:r>
              <a:rPr lang="en-US" sz="2200" dirty="0" err="1"/>
              <a:t>SpaceY</a:t>
            </a:r>
            <a:r>
              <a:rPr lang="en-US" sz="2200" dirty="0"/>
              <a:t>, our goal is to out-compete them by first understanding their methodologies of space launches throughout various rocket launch locations</a:t>
            </a:r>
          </a:p>
          <a:p>
            <a:r>
              <a:rPr lang="en-US" sz="2200" dirty="0"/>
              <a:t>There are several reasons SpaceX is very successful as a rocket company</a:t>
            </a:r>
          </a:p>
          <a:p>
            <a:pPr lvl="1"/>
            <a:r>
              <a:rPr lang="en-US" sz="1800" dirty="0"/>
              <a:t>Multiple stages to launch rocket (first stage is to send rocket to space and land rocket successfully, and second stage helps bring payload to orbit)</a:t>
            </a:r>
          </a:p>
          <a:p>
            <a:pPr lvl="1"/>
            <a:r>
              <a:rPr lang="en-US" sz="1800" dirty="0"/>
              <a:t>They reuse part of the rocket launch to save dramatically on costs</a:t>
            </a:r>
          </a:p>
          <a:p>
            <a:pPr lvl="1"/>
            <a:r>
              <a:rPr lang="en-US" sz="1800" dirty="0"/>
              <a:t>Other companies spend ~$180 million per rocket launch, but SpaceX only spends about $60 million per rocket launch</a:t>
            </a:r>
          </a:p>
          <a:p>
            <a:r>
              <a:rPr lang="en-US" sz="2600" dirty="0"/>
              <a:t>By predicting whether the first stage of the rocket will land, given certain factors such as rocket type, payload weight, and orbit, we can effectively determine whether SpaceX satellites will be successful, and use those factors to our advantage at </a:t>
            </a:r>
            <a:r>
              <a:rPr lang="en-US" sz="2600" dirty="0" err="1"/>
              <a:t>SpaceY</a:t>
            </a:r>
            <a:r>
              <a:rPr lang="en-US" sz="2600" dirty="0"/>
              <a:t>.</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Satellites have been launched by rockets since the Soviet Union launched Sputnik in 1969</a:t>
            </a:r>
          </a:p>
          <a:p>
            <a:r>
              <a:rPr lang="en-US" sz="2200" dirty="0"/>
              <a:t>Most of the work has diverged from the public sector (such as USA’s NASA, and other nation’s governments) into the private sector as they can better prioritize profitability and other private interests</a:t>
            </a:r>
          </a:p>
          <a:p>
            <a:r>
              <a:rPr lang="en-US" sz="2200" dirty="0"/>
              <a:t>Several companies have started working on satellite launches, such as </a:t>
            </a:r>
            <a:r>
              <a:rPr lang="en-US" sz="2200" dirty="0" err="1"/>
              <a:t>Globalstar</a:t>
            </a:r>
            <a:r>
              <a:rPr lang="en-US" sz="2200" dirty="0"/>
              <a:t>, Jeff </a:t>
            </a:r>
            <a:r>
              <a:rPr lang="en-US" sz="2200" dirty="0" err="1"/>
              <a:t>Bezo’s</a:t>
            </a:r>
            <a:r>
              <a:rPr lang="en-US" sz="2200" dirty="0"/>
              <a:t> Blue Origin, Sir Richard Branson’s Virgin Galactic, but probably the most well-known and successful of them all is Elon Musk’s SpaceX, which was last valued at ~$200 billion.</a:t>
            </a:r>
          </a:p>
          <a:p>
            <a:r>
              <a:rPr lang="en-US" sz="2200" dirty="0"/>
              <a:t>SpaceX’s success has come from their multi-stage launches, which enable them to reuse rockets after launching them so that they can continue using the same parts for multiple launches after they have deployed the satellites into space.</a:t>
            </a:r>
          </a:p>
          <a:p>
            <a:r>
              <a:rPr lang="en-US" sz="2200" dirty="0"/>
              <a:t>By understanding and determining whether satellite launches are successful based upon multiple factors such as payload amount, rocket type, and other factors, we can effectively determine whether the rocket can be successfully landed and reused in future missions.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fontScale="85000" lnSpcReduction="20000"/>
          </a:bodyPr>
          <a:lstStyle/>
          <a:p>
            <a:r>
              <a:rPr lang="en-US" sz="2200" dirty="0"/>
              <a:t>We first source data from SpaceX’s public REST API: https://</a:t>
            </a:r>
            <a:r>
              <a:rPr lang="en-US" sz="2200" dirty="0" err="1"/>
              <a:t>github.com</a:t>
            </a:r>
            <a:r>
              <a:rPr lang="en-US" sz="2200" dirty="0"/>
              <a:t>/r-</a:t>
            </a:r>
            <a:r>
              <a:rPr lang="en-US" sz="2200" dirty="0" err="1"/>
              <a:t>spacex</a:t>
            </a:r>
            <a:r>
              <a:rPr lang="en-US" sz="2200" dirty="0"/>
              <a:t>/SpaceX-API</a:t>
            </a:r>
          </a:p>
          <a:p>
            <a:pPr lvl="1"/>
            <a:r>
              <a:rPr lang="en-US" sz="1800" dirty="0"/>
              <a:t>On this dataset, we will perform Exploratory Data Analysis (EDA) to understand the overall structure of the dataset as well as general statistics</a:t>
            </a:r>
          </a:p>
          <a:p>
            <a:r>
              <a:rPr lang="en-US" sz="2200" dirty="0"/>
              <a:t>We will then perform data scraping from Wikipedia’s historical table of Falcon 9 launches: https://</a:t>
            </a:r>
            <a:r>
              <a:rPr lang="en-US" sz="2200" dirty="0" err="1"/>
              <a:t>en.wikipedia.org</a:t>
            </a:r>
            <a:r>
              <a:rPr lang="en-US" sz="2200" dirty="0"/>
              <a:t>/wiki/List_of_Falcon_9_and_Falcon_Heavy_launches</a:t>
            </a:r>
          </a:p>
          <a:p>
            <a:pPr lvl="1"/>
            <a:r>
              <a:rPr lang="en-US" sz="1800" dirty="0"/>
              <a:t>Using Beautiful Soup, we will again perform EDA to understand the structure and statistics of this dataset</a:t>
            </a:r>
          </a:p>
          <a:p>
            <a:r>
              <a:rPr lang="en-US" sz="2200" dirty="0"/>
              <a:t>We will also utilize SQL and Folium with EDA to visually determine certain aspects of each rocket launch</a:t>
            </a:r>
          </a:p>
          <a:p>
            <a:r>
              <a:rPr lang="en-US" sz="2200" dirty="0"/>
              <a:t>We will create an interactive visual dashboard using </a:t>
            </a:r>
            <a:r>
              <a:rPr lang="en-US" sz="2200" dirty="0" err="1"/>
              <a:t>Plotly</a:t>
            </a:r>
            <a:r>
              <a:rPr lang="en-US" sz="2200" dirty="0"/>
              <a:t> and Dash to determine the success rate of each rocket launch given the payload and rocket type, as well as other statistics</a:t>
            </a:r>
          </a:p>
          <a:p>
            <a:r>
              <a:rPr lang="en-US" sz="2200" dirty="0"/>
              <a:t>Finally, we will utilize several machine learning models (such as Decision Trees, </a:t>
            </a:r>
            <a:r>
              <a:rPr lang="en-US" sz="2200" dirty="0" err="1"/>
              <a:t>kNNs</a:t>
            </a:r>
            <a:r>
              <a:rPr lang="en-US" sz="2200" dirty="0"/>
              <a:t>, and SVMs) to determine whether we can predict successful rocket launches given the above dataset</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SPACEX EDA 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6" name="Picture 5" descr="A graph of flight number&#10;&#10;Description automatically generated">
            <a:extLst>
              <a:ext uri="{FF2B5EF4-FFF2-40B4-BE49-F238E27FC236}">
                <a16:creationId xmlns:a16="http://schemas.microsoft.com/office/drawing/2014/main" id="{80086BB0-E3A3-837F-347F-13970253CF0D}"/>
              </a:ext>
            </a:extLst>
          </p:cNvPr>
          <p:cNvPicPr>
            <a:picLocks noChangeAspect="1"/>
          </p:cNvPicPr>
          <p:nvPr/>
        </p:nvPicPr>
        <p:blipFill>
          <a:blip r:embed="rId3"/>
          <a:stretch>
            <a:fillRect/>
          </a:stretch>
        </p:blipFill>
        <p:spPr>
          <a:xfrm>
            <a:off x="1179722" y="1503834"/>
            <a:ext cx="9297319" cy="1821227"/>
          </a:xfrm>
          <a:prstGeom prst="rect">
            <a:avLst/>
          </a:prstGeom>
        </p:spPr>
      </p:pic>
      <p:sp>
        <p:nvSpPr>
          <p:cNvPr id="7" name="TextBox 6">
            <a:extLst>
              <a:ext uri="{FF2B5EF4-FFF2-40B4-BE49-F238E27FC236}">
                <a16:creationId xmlns:a16="http://schemas.microsoft.com/office/drawing/2014/main" id="{EF39AF72-1803-F7EA-E2ED-0677213BE1E6}"/>
              </a:ext>
            </a:extLst>
          </p:cNvPr>
          <p:cNvSpPr txBox="1"/>
          <p:nvPr/>
        </p:nvSpPr>
        <p:spPr>
          <a:xfrm>
            <a:off x="1204970" y="3354963"/>
            <a:ext cx="9782060" cy="646331"/>
          </a:xfrm>
          <a:prstGeom prst="rect">
            <a:avLst/>
          </a:prstGeom>
          <a:noFill/>
        </p:spPr>
        <p:txBody>
          <a:bodyPr wrap="square" rtlCol="0">
            <a:spAutoFit/>
          </a:bodyPr>
          <a:lstStyle/>
          <a:p>
            <a:r>
              <a:rPr lang="en-US" dirty="0"/>
              <a:t>From the figure above, we can see that the majority of flights are successful, particularly those that happened more recently and with higher payloads.</a:t>
            </a:r>
          </a:p>
        </p:txBody>
      </p:sp>
      <p:pic>
        <p:nvPicPr>
          <p:cNvPr id="9" name="Picture 8" descr="A white background with orange and blue dots&#10;&#10;Description automatically generated">
            <a:extLst>
              <a:ext uri="{FF2B5EF4-FFF2-40B4-BE49-F238E27FC236}">
                <a16:creationId xmlns:a16="http://schemas.microsoft.com/office/drawing/2014/main" id="{45D29F80-3FA8-59F4-78EC-7C4ED5893D13}"/>
              </a:ext>
            </a:extLst>
          </p:cNvPr>
          <p:cNvPicPr>
            <a:picLocks noChangeAspect="1"/>
          </p:cNvPicPr>
          <p:nvPr/>
        </p:nvPicPr>
        <p:blipFill>
          <a:blip r:embed="rId4"/>
          <a:stretch>
            <a:fillRect/>
          </a:stretch>
        </p:blipFill>
        <p:spPr>
          <a:xfrm>
            <a:off x="1334752" y="4112250"/>
            <a:ext cx="8955001" cy="1754172"/>
          </a:xfrm>
          <a:prstGeom prst="rect">
            <a:avLst/>
          </a:prstGeom>
        </p:spPr>
      </p:pic>
      <p:sp>
        <p:nvSpPr>
          <p:cNvPr id="10" name="TextBox 9">
            <a:extLst>
              <a:ext uri="{FF2B5EF4-FFF2-40B4-BE49-F238E27FC236}">
                <a16:creationId xmlns:a16="http://schemas.microsoft.com/office/drawing/2014/main" id="{BE6E1AE6-8A93-AD17-D0BF-067859FB864A}"/>
              </a:ext>
            </a:extLst>
          </p:cNvPr>
          <p:cNvSpPr txBox="1"/>
          <p:nvPr/>
        </p:nvSpPr>
        <p:spPr>
          <a:xfrm>
            <a:off x="1204970" y="5846544"/>
            <a:ext cx="9506639" cy="338554"/>
          </a:xfrm>
          <a:prstGeom prst="rect">
            <a:avLst/>
          </a:prstGeom>
          <a:noFill/>
        </p:spPr>
        <p:txBody>
          <a:bodyPr wrap="square" rtlCol="0">
            <a:spAutoFit/>
          </a:bodyPr>
          <a:lstStyle/>
          <a:p>
            <a:r>
              <a:rPr lang="en-US" sz="1600" dirty="0"/>
              <a:t>Comparing the launch sites, we can see that RSC LC 39A and VAFB SLC 4E are the more successful launch sites.</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EBAA1-2986-29C0-FD3B-6B670A3176E1}"/>
              </a:ext>
            </a:extLst>
          </p:cNvPr>
          <p:cNvSpPr>
            <a:spLocks noGrp="1"/>
          </p:cNvSpPr>
          <p:nvPr>
            <p:ph type="title"/>
          </p:nvPr>
        </p:nvSpPr>
        <p:spPr/>
        <p:txBody>
          <a:bodyPr/>
          <a:lstStyle/>
          <a:p>
            <a:r>
              <a:rPr lang="en-US" dirty="0"/>
              <a:t>SPACEX EDA RESULTS</a:t>
            </a:r>
          </a:p>
        </p:txBody>
      </p:sp>
      <p:pic>
        <p:nvPicPr>
          <p:cNvPr id="15" name="Content Placeholder 14" descr="A graph of blue bars&#10;&#10;Description automatically generated with medium confidence">
            <a:extLst>
              <a:ext uri="{FF2B5EF4-FFF2-40B4-BE49-F238E27FC236}">
                <a16:creationId xmlns:a16="http://schemas.microsoft.com/office/drawing/2014/main" id="{2FDC4061-0CA9-FEBB-97FD-DFE69CE2359F}"/>
              </a:ext>
            </a:extLst>
          </p:cNvPr>
          <p:cNvPicPr>
            <a:picLocks noGrp="1" noChangeAspect="1"/>
          </p:cNvPicPr>
          <p:nvPr>
            <p:ph idx="1"/>
          </p:nvPr>
        </p:nvPicPr>
        <p:blipFill>
          <a:blip r:embed="rId2"/>
          <a:stretch>
            <a:fillRect/>
          </a:stretch>
        </p:blipFill>
        <p:spPr>
          <a:xfrm>
            <a:off x="838200" y="1339850"/>
            <a:ext cx="2495550" cy="2089150"/>
          </a:xfrm>
        </p:spPr>
      </p:pic>
      <p:pic>
        <p:nvPicPr>
          <p:cNvPr id="17" name="Picture 16" descr="A graph with blue dots&#10;&#10;Description automatically generated">
            <a:extLst>
              <a:ext uri="{FF2B5EF4-FFF2-40B4-BE49-F238E27FC236}">
                <a16:creationId xmlns:a16="http://schemas.microsoft.com/office/drawing/2014/main" id="{8DB06A6A-8313-6012-347C-AB3AD54E4566}"/>
              </a:ext>
            </a:extLst>
          </p:cNvPr>
          <p:cNvPicPr>
            <a:picLocks noChangeAspect="1"/>
          </p:cNvPicPr>
          <p:nvPr/>
        </p:nvPicPr>
        <p:blipFill>
          <a:blip r:embed="rId3"/>
          <a:stretch>
            <a:fillRect/>
          </a:stretch>
        </p:blipFill>
        <p:spPr>
          <a:xfrm>
            <a:off x="3609967" y="1339850"/>
            <a:ext cx="2821360" cy="2089150"/>
          </a:xfrm>
          <a:prstGeom prst="rect">
            <a:avLst/>
          </a:prstGeom>
        </p:spPr>
      </p:pic>
      <p:pic>
        <p:nvPicPr>
          <p:cNvPr id="19" name="Picture 18" descr="A screen shot of a graph&#10;&#10;Description automatically generated">
            <a:extLst>
              <a:ext uri="{FF2B5EF4-FFF2-40B4-BE49-F238E27FC236}">
                <a16:creationId xmlns:a16="http://schemas.microsoft.com/office/drawing/2014/main" id="{EBA5E381-F2DA-AC99-F39C-0C8F38C24215}"/>
              </a:ext>
            </a:extLst>
          </p:cNvPr>
          <p:cNvPicPr>
            <a:picLocks noChangeAspect="1"/>
          </p:cNvPicPr>
          <p:nvPr/>
        </p:nvPicPr>
        <p:blipFill>
          <a:blip r:embed="rId4"/>
          <a:stretch>
            <a:fillRect/>
          </a:stretch>
        </p:blipFill>
        <p:spPr>
          <a:xfrm>
            <a:off x="590932" y="3429001"/>
            <a:ext cx="2875100" cy="2089150"/>
          </a:xfrm>
          <a:prstGeom prst="rect">
            <a:avLst/>
          </a:prstGeom>
        </p:spPr>
      </p:pic>
      <p:pic>
        <p:nvPicPr>
          <p:cNvPr id="21" name="Picture 20" descr="A graph showing a line going up&#10;&#10;Description automatically generated with medium confidence">
            <a:extLst>
              <a:ext uri="{FF2B5EF4-FFF2-40B4-BE49-F238E27FC236}">
                <a16:creationId xmlns:a16="http://schemas.microsoft.com/office/drawing/2014/main" id="{CC6F430F-8358-34F1-8819-0336047FD1D2}"/>
              </a:ext>
            </a:extLst>
          </p:cNvPr>
          <p:cNvPicPr>
            <a:picLocks noChangeAspect="1"/>
          </p:cNvPicPr>
          <p:nvPr/>
        </p:nvPicPr>
        <p:blipFill>
          <a:blip r:embed="rId5"/>
          <a:stretch>
            <a:fillRect/>
          </a:stretch>
        </p:blipFill>
        <p:spPr>
          <a:xfrm>
            <a:off x="3609967" y="3429000"/>
            <a:ext cx="2843627" cy="2167569"/>
          </a:xfrm>
          <a:prstGeom prst="rect">
            <a:avLst/>
          </a:prstGeom>
        </p:spPr>
      </p:pic>
      <p:sp>
        <p:nvSpPr>
          <p:cNvPr id="22" name="TextBox 21">
            <a:extLst>
              <a:ext uri="{FF2B5EF4-FFF2-40B4-BE49-F238E27FC236}">
                <a16:creationId xmlns:a16="http://schemas.microsoft.com/office/drawing/2014/main" id="{99217B4B-5D8B-33EA-20A4-BC071940D329}"/>
              </a:ext>
            </a:extLst>
          </p:cNvPr>
          <p:cNvSpPr txBox="1"/>
          <p:nvPr/>
        </p:nvSpPr>
        <p:spPr>
          <a:xfrm>
            <a:off x="6555036" y="1339850"/>
            <a:ext cx="5034709" cy="4401205"/>
          </a:xfrm>
          <a:prstGeom prst="rect">
            <a:avLst/>
          </a:prstGeom>
          <a:noFill/>
        </p:spPr>
        <p:txBody>
          <a:bodyPr wrap="square" rtlCol="0">
            <a:spAutoFit/>
          </a:bodyPr>
          <a:lstStyle/>
          <a:p>
            <a:pPr marL="285750" indent="-285750">
              <a:buFont typeface="Arial" panose="020B0604020202020204" pitchFamily="34" charset="0"/>
              <a:buChar char="•"/>
            </a:pPr>
            <a:r>
              <a:rPr lang="en-US" sz="1600" dirty="0"/>
              <a:t>Top Left: This figure compares the different forms of orbit with the success rate of each mission. From the image, we can see that ES-L1, GEO, HEO, and SSO orbit patterns have the highest success rate of 100%.</a:t>
            </a:r>
          </a:p>
          <a:p>
            <a:pPr marL="285750" indent="-285750">
              <a:buFont typeface="Arial" panose="020B0604020202020204" pitchFamily="34" charset="0"/>
              <a:buChar char="•"/>
            </a:pPr>
            <a:r>
              <a:rPr lang="en-US" sz="1600" dirty="0"/>
              <a:t>Top Right: This image depicts the chronological order of each flight and the type of orbit that it wants to achieve. As you can see, the focus seems to be shifting from GTO and ISS, towards orbits like VLEO.</a:t>
            </a:r>
          </a:p>
          <a:p>
            <a:pPr marL="285750" indent="-285750">
              <a:buFont typeface="Arial" panose="020B0604020202020204" pitchFamily="34" charset="0"/>
              <a:buChar char="•"/>
            </a:pPr>
            <a:r>
              <a:rPr lang="en-US" sz="1600" dirty="0"/>
              <a:t>Bottom Left: This graph compares the payload mass of each rocket with the anticipated orbit, as well as the success of each mission. As we can see, most missions are generally successfully, with generally lower payload missions being unsuccessful. </a:t>
            </a:r>
          </a:p>
          <a:p>
            <a:pPr marL="285750" indent="-285750">
              <a:buFont typeface="Arial" panose="020B0604020202020204" pitchFamily="34" charset="0"/>
              <a:buChar char="•"/>
            </a:pPr>
            <a:r>
              <a:rPr lang="en-US" sz="1600" dirty="0"/>
              <a:t>Bottom right: This graph depicts the success rate of all mission in all given years. As we can see from the trendline, SpaceX has had more successful missions over the years.</a:t>
            </a:r>
          </a:p>
        </p:txBody>
      </p:sp>
    </p:spTree>
    <p:extLst>
      <p:ext uri="{BB962C8B-B14F-4D97-AF65-F5344CB8AC3E}">
        <p14:creationId xmlns:p14="http://schemas.microsoft.com/office/powerpoint/2010/main" val="1299025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SPACEX SQL 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10153206" cy="4351338"/>
          </a:xfrm>
        </p:spPr>
        <p:txBody>
          <a:bodyPr>
            <a:normAutofit/>
          </a:bodyPr>
          <a:lstStyle/>
          <a:p>
            <a:pPr marL="0" indent="0">
              <a:buNone/>
            </a:pPr>
            <a:r>
              <a:rPr lang="en-US" sz="1800" dirty="0"/>
              <a:t>From the SQL EDA, the following results have been determined:</a:t>
            </a:r>
          </a:p>
          <a:p>
            <a:pPr>
              <a:buFontTx/>
              <a:buChar char="-"/>
            </a:pPr>
            <a:r>
              <a:rPr lang="en-US" sz="1800" dirty="0"/>
              <a:t>There are four launch sites that SpaceX has launched from: CCAFS LC-40, KSC LC-39A, KSC LC-39A.</a:t>
            </a:r>
          </a:p>
          <a:p>
            <a:pPr>
              <a:buFontTx/>
              <a:buChar char="-"/>
            </a:pPr>
            <a:r>
              <a:rPr lang="en-US" sz="1800" dirty="0"/>
              <a:t>The total payload mass carried by boosters launched by NASA was 45596 kg.</a:t>
            </a:r>
          </a:p>
          <a:p>
            <a:pPr>
              <a:buFontTx/>
              <a:buChar char="-"/>
            </a:pPr>
            <a:r>
              <a:rPr lang="en-US" sz="1800" dirty="0"/>
              <a:t>Average payload mass carried by the F9 v1.1 booster was about 2534.67 kg.</a:t>
            </a:r>
          </a:p>
          <a:p>
            <a:pPr>
              <a:buFontTx/>
              <a:buChar char="-"/>
            </a:pPr>
            <a:r>
              <a:rPr lang="en-US" sz="1800" dirty="0"/>
              <a:t>The earliest successful landing on a ground pad was on June 4, 2010.</a:t>
            </a:r>
          </a:p>
          <a:p>
            <a:pPr>
              <a:buFontTx/>
              <a:buChar char="-"/>
            </a:pPr>
            <a:r>
              <a:rPr lang="en-US" sz="1800" dirty="0"/>
              <a:t>There were four boosters that have had success in drone ship landings and carried payloads between 4 and 6 thousand kilograms:</a:t>
            </a:r>
          </a:p>
          <a:p>
            <a:pPr lvl="1">
              <a:buFontTx/>
              <a:buChar char="-"/>
            </a:pPr>
            <a:r>
              <a:rPr lang="en-US" sz="1400" dirty="0"/>
              <a:t>-F9 FT B1022</a:t>
            </a:r>
          </a:p>
          <a:p>
            <a:pPr lvl="1">
              <a:buFontTx/>
              <a:buChar char="-"/>
            </a:pPr>
            <a:r>
              <a:rPr lang="en-US" sz="1400" dirty="0"/>
              <a:t>F9 FT B1026</a:t>
            </a:r>
          </a:p>
          <a:p>
            <a:pPr lvl="1">
              <a:buFontTx/>
              <a:buChar char="-"/>
            </a:pPr>
            <a:r>
              <a:rPr lang="en-US" sz="1400" dirty="0"/>
              <a:t>F9 FT B1021.2</a:t>
            </a:r>
          </a:p>
          <a:p>
            <a:pPr lvl="1">
              <a:buFontTx/>
              <a:buChar char="-"/>
            </a:pPr>
            <a:r>
              <a:rPr lang="en-US" sz="1400" dirty="0"/>
              <a:t>F9 FT B1031.2</a:t>
            </a:r>
          </a:p>
          <a:p>
            <a:pPr>
              <a:buFontTx/>
              <a:buChar char="-"/>
            </a:pPr>
            <a:r>
              <a:rPr lang="en-US" sz="2200" dirty="0"/>
              <a:t>There were 100 successful mission outcomes and only 1 failure mission outcomes.</a:t>
            </a:r>
          </a:p>
          <a:p>
            <a:pPr marL="0" indent="0">
              <a:buNone/>
            </a:pPr>
            <a:endParaRPr lang="en-US" sz="1800" dirty="0"/>
          </a:p>
        </p:txBody>
      </p:sp>
    </p:spTree>
    <p:extLst>
      <p:ext uri="{BB962C8B-B14F-4D97-AF65-F5344CB8AC3E}">
        <p14:creationId xmlns:p14="http://schemas.microsoft.com/office/powerpoint/2010/main" val="209065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SPACEX FOLIUM 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5" name="Picture 4" descr="A map of the united states&#10;&#10;Description automatically generated">
            <a:extLst>
              <a:ext uri="{FF2B5EF4-FFF2-40B4-BE49-F238E27FC236}">
                <a16:creationId xmlns:a16="http://schemas.microsoft.com/office/drawing/2014/main" id="{7CE11A57-6EA0-7351-4FD5-E772E9086249}"/>
              </a:ext>
            </a:extLst>
          </p:cNvPr>
          <p:cNvPicPr>
            <a:picLocks noChangeAspect="1"/>
          </p:cNvPicPr>
          <p:nvPr/>
        </p:nvPicPr>
        <p:blipFill>
          <a:blip r:embed="rId2"/>
          <a:stretch>
            <a:fillRect/>
          </a:stretch>
        </p:blipFill>
        <p:spPr>
          <a:xfrm>
            <a:off x="838200" y="1515707"/>
            <a:ext cx="7772400" cy="4661256"/>
          </a:xfrm>
          <a:prstGeom prst="rect">
            <a:avLst/>
          </a:prstGeom>
        </p:spPr>
      </p:pic>
      <p:sp>
        <p:nvSpPr>
          <p:cNvPr id="6" name="TextBox 5">
            <a:extLst>
              <a:ext uri="{FF2B5EF4-FFF2-40B4-BE49-F238E27FC236}">
                <a16:creationId xmlns:a16="http://schemas.microsoft.com/office/drawing/2014/main" id="{31C57157-0606-F1F0-E53E-3C7AB67BF605}"/>
              </a:ext>
            </a:extLst>
          </p:cNvPr>
          <p:cNvSpPr txBox="1"/>
          <p:nvPr/>
        </p:nvSpPr>
        <p:spPr>
          <a:xfrm>
            <a:off x="8774723" y="1515707"/>
            <a:ext cx="2831123" cy="1200329"/>
          </a:xfrm>
          <a:prstGeom prst="rect">
            <a:avLst/>
          </a:prstGeom>
          <a:noFill/>
        </p:spPr>
        <p:txBody>
          <a:bodyPr wrap="square" rtlCol="0">
            <a:spAutoFit/>
          </a:bodyPr>
          <a:lstStyle/>
          <a:p>
            <a:r>
              <a:rPr lang="en-US" dirty="0"/>
              <a:t>After plotting all of the SpaceX locations on Folium, the results look like the image to your left.</a:t>
            </a:r>
          </a:p>
        </p:txBody>
      </p:sp>
    </p:spTree>
    <p:extLst>
      <p:ext uri="{BB962C8B-B14F-4D97-AF65-F5344CB8AC3E}">
        <p14:creationId xmlns:p14="http://schemas.microsoft.com/office/powerpoint/2010/main" val="1965889525"/>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897</TotalTime>
  <Words>1576</Words>
  <Application>Microsoft Macintosh PowerPoint</Application>
  <PresentationFormat>Widescreen</PresentationFormat>
  <Paragraphs>102</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Helv</vt:lpstr>
      <vt:lpstr>IBM Plex Mono SemiBold</vt:lpstr>
      <vt:lpstr>IBM Plex Mono Text</vt:lpstr>
      <vt:lpstr>SLIDE_TEMPLATE_skill_network</vt:lpstr>
      <vt:lpstr>SpaceX Rocket Data Analysis</vt:lpstr>
      <vt:lpstr>OUTLINE</vt:lpstr>
      <vt:lpstr>EXECUTIVE SUMMARY</vt:lpstr>
      <vt:lpstr>INTRODUCTION</vt:lpstr>
      <vt:lpstr>METHODOLOGY</vt:lpstr>
      <vt:lpstr>SPACEX EDA RESULTS</vt:lpstr>
      <vt:lpstr>SPACEX EDA RESULTS</vt:lpstr>
      <vt:lpstr>SPACEX SQL RESULTS</vt:lpstr>
      <vt:lpstr>SPACEX FOLIUM RESULTS</vt:lpstr>
      <vt:lpstr>SPACEX FOLIUM RESULTS</vt:lpstr>
      <vt:lpstr>SPACEX FOLIUM RESULTS</vt:lpstr>
      <vt:lpstr>SPACEX DASH RESULTS</vt:lpstr>
      <vt:lpstr>SPACEX DASH RESULTS</vt:lpstr>
      <vt:lpstr>SPACEX DASH RESULTS</vt:lpstr>
      <vt:lpstr>SPACEX PREDICTIVE ANALYSIS RESULTS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Vignes KV</cp:lastModifiedBy>
  <cp:revision>22</cp:revision>
  <dcterms:created xsi:type="dcterms:W3CDTF">2020-10-28T18:29:43Z</dcterms:created>
  <dcterms:modified xsi:type="dcterms:W3CDTF">2024-08-05T00:30:48Z</dcterms:modified>
</cp:coreProperties>
</file>