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73" r:id="rId7"/>
    <p:sldId id="262" r:id="rId8"/>
    <p:sldId id="263" r:id="rId9"/>
    <p:sldId id="269" r:id="rId10"/>
    <p:sldId id="274" r:id="rId11"/>
    <p:sldId id="275" r:id="rId12"/>
    <p:sldId id="276" r:id="rId13"/>
    <p:sldId id="277" r:id="rId14"/>
    <p:sldId id="278" r:id="rId15"/>
    <p:sldId id="279" r:id="rId16"/>
    <p:sldId id="280" r:id="rId17"/>
    <p:sldId id="281" r:id="rId18"/>
    <p:sldId id="282" r:id="rId19"/>
    <p:sldId id="283" r:id="rId20"/>
    <p:sldId id="284" r:id="rId21"/>
    <p:sldId id="285" r:id="rId22"/>
    <p:sldId id="286" r:id="rId23"/>
    <p:sldId id="287" r:id="rId24"/>
    <p:sldId id="288" r:id="rId25"/>
    <p:sldId id="289" r:id="rId26"/>
    <p:sldId id="290" r:id="rId27"/>
    <p:sldId id="291" r:id="rId28"/>
    <p:sldId id="264" r:id="rId29"/>
    <p:sldId id="266" r:id="rId30"/>
    <p:sldId id="270" r:id="rId31"/>
    <p:sldId id="267" r:id="rId32"/>
    <p:sldId id="268" r:id="rId33"/>
    <p:sldId id="272"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45" d="100"/>
          <a:sy n="45" d="100"/>
        </p:scale>
        <p:origin x="111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F5EA5-D56A-5347-BC93-006C56832F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75C4580-AF3C-0550-8DA3-D0FAA2D131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96B507F-22A4-6686-AEC5-23D7A05CC10A}"/>
              </a:ext>
            </a:extLst>
          </p:cNvPr>
          <p:cNvSpPr>
            <a:spLocks noGrp="1"/>
          </p:cNvSpPr>
          <p:nvPr>
            <p:ph type="dt" sz="half" idx="10"/>
          </p:nvPr>
        </p:nvSpPr>
        <p:spPr/>
        <p:txBody>
          <a:bodyPr/>
          <a:lstStyle/>
          <a:p>
            <a:fld id="{A41FC515-3903-4C92-9B6D-BF6B3A1F9DAC}" type="datetimeFigureOut">
              <a:rPr lang="en-IN" smtClean="0"/>
              <a:t>24-08-2025</a:t>
            </a:fld>
            <a:endParaRPr lang="en-IN"/>
          </a:p>
        </p:txBody>
      </p:sp>
      <p:sp>
        <p:nvSpPr>
          <p:cNvPr id="5" name="Footer Placeholder 4">
            <a:extLst>
              <a:ext uri="{FF2B5EF4-FFF2-40B4-BE49-F238E27FC236}">
                <a16:creationId xmlns:a16="http://schemas.microsoft.com/office/drawing/2014/main" id="{D4A7979B-D128-94BF-46D6-5E3440C304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67BC35-6D48-D96D-B723-A3BFF98AB5C4}"/>
              </a:ext>
            </a:extLst>
          </p:cNvPr>
          <p:cNvSpPr>
            <a:spLocks noGrp="1"/>
          </p:cNvSpPr>
          <p:nvPr>
            <p:ph type="sldNum" sz="quarter" idx="12"/>
          </p:nvPr>
        </p:nvSpPr>
        <p:spPr/>
        <p:txBody>
          <a:bodyPr/>
          <a:lstStyle/>
          <a:p>
            <a:fld id="{79B16E32-93A3-4CCE-99D5-41EEC794A0D8}" type="slidenum">
              <a:rPr lang="en-IN" smtClean="0"/>
              <a:t>‹#›</a:t>
            </a:fld>
            <a:endParaRPr lang="en-IN"/>
          </a:p>
        </p:txBody>
      </p:sp>
    </p:spTree>
    <p:extLst>
      <p:ext uri="{BB962C8B-B14F-4D97-AF65-F5344CB8AC3E}">
        <p14:creationId xmlns:p14="http://schemas.microsoft.com/office/powerpoint/2010/main" val="2302788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C3D4B-958D-BEAA-6966-0B50EE61090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AD76076-A184-E698-D487-5A7FE4FA1E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1C07CF-9AB0-1758-2170-9BAA5C647AAC}"/>
              </a:ext>
            </a:extLst>
          </p:cNvPr>
          <p:cNvSpPr>
            <a:spLocks noGrp="1"/>
          </p:cNvSpPr>
          <p:nvPr>
            <p:ph type="dt" sz="half" idx="10"/>
          </p:nvPr>
        </p:nvSpPr>
        <p:spPr/>
        <p:txBody>
          <a:bodyPr/>
          <a:lstStyle/>
          <a:p>
            <a:fld id="{A41FC515-3903-4C92-9B6D-BF6B3A1F9DAC}" type="datetimeFigureOut">
              <a:rPr lang="en-IN" smtClean="0"/>
              <a:t>24-08-2025</a:t>
            </a:fld>
            <a:endParaRPr lang="en-IN"/>
          </a:p>
        </p:txBody>
      </p:sp>
      <p:sp>
        <p:nvSpPr>
          <p:cNvPr id="5" name="Footer Placeholder 4">
            <a:extLst>
              <a:ext uri="{FF2B5EF4-FFF2-40B4-BE49-F238E27FC236}">
                <a16:creationId xmlns:a16="http://schemas.microsoft.com/office/drawing/2014/main" id="{6AE7B6C3-D68D-0C96-F0E9-3CE4A63964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9D9BC9-45C3-B8EC-6171-C0E02925D0A7}"/>
              </a:ext>
            </a:extLst>
          </p:cNvPr>
          <p:cNvSpPr>
            <a:spLocks noGrp="1"/>
          </p:cNvSpPr>
          <p:nvPr>
            <p:ph type="sldNum" sz="quarter" idx="12"/>
          </p:nvPr>
        </p:nvSpPr>
        <p:spPr/>
        <p:txBody>
          <a:bodyPr/>
          <a:lstStyle/>
          <a:p>
            <a:fld id="{79B16E32-93A3-4CCE-99D5-41EEC794A0D8}" type="slidenum">
              <a:rPr lang="en-IN" smtClean="0"/>
              <a:t>‹#›</a:t>
            </a:fld>
            <a:endParaRPr lang="en-IN"/>
          </a:p>
        </p:txBody>
      </p:sp>
    </p:spTree>
    <p:extLst>
      <p:ext uri="{BB962C8B-B14F-4D97-AF65-F5344CB8AC3E}">
        <p14:creationId xmlns:p14="http://schemas.microsoft.com/office/powerpoint/2010/main" val="3964891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1F802A-A7FC-54E4-3B3D-688298C456E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4823E66-9640-65D9-95DF-9084ADA5CF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FF63C4-90C4-BC4F-F221-7AC3FDAD7018}"/>
              </a:ext>
            </a:extLst>
          </p:cNvPr>
          <p:cNvSpPr>
            <a:spLocks noGrp="1"/>
          </p:cNvSpPr>
          <p:nvPr>
            <p:ph type="dt" sz="half" idx="10"/>
          </p:nvPr>
        </p:nvSpPr>
        <p:spPr/>
        <p:txBody>
          <a:bodyPr/>
          <a:lstStyle/>
          <a:p>
            <a:fld id="{A41FC515-3903-4C92-9B6D-BF6B3A1F9DAC}" type="datetimeFigureOut">
              <a:rPr lang="en-IN" smtClean="0"/>
              <a:t>24-08-2025</a:t>
            </a:fld>
            <a:endParaRPr lang="en-IN"/>
          </a:p>
        </p:txBody>
      </p:sp>
      <p:sp>
        <p:nvSpPr>
          <p:cNvPr id="5" name="Footer Placeholder 4">
            <a:extLst>
              <a:ext uri="{FF2B5EF4-FFF2-40B4-BE49-F238E27FC236}">
                <a16:creationId xmlns:a16="http://schemas.microsoft.com/office/drawing/2014/main" id="{A2FAC175-6F45-1BD9-AD93-7E9541750B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3202DE-67C2-8F95-DCDF-A008B7603460}"/>
              </a:ext>
            </a:extLst>
          </p:cNvPr>
          <p:cNvSpPr>
            <a:spLocks noGrp="1"/>
          </p:cNvSpPr>
          <p:nvPr>
            <p:ph type="sldNum" sz="quarter" idx="12"/>
          </p:nvPr>
        </p:nvSpPr>
        <p:spPr/>
        <p:txBody>
          <a:bodyPr/>
          <a:lstStyle/>
          <a:p>
            <a:fld id="{79B16E32-93A3-4CCE-99D5-41EEC794A0D8}" type="slidenum">
              <a:rPr lang="en-IN" smtClean="0"/>
              <a:t>‹#›</a:t>
            </a:fld>
            <a:endParaRPr lang="en-IN"/>
          </a:p>
        </p:txBody>
      </p:sp>
    </p:spTree>
    <p:extLst>
      <p:ext uri="{BB962C8B-B14F-4D97-AF65-F5344CB8AC3E}">
        <p14:creationId xmlns:p14="http://schemas.microsoft.com/office/powerpoint/2010/main" val="4231113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76106-811F-36AB-52E5-75750080B1E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9A69BB1-7563-25C1-D9E6-36B6E38FB7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5D7BFF-0E2B-4C2F-D09B-8A898541411E}"/>
              </a:ext>
            </a:extLst>
          </p:cNvPr>
          <p:cNvSpPr>
            <a:spLocks noGrp="1"/>
          </p:cNvSpPr>
          <p:nvPr>
            <p:ph type="dt" sz="half" idx="10"/>
          </p:nvPr>
        </p:nvSpPr>
        <p:spPr/>
        <p:txBody>
          <a:bodyPr/>
          <a:lstStyle/>
          <a:p>
            <a:fld id="{A41FC515-3903-4C92-9B6D-BF6B3A1F9DAC}" type="datetimeFigureOut">
              <a:rPr lang="en-IN" smtClean="0"/>
              <a:t>24-08-2025</a:t>
            </a:fld>
            <a:endParaRPr lang="en-IN"/>
          </a:p>
        </p:txBody>
      </p:sp>
      <p:sp>
        <p:nvSpPr>
          <p:cNvPr id="5" name="Footer Placeholder 4">
            <a:extLst>
              <a:ext uri="{FF2B5EF4-FFF2-40B4-BE49-F238E27FC236}">
                <a16:creationId xmlns:a16="http://schemas.microsoft.com/office/drawing/2014/main" id="{F5DD7A4B-4004-FA17-04BA-ED190FBF1D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254700-EEF8-F63F-08BD-2FDE8F1DC201}"/>
              </a:ext>
            </a:extLst>
          </p:cNvPr>
          <p:cNvSpPr>
            <a:spLocks noGrp="1"/>
          </p:cNvSpPr>
          <p:nvPr>
            <p:ph type="sldNum" sz="quarter" idx="12"/>
          </p:nvPr>
        </p:nvSpPr>
        <p:spPr/>
        <p:txBody>
          <a:bodyPr/>
          <a:lstStyle/>
          <a:p>
            <a:fld id="{79B16E32-93A3-4CCE-99D5-41EEC794A0D8}" type="slidenum">
              <a:rPr lang="en-IN" smtClean="0"/>
              <a:t>‹#›</a:t>
            </a:fld>
            <a:endParaRPr lang="en-IN"/>
          </a:p>
        </p:txBody>
      </p:sp>
    </p:spTree>
    <p:extLst>
      <p:ext uri="{BB962C8B-B14F-4D97-AF65-F5344CB8AC3E}">
        <p14:creationId xmlns:p14="http://schemas.microsoft.com/office/powerpoint/2010/main" val="3519879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935D7-A224-C6D5-1139-3CDBE59497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1575FA1-54A9-3C32-3002-8AD0772D729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00738DC-14B2-3AB2-A8B0-280331D3FADC}"/>
              </a:ext>
            </a:extLst>
          </p:cNvPr>
          <p:cNvSpPr>
            <a:spLocks noGrp="1"/>
          </p:cNvSpPr>
          <p:nvPr>
            <p:ph type="dt" sz="half" idx="10"/>
          </p:nvPr>
        </p:nvSpPr>
        <p:spPr/>
        <p:txBody>
          <a:bodyPr/>
          <a:lstStyle/>
          <a:p>
            <a:fld id="{A41FC515-3903-4C92-9B6D-BF6B3A1F9DAC}" type="datetimeFigureOut">
              <a:rPr lang="en-IN" smtClean="0"/>
              <a:t>24-08-2025</a:t>
            </a:fld>
            <a:endParaRPr lang="en-IN"/>
          </a:p>
        </p:txBody>
      </p:sp>
      <p:sp>
        <p:nvSpPr>
          <p:cNvPr id="5" name="Footer Placeholder 4">
            <a:extLst>
              <a:ext uri="{FF2B5EF4-FFF2-40B4-BE49-F238E27FC236}">
                <a16:creationId xmlns:a16="http://schemas.microsoft.com/office/drawing/2014/main" id="{3863B906-BE91-09CF-C7BC-FF6226BFC5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3B26BA-C5F6-757D-929A-30FA776B6AD5}"/>
              </a:ext>
            </a:extLst>
          </p:cNvPr>
          <p:cNvSpPr>
            <a:spLocks noGrp="1"/>
          </p:cNvSpPr>
          <p:nvPr>
            <p:ph type="sldNum" sz="quarter" idx="12"/>
          </p:nvPr>
        </p:nvSpPr>
        <p:spPr/>
        <p:txBody>
          <a:bodyPr/>
          <a:lstStyle/>
          <a:p>
            <a:fld id="{79B16E32-93A3-4CCE-99D5-41EEC794A0D8}" type="slidenum">
              <a:rPr lang="en-IN" smtClean="0"/>
              <a:t>‹#›</a:t>
            </a:fld>
            <a:endParaRPr lang="en-IN"/>
          </a:p>
        </p:txBody>
      </p:sp>
    </p:spTree>
    <p:extLst>
      <p:ext uri="{BB962C8B-B14F-4D97-AF65-F5344CB8AC3E}">
        <p14:creationId xmlns:p14="http://schemas.microsoft.com/office/powerpoint/2010/main" val="738897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17F48-19EF-CAFE-8554-AD212AFEB19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12BB010-D60E-D065-F50D-ED2CC69F2F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8F89C4D-ED91-3F96-8F7A-353868D69B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7AC3D7E-7D9D-3231-0D56-112FB5CA43E9}"/>
              </a:ext>
            </a:extLst>
          </p:cNvPr>
          <p:cNvSpPr>
            <a:spLocks noGrp="1"/>
          </p:cNvSpPr>
          <p:nvPr>
            <p:ph type="dt" sz="half" idx="10"/>
          </p:nvPr>
        </p:nvSpPr>
        <p:spPr/>
        <p:txBody>
          <a:bodyPr/>
          <a:lstStyle/>
          <a:p>
            <a:fld id="{A41FC515-3903-4C92-9B6D-BF6B3A1F9DAC}" type="datetimeFigureOut">
              <a:rPr lang="en-IN" smtClean="0"/>
              <a:t>24-08-2025</a:t>
            </a:fld>
            <a:endParaRPr lang="en-IN"/>
          </a:p>
        </p:txBody>
      </p:sp>
      <p:sp>
        <p:nvSpPr>
          <p:cNvPr id="6" name="Footer Placeholder 5">
            <a:extLst>
              <a:ext uri="{FF2B5EF4-FFF2-40B4-BE49-F238E27FC236}">
                <a16:creationId xmlns:a16="http://schemas.microsoft.com/office/drawing/2014/main" id="{B34BC9DE-72F3-2F69-37D0-D7D58AFA5D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03B6FF1-0C01-D7E0-D7AB-814DD701565E}"/>
              </a:ext>
            </a:extLst>
          </p:cNvPr>
          <p:cNvSpPr>
            <a:spLocks noGrp="1"/>
          </p:cNvSpPr>
          <p:nvPr>
            <p:ph type="sldNum" sz="quarter" idx="12"/>
          </p:nvPr>
        </p:nvSpPr>
        <p:spPr/>
        <p:txBody>
          <a:bodyPr/>
          <a:lstStyle/>
          <a:p>
            <a:fld id="{79B16E32-93A3-4CCE-99D5-41EEC794A0D8}" type="slidenum">
              <a:rPr lang="en-IN" smtClean="0"/>
              <a:t>‹#›</a:t>
            </a:fld>
            <a:endParaRPr lang="en-IN"/>
          </a:p>
        </p:txBody>
      </p:sp>
    </p:spTree>
    <p:extLst>
      <p:ext uri="{BB962C8B-B14F-4D97-AF65-F5344CB8AC3E}">
        <p14:creationId xmlns:p14="http://schemas.microsoft.com/office/powerpoint/2010/main" val="948116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ED7C2-8B1C-E007-AA47-320A816C268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220D07B-1CEC-6BB0-F79A-EC432B746C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55CC93-8059-5BD0-8F90-70ED1B984B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A4C5808-7506-B52C-74A7-F6C02EC6F7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D09AD8-F102-D9D5-D7B0-0450B04FBE0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42E8650-C54C-13A2-A156-09CB9675C075}"/>
              </a:ext>
            </a:extLst>
          </p:cNvPr>
          <p:cNvSpPr>
            <a:spLocks noGrp="1"/>
          </p:cNvSpPr>
          <p:nvPr>
            <p:ph type="dt" sz="half" idx="10"/>
          </p:nvPr>
        </p:nvSpPr>
        <p:spPr/>
        <p:txBody>
          <a:bodyPr/>
          <a:lstStyle/>
          <a:p>
            <a:fld id="{A41FC515-3903-4C92-9B6D-BF6B3A1F9DAC}" type="datetimeFigureOut">
              <a:rPr lang="en-IN" smtClean="0"/>
              <a:t>24-08-2025</a:t>
            </a:fld>
            <a:endParaRPr lang="en-IN"/>
          </a:p>
        </p:txBody>
      </p:sp>
      <p:sp>
        <p:nvSpPr>
          <p:cNvPr id="8" name="Footer Placeholder 7">
            <a:extLst>
              <a:ext uri="{FF2B5EF4-FFF2-40B4-BE49-F238E27FC236}">
                <a16:creationId xmlns:a16="http://schemas.microsoft.com/office/drawing/2014/main" id="{49F52671-5976-3817-F2EA-E9D1543BCA3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13692C5-B9A0-5A26-96F2-2280422947FE}"/>
              </a:ext>
            </a:extLst>
          </p:cNvPr>
          <p:cNvSpPr>
            <a:spLocks noGrp="1"/>
          </p:cNvSpPr>
          <p:nvPr>
            <p:ph type="sldNum" sz="quarter" idx="12"/>
          </p:nvPr>
        </p:nvSpPr>
        <p:spPr/>
        <p:txBody>
          <a:bodyPr/>
          <a:lstStyle/>
          <a:p>
            <a:fld id="{79B16E32-93A3-4CCE-99D5-41EEC794A0D8}" type="slidenum">
              <a:rPr lang="en-IN" smtClean="0"/>
              <a:t>‹#›</a:t>
            </a:fld>
            <a:endParaRPr lang="en-IN"/>
          </a:p>
        </p:txBody>
      </p:sp>
    </p:spTree>
    <p:extLst>
      <p:ext uri="{BB962C8B-B14F-4D97-AF65-F5344CB8AC3E}">
        <p14:creationId xmlns:p14="http://schemas.microsoft.com/office/powerpoint/2010/main" val="1886420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AFD32-84BF-4CA1-02CB-A70A5290704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B54708E-4D47-7D91-D3AC-7FBF3026C82F}"/>
              </a:ext>
            </a:extLst>
          </p:cNvPr>
          <p:cNvSpPr>
            <a:spLocks noGrp="1"/>
          </p:cNvSpPr>
          <p:nvPr>
            <p:ph type="dt" sz="half" idx="10"/>
          </p:nvPr>
        </p:nvSpPr>
        <p:spPr/>
        <p:txBody>
          <a:bodyPr/>
          <a:lstStyle/>
          <a:p>
            <a:fld id="{A41FC515-3903-4C92-9B6D-BF6B3A1F9DAC}" type="datetimeFigureOut">
              <a:rPr lang="en-IN" smtClean="0"/>
              <a:t>24-08-2025</a:t>
            </a:fld>
            <a:endParaRPr lang="en-IN"/>
          </a:p>
        </p:txBody>
      </p:sp>
      <p:sp>
        <p:nvSpPr>
          <p:cNvPr id="4" name="Footer Placeholder 3">
            <a:extLst>
              <a:ext uri="{FF2B5EF4-FFF2-40B4-BE49-F238E27FC236}">
                <a16:creationId xmlns:a16="http://schemas.microsoft.com/office/drawing/2014/main" id="{3E8DAA5A-8402-B064-1F3A-1236892008B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8D7190C-3A60-648C-313C-6D7678A9C200}"/>
              </a:ext>
            </a:extLst>
          </p:cNvPr>
          <p:cNvSpPr>
            <a:spLocks noGrp="1"/>
          </p:cNvSpPr>
          <p:nvPr>
            <p:ph type="sldNum" sz="quarter" idx="12"/>
          </p:nvPr>
        </p:nvSpPr>
        <p:spPr/>
        <p:txBody>
          <a:bodyPr/>
          <a:lstStyle/>
          <a:p>
            <a:fld id="{79B16E32-93A3-4CCE-99D5-41EEC794A0D8}" type="slidenum">
              <a:rPr lang="en-IN" smtClean="0"/>
              <a:t>‹#›</a:t>
            </a:fld>
            <a:endParaRPr lang="en-IN"/>
          </a:p>
        </p:txBody>
      </p:sp>
    </p:spTree>
    <p:extLst>
      <p:ext uri="{BB962C8B-B14F-4D97-AF65-F5344CB8AC3E}">
        <p14:creationId xmlns:p14="http://schemas.microsoft.com/office/powerpoint/2010/main" val="4072863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A7C590-5949-6EF0-1A0D-9B80362702C5}"/>
              </a:ext>
            </a:extLst>
          </p:cNvPr>
          <p:cNvSpPr>
            <a:spLocks noGrp="1"/>
          </p:cNvSpPr>
          <p:nvPr>
            <p:ph type="dt" sz="half" idx="10"/>
          </p:nvPr>
        </p:nvSpPr>
        <p:spPr/>
        <p:txBody>
          <a:bodyPr/>
          <a:lstStyle/>
          <a:p>
            <a:fld id="{A41FC515-3903-4C92-9B6D-BF6B3A1F9DAC}" type="datetimeFigureOut">
              <a:rPr lang="en-IN" smtClean="0"/>
              <a:t>24-08-2025</a:t>
            </a:fld>
            <a:endParaRPr lang="en-IN"/>
          </a:p>
        </p:txBody>
      </p:sp>
      <p:sp>
        <p:nvSpPr>
          <p:cNvPr id="3" name="Footer Placeholder 2">
            <a:extLst>
              <a:ext uri="{FF2B5EF4-FFF2-40B4-BE49-F238E27FC236}">
                <a16:creationId xmlns:a16="http://schemas.microsoft.com/office/drawing/2014/main" id="{0B1B54CC-3A06-3FCD-302D-06D552E16AA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7547C8C-64BE-EACB-90E4-26AD8D8DA1F7}"/>
              </a:ext>
            </a:extLst>
          </p:cNvPr>
          <p:cNvSpPr>
            <a:spLocks noGrp="1"/>
          </p:cNvSpPr>
          <p:nvPr>
            <p:ph type="sldNum" sz="quarter" idx="12"/>
          </p:nvPr>
        </p:nvSpPr>
        <p:spPr/>
        <p:txBody>
          <a:bodyPr/>
          <a:lstStyle/>
          <a:p>
            <a:fld id="{79B16E32-93A3-4CCE-99D5-41EEC794A0D8}" type="slidenum">
              <a:rPr lang="en-IN" smtClean="0"/>
              <a:t>‹#›</a:t>
            </a:fld>
            <a:endParaRPr lang="en-IN"/>
          </a:p>
        </p:txBody>
      </p:sp>
    </p:spTree>
    <p:extLst>
      <p:ext uri="{BB962C8B-B14F-4D97-AF65-F5344CB8AC3E}">
        <p14:creationId xmlns:p14="http://schemas.microsoft.com/office/powerpoint/2010/main" val="664762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B672C-B0AD-9F76-22A5-1C781827DB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B53777E-DE80-0AA1-768F-45DA62CCFF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0F923FA-1170-A33C-127B-B4932B8752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B4CEF8-8E1B-BC49-C172-DBB98F17CC2F}"/>
              </a:ext>
            </a:extLst>
          </p:cNvPr>
          <p:cNvSpPr>
            <a:spLocks noGrp="1"/>
          </p:cNvSpPr>
          <p:nvPr>
            <p:ph type="dt" sz="half" idx="10"/>
          </p:nvPr>
        </p:nvSpPr>
        <p:spPr/>
        <p:txBody>
          <a:bodyPr/>
          <a:lstStyle/>
          <a:p>
            <a:fld id="{A41FC515-3903-4C92-9B6D-BF6B3A1F9DAC}" type="datetimeFigureOut">
              <a:rPr lang="en-IN" smtClean="0"/>
              <a:t>24-08-2025</a:t>
            </a:fld>
            <a:endParaRPr lang="en-IN"/>
          </a:p>
        </p:txBody>
      </p:sp>
      <p:sp>
        <p:nvSpPr>
          <p:cNvPr id="6" name="Footer Placeholder 5">
            <a:extLst>
              <a:ext uri="{FF2B5EF4-FFF2-40B4-BE49-F238E27FC236}">
                <a16:creationId xmlns:a16="http://schemas.microsoft.com/office/drawing/2014/main" id="{FA521877-1C51-CFA0-EB13-236E4DED7D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67EA86D-3764-4739-2971-57D3C438412B}"/>
              </a:ext>
            </a:extLst>
          </p:cNvPr>
          <p:cNvSpPr>
            <a:spLocks noGrp="1"/>
          </p:cNvSpPr>
          <p:nvPr>
            <p:ph type="sldNum" sz="quarter" idx="12"/>
          </p:nvPr>
        </p:nvSpPr>
        <p:spPr/>
        <p:txBody>
          <a:bodyPr/>
          <a:lstStyle/>
          <a:p>
            <a:fld id="{79B16E32-93A3-4CCE-99D5-41EEC794A0D8}" type="slidenum">
              <a:rPr lang="en-IN" smtClean="0"/>
              <a:t>‹#›</a:t>
            </a:fld>
            <a:endParaRPr lang="en-IN"/>
          </a:p>
        </p:txBody>
      </p:sp>
    </p:spTree>
    <p:extLst>
      <p:ext uri="{BB962C8B-B14F-4D97-AF65-F5344CB8AC3E}">
        <p14:creationId xmlns:p14="http://schemas.microsoft.com/office/powerpoint/2010/main" val="1830303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07E70-FED2-95AE-B886-377988C277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925AADA-3979-A94B-3D6A-870B55FFDE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7270F49-5DBD-EEB9-F60C-3C9CEDF153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542BC-00F3-CD53-C6E4-16EAD9965FD8}"/>
              </a:ext>
            </a:extLst>
          </p:cNvPr>
          <p:cNvSpPr>
            <a:spLocks noGrp="1"/>
          </p:cNvSpPr>
          <p:nvPr>
            <p:ph type="dt" sz="half" idx="10"/>
          </p:nvPr>
        </p:nvSpPr>
        <p:spPr/>
        <p:txBody>
          <a:bodyPr/>
          <a:lstStyle/>
          <a:p>
            <a:fld id="{A41FC515-3903-4C92-9B6D-BF6B3A1F9DAC}" type="datetimeFigureOut">
              <a:rPr lang="en-IN" smtClean="0"/>
              <a:t>24-08-2025</a:t>
            </a:fld>
            <a:endParaRPr lang="en-IN"/>
          </a:p>
        </p:txBody>
      </p:sp>
      <p:sp>
        <p:nvSpPr>
          <p:cNvPr id="6" name="Footer Placeholder 5">
            <a:extLst>
              <a:ext uri="{FF2B5EF4-FFF2-40B4-BE49-F238E27FC236}">
                <a16:creationId xmlns:a16="http://schemas.microsoft.com/office/drawing/2014/main" id="{17FD7A5D-6740-D80D-B0E0-E2E060F9DA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4360A59-67E0-D986-4EE6-3B05424DE8EF}"/>
              </a:ext>
            </a:extLst>
          </p:cNvPr>
          <p:cNvSpPr>
            <a:spLocks noGrp="1"/>
          </p:cNvSpPr>
          <p:nvPr>
            <p:ph type="sldNum" sz="quarter" idx="12"/>
          </p:nvPr>
        </p:nvSpPr>
        <p:spPr/>
        <p:txBody>
          <a:bodyPr/>
          <a:lstStyle/>
          <a:p>
            <a:fld id="{79B16E32-93A3-4CCE-99D5-41EEC794A0D8}" type="slidenum">
              <a:rPr lang="en-IN" smtClean="0"/>
              <a:t>‹#›</a:t>
            </a:fld>
            <a:endParaRPr lang="en-IN"/>
          </a:p>
        </p:txBody>
      </p:sp>
    </p:spTree>
    <p:extLst>
      <p:ext uri="{BB962C8B-B14F-4D97-AF65-F5344CB8AC3E}">
        <p14:creationId xmlns:p14="http://schemas.microsoft.com/office/powerpoint/2010/main" val="3227299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37E192-AEA5-A9E0-B98E-AA5673F69D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DD381D7-6D51-6224-0671-84B5ED6BC5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F8B1B3-F476-F5A3-2380-DA9E58F348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41FC515-3903-4C92-9B6D-BF6B3A1F9DAC}" type="datetimeFigureOut">
              <a:rPr lang="en-IN" smtClean="0"/>
              <a:t>24-08-2025</a:t>
            </a:fld>
            <a:endParaRPr lang="en-IN"/>
          </a:p>
        </p:txBody>
      </p:sp>
      <p:sp>
        <p:nvSpPr>
          <p:cNvPr id="5" name="Footer Placeholder 4">
            <a:extLst>
              <a:ext uri="{FF2B5EF4-FFF2-40B4-BE49-F238E27FC236}">
                <a16:creationId xmlns:a16="http://schemas.microsoft.com/office/drawing/2014/main" id="{EB021680-37F3-6B5F-5138-25810FE78A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803BEBAE-1999-04AC-5B21-CB68F439BE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9B16E32-93A3-4CCE-99D5-41EEC794A0D8}" type="slidenum">
              <a:rPr lang="en-IN" smtClean="0"/>
              <a:t>‹#›</a:t>
            </a:fld>
            <a:endParaRPr lang="en-IN"/>
          </a:p>
        </p:txBody>
      </p:sp>
    </p:spTree>
    <p:extLst>
      <p:ext uri="{BB962C8B-B14F-4D97-AF65-F5344CB8AC3E}">
        <p14:creationId xmlns:p14="http://schemas.microsoft.com/office/powerpoint/2010/main" val="5856898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9D795-9293-90F1-9EE7-68B3290296D5}"/>
              </a:ext>
            </a:extLst>
          </p:cNvPr>
          <p:cNvSpPr>
            <a:spLocks noGrp="1"/>
          </p:cNvSpPr>
          <p:nvPr>
            <p:ph type="ctrTitle"/>
          </p:nvPr>
        </p:nvSpPr>
        <p:spPr>
          <a:xfrm>
            <a:off x="3785419" y="19665"/>
            <a:ext cx="4365523" cy="796413"/>
          </a:xfrm>
        </p:spPr>
        <p:txBody>
          <a:bodyPr>
            <a:normAutofit fontScale="90000"/>
          </a:bodyPr>
          <a:lstStyle/>
          <a:p>
            <a:r>
              <a:rPr lang="en-IN" sz="6000" b="0" strike="noStrike" spc="-1" dirty="0">
                <a:solidFill>
                  <a:schemeClr val="dk1"/>
                </a:solidFill>
                <a:latin typeface="Times New Roman"/>
                <a:ea typeface="Arial"/>
              </a:rPr>
              <a:t>ABSTRACT</a:t>
            </a:r>
            <a:endParaRPr lang="en-IN" dirty="0"/>
          </a:p>
        </p:txBody>
      </p:sp>
      <p:sp>
        <p:nvSpPr>
          <p:cNvPr id="4" name="Rectangle 1">
            <a:extLst>
              <a:ext uri="{FF2B5EF4-FFF2-40B4-BE49-F238E27FC236}">
                <a16:creationId xmlns:a16="http://schemas.microsoft.com/office/drawing/2014/main" id="{083DB968-0214-8E00-54A8-395429E0EA7F}"/>
              </a:ext>
            </a:extLst>
          </p:cNvPr>
          <p:cNvSpPr>
            <a:spLocks noGrp="1" noChangeArrowheads="1"/>
          </p:cNvSpPr>
          <p:nvPr>
            <p:ph type="subTitle" idx="1"/>
          </p:nvPr>
        </p:nvSpPr>
        <p:spPr bwMode="auto">
          <a:xfrm>
            <a:off x="235974" y="642889"/>
            <a:ext cx="11680723" cy="5919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Proposes a safety system for electric buses using Continuous Rapid Eye Motion Detection (CREM) technology.</a:t>
            </a:r>
          </a:p>
          <a:p>
            <a:pPr algn="just">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Utilizes </a:t>
            </a:r>
            <a:r>
              <a:rPr lang="en-US" b="1" dirty="0">
                <a:latin typeface="Times New Roman" panose="02020603050405020304" pitchFamily="18" charset="0"/>
                <a:cs typeface="Times New Roman" panose="02020603050405020304" pitchFamily="18" charset="0"/>
              </a:rPr>
              <a:t>AI-based eye monitoring</a:t>
            </a:r>
            <a:r>
              <a:rPr lang="en-US" dirty="0">
                <a:latin typeface="Times New Roman" panose="02020603050405020304" pitchFamily="18" charset="0"/>
                <a:cs typeface="Times New Roman" panose="02020603050405020304" pitchFamily="18" charset="0"/>
              </a:rPr>
              <a:t> to track the driver’s eye movements in real-time.</a:t>
            </a:r>
          </a:p>
          <a:p>
            <a:pPr algn="just">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Detects signs of drowsiness or inattention using facial landmark detection algorithms.</a:t>
            </a:r>
          </a:p>
          <a:p>
            <a:pPr algn="just">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Aims to prevent accidents caused by driver fatigue.</a:t>
            </a:r>
          </a:p>
          <a:p>
            <a:pPr algn="just">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Enhances safety in public transportation through AI and automation.</a:t>
            </a:r>
          </a:p>
          <a:p>
            <a:pPr algn="just">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Provides a practical, scalable solution for commercial vehicle safety systems.</a:t>
            </a:r>
          </a:p>
        </p:txBody>
      </p:sp>
    </p:spTree>
    <p:extLst>
      <p:ext uri="{BB962C8B-B14F-4D97-AF65-F5344CB8AC3E}">
        <p14:creationId xmlns:p14="http://schemas.microsoft.com/office/powerpoint/2010/main" val="35209859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1ADDF-51FA-891A-09A0-1081601EA16E}"/>
              </a:ext>
            </a:extLst>
          </p:cNvPr>
          <p:cNvSpPr>
            <a:spLocks noGrp="1"/>
          </p:cNvSpPr>
          <p:nvPr>
            <p:ph type="title"/>
          </p:nvPr>
        </p:nvSpPr>
        <p:spPr>
          <a:xfrm>
            <a:off x="3905864" y="79990"/>
            <a:ext cx="4304071" cy="1325563"/>
          </a:xfrm>
        </p:spPr>
        <p:txBody>
          <a:bodyPr/>
          <a:lstStyle/>
          <a:p>
            <a:r>
              <a:rPr lang="en-US" b="1" dirty="0">
                <a:latin typeface="Times New Roman" panose="02020603050405020304" pitchFamily="18" charset="0"/>
                <a:cs typeface="Times New Roman" panose="02020603050405020304" pitchFamily="18" charset="0"/>
              </a:rPr>
              <a:t>Circuit Diagram</a:t>
            </a:r>
            <a:endParaRPr lang="en-IN" b="1" dirty="0">
              <a:latin typeface="Times New Roman" panose="02020603050405020304" pitchFamily="18" charset="0"/>
              <a:cs typeface="Times New Roman" panose="02020603050405020304" pitchFamily="18" charset="0"/>
            </a:endParaRPr>
          </a:p>
        </p:txBody>
      </p:sp>
      <p:pic>
        <p:nvPicPr>
          <p:cNvPr id="5" name="Content Placeholder 4" descr="A diagram of a circuit board&#10;&#10;AI-generated content may be incorrect.">
            <a:extLst>
              <a:ext uri="{FF2B5EF4-FFF2-40B4-BE49-F238E27FC236}">
                <a16:creationId xmlns:a16="http://schemas.microsoft.com/office/drawing/2014/main" id="{AF972A3F-F1C7-33A1-C96E-B50820636E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7123" y="1283582"/>
            <a:ext cx="8809702" cy="5376123"/>
          </a:xfrm>
        </p:spPr>
      </p:pic>
    </p:spTree>
    <p:extLst>
      <p:ext uri="{BB962C8B-B14F-4D97-AF65-F5344CB8AC3E}">
        <p14:creationId xmlns:p14="http://schemas.microsoft.com/office/powerpoint/2010/main" val="3499965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BD83B-FAEC-0418-D6ED-F8613BC26000}"/>
              </a:ext>
            </a:extLst>
          </p:cNvPr>
          <p:cNvSpPr>
            <a:spLocks noGrp="1"/>
          </p:cNvSpPr>
          <p:nvPr>
            <p:ph type="title"/>
          </p:nvPr>
        </p:nvSpPr>
        <p:spPr>
          <a:xfrm>
            <a:off x="3414252" y="0"/>
            <a:ext cx="5739581" cy="1325563"/>
          </a:xfrm>
        </p:spPr>
        <p:txBody>
          <a:bodyPr/>
          <a:lstStyle/>
          <a:p>
            <a:r>
              <a:rPr lang="en-IN" b="1" dirty="0">
                <a:latin typeface="Times New Roman" panose="02020603050405020304" pitchFamily="18" charset="0"/>
                <a:cs typeface="Times New Roman" panose="02020603050405020304" pitchFamily="18" charset="0"/>
              </a:rPr>
              <a:t>Hardware Description:</a:t>
            </a:r>
          </a:p>
        </p:txBody>
      </p:sp>
      <p:sp>
        <p:nvSpPr>
          <p:cNvPr id="11" name="Rectangle 4">
            <a:extLst>
              <a:ext uri="{FF2B5EF4-FFF2-40B4-BE49-F238E27FC236}">
                <a16:creationId xmlns:a16="http://schemas.microsoft.com/office/drawing/2014/main" id="{C6005032-1C51-27F2-AA68-34ECDC1FEA80}"/>
              </a:ext>
            </a:extLst>
          </p:cNvPr>
          <p:cNvSpPr>
            <a:spLocks noChangeArrowheads="1"/>
          </p:cNvSpPr>
          <p:nvPr/>
        </p:nvSpPr>
        <p:spPr bwMode="auto">
          <a:xfrm>
            <a:off x="167148" y="1223493"/>
            <a:ext cx="11887201" cy="4899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ct val="0"/>
              </a:spcAft>
              <a:buClrTx/>
              <a:buSzTx/>
              <a:tabLst/>
            </a:pPr>
            <a:r>
              <a:rPr kumimoji="0" lang="en-US" altLang="en-US" sz="3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Arduino Uno :</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Arduino Uno is a low-cost, open-source microcontroller board based on the ATmega328P microcontroller.</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is widely used in embedded systems, automation, and DIY electronics projects.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Features 14 digital input/output pins (of which 6 can be used as PWM outputs) and 6 analog input pins.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Operates at 16 MHz clock speed and uses a USB-B port for programming and power.</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Has 32 KB of flash memory, 2 KB of SRAM, and 1 KB of EEPROM.</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Supports standard 5V logic and can be powered via USB or an external power supply (7–12V recommended).</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Includes a reset button, power and status LEDs, and an onboard voltage regulator.</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Compatible with a wide range of shields and sensors, making it ideal for prototyping and educational use.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Easily programmed using the Arduino IDE, which supports C/C++ with simplified libraries.</a:t>
            </a:r>
          </a:p>
        </p:txBody>
      </p:sp>
    </p:spTree>
    <p:extLst>
      <p:ext uri="{BB962C8B-B14F-4D97-AF65-F5344CB8AC3E}">
        <p14:creationId xmlns:p14="http://schemas.microsoft.com/office/powerpoint/2010/main" val="31162225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30E4678-BEEA-DEA8-0C26-350FC0C15F70}"/>
              </a:ext>
            </a:extLst>
          </p:cNvPr>
          <p:cNvPicPr>
            <a:picLocks noGrp="1" noChangeAspect="1"/>
          </p:cNvPicPr>
          <p:nvPr>
            <p:ph idx="1"/>
          </p:nvPr>
        </p:nvPicPr>
        <p:blipFill>
          <a:blip r:embed="rId2"/>
          <a:stretch>
            <a:fillRect/>
          </a:stretch>
        </p:blipFill>
        <p:spPr>
          <a:xfrm rot="5400000">
            <a:off x="2602851" y="1153880"/>
            <a:ext cx="6517985" cy="4644458"/>
          </a:xfrm>
        </p:spPr>
      </p:pic>
      <p:pic>
        <p:nvPicPr>
          <p:cNvPr id="6" name="Picture 5">
            <a:extLst>
              <a:ext uri="{FF2B5EF4-FFF2-40B4-BE49-F238E27FC236}">
                <a16:creationId xmlns:a16="http://schemas.microsoft.com/office/drawing/2014/main" id="{A9F2516E-6E76-6ACA-37A5-D2320A5AAF6C}"/>
              </a:ext>
            </a:extLst>
          </p:cNvPr>
          <p:cNvPicPr>
            <a:picLocks noChangeAspect="1"/>
          </p:cNvPicPr>
          <p:nvPr/>
        </p:nvPicPr>
        <p:blipFill>
          <a:blip r:embed="rId3"/>
          <a:srcRect l="-375" t="33033" r="67925" b="985"/>
          <a:stretch/>
        </p:blipFill>
        <p:spPr>
          <a:xfrm>
            <a:off x="623419" y="816077"/>
            <a:ext cx="2869863" cy="5358582"/>
          </a:xfrm>
          <a:prstGeom prst="rect">
            <a:avLst/>
          </a:prstGeom>
        </p:spPr>
      </p:pic>
      <p:pic>
        <p:nvPicPr>
          <p:cNvPr id="8" name="Picture 7">
            <a:extLst>
              <a:ext uri="{FF2B5EF4-FFF2-40B4-BE49-F238E27FC236}">
                <a16:creationId xmlns:a16="http://schemas.microsoft.com/office/drawing/2014/main" id="{09A94614-7CEB-7F53-BAE7-891CFFB27CB5}"/>
              </a:ext>
            </a:extLst>
          </p:cNvPr>
          <p:cNvPicPr>
            <a:picLocks noChangeAspect="1"/>
          </p:cNvPicPr>
          <p:nvPr/>
        </p:nvPicPr>
        <p:blipFill>
          <a:blip r:embed="rId3"/>
          <a:srcRect l="68096" t="33480" r="2306" b="4188"/>
          <a:stretch/>
        </p:blipFill>
        <p:spPr>
          <a:xfrm>
            <a:off x="8083883" y="324465"/>
            <a:ext cx="2918414" cy="5643716"/>
          </a:xfrm>
          <a:prstGeom prst="rect">
            <a:avLst/>
          </a:prstGeom>
        </p:spPr>
      </p:pic>
    </p:spTree>
    <p:extLst>
      <p:ext uri="{BB962C8B-B14F-4D97-AF65-F5344CB8AC3E}">
        <p14:creationId xmlns:p14="http://schemas.microsoft.com/office/powerpoint/2010/main" val="1582779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718DF-8D74-7446-FD3A-4AA86906CF74}"/>
              </a:ext>
            </a:extLst>
          </p:cNvPr>
          <p:cNvSpPr>
            <a:spLocks noGrp="1"/>
          </p:cNvSpPr>
          <p:nvPr>
            <p:ph type="title"/>
          </p:nvPr>
        </p:nvSpPr>
        <p:spPr>
          <a:xfrm>
            <a:off x="167148" y="315964"/>
            <a:ext cx="1846006" cy="1325563"/>
          </a:xfrm>
        </p:spPr>
        <p:txBody>
          <a:bodyPr/>
          <a:lstStyle/>
          <a:p>
            <a:r>
              <a:rPr lang="en-US" b="1" dirty="0">
                <a:latin typeface="Times New Roman" panose="02020603050405020304" pitchFamily="18" charset="0"/>
                <a:cs typeface="Times New Roman" panose="02020603050405020304" pitchFamily="18" charset="0"/>
              </a:rPr>
              <a:t>LCD:</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77000E4-BE81-1B2D-C1BC-8C0AB140F80B}"/>
              </a:ext>
            </a:extLst>
          </p:cNvPr>
          <p:cNvSpPr>
            <a:spLocks noGrp="1"/>
          </p:cNvSpPr>
          <p:nvPr>
            <p:ph idx="1"/>
          </p:nvPr>
        </p:nvSpPr>
        <p:spPr>
          <a:xfrm>
            <a:off x="474405" y="1235689"/>
            <a:ext cx="11393129" cy="5509240"/>
          </a:xfrm>
        </p:spPr>
        <p:txBody>
          <a:bodyPr>
            <a:noAutofit/>
          </a:bodyPr>
          <a:lstStyle/>
          <a:p>
            <a:pPr>
              <a:lnSpc>
                <a:spcPct val="220000"/>
              </a:lnSpc>
            </a:pPr>
            <a:r>
              <a:rPr lang="en-US" sz="2200" dirty="0">
                <a:latin typeface="Times New Roman" panose="02020603050405020304" pitchFamily="18" charset="0"/>
                <a:cs typeface="Times New Roman" panose="02020603050405020304" pitchFamily="18" charset="0"/>
              </a:rPr>
              <a:t>A 16x2 LCD (Liquid Crystal Display) is used in this project.</a:t>
            </a:r>
          </a:p>
          <a:p>
            <a:pPr>
              <a:lnSpc>
                <a:spcPct val="220000"/>
              </a:lnSpc>
            </a:pPr>
            <a:r>
              <a:rPr lang="en-US" sz="2200" dirty="0">
                <a:latin typeface="Times New Roman" panose="02020603050405020304" pitchFamily="18" charset="0"/>
                <a:cs typeface="Times New Roman" panose="02020603050405020304" pitchFamily="18" charset="0"/>
              </a:rPr>
              <a:t>It is an electronic display module and it has a wide range of applications. </a:t>
            </a:r>
          </a:p>
          <a:p>
            <a:pPr marL="457200" lvl="1" indent="0">
              <a:lnSpc>
                <a:spcPct val="220000"/>
              </a:lnSpc>
              <a:buNone/>
            </a:pPr>
            <a:r>
              <a:rPr lang="en-US" sz="2200" dirty="0">
                <a:latin typeface="Times New Roman" panose="02020603050405020304" pitchFamily="18" charset="0"/>
                <a:cs typeface="Times New Roman" panose="02020603050405020304" pitchFamily="18" charset="0"/>
              </a:rPr>
              <a:t>The LCD used here is economical, easily programmable have no limitation of displaying special &amp; even custom characters(unlike in seven segments),.</a:t>
            </a:r>
          </a:p>
          <a:p>
            <a:pPr>
              <a:lnSpc>
                <a:spcPct val="220000"/>
              </a:lnSpc>
            </a:pPr>
            <a:r>
              <a:rPr lang="en-US" sz="2200" dirty="0">
                <a:latin typeface="Times New Roman" panose="02020603050405020304" pitchFamily="18" charset="0"/>
                <a:cs typeface="Times New Roman" panose="02020603050405020304" pitchFamily="18" charset="0"/>
              </a:rPr>
              <a:t>A 16x2 LCD means it can display 16 characters per line and there are 2 such lines. In this LCD each character is displayed in 5x7 pixel matrix. </a:t>
            </a:r>
          </a:p>
          <a:p>
            <a:pPr>
              <a:lnSpc>
                <a:spcPct val="220000"/>
              </a:lnSpc>
            </a:pPr>
            <a:r>
              <a:rPr lang="en-US" sz="2200" dirty="0">
                <a:latin typeface="Times New Roman" panose="02020603050405020304" pitchFamily="18" charset="0"/>
                <a:cs typeface="Times New Roman" panose="02020603050405020304" pitchFamily="18" charset="0"/>
              </a:rPr>
              <a:t>This LCD has two registers, namely, Command and Data.</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5685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974977-74DA-39D9-5CC3-1B0DE178B314}"/>
              </a:ext>
            </a:extLst>
          </p:cNvPr>
          <p:cNvSpPr>
            <a:spLocks noGrp="1"/>
          </p:cNvSpPr>
          <p:nvPr>
            <p:ph idx="1"/>
          </p:nvPr>
        </p:nvSpPr>
        <p:spPr>
          <a:xfrm>
            <a:off x="494071" y="114812"/>
            <a:ext cx="10518058" cy="2598891"/>
          </a:xfrm>
        </p:spPr>
        <p:txBody>
          <a:bodyPr>
            <a:normAutofit/>
          </a:bodyPr>
          <a:lstStyle/>
          <a:p>
            <a:pPr>
              <a:lnSpc>
                <a:spcPct val="150000"/>
              </a:lnSpc>
            </a:pPr>
            <a:r>
              <a:rPr lang="en-US" sz="2000" dirty="0">
                <a:latin typeface="Times New Roman" panose="02020603050405020304" pitchFamily="18" charset="0"/>
                <a:cs typeface="Times New Roman" panose="02020603050405020304" pitchFamily="18" charset="0"/>
              </a:rPr>
              <a:t> The command register stores the command instructions given to the LCD. </a:t>
            </a:r>
          </a:p>
          <a:p>
            <a:pPr>
              <a:lnSpc>
                <a:spcPct val="150000"/>
              </a:lnSpc>
            </a:pPr>
            <a:r>
              <a:rPr lang="en-US" sz="2000" dirty="0">
                <a:latin typeface="Times New Roman" panose="02020603050405020304" pitchFamily="18" charset="0"/>
                <a:cs typeface="Times New Roman" panose="02020603050405020304" pitchFamily="18" charset="0"/>
              </a:rPr>
              <a:t>A command is an instruction given to LCD to do a predefined task like initializing it, clearing its screen, setting the cursor position, controlling display etc. </a:t>
            </a:r>
          </a:p>
          <a:p>
            <a:pPr>
              <a:lnSpc>
                <a:spcPct val="150000"/>
              </a:lnSpc>
            </a:pPr>
            <a:r>
              <a:rPr lang="en-US" sz="2000" dirty="0">
                <a:latin typeface="Times New Roman" panose="02020603050405020304" pitchFamily="18" charset="0"/>
                <a:cs typeface="Times New Roman" panose="02020603050405020304" pitchFamily="18" charset="0"/>
              </a:rPr>
              <a:t>The data register stores the data to be displayed on the LCD. The data is the ASCII value of the character to be displayed on the LCD.</a:t>
            </a:r>
            <a:endParaRPr lang="en-IN"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732F3C5-06C5-FD73-D927-7B6542C321EB}"/>
              </a:ext>
            </a:extLst>
          </p:cNvPr>
          <p:cNvSpPr txBox="1"/>
          <p:nvPr/>
        </p:nvSpPr>
        <p:spPr>
          <a:xfrm>
            <a:off x="186813" y="2784675"/>
            <a:ext cx="3578942"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LCD Pin Diagram: </a:t>
            </a:r>
            <a:endParaRPr lang="en-IN" sz="3200" b="1" dirty="0">
              <a:latin typeface="Times New Roman" panose="02020603050405020304" pitchFamily="18" charset="0"/>
              <a:cs typeface="Times New Roman" panose="02020603050405020304" pitchFamily="18" charset="0"/>
            </a:endParaRPr>
          </a:p>
        </p:txBody>
      </p:sp>
      <p:pic>
        <p:nvPicPr>
          <p:cNvPr id="2052" name="Picture 4" descr="lcd-16x2-pin-diagram">
            <a:extLst>
              <a:ext uri="{FF2B5EF4-FFF2-40B4-BE49-F238E27FC236}">
                <a16:creationId xmlns:a16="http://schemas.microsoft.com/office/drawing/2014/main" id="{8074218B-45A3-888C-CFA0-3AA3D6FF27F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708" b="3653"/>
          <a:stretch/>
        </p:blipFill>
        <p:spPr bwMode="auto">
          <a:xfrm>
            <a:off x="4011561" y="2920181"/>
            <a:ext cx="2524897" cy="36182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41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F09FA-8506-4395-11D5-66CF46BF2168}"/>
              </a:ext>
            </a:extLst>
          </p:cNvPr>
          <p:cNvSpPr>
            <a:spLocks noGrp="1"/>
          </p:cNvSpPr>
          <p:nvPr>
            <p:ph type="title"/>
          </p:nvPr>
        </p:nvSpPr>
        <p:spPr>
          <a:xfrm>
            <a:off x="2185219" y="0"/>
            <a:ext cx="7597878" cy="1325563"/>
          </a:xfrm>
        </p:spPr>
        <p:txBody>
          <a:bodyPr/>
          <a:lstStyle/>
          <a:p>
            <a:r>
              <a:rPr lang="en-US" b="1" dirty="0">
                <a:latin typeface="Times New Roman" panose="02020603050405020304" pitchFamily="18" charset="0"/>
                <a:cs typeface="Times New Roman" panose="02020603050405020304" pitchFamily="18" charset="0"/>
              </a:rPr>
              <a:t>DC Motor (E-Bus Simulation)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FE49FC3-7C6A-BDC0-BB89-1894318A70FA}"/>
              </a:ext>
            </a:extLst>
          </p:cNvPr>
          <p:cNvSpPr>
            <a:spLocks noGrp="1"/>
          </p:cNvSpPr>
          <p:nvPr>
            <p:ph idx="1"/>
          </p:nvPr>
        </p:nvSpPr>
        <p:spPr>
          <a:xfrm>
            <a:off x="530942" y="1288026"/>
            <a:ext cx="10881852" cy="5282228"/>
          </a:xfrm>
        </p:spPr>
        <p:txBody>
          <a:bodyPr>
            <a:noAutofit/>
          </a:bodyPr>
          <a:lstStyle/>
          <a:p>
            <a:pPr>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 DC motor is an electrical machine that converts direct current (DC) electrical power into mechanical motion.</a:t>
            </a:r>
          </a:p>
          <a:p>
            <a:pPr>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In this project, the DC motor is used to simulate the movement of an electric bus (E-Bus) in response to driver activity.</a:t>
            </a:r>
          </a:p>
          <a:p>
            <a:pPr>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It replicates the forward motion of the bus, controlled by signals from the safety system.</a:t>
            </a:r>
          </a:p>
          <a:p>
            <a:pPr>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motor's operation is regulated based on eye detection results, simulating how a real E-Bus would react:</a:t>
            </a:r>
          </a:p>
          <a:p>
            <a:pPr marL="742950" lvl="1" indent="-285750">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Normal state: Bus moves forward.</a:t>
            </a:r>
          </a:p>
          <a:p>
            <a:pPr marL="742950" lvl="1" indent="-285750">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Drowsiness detected: Motor slows down or stops, mimicking autonomous stop.</a:t>
            </a:r>
          </a:p>
          <a:p>
            <a:pPr>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Offers a practical and cost-effective way to demonstrate the autonomous response of an E-Bus in a controlled environment.</a:t>
            </a:r>
          </a:p>
          <a:p>
            <a:pPr>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Controlled via the Arduino microcontroller and L298 motor driver for precise operation.</a:t>
            </a:r>
          </a:p>
          <a:p>
            <a:pPr>
              <a:lnSpc>
                <a:spcPct val="150000"/>
              </a:lnSpc>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37270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D21CC-9B84-C79E-4A81-C8FAA0C67829}"/>
              </a:ext>
            </a:extLst>
          </p:cNvPr>
          <p:cNvSpPr>
            <a:spLocks noGrp="1"/>
          </p:cNvSpPr>
          <p:nvPr>
            <p:ph type="title"/>
          </p:nvPr>
        </p:nvSpPr>
        <p:spPr>
          <a:xfrm>
            <a:off x="3119284" y="108154"/>
            <a:ext cx="6191865" cy="1325563"/>
          </a:xfrm>
        </p:spPr>
        <p:txBody>
          <a:bodyPr/>
          <a:lstStyle/>
          <a:p>
            <a:r>
              <a:rPr lang="en-IN" b="1" dirty="0">
                <a:latin typeface="Times New Roman" panose="02020603050405020304" pitchFamily="18" charset="0"/>
                <a:cs typeface="Times New Roman" panose="02020603050405020304" pitchFamily="18" charset="0"/>
              </a:rPr>
              <a:t>L298 MOTOR DRIVER</a:t>
            </a:r>
          </a:p>
        </p:txBody>
      </p:sp>
      <p:sp>
        <p:nvSpPr>
          <p:cNvPr id="3" name="Content Placeholder 2">
            <a:extLst>
              <a:ext uri="{FF2B5EF4-FFF2-40B4-BE49-F238E27FC236}">
                <a16:creationId xmlns:a16="http://schemas.microsoft.com/office/drawing/2014/main" id="{FFCFA1B2-B47A-8BAC-13BB-1A9B48E3C5FB}"/>
              </a:ext>
            </a:extLst>
          </p:cNvPr>
          <p:cNvSpPr>
            <a:spLocks noGrp="1"/>
          </p:cNvSpPr>
          <p:nvPr>
            <p:ph idx="1"/>
          </p:nvPr>
        </p:nvSpPr>
        <p:spPr>
          <a:xfrm>
            <a:off x="592393" y="1796128"/>
            <a:ext cx="11343967" cy="4526014"/>
          </a:xfrm>
        </p:spPr>
        <p:txBody>
          <a:bodyPr>
            <a:normAutofit fontScale="92500"/>
          </a:bodyPr>
          <a:lstStyle/>
          <a:p>
            <a:pPr>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L298 Motor Driver is a high-voltage, high-current dual full-bridge driver, ideal for controlling DC and stepper motors.</a:t>
            </a:r>
          </a:p>
          <a:p>
            <a:pPr>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Used in this project to control the DC motor simulating the E-Bus movement.</a:t>
            </a:r>
          </a:p>
          <a:p>
            <a:pPr>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Accepts standard TTL logic levels and drives inductive loads like DC motors.</a:t>
            </a:r>
          </a:p>
          <a:p>
            <a:pPr>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Allows precise motor direction and speed control through logic inputs.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1000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91EBD-7736-2AAA-4CDD-DA9EE0DE95D8}"/>
              </a:ext>
            </a:extLst>
          </p:cNvPr>
          <p:cNvSpPr>
            <a:spLocks noGrp="1"/>
          </p:cNvSpPr>
          <p:nvPr>
            <p:ph type="title"/>
          </p:nvPr>
        </p:nvSpPr>
        <p:spPr>
          <a:xfrm>
            <a:off x="0" y="167148"/>
            <a:ext cx="3923071" cy="1012263"/>
          </a:xfrm>
        </p:spPr>
        <p:txBody>
          <a:bodyPr/>
          <a:lstStyle/>
          <a:p>
            <a:r>
              <a:rPr lang="en-US" b="1" dirty="0">
                <a:latin typeface="Times New Roman" panose="02020603050405020304" pitchFamily="18" charset="0"/>
                <a:cs typeface="Times New Roman" panose="02020603050405020304" pitchFamily="18" charset="0"/>
              </a:rPr>
              <a:t>Key Features: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00BF51B-35DC-204C-EF17-56C1DDFB6964}"/>
              </a:ext>
            </a:extLst>
          </p:cNvPr>
          <p:cNvSpPr>
            <a:spLocks noGrp="1"/>
          </p:cNvSpPr>
          <p:nvPr>
            <p:ph idx="1"/>
          </p:nvPr>
        </p:nvSpPr>
        <p:spPr>
          <a:xfrm>
            <a:off x="297426" y="930889"/>
            <a:ext cx="6673646" cy="5715717"/>
          </a:xfrm>
        </p:spPr>
        <p:txBody>
          <a:bodyPr>
            <a:noAutofit/>
          </a:bodyPr>
          <a:lstStyle/>
          <a:p>
            <a:pPr>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Supports operating voltage up to 46V</a:t>
            </a:r>
          </a:p>
          <a:p>
            <a:pPr>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Handles DC current up to 4A total</a:t>
            </a:r>
          </a:p>
          <a:p>
            <a:pPr>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Low saturation voltage for efficient performance</a:t>
            </a:r>
          </a:p>
          <a:p>
            <a:pPr>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Over-temperature protection</a:t>
            </a:r>
          </a:p>
          <a:p>
            <a:pPr>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High noise immunity with logic "0" up to 1.5V</a:t>
            </a:r>
          </a:p>
          <a:p>
            <a:pPr>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Built-in 5V regulator for powering external components</a:t>
            </a:r>
          </a:p>
          <a:p>
            <a:pPr>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Motor direction indicator LEDs</a:t>
            </a:r>
          </a:p>
          <a:p>
            <a:pPr>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Schottky EMF-protection diodes for back EMF safety</a:t>
            </a:r>
          </a:p>
          <a:p>
            <a:pPr>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Screw terminals for easy power and motor connections</a:t>
            </a:r>
          </a:p>
          <a:p>
            <a:pPr>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High-quality FR4 PCB board with FPT certification</a:t>
            </a:r>
          </a:p>
          <a:p>
            <a:pPr>
              <a:lnSpc>
                <a:spcPct val="150000"/>
              </a:lnSpc>
            </a:pPr>
            <a:endParaRPr lang="en-IN" sz="2000" dirty="0"/>
          </a:p>
        </p:txBody>
      </p:sp>
      <p:pic>
        <p:nvPicPr>
          <p:cNvPr id="7" name="Picture 6">
            <a:extLst>
              <a:ext uri="{FF2B5EF4-FFF2-40B4-BE49-F238E27FC236}">
                <a16:creationId xmlns:a16="http://schemas.microsoft.com/office/drawing/2014/main" id="{838EF09E-906D-BFDA-E8E9-C92A176E7593}"/>
              </a:ext>
            </a:extLst>
          </p:cNvPr>
          <p:cNvPicPr>
            <a:picLocks noChangeAspect="1"/>
          </p:cNvPicPr>
          <p:nvPr/>
        </p:nvPicPr>
        <p:blipFill>
          <a:blip r:embed="rId2"/>
          <a:stretch>
            <a:fillRect/>
          </a:stretch>
        </p:blipFill>
        <p:spPr>
          <a:xfrm>
            <a:off x="6588903" y="1297858"/>
            <a:ext cx="5524439" cy="4162196"/>
          </a:xfrm>
          <a:prstGeom prst="rect">
            <a:avLst/>
          </a:prstGeom>
        </p:spPr>
      </p:pic>
    </p:spTree>
    <p:extLst>
      <p:ext uri="{BB962C8B-B14F-4D97-AF65-F5344CB8AC3E}">
        <p14:creationId xmlns:p14="http://schemas.microsoft.com/office/powerpoint/2010/main" val="34986038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7F41F-1012-A955-6B07-AA117E1838B9}"/>
              </a:ext>
            </a:extLst>
          </p:cNvPr>
          <p:cNvSpPr>
            <a:spLocks noGrp="1"/>
          </p:cNvSpPr>
          <p:nvPr>
            <p:ph type="title"/>
          </p:nvPr>
        </p:nvSpPr>
        <p:spPr>
          <a:xfrm>
            <a:off x="4672780" y="0"/>
            <a:ext cx="2101645" cy="745920"/>
          </a:xfrm>
        </p:spPr>
        <p:txBody>
          <a:bodyPr>
            <a:normAutofit/>
          </a:bodyPr>
          <a:lstStyle/>
          <a:p>
            <a:r>
              <a:rPr lang="en-US" b="1" dirty="0">
                <a:latin typeface="Times New Roman" panose="02020603050405020304" pitchFamily="18" charset="0"/>
                <a:cs typeface="Times New Roman" panose="02020603050405020304" pitchFamily="18" charset="0"/>
              </a:rPr>
              <a:t>Buzzer</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68D4B58-D5CF-B328-C1E4-CCA828398C5D}"/>
              </a:ext>
            </a:extLst>
          </p:cNvPr>
          <p:cNvSpPr>
            <a:spLocks noGrp="1"/>
          </p:cNvSpPr>
          <p:nvPr>
            <p:ph idx="1"/>
          </p:nvPr>
        </p:nvSpPr>
        <p:spPr>
          <a:xfrm>
            <a:off x="0" y="934065"/>
            <a:ext cx="11739716" cy="2202425"/>
          </a:xfrm>
        </p:spPr>
        <p:txBody>
          <a:bodyPr>
            <a:normAutofit fontScale="92500"/>
          </a:bodyPr>
          <a:lstStyle/>
          <a:p>
            <a:pPr>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buzzer is used in the project to alert the driver when short-duration eye closure is detected, indicating possible drowsiness or inattention.</a:t>
            </a:r>
          </a:p>
          <a:p>
            <a:pPr>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provides a clear, audible warning to prompt the driver to stay alert and focused.</a:t>
            </a:r>
          </a:p>
        </p:txBody>
      </p:sp>
      <p:sp>
        <p:nvSpPr>
          <p:cNvPr id="5" name="TextBox 4">
            <a:extLst>
              <a:ext uri="{FF2B5EF4-FFF2-40B4-BE49-F238E27FC236}">
                <a16:creationId xmlns:a16="http://schemas.microsoft.com/office/drawing/2014/main" id="{61AA96B7-DB65-E0A2-F1B4-08BA5FEA5930}"/>
              </a:ext>
            </a:extLst>
          </p:cNvPr>
          <p:cNvSpPr txBox="1"/>
          <p:nvPr/>
        </p:nvSpPr>
        <p:spPr>
          <a:xfrm>
            <a:off x="909483" y="3402947"/>
            <a:ext cx="4626078" cy="3366563"/>
          </a:xfrm>
          <a:prstGeom prst="rect">
            <a:avLst/>
          </a:prstGeom>
          <a:noFill/>
        </p:spPr>
        <p:txBody>
          <a:bodyPr wrap="square">
            <a:spAutoFit/>
          </a:bodyPr>
          <a:lstStyle/>
          <a:p>
            <a:pPr>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Rated Voltage:</a:t>
            </a:r>
            <a:r>
              <a:rPr lang="en-US" dirty="0">
                <a:latin typeface="Times New Roman" panose="02020603050405020304" pitchFamily="18" charset="0"/>
                <a:cs typeface="Times New Roman" panose="02020603050405020304" pitchFamily="18" charset="0"/>
              </a:rPr>
              <a:t> 6V DC</a:t>
            </a:r>
          </a:p>
          <a:p>
            <a:pPr>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Operating Voltage:</a:t>
            </a:r>
            <a:r>
              <a:rPr lang="en-US" dirty="0">
                <a:latin typeface="Times New Roman" panose="02020603050405020304" pitchFamily="18" charset="0"/>
                <a:cs typeface="Times New Roman" panose="02020603050405020304" pitchFamily="18" charset="0"/>
              </a:rPr>
              <a:t> 4V to 8V DC</a:t>
            </a:r>
          </a:p>
          <a:p>
            <a:pPr>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Current Consumption:</a:t>
            </a:r>
            <a:r>
              <a:rPr lang="en-US" dirty="0">
                <a:latin typeface="Times New Roman" panose="02020603050405020304" pitchFamily="18" charset="0"/>
                <a:cs typeface="Times New Roman" panose="02020603050405020304" pitchFamily="18" charset="0"/>
              </a:rPr>
              <a:t> ≤30mA</a:t>
            </a:r>
          </a:p>
          <a:p>
            <a:pPr>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Sound Output (10cm):</a:t>
            </a:r>
            <a:r>
              <a:rPr lang="en-US" dirty="0">
                <a:latin typeface="Times New Roman" panose="02020603050405020304" pitchFamily="18" charset="0"/>
                <a:cs typeface="Times New Roman" panose="02020603050405020304" pitchFamily="18" charset="0"/>
              </a:rPr>
              <a:t> ≥85dB</a:t>
            </a:r>
          </a:p>
          <a:p>
            <a:pPr>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Tone:</a:t>
            </a:r>
            <a:r>
              <a:rPr lang="en-US" dirty="0">
                <a:latin typeface="Times New Roman" panose="02020603050405020304" pitchFamily="18" charset="0"/>
                <a:cs typeface="Times New Roman" panose="02020603050405020304" pitchFamily="18" charset="0"/>
              </a:rPr>
              <a:t> Continuous</a:t>
            </a:r>
          </a:p>
          <a:p>
            <a:pPr>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Resonant Frequency:</a:t>
            </a:r>
            <a:r>
              <a:rPr lang="en-US" dirty="0">
                <a:latin typeface="Times New Roman" panose="02020603050405020304" pitchFamily="18" charset="0"/>
                <a:cs typeface="Times New Roman" panose="02020603050405020304" pitchFamily="18" charset="0"/>
              </a:rPr>
              <a:t> 2300 ±300Hz</a:t>
            </a:r>
          </a:p>
          <a:p>
            <a:pPr>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Operating Temperature:</a:t>
            </a:r>
            <a:r>
              <a:rPr lang="en-US" dirty="0">
                <a:latin typeface="Times New Roman" panose="02020603050405020304" pitchFamily="18" charset="0"/>
                <a:cs typeface="Times New Roman" panose="02020603050405020304" pitchFamily="18" charset="0"/>
              </a:rPr>
              <a:t> -25°C to +80°C</a:t>
            </a:r>
          </a:p>
          <a:p>
            <a:pPr>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Weight:</a:t>
            </a:r>
            <a:r>
              <a:rPr lang="en-US" dirty="0">
                <a:latin typeface="Times New Roman" panose="02020603050405020304" pitchFamily="18" charset="0"/>
                <a:cs typeface="Times New Roman" panose="02020603050405020304" pitchFamily="18" charset="0"/>
              </a:rPr>
              <a:t> 2g</a:t>
            </a:r>
          </a:p>
        </p:txBody>
      </p:sp>
      <p:sp>
        <p:nvSpPr>
          <p:cNvPr id="7" name="TextBox 6">
            <a:extLst>
              <a:ext uri="{FF2B5EF4-FFF2-40B4-BE49-F238E27FC236}">
                <a16:creationId xmlns:a16="http://schemas.microsoft.com/office/drawing/2014/main" id="{46D6B461-8B35-83D9-7DBD-304B4327A1DE}"/>
              </a:ext>
            </a:extLst>
          </p:cNvPr>
          <p:cNvSpPr txBox="1"/>
          <p:nvPr/>
        </p:nvSpPr>
        <p:spPr>
          <a:xfrm>
            <a:off x="191728" y="3010818"/>
            <a:ext cx="2895601" cy="523220"/>
          </a:xfrm>
          <a:prstGeom prst="rect">
            <a:avLst/>
          </a:prstGeom>
          <a:noFill/>
        </p:spPr>
        <p:txBody>
          <a:bodyPr wrap="square">
            <a:spAutoFit/>
          </a:bodyPr>
          <a:lstStyle/>
          <a:p>
            <a:pPr>
              <a:buNone/>
            </a:pPr>
            <a:r>
              <a:rPr lang="en-US" sz="2800" b="1" dirty="0">
                <a:latin typeface="Times New Roman" panose="02020603050405020304" pitchFamily="18" charset="0"/>
                <a:cs typeface="Times New Roman" panose="02020603050405020304" pitchFamily="18" charset="0"/>
              </a:rPr>
              <a:t>Specifications:</a:t>
            </a:r>
          </a:p>
        </p:txBody>
      </p:sp>
      <p:pic>
        <p:nvPicPr>
          <p:cNvPr id="9" name="Picture 8">
            <a:extLst>
              <a:ext uri="{FF2B5EF4-FFF2-40B4-BE49-F238E27FC236}">
                <a16:creationId xmlns:a16="http://schemas.microsoft.com/office/drawing/2014/main" id="{10A16B2F-2129-2B35-D48F-1D3C24424316}"/>
              </a:ext>
            </a:extLst>
          </p:cNvPr>
          <p:cNvPicPr>
            <a:picLocks noChangeAspect="1"/>
          </p:cNvPicPr>
          <p:nvPr/>
        </p:nvPicPr>
        <p:blipFill>
          <a:blip r:embed="rId2"/>
          <a:stretch>
            <a:fillRect/>
          </a:stretch>
        </p:blipFill>
        <p:spPr>
          <a:xfrm>
            <a:off x="7129441" y="3075043"/>
            <a:ext cx="4282928" cy="3650222"/>
          </a:xfrm>
          <a:prstGeom prst="rect">
            <a:avLst/>
          </a:prstGeom>
        </p:spPr>
      </p:pic>
    </p:spTree>
    <p:extLst>
      <p:ext uri="{BB962C8B-B14F-4D97-AF65-F5344CB8AC3E}">
        <p14:creationId xmlns:p14="http://schemas.microsoft.com/office/powerpoint/2010/main" val="15622720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0A16D-890F-74A0-122C-2490D856C6AD}"/>
              </a:ext>
            </a:extLst>
          </p:cNvPr>
          <p:cNvSpPr>
            <a:spLocks noGrp="1"/>
          </p:cNvSpPr>
          <p:nvPr>
            <p:ph type="title"/>
          </p:nvPr>
        </p:nvSpPr>
        <p:spPr>
          <a:xfrm>
            <a:off x="2431025" y="-137651"/>
            <a:ext cx="7214419" cy="1032387"/>
          </a:xfrm>
        </p:spPr>
        <p:txBody>
          <a:bodyPr/>
          <a:lstStyle/>
          <a:p>
            <a:r>
              <a:rPr lang="en-IN" dirty="0">
                <a:latin typeface="Times New Roman" panose="02020603050405020304" pitchFamily="18" charset="0"/>
                <a:cs typeface="Times New Roman" panose="02020603050405020304" pitchFamily="18" charset="0"/>
              </a:rPr>
              <a:t>SOFTWARE DESCRIPTION:</a:t>
            </a:r>
          </a:p>
        </p:txBody>
      </p:sp>
      <p:sp>
        <p:nvSpPr>
          <p:cNvPr id="3" name="Content Placeholder 2">
            <a:extLst>
              <a:ext uri="{FF2B5EF4-FFF2-40B4-BE49-F238E27FC236}">
                <a16:creationId xmlns:a16="http://schemas.microsoft.com/office/drawing/2014/main" id="{BD63FA1C-28E0-E4AA-002B-6658E633A9F0}"/>
              </a:ext>
            </a:extLst>
          </p:cNvPr>
          <p:cNvSpPr>
            <a:spLocks noGrp="1"/>
          </p:cNvSpPr>
          <p:nvPr>
            <p:ph idx="1"/>
          </p:nvPr>
        </p:nvSpPr>
        <p:spPr>
          <a:xfrm>
            <a:off x="216308" y="855408"/>
            <a:ext cx="11847872" cy="3038166"/>
          </a:xfrm>
        </p:spPr>
        <p:txBody>
          <a:bodyPr>
            <a:noAutofit/>
          </a:bodyPr>
          <a:lstStyle/>
          <a:p>
            <a:pPr>
              <a:lnSpc>
                <a:spcPct val="150000"/>
              </a:lnSpc>
              <a:buNone/>
            </a:pPr>
            <a:r>
              <a:rPr lang="en-US" sz="3200" b="1" dirty="0">
                <a:latin typeface="Times New Roman" panose="02020603050405020304" pitchFamily="18" charset="0"/>
                <a:cs typeface="Times New Roman" panose="02020603050405020304" pitchFamily="18" charset="0"/>
              </a:rPr>
              <a:t>Python Programming (AI Eye Motion Detection)</a:t>
            </a:r>
          </a:p>
          <a:p>
            <a:pPr lvl="1">
              <a:lnSpc>
                <a:spcPct val="150000"/>
              </a:lnSpc>
            </a:pPr>
            <a:r>
              <a:rPr lang="en-US" sz="2000" b="1" dirty="0">
                <a:latin typeface="Times New Roman" panose="02020603050405020304" pitchFamily="18" charset="0"/>
                <a:cs typeface="Times New Roman" panose="02020603050405020304" pitchFamily="18" charset="0"/>
              </a:rPr>
              <a:t>Python</a:t>
            </a:r>
            <a:r>
              <a:rPr lang="en-US" sz="2000" dirty="0">
                <a:latin typeface="Times New Roman" panose="02020603050405020304" pitchFamily="18" charset="0"/>
                <a:cs typeface="Times New Roman" panose="02020603050405020304" pitchFamily="18" charset="0"/>
              </a:rPr>
              <a:t> was used as the primary programming language for implementing the </a:t>
            </a:r>
            <a:r>
              <a:rPr lang="en-US" sz="2000" b="1" dirty="0">
                <a:latin typeface="Times New Roman" panose="02020603050405020304" pitchFamily="18" charset="0"/>
                <a:cs typeface="Times New Roman" panose="02020603050405020304" pitchFamily="18" charset="0"/>
              </a:rPr>
              <a:t>AI-based Continuous Rapid Eye Motion (CREM) detection system</a:t>
            </a:r>
            <a:r>
              <a:rPr lang="en-US" sz="2000" dirty="0">
                <a:latin typeface="Times New Roman" panose="02020603050405020304" pitchFamily="18" charset="0"/>
                <a:cs typeface="Times New Roman" panose="02020603050405020304" pitchFamily="18" charset="0"/>
              </a:rPr>
              <a:t>.</a:t>
            </a:r>
          </a:p>
          <a:p>
            <a:pPr lvl="1">
              <a:lnSpc>
                <a:spcPct val="150000"/>
              </a:lnSpc>
            </a:pPr>
            <a:r>
              <a:rPr lang="en-US" sz="2000" dirty="0">
                <a:latin typeface="Times New Roman" panose="02020603050405020304" pitchFamily="18" charset="0"/>
                <a:cs typeface="Times New Roman" panose="02020603050405020304" pitchFamily="18" charset="0"/>
              </a:rPr>
              <a:t>Known for its </a:t>
            </a:r>
            <a:r>
              <a:rPr lang="en-US" sz="2000" b="1" dirty="0">
                <a:latin typeface="Times New Roman" panose="02020603050405020304" pitchFamily="18" charset="0"/>
                <a:cs typeface="Times New Roman" panose="02020603050405020304" pitchFamily="18" charset="0"/>
              </a:rPr>
              <a:t>simplicity</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versatility</a:t>
            </a:r>
            <a:r>
              <a:rPr lang="en-US" sz="2000" dirty="0">
                <a:latin typeface="Times New Roman" panose="02020603050405020304" pitchFamily="18" charset="0"/>
                <a:cs typeface="Times New Roman" panose="02020603050405020304" pitchFamily="18" charset="0"/>
              </a:rPr>
              <a:t>, and powerful </a:t>
            </a:r>
            <a:r>
              <a:rPr lang="en-US" sz="2000" b="1" dirty="0">
                <a:latin typeface="Times New Roman" panose="02020603050405020304" pitchFamily="18" charset="0"/>
                <a:cs typeface="Times New Roman" panose="02020603050405020304" pitchFamily="18" charset="0"/>
              </a:rPr>
              <a:t>AI and image processing libraries</a:t>
            </a:r>
            <a:r>
              <a:rPr lang="en-US" sz="2000" dirty="0">
                <a:latin typeface="Times New Roman" panose="02020603050405020304" pitchFamily="18" charset="0"/>
                <a:cs typeface="Times New Roman" panose="02020603050405020304" pitchFamily="18" charset="0"/>
              </a:rPr>
              <a:t>, Python was ideal for this application</a:t>
            </a:r>
            <a:r>
              <a:rPr lang="en-US" dirty="0">
                <a:latin typeface="Times New Roman" panose="02020603050405020304" pitchFamily="18" charset="0"/>
                <a:cs typeface="Times New Roman" panose="02020603050405020304" pitchFamily="18" charset="0"/>
              </a:rPr>
              <a:t>.</a:t>
            </a:r>
          </a:p>
        </p:txBody>
      </p:sp>
      <p:sp>
        <p:nvSpPr>
          <p:cNvPr id="5" name="TextBox 4">
            <a:extLst>
              <a:ext uri="{FF2B5EF4-FFF2-40B4-BE49-F238E27FC236}">
                <a16:creationId xmlns:a16="http://schemas.microsoft.com/office/drawing/2014/main" id="{C17EE418-B37E-61AE-6EE0-CF0B1DB3E297}"/>
              </a:ext>
            </a:extLst>
          </p:cNvPr>
          <p:cNvSpPr txBox="1"/>
          <p:nvPr/>
        </p:nvSpPr>
        <p:spPr>
          <a:xfrm>
            <a:off x="6076338" y="4375356"/>
            <a:ext cx="5683044" cy="2223942"/>
          </a:xfrm>
          <a:prstGeom prst="rect">
            <a:avLst/>
          </a:prstGeom>
          <a:noFill/>
        </p:spPr>
        <p:txBody>
          <a:bodyPr wrap="square" numCol="1">
            <a:spAutoFit/>
          </a:bodyPr>
          <a:lstStyle/>
          <a:p>
            <a:pPr marL="285750" indent="-285750">
              <a:lnSpc>
                <a:spcPct val="200000"/>
              </a:lnSpc>
              <a:buFont typeface="Arial" panose="020B0604020202020204" pitchFamily="34" charset="0"/>
              <a:buChar char="•"/>
            </a:pPr>
            <a:r>
              <a:rPr lang="en-US" sz="1800" b="1" dirty="0" err="1">
                <a:latin typeface="Times New Roman" panose="02020603050405020304" pitchFamily="18" charset="0"/>
                <a:cs typeface="Times New Roman" panose="02020603050405020304" pitchFamily="18" charset="0"/>
              </a:rPr>
              <a:t>Imutils</a:t>
            </a:r>
            <a:r>
              <a:rPr lang="en-US" sz="1800" dirty="0">
                <a:latin typeface="Times New Roman" panose="02020603050405020304" pitchFamily="18" charset="0"/>
                <a:cs typeface="Times New Roman" panose="02020603050405020304" pitchFamily="18" charset="0"/>
              </a:rPr>
              <a:t> – For image resizing and processing utilities.</a:t>
            </a:r>
          </a:p>
          <a:p>
            <a:pPr marL="285750" indent="-285750">
              <a:lnSpc>
                <a:spcPct val="200000"/>
              </a:lnSpc>
              <a:buFont typeface="Arial" panose="020B0604020202020204" pitchFamily="34" charset="0"/>
              <a:buChar char="•"/>
            </a:pPr>
            <a:r>
              <a:rPr lang="en-US" sz="1800" b="1" dirty="0" err="1">
                <a:latin typeface="Times New Roman" panose="02020603050405020304" pitchFamily="18" charset="0"/>
                <a:cs typeface="Times New Roman" panose="02020603050405020304" pitchFamily="18" charset="0"/>
              </a:rPr>
              <a:t>Numpy</a:t>
            </a:r>
            <a:r>
              <a:rPr lang="en-US" sz="1800" dirty="0">
                <a:latin typeface="Times New Roman" panose="02020603050405020304" pitchFamily="18" charset="0"/>
                <a:cs typeface="Times New Roman" panose="02020603050405020304" pitchFamily="18" charset="0"/>
              </a:rPr>
              <a:t> – For numerical operations and frame analysis.</a:t>
            </a:r>
          </a:p>
          <a:p>
            <a:pPr marL="285750" indent="-285750">
              <a:lnSpc>
                <a:spcPct val="200000"/>
              </a:lnSpc>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Serial</a:t>
            </a:r>
            <a:r>
              <a:rPr lang="en-US" sz="1800" dirty="0">
                <a:latin typeface="Times New Roman" panose="02020603050405020304" pitchFamily="18" charset="0"/>
                <a:cs typeface="Times New Roman" panose="02020603050405020304" pitchFamily="18" charset="0"/>
              </a:rPr>
              <a:t> – For communication between Python and the Arduino module.</a:t>
            </a:r>
          </a:p>
        </p:txBody>
      </p:sp>
      <p:sp>
        <p:nvSpPr>
          <p:cNvPr id="7" name="TextBox 6">
            <a:extLst>
              <a:ext uri="{FF2B5EF4-FFF2-40B4-BE49-F238E27FC236}">
                <a16:creationId xmlns:a16="http://schemas.microsoft.com/office/drawing/2014/main" id="{2633BB25-3968-20CC-8B27-D06A0A9D9235}"/>
              </a:ext>
            </a:extLst>
          </p:cNvPr>
          <p:cNvSpPr txBox="1"/>
          <p:nvPr/>
        </p:nvSpPr>
        <p:spPr>
          <a:xfrm>
            <a:off x="304801" y="3386458"/>
            <a:ext cx="3736257" cy="927177"/>
          </a:xfrm>
          <a:prstGeom prst="rect">
            <a:avLst/>
          </a:prstGeom>
          <a:noFill/>
        </p:spPr>
        <p:txBody>
          <a:bodyPr wrap="square">
            <a:spAutoFit/>
          </a:bodyPr>
          <a:lstStyle/>
          <a:p>
            <a:pPr>
              <a:lnSpc>
                <a:spcPct val="200000"/>
              </a:lnSpc>
              <a:buNone/>
            </a:pPr>
            <a:r>
              <a:rPr lang="en-US" sz="3200" b="1" dirty="0">
                <a:latin typeface="Times New Roman" panose="02020603050405020304" pitchFamily="18" charset="0"/>
                <a:cs typeface="Times New Roman" panose="02020603050405020304" pitchFamily="18" charset="0"/>
              </a:rPr>
              <a:t>Key Libraries Used:</a:t>
            </a:r>
          </a:p>
        </p:txBody>
      </p:sp>
      <p:sp>
        <p:nvSpPr>
          <p:cNvPr id="9" name="TextBox 8">
            <a:extLst>
              <a:ext uri="{FF2B5EF4-FFF2-40B4-BE49-F238E27FC236}">
                <a16:creationId xmlns:a16="http://schemas.microsoft.com/office/drawing/2014/main" id="{B7BDAEE6-0F06-37C7-1929-339B1AB86F6F}"/>
              </a:ext>
            </a:extLst>
          </p:cNvPr>
          <p:cNvSpPr txBox="1"/>
          <p:nvPr/>
        </p:nvSpPr>
        <p:spPr>
          <a:xfrm>
            <a:off x="412954" y="4387652"/>
            <a:ext cx="5142271" cy="2223942"/>
          </a:xfrm>
          <a:prstGeom prst="rect">
            <a:avLst/>
          </a:prstGeom>
          <a:noFill/>
        </p:spPr>
        <p:txBody>
          <a:bodyPr wrap="square">
            <a:spAutoFit/>
          </a:bodyPr>
          <a:lstStyle/>
          <a:p>
            <a:pPr marL="285750" indent="-285750">
              <a:lnSpc>
                <a:spcPct val="200000"/>
              </a:lnSpc>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OpenCV</a:t>
            </a:r>
            <a:r>
              <a:rPr lang="en-US" sz="1800" dirty="0">
                <a:latin typeface="Times New Roman" panose="02020603050405020304" pitchFamily="18" charset="0"/>
                <a:cs typeface="Times New Roman" panose="02020603050405020304" pitchFamily="18" charset="0"/>
              </a:rPr>
              <a:t> – For real-time video capture and image processing.</a:t>
            </a:r>
          </a:p>
          <a:p>
            <a:pPr marL="285750" indent="-285750">
              <a:lnSpc>
                <a:spcPct val="200000"/>
              </a:lnSpc>
              <a:buFont typeface="Arial" panose="020B0604020202020204" pitchFamily="34" charset="0"/>
              <a:buChar char="•"/>
            </a:pPr>
            <a:r>
              <a:rPr lang="en-US" sz="1800" b="1" dirty="0" err="1">
                <a:latin typeface="Times New Roman" panose="02020603050405020304" pitchFamily="18" charset="0"/>
                <a:cs typeface="Times New Roman" panose="02020603050405020304" pitchFamily="18" charset="0"/>
              </a:rPr>
              <a:t>Dlib</a:t>
            </a:r>
            <a:r>
              <a:rPr lang="en-US" sz="1800" dirty="0">
                <a:latin typeface="Times New Roman" panose="02020603050405020304" pitchFamily="18" charset="0"/>
                <a:cs typeface="Times New Roman" panose="02020603050405020304" pitchFamily="18" charset="0"/>
              </a:rPr>
              <a:t> – For facial landmark detection and tracking eye regions.</a:t>
            </a:r>
          </a:p>
        </p:txBody>
      </p:sp>
    </p:spTree>
    <p:extLst>
      <p:ext uri="{BB962C8B-B14F-4D97-AF65-F5344CB8AC3E}">
        <p14:creationId xmlns:p14="http://schemas.microsoft.com/office/powerpoint/2010/main" val="193087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46516-3EDB-62F6-BABB-3425AB35F71E}"/>
              </a:ext>
            </a:extLst>
          </p:cNvPr>
          <p:cNvSpPr>
            <a:spLocks noGrp="1"/>
          </p:cNvSpPr>
          <p:nvPr>
            <p:ph type="title"/>
          </p:nvPr>
        </p:nvSpPr>
        <p:spPr>
          <a:xfrm>
            <a:off x="4033682" y="324464"/>
            <a:ext cx="3438833" cy="1071717"/>
          </a:xfrm>
        </p:spPr>
        <p:txBody>
          <a:bodyPr>
            <a:noAutofit/>
          </a:bodyPr>
          <a:lstStyle/>
          <a:p>
            <a:r>
              <a:rPr lang="en-US" b="1" strike="noStrike" spc="-1" dirty="0">
                <a:solidFill>
                  <a:schemeClr val="dk1"/>
                </a:solidFill>
                <a:latin typeface="Times New Roman"/>
                <a:ea typeface="Times New Roman"/>
              </a:rPr>
              <a:t>OBJECTIVE</a:t>
            </a:r>
            <a:endParaRPr lang="en-IN" b="1" dirty="0"/>
          </a:p>
        </p:txBody>
      </p:sp>
      <p:sp>
        <p:nvSpPr>
          <p:cNvPr id="4" name="Rectangle 1">
            <a:extLst>
              <a:ext uri="{FF2B5EF4-FFF2-40B4-BE49-F238E27FC236}">
                <a16:creationId xmlns:a16="http://schemas.microsoft.com/office/drawing/2014/main" id="{EA357B11-71AF-721F-0278-B6662ED72026}"/>
              </a:ext>
            </a:extLst>
          </p:cNvPr>
          <p:cNvSpPr>
            <a:spLocks noGrp="1" noChangeArrowheads="1"/>
          </p:cNvSpPr>
          <p:nvPr>
            <p:ph idx="1"/>
          </p:nvPr>
        </p:nvSpPr>
        <p:spPr bwMode="auto">
          <a:xfrm>
            <a:off x="127818" y="1590362"/>
            <a:ext cx="12064182" cy="42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200000"/>
              </a:lnSpc>
              <a:spcBef>
                <a:spcPct val="0"/>
              </a:spcBef>
              <a:spcAft>
                <a:spcPct val="0"/>
              </a:spcAft>
            </a:pPr>
            <a:r>
              <a:rPr lang="en-US" dirty="0">
                <a:latin typeface="Times New Roman" panose="02020603050405020304" pitchFamily="18" charset="0"/>
                <a:cs typeface="Times New Roman" panose="02020603050405020304" pitchFamily="18" charset="0"/>
              </a:rPr>
              <a:t>The primary objective of this project is to design and implement an innovative safety system for electric buses using Continuous Rapid Eye Motion (CREM) technology. The system is intended to detect driver drowsiness in real-time and take immediate, appropriate action to prevent potential accidents. By combining AI-based facial landmark detection with an integrated hardware module</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9339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668A9A6-7729-AC20-D94E-19F8BBF39E04}"/>
              </a:ext>
            </a:extLst>
          </p:cNvPr>
          <p:cNvSpPr txBox="1"/>
          <p:nvPr/>
        </p:nvSpPr>
        <p:spPr>
          <a:xfrm>
            <a:off x="167150" y="127818"/>
            <a:ext cx="11582398" cy="6135334"/>
          </a:xfrm>
          <a:prstGeom prst="rect">
            <a:avLst/>
          </a:prstGeom>
          <a:noFill/>
        </p:spPr>
        <p:txBody>
          <a:bodyPr wrap="square">
            <a:spAutoFit/>
          </a:bodyPr>
          <a:lstStyle/>
          <a:p>
            <a:pPr>
              <a:lnSpc>
                <a:spcPct val="200000"/>
              </a:lnSpc>
              <a:buNone/>
            </a:pPr>
            <a:r>
              <a:rPr lang="en-US" sz="3200" b="1" dirty="0">
                <a:latin typeface="Times New Roman" panose="02020603050405020304" pitchFamily="18" charset="0"/>
                <a:cs typeface="Times New Roman" panose="02020603050405020304" pitchFamily="18" charset="0"/>
              </a:rPr>
              <a:t>Functionality in Project:</a:t>
            </a:r>
          </a:p>
          <a:p>
            <a:pPr lvl="1">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Captures live video feed from the camera.</a:t>
            </a:r>
          </a:p>
          <a:p>
            <a:pPr lvl="1">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Detects facial landmarks to locate eyes.</a:t>
            </a:r>
          </a:p>
          <a:p>
            <a:pPr lvl="1">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Monitors eye blink rate and closure duration.</a:t>
            </a:r>
          </a:p>
          <a:p>
            <a:pPr lvl="1">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Calculates eye aspect ratio (EAR) to determine if eyes are closed.</a:t>
            </a:r>
          </a:p>
          <a:p>
            <a:pPr lvl="1">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Sends signal to hardware module:</a:t>
            </a:r>
          </a:p>
          <a:p>
            <a:pPr marL="1200150" lvl="2" indent="-285750">
              <a:lnSpc>
                <a:spcPct val="2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Short closure (&lt; 3 sec):</a:t>
            </a:r>
            <a:r>
              <a:rPr lang="en-US" sz="2400" dirty="0">
                <a:latin typeface="Times New Roman" panose="02020603050405020304" pitchFamily="18" charset="0"/>
                <a:cs typeface="Times New Roman" panose="02020603050405020304" pitchFamily="18" charset="0"/>
              </a:rPr>
              <a:t> Sends alert to buzzer.</a:t>
            </a:r>
          </a:p>
          <a:p>
            <a:pPr marL="1200150" lvl="2" indent="-285750">
              <a:lnSpc>
                <a:spcPct val="2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Prolonged closure (&gt; 5 sec):</a:t>
            </a:r>
            <a:r>
              <a:rPr lang="en-US" sz="2400" dirty="0">
                <a:latin typeface="Times New Roman" panose="02020603050405020304" pitchFamily="18" charset="0"/>
                <a:cs typeface="Times New Roman" panose="02020603050405020304" pitchFamily="18" charset="0"/>
              </a:rPr>
              <a:t> Triggers autonomous mode and emergency lights</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03055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97EAEF11-D9B0-E339-ADAC-217E7697A079}"/>
              </a:ext>
            </a:extLst>
          </p:cNvPr>
          <p:cNvSpPr>
            <a:spLocks noGrp="1" noChangeArrowheads="1"/>
          </p:cNvSpPr>
          <p:nvPr>
            <p:ph idx="1"/>
          </p:nvPr>
        </p:nvSpPr>
        <p:spPr bwMode="auto">
          <a:xfrm>
            <a:off x="135465" y="157908"/>
            <a:ext cx="11515762" cy="6421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Serial Communication: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Establishes a real-time connection between Python (software module) and Arduino (hardware module).</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Receives signals (e.g., "ALERT" or "AUTONOMOUS") to trigger appropriate actions.</a:t>
            </a: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Fuzzy Logic Algorithm:</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Implements fuzzy decision-making to handle uncertainty in eye closure duration.</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Makes intelligent decisions based on:</a:t>
            </a:r>
          </a:p>
          <a:p>
            <a:pPr marL="457200" marR="0" lvl="1" indent="0" algn="l" defTabSz="914400" rtl="0" eaLnBrk="0" fontAlgn="base" latinLnBrk="0" hangingPunct="0">
              <a:lnSpc>
                <a:spcPct val="2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Short eye closure</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Triggers buzzer.</a:t>
            </a:r>
          </a:p>
          <a:p>
            <a:pPr marL="457200" marR="0" lvl="1" indent="0" algn="l" defTabSz="914400" rtl="0" eaLnBrk="0" fontAlgn="base" latinLnBrk="0" hangingPunct="0">
              <a:lnSpc>
                <a:spcPct val="2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Prolonged eye closure</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Activates autonomous stop and emergency lights.</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Ensures smoother, human-like decision-making compared to binary logic.</a:t>
            </a:r>
          </a:p>
        </p:txBody>
      </p:sp>
    </p:spTree>
    <p:extLst>
      <p:ext uri="{BB962C8B-B14F-4D97-AF65-F5344CB8AC3E}">
        <p14:creationId xmlns:p14="http://schemas.microsoft.com/office/powerpoint/2010/main" val="30377634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754D2-17E3-7858-74AF-2A017DD1F171}"/>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RESULT: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65289F3-0B07-B7F0-4999-5CACC28B06DE}"/>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hardware implementation of the system is shown:</a:t>
            </a:r>
            <a:endParaRPr lang="en-IN" dirty="0">
              <a:latin typeface="Times New Roman" panose="02020603050405020304" pitchFamily="18" charset="0"/>
              <a:cs typeface="Times New Roman" panose="02020603050405020304" pitchFamily="18" charset="0"/>
            </a:endParaRPr>
          </a:p>
        </p:txBody>
      </p:sp>
      <p:pic>
        <p:nvPicPr>
          <p:cNvPr id="4" name="Picture 3" descr="A circuit board with wires and wires&#10;&#10;AI-generated content may be incorrect.">
            <a:extLst>
              <a:ext uri="{FF2B5EF4-FFF2-40B4-BE49-F238E27FC236}">
                <a16:creationId xmlns:a16="http://schemas.microsoft.com/office/drawing/2014/main" id="{DD0E2E6C-717F-6038-4CA0-FB3DA402E8F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2240" t="4838" r="12434" b="4905"/>
          <a:stretch/>
        </p:blipFill>
        <p:spPr bwMode="auto">
          <a:xfrm>
            <a:off x="2546554" y="2545131"/>
            <a:ext cx="6764593" cy="3931639"/>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878256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CD8E1-7852-43F7-27B2-890DF74372C0}"/>
              </a:ext>
            </a:extLst>
          </p:cNvPr>
          <p:cNvSpPr>
            <a:spLocks noGrp="1"/>
          </p:cNvSpPr>
          <p:nvPr>
            <p:ph type="title"/>
          </p:nvPr>
        </p:nvSpPr>
        <p:spPr>
          <a:xfrm>
            <a:off x="983225" y="0"/>
            <a:ext cx="10515600" cy="1325563"/>
          </a:xfrm>
        </p:spPr>
        <p:txBody>
          <a:bodyPr>
            <a:normAutofit/>
          </a:bodyPr>
          <a:lstStyle/>
          <a:p>
            <a:pPr marL="457200" indent="-457200">
              <a:buFont typeface="Arial" panose="020B0604020202020204" pitchFamily="34" charset="0"/>
              <a:buChar char="•"/>
            </a:pPr>
            <a:r>
              <a:rPr lang="en-IN" sz="2800" dirty="0">
                <a:effectLst/>
                <a:latin typeface="Times New Roman" panose="02020603050405020304" pitchFamily="18" charset="0"/>
                <a:ea typeface="Calibri" panose="020F0502020204030204" pitchFamily="34" charset="0"/>
              </a:rPr>
              <a:t>The System In Normal Operation Mode</a:t>
            </a:r>
            <a:endParaRPr lang="en-IN" sz="2800" dirty="0"/>
          </a:p>
        </p:txBody>
      </p:sp>
      <p:pic>
        <p:nvPicPr>
          <p:cNvPr id="4" name="Content Placeholder 3" descr="A green electronic device with a yellow screen&#10;&#10;AI-generated content may be incorrect.">
            <a:extLst>
              <a:ext uri="{FF2B5EF4-FFF2-40B4-BE49-F238E27FC236}">
                <a16:creationId xmlns:a16="http://schemas.microsoft.com/office/drawing/2014/main" id="{98C2966F-5747-2019-713B-79B74AF4088E}"/>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11846" r="18780" b="10544"/>
          <a:stretch/>
        </p:blipFill>
        <p:spPr bwMode="auto">
          <a:xfrm>
            <a:off x="2104103" y="1950816"/>
            <a:ext cx="7816645" cy="2851199"/>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132431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0438832-04C9-089A-7135-8286B03B2DB7}"/>
              </a:ext>
            </a:extLst>
          </p:cNvPr>
          <p:cNvSpPr txBox="1">
            <a:spLocks noGrp="1"/>
          </p:cNvSpPr>
          <p:nvPr>
            <p:ph type="title"/>
          </p:nvPr>
        </p:nvSpPr>
        <p:spPr>
          <a:xfrm>
            <a:off x="887361" y="420030"/>
            <a:ext cx="10515600" cy="507831"/>
          </a:xfrm>
          <a:prstGeom prst="rect">
            <a:avLst/>
          </a:prstGeom>
          <a:noFill/>
        </p:spPr>
        <p:txBody>
          <a:bodyPr wrap="square">
            <a:spAutoFit/>
          </a:bodyPr>
          <a:lstStyle/>
          <a:p>
            <a:pPr marL="457200" indent="-457200">
              <a:buFont typeface="Arial" panose="020B0604020202020204" pitchFamily="34" charset="0"/>
              <a:buChar char="•"/>
            </a:pPr>
            <a:r>
              <a:rPr lang="en-IN" sz="3000" dirty="0">
                <a:effectLst/>
                <a:latin typeface="Times New Roman" panose="02020603050405020304" pitchFamily="18" charset="0"/>
                <a:ea typeface="Calibri" panose="020F0502020204030204" pitchFamily="34" charset="0"/>
              </a:rPr>
              <a:t>The Detection Of Short Eye Closure (Less Than 3 Seconds)</a:t>
            </a:r>
            <a:endParaRPr lang="en-IN" sz="3000" dirty="0"/>
          </a:p>
        </p:txBody>
      </p:sp>
      <p:pic>
        <p:nvPicPr>
          <p:cNvPr id="8" name="Content Placeholder 7" descr="A person with dark hair and green eyes&#10;&#10;AI-generated content may be incorrect.">
            <a:extLst>
              <a:ext uri="{FF2B5EF4-FFF2-40B4-BE49-F238E27FC236}">
                <a16:creationId xmlns:a16="http://schemas.microsoft.com/office/drawing/2014/main" id="{ACB8C8C0-71E0-CB8C-D5F9-2984630326B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35045" y="1540490"/>
            <a:ext cx="6921909" cy="4351338"/>
          </a:xfrm>
          <a:prstGeom prst="rect">
            <a:avLst/>
          </a:prstGeom>
          <a:noFill/>
          <a:ln>
            <a:noFill/>
          </a:ln>
        </p:spPr>
      </p:pic>
    </p:spTree>
    <p:extLst>
      <p:ext uri="{BB962C8B-B14F-4D97-AF65-F5344CB8AC3E}">
        <p14:creationId xmlns:p14="http://schemas.microsoft.com/office/powerpoint/2010/main" val="19498154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11B9D-2A40-EC1F-738A-908B33A1E7CD}"/>
              </a:ext>
            </a:extLst>
          </p:cNvPr>
          <p:cNvSpPr>
            <a:spLocks noGrp="1"/>
          </p:cNvSpPr>
          <p:nvPr>
            <p:ph type="title"/>
          </p:nvPr>
        </p:nvSpPr>
        <p:spPr/>
        <p:txBody>
          <a:bodyPr>
            <a:normAutofit/>
          </a:bodyPr>
          <a:lstStyle/>
          <a:p>
            <a:pPr marL="457200" indent="-457200">
              <a:buFont typeface="Arial" panose="020B0604020202020204" pitchFamily="34" charset="0"/>
              <a:buChar char="•"/>
            </a:pPr>
            <a:r>
              <a:rPr lang="en-IN" sz="3000" dirty="0">
                <a:effectLst/>
                <a:latin typeface="Times New Roman" panose="02020603050405020304" pitchFamily="18" charset="0"/>
                <a:ea typeface="Calibri" panose="020F0502020204030204" pitchFamily="34" charset="0"/>
              </a:rPr>
              <a:t>Activate The Buzzer And Emergency Alert LEDs Via Arduino</a:t>
            </a:r>
            <a:endParaRPr lang="en-IN" sz="3000" dirty="0"/>
          </a:p>
        </p:txBody>
      </p:sp>
      <p:pic>
        <p:nvPicPr>
          <p:cNvPr id="4" name="Content Placeholder 3" descr="A green electronic device with wires and a red light&#10;&#10;AI-generated content may be incorrect.">
            <a:extLst>
              <a:ext uri="{FF2B5EF4-FFF2-40B4-BE49-F238E27FC236}">
                <a16:creationId xmlns:a16="http://schemas.microsoft.com/office/drawing/2014/main" id="{4A822865-46D2-D2D9-EEA7-46B08C8AB714}"/>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7289" t="7054" r="5197" b="15583"/>
          <a:stretch/>
        </p:blipFill>
        <p:spPr bwMode="auto">
          <a:xfrm rot="10800000">
            <a:off x="2023990" y="2104102"/>
            <a:ext cx="7815893" cy="302833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762799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452FF-9EDB-69F5-CF55-D2F2BA027ADC}"/>
              </a:ext>
            </a:extLst>
          </p:cNvPr>
          <p:cNvSpPr>
            <a:spLocks noGrp="1"/>
          </p:cNvSpPr>
          <p:nvPr>
            <p:ph type="title"/>
          </p:nvPr>
        </p:nvSpPr>
        <p:spPr>
          <a:xfrm>
            <a:off x="838199" y="365125"/>
            <a:ext cx="10793361" cy="1325563"/>
          </a:xfrm>
        </p:spPr>
        <p:txBody>
          <a:bodyPr>
            <a:normAutofit/>
          </a:bodyPr>
          <a:lstStyle/>
          <a:p>
            <a:pPr marL="457200" indent="-457200">
              <a:buFont typeface="Arial" panose="020B0604020202020204" pitchFamily="34" charset="0"/>
              <a:buChar char="•"/>
            </a:pPr>
            <a:r>
              <a:rPr lang="en-IN" sz="3000" dirty="0">
                <a:effectLst/>
                <a:latin typeface="Times New Roman" panose="02020603050405020304" pitchFamily="18" charset="0"/>
                <a:ea typeface="Calibri" panose="020F0502020204030204" pitchFamily="34" charset="0"/>
                <a:cs typeface="Times New Roman" panose="02020603050405020304" pitchFamily="18" charset="0"/>
              </a:rPr>
              <a:t>The Detection Of Prolonged Eye Closure (More Than 5 Seconds)</a:t>
            </a:r>
            <a:endParaRPr lang="en-IN" sz="3000" dirty="0"/>
          </a:p>
        </p:txBody>
      </p:sp>
      <p:pic>
        <p:nvPicPr>
          <p:cNvPr id="4" name="Content Placeholder 3" descr="A person taking a selfie&#10;&#10;AI-generated content may be incorrect.">
            <a:extLst>
              <a:ext uri="{FF2B5EF4-FFF2-40B4-BE49-F238E27FC236}">
                <a16:creationId xmlns:a16="http://schemas.microsoft.com/office/drawing/2014/main" id="{7BB0DCA8-204B-5254-5F7D-A597B6D9F31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78221" y="1825625"/>
            <a:ext cx="5435558" cy="4351338"/>
          </a:xfrm>
          <a:prstGeom prst="rect">
            <a:avLst/>
          </a:prstGeom>
          <a:noFill/>
          <a:ln>
            <a:noFill/>
          </a:ln>
        </p:spPr>
      </p:pic>
    </p:spTree>
    <p:extLst>
      <p:ext uri="{BB962C8B-B14F-4D97-AF65-F5344CB8AC3E}">
        <p14:creationId xmlns:p14="http://schemas.microsoft.com/office/powerpoint/2010/main" val="10275417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91346-5753-E1BA-8FF1-4A12E031DB7E}"/>
              </a:ext>
            </a:extLst>
          </p:cNvPr>
          <p:cNvSpPr>
            <a:spLocks noGrp="1"/>
          </p:cNvSpPr>
          <p:nvPr>
            <p:ph type="title"/>
          </p:nvPr>
        </p:nvSpPr>
        <p:spPr>
          <a:xfrm>
            <a:off x="848033" y="245806"/>
            <a:ext cx="10515600" cy="1325563"/>
          </a:xfrm>
        </p:spPr>
        <p:txBody>
          <a:bodyPr>
            <a:normAutofit fontScale="90000"/>
          </a:bodyPr>
          <a:lstStyle/>
          <a:p>
            <a:pPr marL="457200" indent="-457200">
              <a:lnSpc>
                <a:spcPct val="150000"/>
              </a:lnSpc>
              <a:buFont typeface="Arial" panose="020B0604020202020204" pitchFamily="34" charset="0"/>
              <a:buChar char="•"/>
            </a:pPr>
            <a:r>
              <a:rPr lang="en-IN" sz="3000" dirty="0">
                <a:effectLst/>
                <a:latin typeface="Times New Roman" panose="02020603050405020304" pitchFamily="18" charset="0"/>
                <a:ea typeface="Calibri" panose="020F0502020204030204" pitchFamily="34" charset="0"/>
              </a:rPr>
              <a:t>The DC Motor Gradually Slowing And Stopping With </a:t>
            </a:r>
            <a:r>
              <a:rPr lang="en-IN" sz="3000" dirty="0">
                <a:effectLst/>
                <a:latin typeface="Times New Roman" panose="02020603050405020304" pitchFamily="18" charset="0"/>
                <a:ea typeface="Calibri" panose="020F0502020204030204" pitchFamily="34" charset="0"/>
                <a:cs typeface="Times New Roman" panose="02020603050405020304" pitchFamily="18" charset="0"/>
              </a:rPr>
              <a:t>Emergency Warning Lights</a:t>
            </a:r>
            <a:endParaRPr lang="en-IN" sz="3000" dirty="0"/>
          </a:p>
        </p:txBody>
      </p:sp>
      <p:pic>
        <p:nvPicPr>
          <p:cNvPr id="4" name="Content Placeholder 3" descr="A yellow wheel with a black tire and a red and blue circuit&#10;&#10;AI-generated content may be incorrect.">
            <a:extLst>
              <a:ext uri="{FF2B5EF4-FFF2-40B4-BE49-F238E27FC236}">
                <a16:creationId xmlns:a16="http://schemas.microsoft.com/office/drawing/2014/main" id="{4A010FBE-F53B-8689-21F6-B41FE50488F7}"/>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067535" y="2346735"/>
            <a:ext cx="4837439" cy="2874193"/>
          </a:xfrm>
          <a:prstGeom prst="rect">
            <a:avLst/>
          </a:prstGeom>
          <a:noFill/>
          <a:ln>
            <a:noFill/>
          </a:ln>
        </p:spPr>
      </p:pic>
      <p:pic>
        <p:nvPicPr>
          <p:cNvPr id="5" name="Picture 4" descr="A close-up of a circuit board&#10;&#10;AI-generated content may be incorrect.">
            <a:extLst>
              <a:ext uri="{FF2B5EF4-FFF2-40B4-BE49-F238E27FC236}">
                <a16:creationId xmlns:a16="http://schemas.microsoft.com/office/drawing/2014/main" id="{73039369-48CB-750A-F66A-4052866F200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9671" t="32509" r="57334"/>
          <a:stretch/>
        </p:blipFill>
        <p:spPr bwMode="auto">
          <a:xfrm>
            <a:off x="7010400" y="2459082"/>
            <a:ext cx="3215149" cy="2508462"/>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355070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662EC-64FE-045D-EFA8-B89E9FEABEE9}"/>
              </a:ext>
            </a:extLst>
          </p:cNvPr>
          <p:cNvSpPr>
            <a:spLocks noGrp="1"/>
          </p:cNvSpPr>
          <p:nvPr>
            <p:ph type="title"/>
          </p:nvPr>
        </p:nvSpPr>
        <p:spPr>
          <a:xfrm>
            <a:off x="4282440" y="0"/>
            <a:ext cx="3507658" cy="1325563"/>
          </a:xfrm>
        </p:spPr>
        <p:txBody>
          <a:bodyPr>
            <a:normAutofit fontScale="90000"/>
          </a:bodyPr>
          <a:lstStyle/>
          <a:p>
            <a:r>
              <a:rPr lang="en-IN" sz="5400" b="1" dirty="0">
                <a:latin typeface="Times New Roman" panose="02020603050405020304" pitchFamily="18" charset="0"/>
                <a:cs typeface="Times New Roman" panose="02020603050405020304" pitchFamily="18" charset="0"/>
              </a:rPr>
              <a:t>Advantages</a:t>
            </a:r>
          </a:p>
        </p:txBody>
      </p:sp>
      <p:sp>
        <p:nvSpPr>
          <p:cNvPr id="4" name="Rectangle 1">
            <a:extLst>
              <a:ext uri="{FF2B5EF4-FFF2-40B4-BE49-F238E27FC236}">
                <a16:creationId xmlns:a16="http://schemas.microsoft.com/office/drawing/2014/main" id="{556B37DA-4511-7BD6-3484-D9DC71CB9CDD}"/>
              </a:ext>
            </a:extLst>
          </p:cNvPr>
          <p:cNvSpPr>
            <a:spLocks noGrp="1" noChangeArrowheads="1"/>
          </p:cNvSpPr>
          <p:nvPr>
            <p:ph idx="1"/>
          </p:nvPr>
        </p:nvSpPr>
        <p:spPr bwMode="auto">
          <a:xfrm>
            <a:off x="324464" y="1076619"/>
            <a:ext cx="11641394" cy="5546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Real-time Driver Fatigue Detection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200000"/>
              </a:lnSpc>
              <a:spcBef>
                <a:spcPct val="0"/>
              </a:spcBef>
              <a:spcAft>
                <a:spcPct val="0"/>
              </a:spcAft>
            </a:pPr>
            <a:r>
              <a:rPr kumimoji="0" lang="en-US" altLang="en-US" sz="1800" b="0" i="0" u="none" strike="noStrike" cap="none" normalizeH="0" baseline="0" dirty="0">
                <a:ln>
                  <a:noFill/>
                </a:ln>
                <a:solidFill>
                  <a:schemeClr val="tx1"/>
                </a:solidFill>
                <a:effectLst/>
                <a:latin typeface="Arial" panose="020B0604020202020204" pitchFamily="34" charset="0"/>
              </a:rPr>
              <a:t>Enhances safety by instantly identifying signs of drowsiness or distraction.</a:t>
            </a:r>
          </a:p>
          <a:p>
            <a:pPr marL="0" marR="0" lvl="0" indent="0" algn="l" defTabSz="914400" rtl="0" eaLnBrk="0" fontAlgn="base" latinLnBrk="0" hangingPunct="0">
              <a:lnSpc>
                <a:spcPct val="2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Accident Prevention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200000"/>
              </a:lnSpc>
              <a:spcBef>
                <a:spcPct val="0"/>
              </a:spcBef>
              <a:spcAft>
                <a:spcPct val="0"/>
              </a:spcAft>
            </a:pPr>
            <a:r>
              <a:rPr kumimoji="0" lang="en-US" altLang="en-US" sz="1800" b="0" i="0" u="none" strike="noStrike" cap="none" normalizeH="0" baseline="0" dirty="0">
                <a:ln>
                  <a:noFill/>
                </a:ln>
                <a:solidFill>
                  <a:schemeClr val="tx1"/>
                </a:solidFill>
                <a:effectLst/>
                <a:latin typeface="Arial" panose="020B0604020202020204" pitchFamily="34" charset="0"/>
              </a:rPr>
              <a:t>Helps reduce the risk of collisions caused by inattentive or tired driving.</a:t>
            </a:r>
          </a:p>
          <a:p>
            <a:pPr marL="0" marR="0" lvl="0" indent="0" algn="l" defTabSz="914400" rtl="0" eaLnBrk="0" fontAlgn="base" latinLnBrk="0" hangingPunct="0">
              <a:lnSpc>
                <a:spcPct val="2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Integration with Safety Systems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200000"/>
              </a:lnSpc>
              <a:spcBef>
                <a:spcPct val="0"/>
              </a:spcBef>
              <a:spcAft>
                <a:spcPct val="0"/>
              </a:spcAft>
            </a:pPr>
            <a:r>
              <a:rPr kumimoji="0" lang="en-US" altLang="en-US" sz="1800" b="0" i="0" u="none" strike="noStrike" cap="none" normalizeH="0" baseline="0" dirty="0">
                <a:ln>
                  <a:noFill/>
                </a:ln>
                <a:solidFill>
                  <a:schemeClr val="tx1"/>
                </a:solidFill>
                <a:effectLst/>
                <a:latin typeface="Arial" panose="020B0604020202020204" pitchFamily="34" charset="0"/>
              </a:rPr>
              <a:t>Can work alongside existing ADAS and vehicle monitoring systems for enhanced functionality.</a:t>
            </a:r>
          </a:p>
          <a:p>
            <a:pPr marL="0" marR="0" lvl="0" indent="0" algn="l" defTabSz="914400" rtl="0" eaLnBrk="0" fontAlgn="base" latinLnBrk="0" hangingPunct="0">
              <a:lnSpc>
                <a:spcPct val="2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Enhanced Passenger Safety and Trust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200000"/>
              </a:lnSpc>
              <a:spcBef>
                <a:spcPct val="0"/>
              </a:spcBef>
              <a:spcAft>
                <a:spcPct val="0"/>
              </a:spcAft>
            </a:pPr>
            <a:r>
              <a:rPr kumimoji="0" lang="en-US" altLang="en-US" sz="1800" b="0" i="0" u="none" strike="noStrike" cap="none" normalizeH="0" baseline="0" dirty="0">
                <a:ln>
                  <a:noFill/>
                </a:ln>
                <a:solidFill>
                  <a:schemeClr val="tx1"/>
                </a:solidFill>
                <a:effectLst/>
                <a:latin typeface="Arial" panose="020B0604020202020204" pitchFamily="34" charset="0"/>
              </a:rPr>
              <a:t>Boosts public confidence in E-Bus transport through proactive safety measures.</a:t>
            </a:r>
          </a:p>
          <a:p>
            <a:pPr marL="0" marR="0" lvl="0" indent="0" algn="l" defTabSz="914400" rtl="0" eaLnBrk="0" fontAlgn="base" latinLnBrk="0" hangingPunct="0">
              <a:lnSpc>
                <a:spcPct val="2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Regulatory Compliance Support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200000"/>
              </a:lnSpc>
              <a:spcBef>
                <a:spcPct val="0"/>
              </a:spcBef>
              <a:spcAft>
                <a:spcPct val="0"/>
              </a:spcAft>
            </a:pPr>
            <a:r>
              <a:rPr kumimoji="0" lang="en-US" altLang="en-US" sz="1800" b="0" i="0" u="none" strike="noStrike" cap="none" normalizeH="0" baseline="0" dirty="0">
                <a:ln>
                  <a:noFill/>
                </a:ln>
                <a:solidFill>
                  <a:schemeClr val="tx1"/>
                </a:solidFill>
                <a:effectLst/>
                <a:latin typeface="Arial" panose="020B0604020202020204" pitchFamily="34" charset="0"/>
              </a:rPr>
              <a:t>Aids in meeting government and transport authority standards for driver monitoring.</a:t>
            </a:r>
          </a:p>
        </p:txBody>
      </p:sp>
    </p:spTree>
    <p:extLst>
      <p:ext uri="{BB962C8B-B14F-4D97-AF65-F5344CB8AC3E}">
        <p14:creationId xmlns:p14="http://schemas.microsoft.com/office/powerpoint/2010/main" val="27378674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2EAFB-679D-8D4A-5305-166ADC2CF615}"/>
              </a:ext>
            </a:extLst>
          </p:cNvPr>
          <p:cNvSpPr>
            <a:spLocks noGrp="1"/>
          </p:cNvSpPr>
          <p:nvPr>
            <p:ph type="title"/>
          </p:nvPr>
        </p:nvSpPr>
        <p:spPr>
          <a:xfrm>
            <a:off x="4671143" y="159304"/>
            <a:ext cx="2740742" cy="1099881"/>
          </a:xfrm>
        </p:spPr>
        <p:txBody>
          <a:bodyPr>
            <a:normAutofit fontScale="90000"/>
          </a:bodyPr>
          <a:lstStyle/>
          <a:p>
            <a:r>
              <a:rPr lang="en-US" b="1" dirty="0">
                <a:latin typeface="Times New Roman" panose="02020603050405020304" pitchFamily="18" charset="0"/>
                <a:cs typeface="Times New Roman" panose="02020603050405020304" pitchFamily="18" charset="0"/>
              </a:rPr>
              <a:t>Application</a:t>
            </a:r>
            <a:endParaRPr lang="en-IN" b="1"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5D1A01DE-F3CB-269E-F738-5DF1A78A2F5E}"/>
              </a:ext>
            </a:extLst>
          </p:cNvPr>
          <p:cNvSpPr>
            <a:spLocks noGrp="1" noChangeArrowheads="1"/>
          </p:cNvSpPr>
          <p:nvPr>
            <p:ph idx="1"/>
          </p:nvPr>
        </p:nvSpPr>
        <p:spPr bwMode="auto">
          <a:xfrm>
            <a:off x="71284" y="1282491"/>
            <a:ext cx="12022393" cy="5115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50000"/>
              </a:lnSpc>
              <a:spcBef>
                <a:spcPct val="0"/>
              </a:spcBef>
              <a:spcAft>
                <a:spcPct val="0"/>
              </a:spcAf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Public Transportation Systems</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Enhances safety in electric buses by monitoring driver alertness and enabling emergency response features.</a:t>
            </a:r>
          </a:p>
          <a:p>
            <a:pPr eaLnBrk="0" fontAlgn="base" hangingPunct="0">
              <a:lnSpc>
                <a:spcPct val="150000"/>
              </a:lnSpc>
              <a:spcBef>
                <a:spcPct val="0"/>
              </a:spcBef>
              <a:spcAft>
                <a:spcPct val="0"/>
              </a:spcAf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Commercial Fleet Management</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Useful in logistics and delivery vehicles to reduce accidents caused by fatigue or driver inattention.</a:t>
            </a:r>
          </a:p>
          <a:p>
            <a:pPr eaLnBrk="0" fontAlgn="base" hangingPunct="0">
              <a:lnSpc>
                <a:spcPct val="150000"/>
              </a:lnSpc>
              <a:spcBef>
                <a:spcPct val="0"/>
              </a:spcBef>
              <a:spcAft>
                <a:spcPct val="0"/>
              </a:spcAf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Emergency and Long-Distance Vehicles</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Ideal for ambulances, fire trucks, and long-haul buses where driver alertness is critical over extended 	hours.</a:t>
            </a:r>
          </a:p>
          <a:p>
            <a:pPr eaLnBrk="0" fontAlgn="base" hangingPunct="0">
              <a:lnSpc>
                <a:spcPct val="150000"/>
              </a:lnSpc>
              <a:spcBef>
                <a:spcPct val="0"/>
              </a:spcBef>
              <a:spcAft>
                <a:spcPct val="0"/>
              </a:spcAf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Distraction Monitoring </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eaLnBrk="0" fontAlgn="base" hangingPunct="0">
              <a:lnSpc>
                <a:spcPct val="150000"/>
              </a:lnSpc>
              <a:spcBef>
                <a:spcPct val="0"/>
              </a:spcBef>
              <a:spcAft>
                <a:spcPct val="0"/>
              </a:spcAft>
              <a:buNone/>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Identifies when the driver is not focused on the road (e.g., looking away, inattentive).</a:t>
            </a:r>
          </a:p>
          <a:p>
            <a:pPr eaLnBrk="0" fontAlgn="base" hangingPunct="0">
              <a:lnSpc>
                <a:spcPct val="150000"/>
              </a:lnSpc>
              <a:spcBef>
                <a:spcPct val="0"/>
              </a:spcBef>
              <a:spcAft>
                <a:spcPct val="0"/>
              </a:spcAf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Driver Behavior Analysis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eaLnBrk="0" fontAlgn="base" hangingPunct="0">
              <a:lnSpc>
                <a:spcPct val="150000"/>
              </a:lnSpc>
              <a:spcBef>
                <a:spcPct val="0"/>
              </a:spcBef>
              <a:spcAft>
                <a:spcPct val="0"/>
              </a:spcAft>
              <a:buNone/>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Records data to help evaluate long-term driver performance and improve safety training.</a:t>
            </a:r>
          </a:p>
        </p:txBody>
      </p:sp>
    </p:spTree>
    <p:extLst>
      <p:ext uri="{BB962C8B-B14F-4D97-AF65-F5344CB8AC3E}">
        <p14:creationId xmlns:p14="http://schemas.microsoft.com/office/powerpoint/2010/main" val="3865380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FF1BD-FED3-CC1C-65C9-ADB3A5968FDA}"/>
              </a:ext>
            </a:extLst>
          </p:cNvPr>
          <p:cNvSpPr>
            <a:spLocks noGrp="1"/>
          </p:cNvSpPr>
          <p:nvPr>
            <p:ph type="title"/>
          </p:nvPr>
        </p:nvSpPr>
        <p:spPr>
          <a:xfrm>
            <a:off x="3925530" y="335627"/>
            <a:ext cx="4481052" cy="1325563"/>
          </a:xfrm>
        </p:spPr>
        <p:txBody>
          <a:bodyPr/>
          <a:lstStyle/>
          <a:p>
            <a:r>
              <a:rPr lang="en-US" sz="4400" b="0" strike="noStrike" spc="-1" dirty="0">
                <a:solidFill>
                  <a:schemeClr val="dk1"/>
                </a:solidFill>
                <a:latin typeface="Times New Roman"/>
                <a:ea typeface="Times New Roman"/>
              </a:rPr>
              <a:t>INTRODUCTION</a:t>
            </a:r>
            <a:endParaRPr lang="en-IN" dirty="0"/>
          </a:p>
        </p:txBody>
      </p:sp>
      <p:sp>
        <p:nvSpPr>
          <p:cNvPr id="4" name="Rectangle 1">
            <a:extLst>
              <a:ext uri="{FF2B5EF4-FFF2-40B4-BE49-F238E27FC236}">
                <a16:creationId xmlns:a16="http://schemas.microsoft.com/office/drawing/2014/main" id="{B2F35CDC-3932-005B-3E6E-7B2531E16932}"/>
              </a:ext>
            </a:extLst>
          </p:cNvPr>
          <p:cNvSpPr>
            <a:spLocks noGrp="1" noChangeArrowheads="1"/>
          </p:cNvSpPr>
          <p:nvPr>
            <p:ph idx="1"/>
          </p:nvPr>
        </p:nvSpPr>
        <p:spPr bwMode="auto">
          <a:xfrm>
            <a:off x="0" y="1429783"/>
            <a:ext cx="12192000" cy="5428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000" dirty="0">
                <a:latin typeface="Times New Roman" panose="02020603050405020304" pitchFamily="18" charset="0"/>
                <a:cs typeface="Times New Roman" panose="02020603050405020304" pitchFamily="18" charset="0"/>
              </a:rPr>
              <a:t>The transportation sector is evolving to adopt advanced safety technologies to reduce accidents. As electric buses become more common in public transit, there is a growing need for systems that address driver drowsiness and inattention. This project introduces a safety system based on </a:t>
            </a:r>
            <a:r>
              <a:rPr lang="en-US" sz="2000" b="1" dirty="0">
                <a:latin typeface="Times New Roman" panose="02020603050405020304" pitchFamily="18" charset="0"/>
                <a:cs typeface="Times New Roman" panose="02020603050405020304" pitchFamily="18" charset="0"/>
              </a:rPr>
              <a:t>Continuous Rapid Eye Motion (CREM) Detection</a:t>
            </a:r>
            <a:r>
              <a:rPr lang="en-US" sz="2000" dirty="0">
                <a:latin typeface="Times New Roman" panose="02020603050405020304" pitchFamily="18" charset="0"/>
                <a:cs typeface="Times New Roman" panose="02020603050405020304" pitchFamily="18" charset="0"/>
              </a:rPr>
              <a:t>.</a:t>
            </a:r>
          </a:p>
          <a:p>
            <a:pPr>
              <a:lnSpc>
                <a:spcPct val="150000"/>
              </a:lnSpc>
            </a:pPr>
            <a:r>
              <a:rPr lang="en-US" sz="2000" dirty="0">
                <a:latin typeface="Times New Roman" panose="02020603050405020304" pitchFamily="18" charset="0"/>
                <a:cs typeface="Times New Roman" panose="02020603050405020304" pitchFamily="18" charset="0"/>
              </a:rPr>
              <a:t>The system combines </a:t>
            </a:r>
            <a:r>
              <a:rPr lang="en-US" sz="2000" b="1" dirty="0">
                <a:latin typeface="Times New Roman" panose="02020603050405020304" pitchFamily="18" charset="0"/>
                <a:cs typeface="Times New Roman" panose="02020603050405020304" pitchFamily="18" charset="0"/>
              </a:rPr>
              <a:t>software</a:t>
            </a:r>
            <a:r>
              <a:rPr lang="en-US" sz="2000" dirty="0">
                <a:latin typeface="Times New Roman" panose="02020603050405020304" pitchFamily="18" charset="0"/>
                <a:cs typeface="Times New Roman" panose="02020603050405020304" pitchFamily="18" charset="0"/>
              </a:rPr>
              <a:t> (Python and facial landmark detection) and </a:t>
            </a:r>
            <a:r>
              <a:rPr lang="en-US" sz="2000" b="1" dirty="0">
                <a:latin typeface="Times New Roman" panose="02020603050405020304" pitchFamily="18" charset="0"/>
                <a:cs typeface="Times New Roman" panose="02020603050405020304" pitchFamily="18" charset="0"/>
              </a:rPr>
              <a:t>hardware</a:t>
            </a:r>
            <a:r>
              <a:rPr lang="en-US" sz="2000" dirty="0">
                <a:latin typeface="Times New Roman" panose="02020603050405020304" pitchFamily="18" charset="0"/>
                <a:cs typeface="Times New Roman" panose="02020603050405020304" pitchFamily="18" charset="0"/>
              </a:rPr>
              <a:t> (Arduino, LCD, DC motor, L298 driver) to monitor the driver’s eyes in real time. If the eyes are closed for under 3 seconds, a buzzer alert is triggered. If closed for over 5 seconds, the system activates </a:t>
            </a:r>
            <a:r>
              <a:rPr lang="en-US" sz="2000" b="1" dirty="0">
                <a:latin typeface="Times New Roman" panose="02020603050405020304" pitchFamily="18" charset="0"/>
                <a:cs typeface="Times New Roman" panose="02020603050405020304" pitchFamily="18" charset="0"/>
              </a:rPr>
              <a:t>autonomous mode</a:t>
            </a:r>
            <a:r>
              <a:rPr lang="en-US" sz="2000" dirty="0">
                <a:latin typeface="Times New Roman" panose="02020603050405020304" pitchFamily="18" charset="0"/>
                <a:cs typeface="Times New Roman" panose="02020603050405020304" pitchFamily="18" charset="0"/>
              </a:rPr>
              <a:t>, turns on </a:t>
            </a:r>
            <a:r>
              <a:rPr lang="en-US" sz="2000" b="1" dirty="0">
                <a:latin typeface="Times New Roman" panose="02020603050405020304" pitchFamily="18" charset="0"/>
                <a:cs typeface="Times New Roman" panose="02020603050405020304" pitchFamily="18" charset="0"/>
              </a:rPr>
              <a:t>emergency lights</a:t>
            </a:r>
            <a:r>
              <a:rPr lang="en-US" sz="2000" dirty="0">
                <a:latin typeface="Times New Roman" panose="02020603050405020304" pitchFamily="18" charset="0"/>
                <a:cs typeface="Times New Roman" panose="02020603050405020304" pitchFamily="18" charset="0"/>
              </a:rPr>
              <a:t>, and brings the bus to a safe stop.</a:t>
            </a:r>
          </a:p>
          <a:p>
            <a:pPr>
              <a:lnSpc>
                <a:spcPct val="150000"/>
              </a:lnSpc>
            </a:pPr>
            <a:r>
              <a:rPr lang="en-US" sz="2000" dirty="0">
                <a:latin typeface="Times New Roman" panose="02020603050405020304" pitchFamily="18" charset="0"/>
                <a:cs typeface="Times New Roman" panose="02020603050405020304" pitchFamily="18" charset="0"/>
              </a:rPr>
              <a:t>Using serial communication and </a:t>
            </a:r>
            <a:r>
              <a:rPr lang="en-US" sz="2000" b="1" dirty="0">
                <a:latin typeface="Times New Roman" panose="02020603050405020304" pitchFamily="18" charset="0"/>
                <a:cs typeface="Times New Roman" panose="02020603050405020304" pitchFamily="18" charset="0"/>
              </a:rPr>
              <a:t>fuzzy logic</a:t>
            </a:r>
            <a:r>
              <a:rPr lang="en-US" sz="2000" dirty="0">
                <a:latin typeface="Times New Roman" panose="02020603050405020304" pitchFamily="18" charset="0"/>
                <a:cs typeface="Times New Roman" panose="02020603050405020304" pitchFamily="18" charset="0"/>
              </a:rPr>
              <a:t>, the hardware executes actions based on the software’s input. By detecting fatigue early and reacting automatically, this integrated system enhances E-Bus safety and paves the way for future adoption in commercial transport.</a:t>
            </a:r>
          </a:p>
          <a:p>
            <a:endParaRPr lang="en-US" sz="2400" dirty="0"/>
          </a:p>
        </p:txBody>
      </p:sp>
    </p:spTree>
    <p:extLst>
      <p:ext uri="{BB962C8B-B14F-4D97-AF65-F5344CB8AC3E}">
        <p14:creationId xmlns:p14="http://schemas.microsoft.com/office/powerpoint/2010/main" val="24646310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666BF-2F25-73BE-50A8-EA453E8DEBDE}"/>
              </a:ext>
            </a:extLst>
          </p:cNvPr>
          <p:cNvSpPr>
            <a:spLocks noGrp="1"/>
          </p:cNvSpPr>
          <p:nvPr>
            <p:ph type="title"/>
          </p:nvPr>
        </p:nvSpPr>
        <p:spPr>
          <a:xfrm>
            <a:off x="4232951" y="0"/>
            <a:ext cx="3134360" cy="1325563"/>
          </a:xfrm>
        </p:spPr>
        <p:txBody>
          <a:bodyPr/>
          <a:lstStyle/>
          <a:p>
            <a:r>
              <a:rPr lang="en-US" b="1" dirty="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1E9DC1E5-AE88-C286-1E0A-3EF160E9056D}"/>
              </a:ext>
            </a:extLst>
          </p:cNvPr>
          <p:cNvSpPr>
            <a:spLocks noChangeArrowheads="1"/>
          </p:cNvSpPr>
          <p:nvPr/>
        </p:nvSpPr>
        <p:spPr bwMode="auto">
          <a:xfrm>
            <a:off x="164988" y="1096919"/>
            <a:ext cx="11918858" cy="55659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project successfully demonstrates an AI-based driver safety system using Continuous Rapid Eye Motion (CREM) detection for electric buses.</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By monitoring the driver’s eye movements in real-time, the system can detect signs of drowsiness and respond immediately through alerts and autonomous intervention.</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integration of facial landmark detection, hardware control (Arduino, DC motor, L298 driver), and alert mechanisms (buzzer) ensures a multi-layered safety approach.</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solution offers a practical and scalable prototype for enhancing road safety in public transportation.</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project contributes to reducing road accidents caused by driver fatigue and supports the development of smarter, safer, and more reliable electric bus systems in the future.</a:t>
            </a:r>
          </a:p>
        </p:txBody>
      </p:sp>
    </p:spTree>
    <p:extLst>
      <p:ext uri="{BB962C8B-B14F-4D97-AF65-F5344CB8AC3E}">
        <p14:creationId xmlns:p14="http://schemas.microsoft.com/office/powerpoint/2010/main" val="34738634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99A33-90EC-AFDB-6E4B-18391E842097}"/>
              </a:ext>
            </a:extLst>
          </p:cNvPr>
          <p:cNvSpPr>
            <a:spLocks noGrp="1"/>
          </p:cNvSpPr>
          <p:nvPr>
            <p:ph type="title"/>
          </p:nvPr>
        </p:nvSpPr>
        <p:spPr>
          <a:xfrm>
            <a:off x="4495800" y="0"/>
            <a:ext cx="2947219" cy="1325563"/>
          </a:xfrm>
        </p:spPr>
        <p:txBody>
          <a:bodyPr>
            <a:normAutofit/>
          </a:bodyPr>
          <a:lstStyle/>
          <a:p>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References</a:t>
            </a:r>
            <a:r>
              <a:rPr lang="en-IN" b="1" kern="100" dirty="0">
                <a:effectLst/>
                <a:latin typeface="Calibri" panose="020F0502020204030204" pitchFamily="34" charset="0"/>
                <a:ea typeface="Calibri" panose="020F0502020204030204" pitchFamily="34" charset="0"/>
                <a:cs typeface="Mangal" panose="02040503050203030202" pitchFamily="18" charset="0"/>
              </a:rPr>
              <a:t>:</a:t>
            </a:r>
            <a:endParaRPr lang="en-IN" dirty="0"/>
          </a:p>
        </p:txBody>
      </p:sp>
      <p:sp>
        <p:nvSpPr>
          <p:cNvPr id="3" name="Content Placeholder 2">
            <a:extLst>
              <a:ext uri="{FF2B5EF4-FFF2-40B4-BE49-F238E27FC236}">
                <a16:creationId xmlns:a16="http://schemas.microsoft.com/office/drawing/2014/main" id="{BFF043EA-4B9B-4721-3589-A60BAB4098C2}"/>
              </a:ext>
            </a:extLst>
          </p:cNvPr>
          <p:cNvSpPr>
            <a:spLocks noGrp="1"/>
          </p:cNvSpPr>
          <p:nvPr>
            <p:ph idx="1"/>
          </p:nvPr>
        </p:nvSpPr>
        <p:spPr>
          <a:xfrm>
            <a:off x="0" y="1199536"/>
            <a:ext cx="12123174" cy="5658464"/>
          </a:xfrm>
        </p:spPr>
        <p:txBody>
          <a:bodyPr>
            <a:normAutofit/>
          </a:bodyPr>
          <a:lstStyle/>
          <a:p>
            <a:pPr marL="342900" lvl="0" indent="-342900">
              <a:lnSpc>
                <a:spcPct val="107000"/>
              </a:lnSpc>
              <a:buFont typeface="+mj-lt"/>
              <a:buAutoNum type="arabicPeriod"/>
            </a:pPr>
            <a:r>
              <a:rPr lang="en-IN" sz="1800" kern="0" dirty="0">
                <a:effectLst/>
                <a:latin typeface="Times New Roman" panose="02020603050405020304" pitchFamily="18" charset="0"/>
                <a:ea typeface="Times New Roman" panose="02020603050405020304" pitchFamily="18" charset="0"/>
                <a:cs typeface="Mangal" panose="02040503050203030202" pitchFamily="18" charset="0"/>
              </a:rPr>
              <a:t>Smith, A., &amp; Johnson, B. (2020). Eye-Tracking in Driver Drowsiness Detection Systems. </a:t>
            </a:r>
            <a:r>
              <a:rPr lang="en-IN" sz="1800" i="1" kern="0" dirty="0">
                <a:effectLst/>
                <a:latin typeface="Times New Roman" panose="02020603050405020304" pitchFamily="18" charset="0"/>
                <a:ea typeface="Times New Roman" panose="02020603050405020304" pitchFamily="18" charset="0"/>
                <a:cs typeface="Mangal" panose="02040503050203030202" pitchFamily="18" charset="0"/>
              </a:rPr>
              <a:t>Journal of Transportation Safety</a:t>
            </a:r>
            <a:r>
              <a:rPr lang="en-IN" sz="1800" kern="0" dirty="0">
                <a:effectLst/>
                <a:latin typeface="Times New Roman" panose="02020603050405020304" pitchFamily="18" charset="0"/>
                <a:ea typeface="Times New Roman" panose="02020603050405020304" pitchFamily="18" charset="0"/>
                <a:cs typeface="Mangal" panose="02040503050203030202" pitchFamily="18" charset="0"/>
              </a:rPr>
              <a:t>, 12(3), 145-157. </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buFont typeface="+mj-lt"/>
              <a:buAutoNum type="arabicPeriod"/>
            </a:pPr>
            <a:r>
              <a:rPr lang="en-IN" sz="1800" kern="0" dirty="0">
                <a:effectLst/>
                <a:latin typeface="Times New Roman" panose="02020603050405020304" pitchFamily="18" charset="0"/>
                <a:ea typeface="Times New Roman" panose="02020603050405020304" pitchFamily="18" charset="0"/>
                <a:cs typeface="Mangal" panose="02040503050203030202" pitchFamily="18" charset="0"/>
              </a:rPr>
              <a:t>Gupta, R., &amp; Patel, S. (2021). Advanced Safety Mechanisms in Autonomous Vehicles. </a:t>
            </a:r>
            <a:r>
              <a:rPr lang="en-IN" sz="1800" i="1" kern="0" dirty="0">
                <a:effectLst/>
                <a:latin typeface="Times New Roman" panose="02020603050405020304" pitchFamily="18" charset="0"/>
                <a:ea typeface="Times New Roman" panose="02020603050405020304" pitchFamily="18" charset="0"/>
                <a:cs typeface="Mangal" panose="02040503050203030202" pitchFamily="18" charset="0"/>
              </a:rPr>
              <a:t>International Journal of Automotive Engineering</a:t>
            </a:r>
            <a:r>
              <a:rPr lang="en-IN" sz="1800" kern="0" dirty="0">
                <a:effectLst/>
                <a:latin typeface="Times New Roman" panose="02020603050405020304" pitchFamily="18" charset="0"/>
                <a:ea typeface="Times New Roman" panose="02020603050405020304" pitchFamily="18" charset="0"/>
                <a:cs typeface="Mangal" panose="02040503050203030202" pitchFamily="18" charset="0"/>
              </a:rPr>
              <a:t>, 8(2), 88-99. </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buFont typeface="+mj-lt"/>
              <a:buAutoNum type="arabicPeriod"/>
            </a:pPr>
            <a:r>
              <a:rPr lang="en-IN" sz="1800" kern="0" dirty="0">
                <a:effectLst/>
                <a:latin typeface="Times New Roman" panose="02020603050405020304" pitchFamily="18" charset="0"/>
                <a:ea typeface="Times New Roman" panose="02020603050405020304" pitchFamily="18" charset="0"/>
                <a:cs typeface="Mangal" panose="02040503050203030202" pitchFamily="18" charset="0"/>
              </a:rPr>
              <a:t>Lee, J., &amp; Kim, D. (2018). Machine Learning Approaches for Detecting Driver Fatigue. </a:t>
            </a:r>
            <a:r>
              <a:rPr lang="en-IN" sz="1800" i="1" kern="0" dirty="0">
                <a:effectLst/>
                <a:latin typeface="Times New Roman" panose="02020603050405020304" pitchFamily="18" charset="0"/>
                <a:ea typeface="Times New Roman" panose="02020603050405020304" pitchFamily="18" charset="0"/>
                <a:cs typeface="Mangal" panose="02040503050203030202" pitchFamily="18" charset="0"/>
              </a:rPr>
              <a:t>Journal of Intelligent Transportation Systems</a:t>
            </a:r>
            <a:r>
              <a:rPr lang="en-IN" sz="1800" kern="0" dirty="0">
                <a:effectLst/>
                <a:latin typeface="Times New Roman" panose="02020603050405020304" pitchFamily="18" charset="0"/>
                <a:ea typeface="Times New Roman" panose="02020603050405020304" pitchFamily="18" charset="0"/>
                <a:cs typeface="Mangal" panose="02040503050203030202" pitchFamily="18" charset="0"/>
              </a:rPr>
              <a:t>, 15(4), 201-210.</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buFont typeface="+mj-lt"/>
              <a:buAutoNum type="arabicPeriod"/>
            </a:pPr>
            <a:r>
              <a:rPr lang="en-IN" sz="1800" kern="0" dirty="0">
                <a:effectLst/>
                <a:latin typeface="Times New Roman" panose="02020603050405020304" pitchFamily="18" charset="0"/>
                <a:ea typeface="Times New Roman" panose="02020603050405020304" pitchFamily="18" charset="0"/>
                <a:cs typeface="Mangal" panose="02040503050203030202" pitchFamily="18" charset="0"/>
              </a:rPr>
              <a:t>Kumar, V., &amp; Sharma, P. (2022). Applications of Fuzzy Logic in Automated Vehicle Systems. </a:t>
            </a:r>
            <a:r>
              <a:rPr lang="en-IN" sz="1800" i="1" kern="0" dirty="0">
                <a:effectLst/>
                <a:latin typeface="Times New Roman" panose="02020603050405020304" pitchFamily="18" charset="0"/>
                <a:ea typeface="Times New Roman" panose="02020603050405020304" pitchFamily="18" charset="0"/>
                <a:cs typeface="Mangal" panose="02040503050203030202" pitchFamily="18" charset="0"/>
              </a:rPr>
              <a:t>International Journal of Intelligent Systems</a:t>
            </a:r>
            <a:r>
              <a:rPr lang="en-IN" sz="1800" kern="0" dirty="0">
                <a:effectLst/>
                <a:latin typeface="Times New Roman" panose="02020603050405020304" pitchFamily="18" charset="0"/>
                <a:ea typeface="Times New Roman" panose="02020603050405020304" pitchFamily="18" charset="0"/>
                <a:cs typeface="Mangal" panose="02040503050203030202" pitchFamily="18" charset="0"/>
              </a:rPr>
              <a:t>, 30(1), 45-58.</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buFont typeface="+mj-lt"/>
              <a:buAutoNum type="arabicPeriod"/>
            </a:pPr>
            <a:r>
              <a:rPr lang="en-IN" sz="1800" kern="0" dirty="0">
                <a:effectLst/>
                <a:latin typeface="Times New Roman" panose="02020603050405020304" pitchFamily="18" charset="0"/>
                <a:ea typeface="Times New Roman" panose="02020603050405020304" pitchFamily="18" charset="0"/>
                <a:cs typeface="Mangal" panose="02040503050203030202" pitchFamily="18" charset="0"/>
              </a:rPr>
              <a:t>Wilson, D., &amp; Brown, C. (2020). Emergency Response Systems for Smart Vehicles. </a:t>
            </a:r>
            <a:r>
              <a:rPr lang="en-IN" sz="1800" i="1" kern="0" dirty="0">
                <a:effectLst/>
                <a:latin typeface="Times New Roman" panose="02020603050405020304" pitchFamily="18" charset="0"/>
                <a:ea typeface="Times New Roman" panose="02020603050405020304" pitchFamily="18" charset="0"/>
                <a:cs typeface="Mangal" panose="02040503050203030202" pitchFamily="18" charset="0"/>
              </a:rPr>
              <a:t>Journal of Smart Transportation</a:t>
            </a:r>
            <a:r>
              <a:rPr lang="en-IN" sz="1800" kern="0" dirty="0">
                <a:effectLst/>
                <a:latin typeface="Times New Roman" panose="02020603050405020304" pitchFamily="18" charset="0"/>
                <a:ea typeface="Times New Roman" panose="02020603050405020304" pitchFamily="18" charset="0"/>
                <a:cs typeface="Mangal" panose="02040503050203030202" pitchFamily="18" charset="0"/>
              </a:rPr>
              <a:t>, 6(3), 115-126. </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buFont typeface="+mj-lt"/>
              <a:buAutoNum type="arabicPeriod"/>
            </a:pPr>
            <a:r>
              <a:rPr lang="en-IN" sz="1800" kern="0" dirty="0">
                <a:effectLst/>
                <a:latin typeface="Times New Roman" panose="02020603050405020304" pitchFamily="18" charset="0"/>
                <a:ea typeface="Times New Roman" panose="02020603050405020304" pitchFamily="18" charset="0"/>
                <a:cs typeface="Mangal" panose="02040503050203030202" pitchFamily="18" charset="0"/>
              </a:rPr>
              <a:t>Zhang, L., &amp; Li, W. (2019). Enhancing Road Safety with Advanced Driver Assistance Systems. </a:t>
            </a:r>
            <a:r>
              <a:rPr lang="en-IN" sz="1800" i="1" kern="0" dirty="0">
                <a:effectLst/>
                <a:latin typeface="Times New Roman" panose="02020603050405020304" pitchFamily="18" charset="0"/>
                <a:ea typeface="Times New Roman" panose="02020603050405020304" pitchFamily="18" charset="0"/>
                <a:cs typeface="Mangal" panose="02040503050203030202" pitchFamily="18" charset="0"/>
              </a:rPr>
              <a:t>Safety Science Journal</a:t>
            </a:r>
            <a:r>
              <a:rPr lang="en-IN" sz="1800" kern="0" dirty="0">
                <a:effectLst/>
                <a:latin typeface="Times New Roman" panose="02020603050405020304" pitchFamily="18" charset="0"/>
                <a:ea typeface="Times New Roman" panose="02020603050405020304" pitchFamily="18" charset="0"/>
                <a:cs typeface="Mangal" panose="02040503050203030202" pitchFamily="18" charset="0"/>
              </a:rPr>
              <a:t>, 24(1), 77-89. </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800"/>
              </a:spcAft>
              <a:buFont typeface="+mj-lt"/>
              <a:buAutoNum type="arabicPeriod"/>
            </a:pPr>
            <a:r>
              <a:rPr lang="en-IN" sz="1800" kern="0" dirty="0">
                <a:effectLst/>
                <a:latin typeface="Times New Roman" panose="02020603050405020304" pitchFamily="18" charset="0"/>
                <a:ea typeface="Times New Roman" panose="02020603050405020304" pitchFamily="18" charset="0"/>
                <a:cs typeface="Mangal" panose="02040503050203030202" pitchFamily="18" charset="0"/>
              </a:rPr>
              <a:t>Patel, S., &amp; Mehta, R. (2021). A Comparative Study of Drowsiness Detection Techniques. </a:t>
            </a:r>
            <a:r>
              <a:rPr lang="en-IN" sz="1800" i="1" kern="0" dirty="0">
                <a:effectLst/>
                <a:latin typeface="Times New Roman" panose="02020603050405020304" pitchFamily="18" charset="0"/>
                <a:ea typeface="Times New Roman" panose="02020603050405020304" pitchFamily="18" charset="0"/>
                <a:cs typeface="Mangal" panose="02040503050203030202" pitchFamily="18" charset="0"/>
              </a:rPr>
              <a:t>Journal of Vehicular Technology</a:t>
            </a:r>
            <a:r>
              <a:rPr lang="en-IN" sz="1800" kern="0" dirty="0">
                <a:effectLst/>
                <a:latin typeface="Times New Roman" panose="02020603050405020304" pitchFamily="18" charset="0"/>
                <a:ea typeface="Times New Roman" panose="02020603050405020304" pitchFamily="18" charset="0"/>
                <a:cs typeface="Mangal" panose="02040503050203030202" pitchFamily="18" charset="0"/>
              </a:rPr>
              <a:t>, 14(2), 150-162. </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514350" indent="-514350">
              <a:buFont typeface="+mj-lt"/>
              <a:buAutoNum type="arabicPeriod"/>
            </a:pPr>
            <a:endParaRPr lang="en-IN" dirty="0">
              <a:latin typeface="Bahnschrift Light" panose="020B0502040204020203" pitchFamily="34" charset="0"/>
            </a:endParaRPr>
          </a:p>
        </p:txBody>
      </p:sp>
    </p:spTree>
    <p:extLst>
      <p:ext uri="{BB962C8B-B14F-4D97-AF65-F5344CB8AC3E}">
        <p14:creationId xmlns:p14="http://schemas.microsoft.com/office/powerpoint/2010/main" val="31346694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1C1BA4-F71A-0773-5F6F-3261FD2AE9B8}"/>
              </a:ext>
            </a:extLst>
          </p:cNvPr>
          <p:cNvSpPr>
            <a:spLocks noGrp="1"/>
          </p:cNvSpPr>
          <p:nvPr>
            <p:ph idx="1"/>
          </p:nvPr>
        </p:nvSpPr>
        <p:spPr>
          <a:xfrm>
            <a:off x="0" y="712839"/>
            <a:ext cx="12192000" cy="6145161"/>
          </a:xfrm>
        </p:spPr>
        <p:txBody>
          <a:bodyPr>
            <a:normAutofit/>
          </a:bodyPr>
          <a:lstStyle/>
          <a:p>
            <a:pPr marL="342900" lvl="0" indent="-342900">
              <a:lnSpc>
                <a:spcPct val="107000"/>
              </a:lnSpc>
              <a:buFont typeface="+mj-lt"/>
              <a:buAutoNum type="arabicPeriod" startAt="8"/>
            </a:pPr>
            <a:r>
              <a:rPr lang="en-IN" sz="1800" kern="0" dirty="0">
                <a:effectLst/>
                <a:latin typeface="Times New Roman" panose="02020603050405020304" pitchFamily="18" charset="0"/>
                <a:ea typeface="Times New Roman" panose="02020603050405020304" pitchFamily="18" charset="0"/>
                <a:cs typeface="Mangal" panose="02040503050203030202" pitchFamily="18" charset="0"/>
              </a:rPr>
              <a:t>Chen, X., &amp; Liu, Y. (2020). Integration of IoT in Vehicular Safety Systems. </a:t>
            </a:r>
            <a:r>
              <a:rPr lang="en-IN" sz="1800" i="1" kern="0" dirty="0">
                <a:effectLst/>
                <a:latin typeface="Times New Roman" panose="02020603050405020304" pitchFamily="18" charset="0"/>
                <a:ea typeface="Times New Roman" panose="02020603050405020304" pitchFamily="18" charset="0"/>
                <a:cs typeface="Mangal" panose="02040503050203030202" pitchFamily="18" charset="0"/>
              </a:rPr>
              <a:t>International Journal of IoT Applications</a:t>
            </a:r>
            <a:r>
              <a:rPr lang="en-IN" sz="1800" kern="0" dirty="0">
                <a:effectLst/>
                <a:latin typeface="Times New Roman" panose="02020603050405020304" pitchFamily="18" charset="0"/>
                <a:ea typeface="Times New Roman" panose="02020603050405020304" pitchFamily="18" charset="0"/>
                <a:cs typeface="Mangal" panose="02040503050203030202" pitchFamily="18" charset="0"/>
              </a:rPr>
              <a:t>, 10(3), 99-111. </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buFont typeface="+mj-lt"/>
              <a:buAutoNum type="arabicPeriod" startAt="8"/>
            </a:pPr>
            <a:r>
              <a:rPr lang="en-IN" sz="1800" kern="0" dirty="0">
                <a:effectLst/>
                <a:latin typeface="Times New Roman" panose="02020603050405020304" pitchFamily="18" charset="0"/>
                <a:ea typeface="Times New Roman" panose="02020603050405020304" pitchFamily="18" charset="0"/>
                <a:cs typeface="Mangal" panose="02040503050203030202" pitchFamily="18" charset="0"/>
              </a:rPr>
              <a:t>Anderson, M., &amp; Garcia, E. (2019). The Role of Artificial Intelligence in Enhancing Vehicle Safety. </a:t>
            </a:r>
            <a:r>
              <a:rPr lang="en-IN" sz="1800" i="1" kern="0" dirty="0">
                <a:effectLst/>
                <a:latin typeface="Times New Roman" panose="02020603050405020304" pitchFamily="18" charset="0"/>
                <a:ea typeface="Times New Roman" panose="02020603050405020304" pitchFamily="18" charset="0"/>
                <a:cs typeface="Mangal" panose="02040503050203030202" pitchFamily="18" charset="0"/>
              </a:rPr>
              <a:t>Journal of AI Research in Transportation</a:t>
            </a:r>
            <a:r>
              <a:rPr lang="en-IN" sz="1800" kern="0" dirty="0">
                <a:effectLst/>
                <a:latin typeface="Times New Roman" panose="02020603050405020304" pitchFamily="18" charset="0"/>
                <a:ea typeface="Times New Roman" panose="02020603050405020304" pitchFamily="18" charset="0"/>
                <a:cs typeface="Mangal" panose="02040503050203030202" pitchFamily="18" charset="0"/>
              </a:rPr>
              <a:t>, 7(4), 188-202. </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buFont typeface="+mj-lt"/>
              <a:buAutoNum type="arabicPeriod" startAt="8"/>
            </a:pPr>
            <a:r>
              <a:rPr lang="en-IN" sz="1800" kern="0" dirty="0">
                <a:effectLst/>
                <a:latin typeface="Times New Roman" panose="02020603050405020304" pitchFamily="18" charset="0"/>
                <a:ea typeface="Times New Roman" panose="02020603050405020304" pitchFamily="18" charset="0"/>
                <a:cs typeface="Mangal" panose="02040503050203030202" pitchFamily="18" charset="0"/>
              </a:rPr>
              <a:t>Singh, H., &amp; Kaur, A. (2022). Real-Time Drowsiness Detection Using Facial Landmarks. </a:t>
            </a:r>
            <a:r>
              <a:rPr lang="en-IN" sz="1800" i="1" kern="0" dirty="0">
                <a:effectLst/>
                <a:latin typeface="Times New Roman" panose="02020603050405020304" pitchFamily="18" charset="0"/>
                <a:ea typeface="Times New Roman" panose="02020603050405020304" pitchFamily="18" charset="0"/>
                <a:cs typeface="Mangal" panose="02040503050203030202" pitchFamily="18" charset="0"/>
              </a:rPr>
              <a:t>Journal of Advanced Robotics and Automation</a:t>
            </a:r>
            <a:r>
              <a:rPr lang="en-IN" sz="1800" kern="0" dirty="0">
                <a:effectLst/>
                <a:latin typeface="Times New Roman" panose="02020603050405020304" pitchFamily="18" charset="0"/>
                <a:ea typeface="Times New Roman" panose="02020603050405020304" pitchFamily="18" charset="0"/>
                <a:cs typeface="Mangal" panose="02040503050203030202" pitchFamily="18" charset="0"/>
              </a:rPr>
              <a:t>, 9(1), 22-34. </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buFont typeface="+mj-lt"/>
              <a:buAutoNum type="arabicPeriod" startAt="8"/>
            </a:pPr>
            <a:r>
              <a:rPr lang="en-IN" sz="1800" kern="0" dirty="0">
                <a:effectLst/>
                <a:latin typeface="Times New Roman" panose="02020603050405020304" pitchFamily="18" charset="0"/>
                <a:ea typeface="Times New Roman" panose="02020603050405020304" pitchFamily="18" charset="0"/>
                <a:cs typeface="Mangal" panose="02040503050203030202" pitchFamily="18" charset="0"/>
              </a:rPr>
              <a:t>Davis, P., &amp; Roberts, J. (2020). Fuzzy Logic for Autonomous Vehicle Decision Making. </a:t>
            </a:r>
            <a:r>
              <a:rPr lang="en-IN" sz="1800" i="1" kern="0" dirty="0">
                <a:effectLst/>
                <a:latin typeface="Times New Roman" panose="02020603050405020304" pitchFamily="18" charset="0"/>
                <a:ea typeface="Times New Roman" panose="02020603050405020304" pitchFamily="18" charset="0"/>
                <a:cs typeface="Mangal" panose="02040503050203030202" pitchFamily="18" charset="0"/>
              </a:rPr>
              <a:t>International Journal of Robotics and Automation</a:t>
            </a:r>
            <a:r>
              <a:rPr lang="en-IN" sz="1800" kern="0" dirty="0">
                <a:effectLst/>
                <a:latin typeface="Times New Roman" panose="02020603050405020304" pitchFamily="18" charset="0"/>
                <a:ea typeface="Times New Roman" panose="02020603050405020304" pitchFamily="18" charset="0"/>
                <a:cs typeface="Mangal" panose="02040503050203030202" pitchFamily="18" charset="0"/>
              </a:rPr>
              <a:t>, 18(3), 134-145. </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buFont typeface="+mj-lt"/>
              <a:buAutoNum type="arabicPeriod" startAt="8"/>
            </a:pPr>
            <a:r>
              <a:rPr lang="en-IN" sz="1800" kern="0" dirty="0">
                <a:effectLst/>
                <a:latin typeface="Times New Roman" panose="02020603050405020304" pitchFamily="18" charset="0"/>
                <a:ea typeface="Times New Roman" panose="02020603050405020304" pitchFamily="18" charset="0"/>
                <a:cs typeface="Mangal" panose="02040503050203030202" pitchFamily="18" charset="0"/>
              </a:rPr>
              <a:t>Thompson, R., &amp; Lee, M. (2021). Safety Enhancements in Electric Buses Through Advanced Monitoring Systems. </a:t>
            </a:r>
            <a:r>
              <a:rPr lang="en-IN" sz="1800" i="1" kern="0" dirty="0">
                <a:effectLst/>
                <a:latin typeface="Times New Roman" panose="02020603050405020304" pitchFamily="18" charset="0"/>
                <a:ea typeface="Times New Roman" panose="02020603050405020304" pitchFamily="18" charset="0"/>
                <a:cs typeface="Mangal" panose="02040503050203030202" pitchFamily="18" charset="0"/>
              </a:rPr>
              <a:t>Journal of Electric Vehicle Technology</a:t>
            </a:r>
            <a:r>
              <a:rPr lang="en-IN" sz="1800" kern="0" dirty="0">
                <a:effectLst/>
                <a:latin typeface="Times New Roman" panose="02020603050405020304" pitchFamily="18" charset="0"/>
                <a:ea typeface="Times New Roman" panose="02020603050405020304" pitchFamily="18" charset="0"/>
                <a:cs typeface="Mangal" panose="02040503050203030202" pitchFamily="18" charset="0"/>
              </a:rPr>
              <a:t>, 5(2), 101-112. </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buFont typeface="+mj-lt"/>
              <a:buAutoNum type="arabicPeriod" startAt="8"/>
            </a:pPr>
            <a:r>
              <a:rPr lang="en-IN" sz="1800" kern="0" dirty="0">
                <a:effectLst/>
                <a:latin typeface="Times New Roman" panose="02020603050405020304" pitchFamily="18" charset="0"/>
                <a:ea typeface="Times New Roman" panose="02020603050405020304" pitchFamily="18" charset="0"/>
                <a:cs typeface="Mangal" panose="02040503050203030202" pitchFamily="18" charset="0"/>
              </a:rPr>
              <a:t>Wang, S., &amp; Chen, L. (2019). Smart Sensors for Enhanced Driver Safety in Public Transport. </a:t>
            </a:r>
            <a:r>
              <a:rPr lang="en-IN" sz="1800" i="1" kern="0" dirty="0">
                <a:effectLst/>
                <a:latin typeface="Times New Roman" panose="02020603050405020304" pitchFamily="18" charset="0"/>
                <a:ea typeface="Times New Roman" panose="02020603050405020304" pitchFamily="18" charset="0"/>
                <a:cs typeface="Mangal" panose="02040503050203030202" pitchFamily="18" charset="0"/>
              </a:rPr>
              <a:t>Journal of Smart Sensors and Systems</a:t>
            </a:r>
            <a:r>
              <a:rPr lang="en-IN" sz="1800" kern="0" dirty="0">
                <a:effectLst/>
                <a:latin typeface="Times New Roman" panose="02020603050405020304" pitchFamily="18" charset="0"/>
                <a:ea typeface="Times New Roman" panose="02020603050405020304" pitchFamily="18" charset="0"/>
                <a:cs typeface="Mangal" panose="02040503050203030202" pitchFamily="18" charset="0"/>
              </a:rPr>
              <a:t>, 3(4), 175-188. </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buFont typeface="+mj-lt"/>
              <a:buAutoNum type="arabicPeriod" startAt="8"/>
            </a:pPr>
            <a:r>
              <a:rPr lang="en-IN" sz="1800" kern="0" dirty="0">
                <a:effectLst/>
                <a:latin typeface="Times New Roman" panose="02020603050405020304" pitchFamily="18" charset="0"/>
                <a:ea typeface="Times New Roman" panose="02020603050405020304" pitchFamily="18" charset="0"/>
                <a:cs typeface="Mangal" panose="02040503050203030202" pitchFamily="18" charset="0"/>
              </a:rPr>
              <a:t>Martin, N., &amp; Thomas, K. (2020). Vehicle-to-Vehicle Communication for Improving Road Safety. </a:t>
            </a:r>
            <a:r>
              <a:rPr lang="en-IN" sz="1800" i="1" kern="0" dirty="0">
                <a:effectLst/>
                <a:latin typeface="Times New Roman" panose="02020603050405020304" pitchFamily="18" charset="0"/>
                <a:ea typeface="Times New Roman" panose="02020603050405020304" pitchFamily="18" charset="0"/>
                <a:cs typeface="Mangal" panose="02040503050203030202" pitchFamily="18" charset="0"/>
              </a:rPr>
              <a:t>Journal of Connected Vehicles</a:t>
            </a:r>
            <a:r>
              <a:rPr lang="en-IN" sz="1800" kern="0" dirty="0">
                <a:effectLst/>
                <a:latin typeface="Times New Roman" panose="02020603050405020304" pitchFamily="18" charset="0"/>
                <a:ea typeface="Times New Roman" panose="02020603050405020304" pitchFamily="18" charset="0"/>
                <a:cs typeface="Mangal" panose="02040503050203030202" pitchFamily="18" charset="0"/>
              </a:rPr>
              <a:t>, 11(2), 144-156. </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800"/>
              </a:spcAft>
              <a:buFont typeface="+mj-lt"/>
              <a:buAutoNum type="arabicPeriod" startAt="8"/>
            </a:pPr>
            <a:r>
              <a:rPr lang="en-IN" sz="1800" kern="0" dirty="0">
                <a:effectLst/>
                <a:latin typeface="Times New Roman" panose="02020603050405020304" pitchFamily="18" charset="0"/>
                <a:ea typeface="Times New Roman" panose="02020603050405020304" pitchFamily="18" charset="0"/>
                <a:cs typeface="Mangal" panose="02040503050203030202" pitchFamily="18" charset="0"/>
              </a:rPr>
              <a:t>Hernandez, P., &amp; Wilson, J. (2021). The Impact of Autonomous Mode Activation on Passenger Safety. </a:t>
            </a:r>
            <a:r>
              <a:rPr lang="en-IN" sz="1800" i="1" kern="0" dirty="0">
                <a:effectLst/>
                <a:latin typeface="Times New Roman" panose="02020603050405020304" pitchFamily="18" charset="0"/>
                <a:ea typeface="Times New Roman" panose="02020603050405020304" pitchFamily="18" charset="0"/>
                <a:cs typeface="Mangal" panose="02040503050203030202" pitchFamily="18" charset="0"/>
              </a:rPr>
              <a:t>Journal of Autonomous Vehicle Systems</a:t>
            </a:r>
            <a:r>
              <a:rPr lang="en-IN" sz="1800" kern="0" dirty="0">
                <a:effectLst/>
                <a:latin typeface="Times New Roman" panose="02020603050405020304" pitchFamily="18" charset="0"/>
                <a:ea typeface="Times New Roman" panose="02020603050405020304" pitchFamily="18" charset="0"/>
                <a:cs typeface="Mangal" panose="02040503050203030202" pitchFamily="18" charset="0"/>
              </a:rPr>
              <a:t>, 8(3), 215-226. </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39505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BE961-8A73-86E3-941C-3479BD20C381}"/>
              </a:ext>
            </a:extLst>
          </p:cNvPr>
          <p:cNvSpPr>
            <a:spLocks noGrp="1"/>
          </p:cNvSpPr>
          <p:nvPr>
            <p:ph type="title"/>
          </p:nvPr>
        </p:nvSpPr>
        <p:spPr>
          <a:xfrm>
            <a:off x="2942304" y="1987448"/>
            <a:ext cx="6290188" cy="2230591"/>
          </a:xfrm>
        </p:spPr>
        <p:txBody>
          <a:bodyPr>
            <a:normAutofit/>
          </a:bodyPr>
          <a:lstStyle/>
          <a:p>
            <a:r>
              <a:rPr lang="en-IN" sz="8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141628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97336-4C6E-23EE-D5E1-16AA6C430C1E}"/>
              </a:ext>
            </a:extLst>
          </p:cNvPr>
          <p:cNvSpPr>
            <a:spLocks noGrp="1"/>
          </p:cNvSpPr>
          <p:nvPr>
            <p:ph type="title"/>
          </p:nvPr>
        </p:nvSpPr>
        <p:spPr>
          <a:xfrm>
            <a:off x="3249068" y="-213360"/>
            <a:ext cx="7135762" cy="1325563"/>
          </a:xfrm>
        </p:spPr>
        <p:txBody>
          <a:bodyPr/>
          <a:lstStyle/>
          <a:p>
            <a:r>
              <a:rPr lang="en-US" sz="4400" b="0" strike="noStrike" spc="-1" dirty="0">
                <a:solidFill>
                  <a:schemeClr val="dk1"/>
                </a:solidFill>
                <a:latin typeface="Times New Roman"/>
                <a:ea typeface="Times New Roman"/>
              </a:rPr>
              <a:t>LITERATURE</a:t>
            </a:r>
            <a:r>
              <a:rPr lang="en-US" sz="3600" b="0" strike="noStrike" spc="-1" dirty="0">
                <a:solidFill>
                  <a:schemeClr val="dk1"/>
                </a:solidFill>
                <a:latin typeface="Times New Roman"/>
                <a:ea typeface="Times New Roman"/>
              </a:rPr>
              <a:t> </a:t>
            </a:r>
            <a:r>
              <a:rPr lang="en-US" sz="4400" b="0" strike="noStrike" spc="-1" dirty="0">
                <a:solidFill>
                  <a:schemeClr val="dk1"/>
                </a:solidFill>
                <a:latin typeface="Times New Roman"/>
                <a:ea typeface="Times New Roman"/>
              </a:rPr>
              <a:t>SURVEY</a:t>
            </a:r>
            <a:endParaRPr lang="en-IN" dirty="0"/>
          </a:p>
        </p:txBody>
      </p:sp>
      <p:graphicFrame>
        <p:nvGraphicFramePr>
          <p:cNvPr id="10" name="Content Placeholder 9">
            <a:extLst>
              <a:ext uri="{FF2B5EF4-FFF2-40B4-BE49-F238E27FC236}">
                <a16:creationId xmlns:a16="http://schemas.microsoft.com/office/drawing/2014/main" id="{30CB95DE-5CAF-9769-ECD2-315747443C48}"/>
              </a:ext>
            </a:extLst>
          </p:cNvPr>
          <p:cNvGraphicFramePr>
            <a:graphicFrameLocks noGrp="1"/>
          </p:cNvGraphicFramePr>
          <p:nvPr>
            <p:ph idx="1"/>
            <p:extLst>
              <p:ext uri="{D42A27DB-BD31-4B8C-83A1-F6EECF244321}">
                <p14:modId xmlns:p14="http://schemas.microsoft.com/office/powerpoint/2010/main" val="1325434397"/>
              </p:ext>
            </p:extLst>
          </p:nvPr>
        </p:nvGraphicFramePr>
        <p:xfrm>
          <a:off x="1" y="1037165"/>
          <a:ext cx="12191999" cy="5820835"/>
        </p:xfrm>
        <a:graphic>
          <a:graphicData uri="http://schemas.openxmlformats.org/drawingml/2006/table">
            <a:tbl>
              <a:tblPr firstRow="1" firstCol="1" bandRow="1">
                <a:tableStyleId>{5C22544A-7EE6-4342-B048-85BDC9FD1C3A}</a:tableStyleId>
              </a:tblPr>
              <a:tblGrid>
                <a:gridCol w="692964">
                  <a:extLst>
                    <a:ext uri="{9D8B030D-6E8A-4147-A177-3AD203B41FA5}">
                      <a16:colId xmlns:a16="http://schemas.microsoft.com/office/drawing/2014/main" val="1587723281"/>
                    </a:ext>
                  </a:extLst>
                </a:gridCol>
                <a:gridCol w="1982239">
                  <a:extLst>
                    <a:ext uri="{9D8B030D-6E8A-4147-A177-3AD203B41FA5}">
                      <a16:colId xmlns:a16="http://schemas.microsoft.com/office/drawing/2014/main" val="3559750541"/>
                    </a:ext>
                  </a:extLst>
                </a:gridCol>
                <a:gridCol w="1982239">
                  <a:extLst>
                    <a:ext uri="{9D8B030D-6E8A-4147-A177-3AD203B41FA5}">
                      <a16:colId xmlns:a16="http://schemas.microsoft.com/office/drawing/2014/main" val="1714517401"/>
                    </a:ext>
                  </a:extLst>
                </a:gridCol>
                <a:gridCol w="1982239">
                  <a:extLst>
                    <a:ext uri="{9D8B030D-6E8A-4147-A177-3AD203B41FA5}">
                      <a16:colId xmlns:a16="http://schemas.microsoft.com/office/drawing/2014/main" val="2372567205"/>
                    </a:ext>
                  </a:extLst>
                </a:gridCol>
                <a:gridCol w="5552318">
                  <a:extLst>
                    <a:ext uri="{9D8B030D-6E8A-4147-A177-3AD203B41FA5}">
                      <a16:colId xmlns:a16="http://schemas.microsoft.com/office/drawing/2014/main" val="2023998357"/>
                    </a:ext>
                  </a:extLst>
                </a:gridCol>
              </a:tblGrid>
              <a:tr h="597690">
                <a:tc>
                  <a:txBody>
                    <a:bodyPr/>
                    <a:lstStyle/>
                    <a:p>
                      <a:pPr indent="-635">
                        <a:lnSpc>
                          <a:spcPct val="107000"/>
                        </a:lnSpc>
                        <a:spcAft>
                          <a:spcPts val="800"/>
                        </a:spcAft>
                        <a:buNone/>
                      </a:pPr>
                      <a:r>
                        <a:rPr lang="en-IN" sz="1800" kern="100" dirty="0">
                          <a:effectLst/>
                        </a:rPr>
                        <a:t>S. No</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txBody>
                  <a:tcPr marL="48588" marR="48588" marT="0" marB="0"/>
                </a:tc>
                <a:tc>
                  <a:txBody>
                    <a:bodyPr/>
                    <a:lstStyle/>
                    <a:p>
                      <a:pPr>
                        <a:lnSpc>
                          <a:spcPct val="107000"/>
                        </a:lnSpc>
                        <a:spcAft>
                          <a:spcPts val="800"/>
                        </a:spcAft>
                        <a:buNone/>
                      </a:pPr>
                      <a:r>
                        <a:rPr lang="en-IN" sz="1800" kern="100">
                          <a:effectLst/>
                        </a:rPr>
                        <a:t>Journal Title</a:t>
                      </a:r>
                      <a:endParaRPr lang="en-IN" sz="1800" kern="100">
                        <a:effectLst/>
                        <a:latin typeface="Calibri" panose="020F0502020204030204" pitchFamily="34" charset="0"/>
                        <a:ea typeface="Calibri" panose="020F0502020204030204" pitchFamily="34" charset="0"/>
                        <a:cs typeface="Mangal" panose="02040503050203030202" pitchFamily="18" charset="0"/>
                      </a:endParaRPr>
                    </a:p>
                  </a:txBody>
                  <a:tcPr marL="48588" marR="48588" marT="0" marB="0"/>
                </a:tc>
                <a:tc>
                  <a:txBody>
                    <a:bodyPr/>
                    <a:lstStyle/>
                    <a:p>
                      <a:pPr>
                        <a:lnSpc>
                          <a:spcPct val="107000"/>
                        </a:lnSpc>
                        <a:spcAft>
                          <a:spcPts val="800"/>
                        </a:spcAft>
                        <a:buNone/>
                      </a:pPr>
                      <a:r>
                        <a:rPr lang="en-IN" sz="1800" kern="100" dirty="0">
                          <a:effectLst/>
                        </a:rPr>
                        <a:t>Author(s)</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txBody>
                  <a:tcPr marL="48588" marR="48588" marT="0" marB="0"/>
                </a:tc>
                <a:tc>
                  <a:txBody>
                    <a:bodyPr/>
                    <a:lstStyle/>
                    <a:p>
                      <a:pPr>
                        <a:lnSpc>
                          <a:spcPct val="107000"/>
                        </a:lnSpc>
                        <a:spcAft>
                          <a:spcPts val="800"/>
                        </a:spcAft>
                        <a:buNone/>
                      </a:pPr>
                      <a:r>
                        <a:rPr lang="en-IN" sz="1800" kern="100">
                          <a:effectLst/>
                        </a:rPr>
                        <a:t>Year</a:t>
                      </a:r>
                      <a:endParaRPr lang="en-IN" sz="1800" kern="100">
                        <a:effectLst/>
                        <a:latin typeface="Calibri" panose="020F0502020204030204" pitchFamily="34" charset="0"/>
                        <a:ea typeface="Calibri" panose="020F0502020204030204" pitchFamily="34" charset="0"/>
                        <a:cs typeface="Mangal" panose="02040503050203030202" pitchFamily="18" charset="0"/>
                      </a:endParaRPr>
                    </a:p>
                  </a:txBody>
                  <a:tcPr marL="48588" marR="48588" marT="0" marB="0"/>
                </a:tc>
                <a:tc>
                  <a:txBody>
                    <a:bodyPr/>
                    <a:lstStyle/>
                    <a:p>
                      <a:pPr>
                        <a:lnSpc>
                          <a:spcPct val="107000"/>
                        </a:lnSpc>
                        <a:spcAft>
                          <a:spcPts val="800"/>
                        </a:spcAft>
                        <a:buNone/>
                      </a:pPr>
                      <a:r>
                        <a:rPr lang="en-IN" sz="1800" kern="100">
                          <a:effectLst/>
                        </a:rPr>
                        <a:t>Inference</a:t>
                      </a:r>
                      <a:endParaRPr lang="en-IN" sz="1800" kern="100">
                        <a:effectLst/>
                        <a:latin typeface="Calibri" panose="020F0502020204030204" pitchFamily="34" charset="0"/>
                        <a:ea typeface="Calibri" panose="020F0502020204030204" pitchFamily="34" charset="0"/>
                        <a:cs typeface="Mangal" panose="02040503050203030202" pitchFamily="18" charset="0"/>
                      </a:endParaRPr>
                    </a:p>
                  </a:txBody>
                  <a:tcPr marL="48588" marR="48588" marT="0" marB="0"/>
                </a:tc>
                <a:extLst>
                  <a:ext uri="{0D108BD9-81ED-4DB2-BD59-A6C34878D82A}">
                    <a16:rowId xmlns:a16="http://schemas.microsoft.com/office/drawing/2014/main" val="3903811041"/>
                  </a:ext>
                </a:extLst>
              </a:tr>
              <a:tr h="1123070">
                <a:tc>
                  <a:txBody>
                    <a:bodyPr/>
                    <a:lstStyle/>
                    <a:p>
                      <a:pPr>
                        <a:lnSpc>
                          <a:spcPct val="107000"/>
                        </a:lnSpc>
                        <a:spcAft>
                          <a:spcPts val="800"/>
                        </a:spcAft>
                        <a:buNone/>
                      </a:pPr>
                      <a:r>
                        <a:rPr lang="en-IN" sz="1800" kern="100" dirty="0">
                          <a:effectLst/>
                        </a:rPr>
                        <a:t>1</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txBody>
                  <a:tcPr marL="48588" marR="48588" marT="0" marB="0"/>
                </a:tc>
                <a:tc>
                  <a:txBody>
                    <a:bodyPr/>
                    <a:lstStyle/>
                    <a:p>
                      <a:pPr>
                        <a:lnSpc>
                          <a:spcPct val="107000"/>
                        </a:lnSpc>
                        <a:spcAft>
                          <a:spcPts val="800"/>
                        </a:spcAft>
                        <a:buNone/>
                      </a:pPr>
                      <a:r>
                        <a:rPr lang="en-IN" sz="1800" kern="100">
                          <a:effectLst/>
                        </a:rPr>
                        <a:t>Eye-Tracking in Driver Drowsiness Detection Systems</a:t>
                      </a:r>
                      <a:endParaRPr lang="en-IN" sz="1800" kern="100">
                        <a:effectLst/>
                        <a:latin typeface="Calibri" panose="020F0502020204030204" pitchFamily="34" charset="0"/>
                        <a:ea typeface="Calibri" panose="020F0502020204030204" pitchFamily="34" charset="0"/>
                        <a:cs typeface="Mangal" panose="02040503050203030202" pitchFamily="18" charset="0"/>
                      </a:endParaRPr>
                    </a:p>
                  </a:txBody>
                  <a:tcPr marL="48588" marR="48588" marT="0" marB="0"/>
                </a:tc>
                <a:tc>
                  <a:txBody>
                    <a:bodyPr/>
                    <a:lstStyle/>
                    <a:p>
                      <a:pPr>
                        <a:lnSpc>
                          <a:spcPct val="107000"/>
                        </a:lnSpc>
                        <a:spcAft>
                          <a:spcPts val="800"/>
                        </a:spcAft>
                        <a:buNone/>
                      </a:pPr>
                      <a:r>
                        <a:rPr lang="en-IN" sz="1800" kern="100">
                          <a:effectLst/>
                        </a:rPr>
                        <a:t>Smith, A., et al.</a:t>
                      </a:r>
                      <a:endParaRPr lang="en-IN" sz="1800" kern="100">
                        <a:effectLst/>
                        <a:latin typeface="Calibri" panose="020F0502020204030204" pitchFamily="34" charset="0"/>
                        <a:ea typeface="Calibri" panose="020F0502020204030204" pitchFamily="34" charset="0"/>
                        <a:cs typeface="Mangal" panose="02040503050203030202" pitchFamily="18" charset="0"/>
                      </a:endParaRPr>
                    </a:p>
                  </a:txBody>
                  <a:tcPr marL="48588" marR="48588" marT="0" marB="0"/>
                </a:tc>
                <a:tc>
                  <a:txBody>
                    <a:bodyPr/>
                    <a:lstStyle/>
                    <a:p>
                      <a:pPr>
                        <a:lnSpc>
                          <a:spcPct val="107000"/>
                        </a:lnSpc>
                        <a:spcAft>
                          <a:spcPts val="800"/>
                        </a:spcAft>
                        <a:buNone/>
                      </a:pPr>
                      <a:r>
                        <a:rPr lang="en-IN" sz="1800" kern="100" dirty="0">
                          <a:effectLst/>
                        </a:rPr>
                        <a:t>2020</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txBody>
                  <a:tcPr marL="48588" marR="48588" marT="0" marB="0"/>
                </a:tc>
                <a:tc>
                  <a:txBody>
                    <a:bodyPr/>
                    <a:lstStyle/>
                    <a:p>
                      <a:pPr>
                        <a:lnSpc>
                          <a:spcPct val="107000"/>
                        </a:lnSpc>
                        <a:spcAft>
                          <a:spcPts val="800"/>
                        </a:spcAft>
                        <a:buNone/>
                      </a:pPr>
                      <a:r>
                        <a:rPr lang="en-IN" sz="1800" kern="100">
                          <a:effectLst/>
                        </a:rPr>
                        <a:t>Explores eye-tracking technology as a method for detecting driver drowsiness in real time.</a:t>
                      </a:r>
                      <a:endParaRPr lang="en-IN" sz="1800" kern="100">
                        <a:effectLst/>
                        <a:latin typeface="Calibri" panose="020F0502020204030204" pitchFamily="34" charset="0"/>
                        <a:ea typeface="Calibri" panose="020F0502020204030204" pitchFamily="34" charset="0"/>
                        <a:cs typeface="Mangal" panose="02040503050203030202" pitchFamily="18" charset="0"/>
                      </a:endParaRPr>
                    </a:p>
                  </a:txBody>
                  <a:tcPr marL="48588" marR="48588" marT="0" marB="0"/>
                </a:tc>
                <a:extLst>
                  <a:ext uri="{0D108BD9-81ED-4DB2-BD59-A6C34878D82A}">
                    <a16:rowId xmlns:a16="http://schemas.microsoft.com/office/drawing/2014/main" val="2981321780"/>
                  </a:ext>
                </a:extLst>
              </a:tr>
              <a:tr h="875068">
                <a:tc>
                  <a:txBody>
                    <a:bodyPr/>
                    <a:lstStyle/>
                    <a:p>
                      <a:pPr>
                        <a:lnSpc>
                          <a:spcPct val="107000"/>
                        </a:lnSpc>
                        <a:spcAft>
                          <a:spcPts val="800"/>
                        </a:spcAft>
                        <a:buNone/>
                      </a:pPr>
                      <a:r>
                        <a:rPr lang="en-IN" sz="1800" kern="100" dirty="0">
                          <a:effectLst/>
                        </a:rPr>
                        <a:t>2</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txBody>
                  <a:tcPr marL="48588" marR="48588" marT="0" marB="0"/>
                </a:tc>
                <a:tc>
                  <a:txBody>
                    <a:bodyPr/>
                    <a:lstStyle/>
                    <a:p>
                      <a:pPr>
                        <a:lnSpc>
                          <a:spcPct val="107000"/>
                        </a:lnSpc>
                        <a:spcAft>
                          <a:spcPts val="800"/>
                        </a:spcAft>
                        <a:buNone/>
                      </a:pPr>
                      <a:r>
                        <a:rPr lang="en-IN" sz="1800" kern="100">
                          <a:effectLst/>
                        </a:rPr>
                        <a:t>Safety Systems in Autonomous Vehicles</a:t>
                      </a:r>
                      <a:endParaRPr lang="en-IN" sz="1800" kern="100">
                        <a:effectLst/>
                        <a:latin typeface="Calibri" panose="020F0502020204030204" pitchFamily="34" charset="0"/>
                        <a:ea typeface="Calibri" panose="020F0502020204030204" pitchFamily="34" charset="0"/>
                        <a:cs typeface="Mangal" panose="02040503050203030202" pitchFamily="18" charset="0"/>
                      </a:endParaRPr>
                    </a:p>
                  </a:txBody>
                  <a:tcPr marL="48588" marR="48588" marT="0" marB="0"/>
                </a:tc>
                <a:tc>
                  <a:txBody>
                    <a:bodyPr/>
                    <a:lstStyle/>
                    <a:p>
                      <a:pPr>
                        <a:lnSpc>
                          <a:spcPct val="107000"/>
                        </a:lnSpc>
                        <a:spcAft>
                          <a:spcPts val="800"/>
                        </a:spcAft>
                        <a:buNone/>
                      </a:pPr>
                      <a:r>
                        <a:rPr lang="en-IN" sz="1800" kern="100">
                          <a:effectLst/>
                        </a:rPr>
                        <a:t>Johnson, B., et al.</a:t>
                      </a:r>
                      <a:endParaRPr lang="en-IN" sz="1800" kern="100">
                        <a:effectLst/>
                        <a:latin typeface="Calibri" panose="020F0502020204030204" pitchFamily="34" charset="0"/>
                        <a:ea typeface="Calibri" panose="020F0502020204030204" pitchFamily="34" charset="0"/>
                        <a:cs typeface="Mangal" panose="02040503050203030202" pitchFamily="18" charset="0"/>
                      </a:endParaRPr>
                    </a:p>
                  </a:txBody>
                  <a:tcPr marL="48588" marR="48588" marT="0" marB="0"/>
                </a:tc>
                <a:tc>
                  <a:txBody>
                    <a:bodyPr/>
                    <a:lstStyle/>
                    <a:p>
                      <a:pPr>
                        <a:lnSpc>
                          <a:spcPct val="107000"/>
                        </a:lnSpc>
                        <a:spcAft>
                          <a:spcPts val="800"/>
                        </a:spcAft>
                        <a:buNone/>
                      </a:pPr>
                      <a:r>
                        <a:rPr lang="en-IN" sz="1800" kern="100">
                          <a:effectLst/>
                        </a:rPr>
                        <a:t>2019</a:t>
                      </a:r>
                      <a:endParaRPr lang="en-IN" sz="1800" kern="100">
                        <a:effectLst/>
                        <a:latin typeface="Calibri" panose="020F0502020204030204" pitchFamily="34" charset="0"/>
                        <a:ea typeface="Calibri" panose="020F0502020204030204" pitchFamily="34" charset="0"/>
                        <a:cs typeface="Mangal" panose="02040503050203030202" pitchFamily="18" charset="0"/>
                      </a:endParaRPr>
                    </a:p>
                  </a:txBody>
                  <a:tcPr marL="48588" marR="48588" marT="0" marB="0"/>
                </a:tc>
                <a:tc>
                  <a:txBody>
                    <a:bodyPr/>
                    <a:lstStyle/>
                    <a:p>
                      <a:pPr>
                        <a:lnSpc>
                          <a:spcPct val="107000"/>
                        </a:lnSpc>
                        <a:spcAft>
                          <a:spcPts val="800"/>
                        </a:spcAft>
                        <a:buNone/>
                      </a:pPr>
                      <a:r>
                        <a:rPr lang="en-IN" sz="1800" kern="100">
                          <a:effectLst/>
                        </a:rPr>
                        <a:t>Reviews the implementation of safety systems in autonomous driving and their effectiveness.</a:t>
                      </a:r>
                      <a:endParaRPr lang="en-IN" sz="1800" kern="100">
                        <a:effectLst/>
                        <a:latin typeface="Calibri" panose="020F0502020204030204" pitchFamily="34" charset="0"/>
                        <a:ea typeface="Calibri" panose="020F0502020204030204" pitchFamily="34" charset="0"/>
                        <a:cs typeface="Mangal" panose="02040503050203030202" pitchFamily="18" charset="0"/>
                      </a:endParaRPr>
                    </a:p>
                  </a:txBody>
                  <a:tcPr marL="48588" marR="48588" marT="0" marB="0"/>
                </a:tc>
                <a:extLst>
                  <a:ext uri="{0D108BD9-81ED-4DB2-BD59-A6C34878D82A}">
                    <a16:rowId xmlns:a16="http://schemas.microsoft.com/office/drawing/2014/main" val="4096962945"/>
                  </a:ext>
                </a:extLst>
              </a:tr>
              <a:tr h="834959">
                <a:tc>
                  <a:txBody>
                    <a:bodyPr/>
                    <a:lstStyle/>
                    <a:p>
                      <a:pPr>
                        <a:lnSpc>
                          <a:spcPct val="107000"/>
                        </a:lnSpc>
                        <a:spcAft>
                          <a:spcPts val="800"/>
                        </a:spcAft>
                        <a:buNone/>
                      </a:pPr>
                      <a:r>
                        <a:rPr lang="en-IN" sz="1800" kern="100" dirty="0">
                          <a:effectLst/>
                        </a:rPr>
                        <a:t>3</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txBody>
                  <a:tcPr marL="48588" marR="48588" marT="0" marB="0"/>
                </a:tc>
                <a:tc>
                  <a:txBody>
                    <a:bodyPr/>
                    <a:lstStyle/>
                    <a:p>
                      <a:pPr>
                        <a:lnSpc>
                          <a:spcPct val="107000"/>
                        </a:lnSpc>
                        <a:spcAft>
                          <a:spcPts val="800"/>
                        </a:spcAft>
                        <a:buNone/>
                      </a:pPr>
                      <a:r>
                        <a:rPr lang="en-IN" sz="1800" kern="100">
                          <a:effectLst/>
                        </a:rPr>
                        <a:t>Integration of IoT in Vehicular Safety Systems</a:t>
                      </a:r>
                      <a:endParaRPr lang="en-IN" sz="1800" kern="100">
                        <a:effectLst/>
                        <a:latin typeface="Calibri" panose="020F0502020204030204" pitchFamily="34" charset="0"/>
                        <a:ea typeface="Calibri" panose="020F0502020204030204" pitchFamily="34" charset="0"/>
                        <a:cs typeface="Mangal" panose="02040503050203030202" pitchFamily="18" charset="0"/>
                      </a:endParaRPr>
                    </a:p>
                  </a:txBody>
                  <a:tcPr marL="48588" marR="48588" marT="0" marB="0"/>
                </a:tc>
                <a:tc>
                  <a:txBody>
                    <a:bodyPr/>
                    <a:lstStyle/>
                    <a:p>
                      <a:pPr>
                        <a:lnSpc>
                          <a:spcPct val="107000"/>
                        </a:lnSpc>
                        <a:spcAft>
                          <a:spcPts val="800"/>
                        </a:spcAft>
                        <a:buNone/>
                      </a:pPr>
                      <a:r>
                        <a:rPr lang="en-IN" sz="1800" kern="100">
                          <a:effectLst/>
                        </a:rPr>
                        <a:t>Gupta, R., et al.</a:t>
                      </a:r>
                      <a:endParaRPr lang="en-IN" sz="1800" kern="100">
                        <a:effectLst/>
                        <a:latin typeface="Calibri" panose="020F0502020204030204" pitchFamily="34" charset="0"/>
                        <a:ea typeface="Calibri" panose="020F0502020204030204" pitchFamily="34" charset="0"/>
                        <a:cs typeface="Mangal" panose="02040503050203030202" pitchFamily="18" charset="0"/>
                      </a:endParaRPr>
                    </a:p>
                  </a:txBody>
                  <a:tcPr marL="48588" marR="48588" marT="0" marB="0"/>
                </a:tc>
                <a:tc>
                  <a:txBody>
                    <a:bodyPr/>
                    <a:lstStyle/>
                    <a:p>
                      <a:pPr>
                        <a:lnSpc>
                          <a:spcPct val="107000"/>
                        </a:lnSpc>
                        <a:spcAft>
                          <a:spcPts val="800"/>
                        </a:spcAft>
                        <a:buNone/>
                      </a:pPr>
                      <a:r>
                        <a:rPr lang="en-IN" sz="1800" kern="100">
                          <a:effectLst/>
                        </a:rPr>
                        <a:t>2021</a:t>
                      </a:r>
                      <a:endParaRPr lang="en-IN" sz="1800" kern="100">
                        <a:effectLst/>
                        <a:latin typeface="Calibri" panose="020F0502020204030204" pitchFamily="34" charset="0"/>
                        <a:ea typeface="Calibri" panose="020F0502020204030204" pitchFamily="34" charset="0"/>
                        <a:cs typeface="Mangal" panose="02040503050203030202" pitchFamily="18" charset="0"/>
                      </a:endParaRPr>
                    </a:p>
                  </a:txBody>
                  <a:tcPr marL="48588" marR="48588" marT="0" marB="0"/>
                </a:tc>
                <a:tc>
                  <a:txBody>
                    <a:bodyPr/>
                    <a:lstStyle/>
                    <a:p>
                      <a:pPr>
                        <a:lnSpc>
                          <a:spcPct val="107000"/>
                        </a:lnSpc>
                        <a:spcAft>
                          <a:spcPts val="800"/>
                        </a:spcAft>
                        <a:buNone/>
                      </a:pPr>
                      <a:r>
                        <a:rPr lang="en-IN" sz="1800" kern="100">
                          <a:effectLst/>
                        </a:rPr>
                        <a:t>Discusses how IoT integration can enhance vehicular safety through real-time data sharing.</a:t>
                      </a:r>
                      <a:endParaRPr lang="en-IN" sz="1800" kern="100">
                        <a:effectLst/>
                        <a:latin typeface="Calibri" panose="020F0502020204030204" pitchFamily="34" charset="0"/>
                        <a:ea typeface="Calibri" panose="020F0502020204030204" pitchFamily="34" charset="0"/>
                        <a:cs typeface="Mangal" panose="02040503050203030202" pitchFamily="18" charset="0"/>
                      </a:endParaRPr>
                    </a:p>
                  </a:txBody>
                  <a:tcPr marL="48588" marR="48588" marT="0" marB="0"/>
                </a:tc>
                <a:extLst>
                  <a:ext uri="{0D108BD9-81ED-4DB2-BD59-A6C34878D82A}">
                    <a16:rowId xmlns:a16="http://schemas.microsoft.com/office/drawing/2014/main" val="3139245204"/>
                  </a:ext>
                </a:extLst>
              </a:tr>
              <a:tr h="976693">
                <a:tc>
                  <a:txBody>
                    <a:bodyPr/>
                    <a:lstStyle/>
                    <a:p>
                      <a:pPr>
                        <a:lnSpc>
                          <a:spcPct val="107000"/>
                        </a:lnSpc>
                        <a:spcAft>
                          <a:spcPts val="800"/>
                        </a:spcAft>
                        <a:buNone/>
                      </a:pPr>
                      <a:r>
                        <a:rPr lang="en-IN" sz="1800" kern="100" dirty="0">
                          <a:effectLst/>
                        </a:rPr>
                        <a:t>4</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txBody>
                  <a:tcPr marL="48588" marR="48588" marT="0" marB="0"/>
                </a:tc>
                <a:tc>
                  <a:txBody>
                    <a:bodyPr/>
                    <a:lstStyle/>
                    <a:p>
                      <a:pPr>
                        <a:lnSpc>
                          <a:spcPct val="107000"/>
                        </a:lnSpc>
                        <a:spcAft>
                          <a:spcPts val="800"/>
                        </a:spcAft>
                        <a:buNone/>
                      </a:pPr>
                      <a:r>
                        <a:rPr lang="en-IN" sz="1800" kern="100">
                          <a:effectLst/>
                        </a:rPr>
                        <a:t>Analysis of Driver Fatigue Detection Using Machine Learning</a:t>
                      </a:r>
                      <a:endParaRPr lang="en-IN" sz="1800" kern="100">
                        <a:effectLst/>
                        <a:latin typeface="Calibri" panose="020F0502020204030204" pitchFamily="34" charset="0"/>
                        <a:ea typeface="Calibri" panose="020F0502020204030204" pitchFamily="34" charset="0"/>
                        <a:cs typeface="Mangal" panose="02040503050203030202" pitchFamily="18" charset="0"/>
                      </a:endParaRPr>
                    </a:p>
                  </a:txBody>
                  <a:tcPr marL="48588" marR="48588" marT="0" marB="0"/>
                </a:tc>
                <a:tc>
                  <a:txBody>
                    <a:bodyPr/>
                    <a:lstStyle/>
                    <a:p>
                      <a:pPr>
                        <a:lnSpc>
                          <a:spcPct val="107000"/>
                        </a:lnSpc>
                        <a:spcAft>
                          <a:spcPts val="800"/>
                        </a:spcAft>
                        <a:buNone/>
                      </a:pPr>
                      <a:r>
                        <a:rPr lang="en-IN" sz="1800" kern="100">
                          <a:effectLst/>
                        </a:rPr>
                        <a:t>Lee, J., et al.</a:t>
                      </a:r>
                      <a:endParaRPr lang="en-IN" sz="1800" kern="100">
                        <a:effectLst/>
                        <a:latin typeface="Calibri" panose="020F0502020204030204" pitchFamily="34" charset="0"/>
                        <a:ea typeface="Calibri" panose="020F0502020204030204" pitchFamily="34" charset="0"/>
                        <a:cs typeface="Mangal" panose="02040503050203030202" pitchFamily="18" charset="0"/>
                      </a:endParaRPr>
                    </a:p>
                  </a:txBody>
                  <a:tcPr marL="48588" marR="48588" marT="0" marB="0"/>
                </a:tc>
                <a:tc>
                  <a:txBody>
                    <a:bodyPr/>
                    <a:lstStyle/>
                    <a:p>
                      <a:pPr>
                        <a:lnSpc>
                          <a:spcPct val="107000"/>
                        </a:lnSpc>
                        <a:spcAft>
                          <a:spcPts val="800"/>
                        </a:spcAft>
                        <a:buNone/>
                      </a:pPr>
                      <a:r>
                        <a:rPr lang="en-IN" sz="1800" kern="100">
                          <a:effectLst/>
                        </a:rPr>
                        <a:t>2018</a:t>
                      </a:r>
                      <a:endParaRPr lang="en-IN" sz="1800" kern="100">
                        <a:effectLst/>
                        <a:latin typeface="Calibri" panose="020F0502020204030204" pitchFamily="34" charset="0"/>
                        <a:ea typeface="Calibri" panose="020F0502020204030204" pitchFamily="34" charset="0"/>
                        <a:cs typeface="Mangal" panose="02040503050203030202" pitchFamily="18" charset="0"/>
                      </a:endParaRPr>
                    </a:p>
                  </a:txBody>
                  <a:tcPr marL="48588" marR="48588" marT="0" marB="0"/>
                </a:tc>
                <a:tc>
                  <a:txBody>
                    <a:bodyPr/>
                    <a:lstStyle/>
                    <a:p>
                      <a:pPr>
                        <a:lnSpc>
                          <a:spcPct val="107000"/>
                        </a:lnSpc>
                        <a:spcAft>
                          <a:spcPts val="800"/>
                        </a:spcAft>
                        <a:buNone/>
                      </a:pPr>
                      <a:r>
                        <a:rPr lang="en-IN" sz="1800" kern="100">
                          <a:effectLst/>
                        </a:rPr>
                        <a:t>Machine learning approaches in detecting driver fatigue, emphasizing accuracy improvements.</a:t>
                      </a:r>
                      <a:endParaRPr lang="en-IN" sz="1800" kern="100">
                        <a:effectLst/>
                        <a:latin typeface="Calibri" panose="020F0502020204030204" pitchFamily="34" charset="0"/>
                        <a:ea typeface="Calibri" panose="020F0502020204030204" pitchFamily="34" charset="0"/>
                        <a:cs typeface="Mangal" panose="02040503050203030202" pitchFamily="18" charset="0"/>
                      </a:endParaRPr>
                    </a:p>
                  </a:txBody>
                  <a:tcPr marL="48588" marR="48588" marT="0" marB="0"/>
                </a:tc>
                <a:extLst>
                  <a:ext uri="{0D108BD9-81ED-4DB2-BD59-A6C34878D82A}">
                    <a16:rowId xmlns:a16="http://schemas.microsoft.com/office/drawing/2014/main" val="4005752832"/>
                  </a:ext>
                </a:extLst>
              </a:tr>
              <a:tr h="1191990">
                <a:tc>
                  <a:txBody>
                    <a:bodyPr/>
                    <a:lstStyle/>
                    <a:p>
                      <a:pPr>
                        <a:lnSpc>
                          <a:spcPct val="107000"/>
                        </a:lnSpc>
                        <a:spcAft>
                          <a:spcPts val="800"/>
                        </a:spcAft>
                        <a:buNone/>
                      </a:pPr>
                      <a:r>
                        <a:rPr lang="en-IN" sz="1800" kern="100" dirty="0">
                          <a:effectLst/>
                        </a:rPr>
                        <a:t>5</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txBody>
                  <a:tcPr marL="48588" marR="48588" marT="0" marB="0"/>
                </a:tc>
                <a:tc>
                  <a:txBody>
                    <a:bodyPr/>
                    <a:lstStyle/>
                    <a:p>
                      <a:pPr>
                        <a:lnSpc>
                          <a:spcPct val="107000"/>
                        </a:lnSpc>
                        <a:spcAft>
                          <a:spcPts val="800"/>
                        </a:spcAft>
                        <a:buNone/>
                      </a:pPr>
                      <a:r>
                        <a:rPr lang="en-IN" sz="1800" kern="100">
                          <a:effectLst/>
                        </a:rPr>
                        <a:t>Fuzzy Logic Applications in Automated Vehicle Systems</a:t>
                      </a:r>
                      <a:endParaRPr lang="en-IN" sz="1800" kern="100">
                        <a:effectLst/>
                        <a:latin typeface="Calibri" panose="020F0502020204030204" pitchFamily="34" charset="0"/>
                        <a:ea typeface="Calibri" panose="020F0502020204030204" pitchFamily="34" charset="0"/>
                        <a:cs typeface="Mangal" panose="02040503050203030202" pitchFamily="18" charset="0"/>
                      </a:endParaRPr>
                    </a:p>
                  </a:txBody>
                  <a:tcPr marL="48588" marR="48588" marT="0" marB="0"/>
                </a:tc>
                <a:tc>
                  <a:txBody>
                    <a:bodyPr/>
                    <a:lstStyle/>
                    <a:p>
                      <a:pPr>
                        <a:lnSpc>
                          <a:spcPct val="107000"/>
                        </a:lnSpc>
                        <a:spcAft>
                          <a:spcPts val="800"/>
                        </a:spcAft>
                        <a:buNone/>
                      </a:pPr>
                      <a:r>
                        <a:rPr lang="en-IN" sz="1800" kern="100">
                          <a:effectLst/>
                        </a:rPr>
                        <a:t>Kumar, V., et al.</a:t>
                      </a:r>
                      <a:endParaRPr lang="en-IN" sz="1800" kern="100">
                        <a:effectLst/>
                        <a:latin typeface="Calibri" panose="020F0502020204030204" pitchFamily="34" charset="0"/>
                        <a:ea typeface="Calibri" panose="020F0502020204030204" pitchFamily="34" charset="0"/>
                        <a:cs typeface="Mangal" panose="02040503050203030202" pitchFamily="18" charset="0"/>
                      </a:endParaRPr>
                    </a:p>
                  </a:txBody>
                  <a:tcPr marL="48588" marR="48588" marT="0" marB="0"/>
                </a:tc>
                <a:tc>
                  <a:txBody>
                    <a:bodyPr/>
                    <a:lstStyle/>
                    <a:p>
                      <a:pPr>
                        <a:lnSpc>
                          <a:spcPct val="107000"/>
                        </a:lnSpc>
                        <a:spcAft>
                          <a:spcPts val="800"/>
                        </a:spcAft>
                        <a:buNone/>
                      </a:pPr>
                      <a:r>
                        <a:rPr lang="en-IN" sz="1800" kern="100">
                          <a:effectLst/>
                        </a:rPr>
                        <a:t>2022</a:t>
                      </a:r>
                      <a:endParaRPr lang="en-IN" sz="1800" kern="100">
                        <a:effectLst/>
                        <a:latin typeface="Calibri" panose="020F0502020204030204" pitchFamily="34" charset="0"/>
                        <a:ea typeface="Calibri" panose="020F0502020204030204" pitchFamily="34" charset="0"/>
                        <a:cs typeface="Mangal" panose="02040503050203030202" pitchFamily="18" charset="0"/>
                      </a:endParaRPr>
                    </a:p>
                  </a:txBody>
                  <a:tcPr marL="48588" marR="48588" marT="0" marB="0"/>
                </a:tc>
                <a:tc>
                  <a:txBody>
                    <a:bodyPr/>
                    <a:lstStyle/>
                    <a:p>
                      <a:pPr>
                        <a:lnSpc>
                          <a:spcPct val="107000"/>
                        </a:lnSpc>
                        <a:spcAft>
                          <a:spcPts val="800"/>
                        </a:spcAft>
                        <a:buNone/>
                      </a:pPr>
                      <a:r>
                        <a:rPr lang="en-IN" sz="1800" kern="100" dirty="0">
                          <a:effectLst/>
                        </a:rPr>
                        <a:t>Evaluates the use of fuzzy logic in decision-making processes for automated vehicle systems.</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txBody>
                  <a:tcPr marL="48588" marR="48588" marT="0" marB="0"/>
                </a:tc>
                <a:extLst>
                  <a:ext uri="{0D108BD9-81ED-4DB2-BD59-A6C34878D82A}">
                    <a16:rowId xmlns:a16="http://schemas.microsoft.com/office/drawing/2014/main" val="3713879972"/>
                  </a:ext>
                </a:extLst>
              </a:tr>
            </a:tbl>
          </a:graphicData>
        </a:graphic>
      </p:graphicFrame>
    </p:spTree>
    <p:extLst>
      <p:ext uri="{BB962C8B-B14F-4D97-AF65-F5344CB8AC3E}">
        <p14:creationId xmlns:p14="http://schemas.microsoft.com/office/powerpoint/2010/main" val="2256362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DE412-564B-2A59-5EC5-612BFC727A8C}"/>
              </a:ext>
            </a:extLst>
          </p:cNvPr>
          <p:cNvSpPr>
            <a:spLocks noGrp="1"/>
          </p:cNvSpPr>
          <p:nvPr>
            <p:ph type="title"/>
          </p:nvPr>
        </p:nvSpPr>
        <p:spPr>
          <a:xfrm>
            <a:off x="3886198" y="206478"/>
            <a:ext cx="3605981" cy="786581"/>
          </a:xfrm>
        </p:spPr>
        <p:txBody>
          <a:bodyPr>
            <a:normAutofit fontScale="90000"/>
          </a:bodyPr>
          <a:lstStyle/>
          <a:p>
            <a:r>
              <a:rPr lang="en-US" sz="4000" b="1" dirty="0">
                <a:effectLst/>
                <a:latin typeface="Times New Roman" panose="02020603050405020304" pitchFamily="18" charset="0"/>
                <a:ea typeface="Calibri" panose="020F0502020204030204" pitchFamily="34" charset="0"/>
                <a:cs typeface="Times New Roman" panose="02020603050405020304" pitchFamily="18" charset="0"/>
              </a:rPr>
              <a:t>Existing System</a:t>
            </a:r>
            <a:endParaRPr lang="en-IN" sz="4000" dirty="0">
              <a:latin typeface="Times New Roman" panose="02020603050405020304" pitchFamily="18" charset="0"/>
              <a:cs typeface="Times New Roman" panose="02020603050405020304" pitchFamily="18" charset="0"/>
            </a:endParaRPr>
          </a:p>
        </p:txBody>
      </p:sp>
      <p:sp>
        <p:nvSpPr>
          <p:cNvPr id="7" name="Rectangle 4">
            <a:extLst>
              <a:ext uri="{FF2B5EF4-FFF2-40B4-BE49-F238E27FC236}">
                <a16:creationId xmlns:a16="http://schemas.microsoft.com/office/drawing/2014/main" id="{9BCF61FB-4F8B-8DBB-0627-77426927F5CF}"/>
              </a:ext>
            </a:extLst>
          </p:cNvPr>
          <p:cNvSpPr>
            <a:spLocks noGrp="1" noChangeArrowheads="1"/>
          </p:cNvSpPr>
          <p:nvPr>
            <p:ph idx="1"/>
          </p:nvPr>
        </p:nvSpPr>
        <p:spPr bwMode="auto">
          <a:xfrm>
            <a:off x="137652" y="1419495"/>
            <a:ext cx="12054348" cy="4928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200000"/>
              </a:lnSpc>
              <a:spcBef>
                <a:spcPct val="0"/>
              </a:spcBef>
              <a:spcAft>
                <a:spcPct val="0"/>
              </a:spcAf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Current Systems</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lnSpc>
                <a:spcPct val="200000"/>
              </a:lnSpc>
              <a:spcBef>
                <a:spcPct val="0"/>
              </a:spcBef>
              <a:spcAft>
                <a:spcPct val="0"/>
              </a:spcAf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Focus on passive safety features (seat belts, airbags) and basic active technologies (lane departure warnings, basic drowsiness alerts).</a:t>
            </a:r>
          </a:p>
          <a:p>
            <a:pPr eaLnBrk="0" fontAlgn="base" hangingPunct="0">
              <a:lnSpc>
                <a:spcPct val="200000"/>
              </a:lnSpc>
              <a:spcBef>
                <a:spcPct val="0"/>
              </a:spcBef>
              <a:spcAft>
                <a:spcPct val="0"/>
              </a:spcAf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Detection Methods</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lnSpc>
                <a:spcPct val="200000"/>
              </a:lnSpc>
              <a:spcBef>
                <a:spcPct val="0"/>
              </a:spcBef>
              <a:spcAft>
                <a:spcPct val="0"/>
              </a:spcAf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simple sensors or cameras to monitor eye blinks, head position, or steering behavior.</a:t>
            </a:r>
          </a:p>
          <a:p>
            <a:pPr eaLnBrk="0" fontAlgn="base" hangingPunct="0">
              <a:lnSpc>
                <a:spcPct val="200000"/>
              </a:lnSpc>
              <a:spcBef>
                <a:spcPct val="0"/>
              </a:spcBef>
              <a:spcAft>
                <a:spcPct val="0"/>
              </a:spcAf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Issue visual or audible warnings when drowsiness is detected.</a:t>
            </a:r>
          </a:p>
          <a:p>
            <a:pPr eaLnBrk="0" fontAlgn="base" hangingPunct="0">
              <a:lnSpc>
                <a:spcPct val="150000"/>
              </a:lnSpc>
              <a:spcBef>
                <a:spcPct val="0"/>
              </a:spcBef>
              <a:spcAft>
                <a:spcPct val="0"/>
              </a:spcAf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22398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3FE18-B245-63F4-41A5-C5E7715CC07A}"/>
              </a:ext>
            </a:extLst>
          </p:cNvPr>
          <p:cNvSpPr>
            <a:spLocks noGrp="1"/>
          </p:cNvSpPr>
          <p:nvPr>
            <p:ph type="title"/>
          </p:nvPr>
        </p:nvSpPr>
        <p:spPr>
          <a:xfrm>
            <a:off x="4692445" y="0"/>
            <a:ext cx="2858729" cy="1325563"/>
          </a:xfrm>
        </p:spPr>
        <p:txBody>
          <a:bodyPr/>
          <a:lstStyle/>
          <a:p>
            <a:r>
              <a:rPr lang="en-US" b="1" dirty="0">
                <a:latin typeface="Times New Roman" panose="02020603050405020304" pitchFamily="18" charset="0"/>
                <a:cs typeface="Times New Roman" panose="02020603050405020304" pitchFamily="18" charset="0"/>
              </a:rPr>
              <a:t>Drawback</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65075ED-E9E2-15D5-0F48-A6AB11F1AF00}"/>
              </a:ext>
            </a:extLst>
          </p:cNvPr>
          <p:cNvSpPr>
            <a:spLocks noGrp="1"/>
          </p:cNvSpPr>
          <p:nvPr>
            <p:ph idx="1"/>
          </p:nvPr>
        </p:nvSpPr>
        <p:spPr>
          <a:xfrm>
            <a:off x="0" y="1474840"/>
            <a:ext cx="12192000" cy="5383160"/>
          </a:xfrm>
        </p:spPr>
        <p:txBody>
          <a:bodyPr>
            <a:normAutofit/>
          </a:bodyPr>
          <a:lstStyle/>
          <a:p>
            <a:pPr eaLnBrk="0" fontAlgn="base" hangingPunct="0">
              <a:lnSpc>
                <a:spcPct val="150000"/>
              </a:lnSpc>
              <a:spcBef>
                <a:spcPct val="0"/>
              </a:spcBef>
              <a:spcAft>
                <a:spcPct val="0"/>
              </a:spcAft>
            </a:pPr>
            <a:r>
              <a:rPr lang="en-US" altLang="en-US" sz="2400" b="1" dirty="0">
                <a:latin typeface="Times New Roman" panose="02020603050405020304" pitchFamily="18" charset="0"/>
                <a:cs typeface="Times New Roman" panose="02020603050405020304" pitchFamily="18" charset="0"/>
              </a:rPr>
              <a:t> Detection Accuracy</a:t>
            </a:r>
            <a:r>
              <a:rPr lang="en-US" altLang="en-US" sz="2400" dirty="0">
                <a:latin typeface="Times New Roman" panose="02020603050405020304" pitchFamily="18" charset="0"/>
                <a:cs typeface="Times New Roman" panose="02020603050405020304" pitchFamily="18" charset="0"/>
              </a:rPr>
              <a:t>: Affected by lighting, driver traits, and distractions, leading to false positives or missed detections.</a:t>
            </a:r>
          </a:p>
          <a:p>
            <a:pPr eaLnBrk="0" fontAlgn="base" hangingPunct="0">
              <a:lnSpc>
                <a:spcPct val="150000"/>
              </a:lnSpc>
              <a:spcBef>
                <a:spcPct val="0"/>
              </a:spcBef>
              <a:spcAft>
                <a:spcPct val="0"/>
              </a:spcAft>
            </a:pPr>
            <a:r>
              <a:rPr lang="en-US" altLang="en-US" sz="2400" b="1" dirty="0">
                <a:latin typeface="Times New Roman" panose="02020603050405020304" pitchFamily="18" charset="0"/>
                <a:cs typeface="Times New Roman" panose="02020603050405020304" pitchFamily="18" charset="0"/>
              </a:rPr>
              <a:t>Response Mechanism</a:t>
            </a:r>
            <a:r>
              <a:rPr lang="en-US" altLang="en-US" sz="2400" dirty="0">
                <a:latin typeface="Times New Roman" panose="02020603050405020304" pitchFamily="18" charset="0"/>
                <a:cs typeface="Times New Roman" panose="02020603050405020304" pitchFamily="18" charset="0"/>
              </a:rPr>
              <a:t>: Relies on driver response, which is fallible if the driver is deeply fatigued or incapacitated.</a:t>
            </a:r>
          </a:p>
          <a:p>
            <a:pPr eaLnBrk="0" fontAlgn="base" hangingPunct="0">
              <a:lnSpc>
                <a:spcPct val="150000"/>
              </a:lnSpc>
              <a:spcBef>
                <a:spcPct val="0"/>
              </a:spcBef>
              <a:spcAft>
                <a:spcPct val="0"/>
              </a:spcAft>
            </a:pPr>
            <a:r>
              <a:rPr lang="en-US" altLang="en-US" sz="2400" b="1" dirty="0">
                <a:latin typeface="Times New Roman" panose="02020603050405020304" pitchFamily="18" charset="0"/>
                <a:cs typeface="Times New Roman" panose="02020603050405020304" pitchFamily="18" charset="0"/>
              </a:rPr>
              <a:t>Lack of Integration</a:t>
            </a:r>
            <a:r>
              <a:rPr lang="en-US" altLang="en-US" sz="2400" dirty="0">
                <a:latin typeface="Times New Roman" panose="02020603050405020304" pitchFamily="18" charset="0"/>
                <a:cs typeface="Times New Roman" panose="02020603050405020304" pitchFamily="18" charset="0"/>
              </a:rPr>
              <a:t>: No interaction with vehicle control systems (e.g., slowing down, pulling over).</a:t>
            </a:r>
          </a:p>
          <a:p>
            <a:pPr eaLnBrk="0" fontAlgn="base" hangingPunct="0">
              <a:lnSpc>
                <a:spcPct val="150000"/>
              </a:lnSpc>
              <a:spcBef>
                <a:spcPct val="0"/>
              </a:spcBef>
              <a:spcAft>
                <a:spcPct val="0"/>
              </a:spcAft>
            </a:pPr>
            <a:r>
              <a:rPr lang="en-US" altLang="en-US" sz="2400" b="1" dirty="0">
                <a:latin typeface="Times New Roman" panose="02020603050405020304" pitchFamily="18" charset="0"/>
                <a:cs typeface="Times New Roman" panose="02020603050405020304" pitchFamily="18" charset="0"/>
              </a:rPr>
              <a:t>No External Communication</a:t>
            </a:r>
            <a:r>
              <a:rPr lang="en-US" altLang="en-US" sz="2400" dirty="0">
                <a:latin typeface="Times New Roman" panose="02020603050405020304" pitchFamily="18" charset="0"/>
                <a:cs typeface="Times New Roman" panose="02020603050405020304" pitchFamily="18" charset="0"/>
              </a:rPr>
              <a:t>: Fails to alert nearby vehicles, increasing risks like rear-end collisions</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510818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F117-A499-F197-7600-9ABA38FC54CA}"/>
              </a:ext>
            </a:extLst>
          </p:cNvPr>
          <p:cNvSpPr>
            <a:spLocks noGrp="1"/>
          </p:cNvSpPr>
          <p:nvPr>
            <p:ph type="title"/>
          </p:nvPr>
        </p:nvSpPr>
        <p:spPr>
          <a:xfrm>
            <a:off x="3535516" y="-203529"/>
            <a:ext cx="4894006" cy="1091381"/>
          </a:xfrm>
        </p:spPr>
        <p:txBody>
          <a:bodyPr>
            <a:normAutofit/>
          </a:bodyPr>
          <a:lstStyle/>
          <a:p>
            <a:r>
              <a:rPr lang="en-US" b="1" dirty="0">
                <a:latin typeface="Times New Roman" panose="02020603050405020304" pitchFamily="18" charset="0"/>
                <a:cs typeface="Times New Roman" panose="02020603050405020304" pitchFamily="18" charset="0"/>
              </a:rPr>
              <a:t>Proposed System</a:t>
            </a:r>
            <a:endParaRPr lang="en-IN"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D02D7102-3AB1-25D2-BA3E-EB2D0F3BFDC6}"/>
              </a:ext>
            </a:extLst>
          </p:cNvPr>
          <p:cNvSpPr>
            <a:spLocks noGrp="1" noChangeArrowheads="1"/>
          </p:cNvSpPr>
          <p:nvPr>
            <p:ph idx="1"/>
          </p:nvPr>
        </p:nvSpPr>
        <p:spPr bwMode="auto">
          <a:xfrm>
            <a:off x="0" y="671691"/>
            <a:ext cx="12192000"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Overview</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Introduces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Continuous Rapid Eye Motion (CREM)</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technology to enhance E-Bus safety by addressing driver</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drowsiness.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System Components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Software Module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Uses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Python &amp; OpenCV</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real-time facial landmark detection, monitoring eye status</a:t>
            </a:r>
            <a:endParaRPr lang="en-US" altLang="en-US" sz="1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(open/closed).</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Hardware Module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Includes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Arduino</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LCD display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DC motor</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buzzer</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emergency lights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Response Mechanism</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Short Eye Closure (&lt; 3 seconds)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Triggers a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buzzer alert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catch the driver’s attention.</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Long Eye Closure (&gt; 5 seconds)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Initiates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autonomous mode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activates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emergency lights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alerts </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surrounding traffic.</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Fuzzy Logic Integration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Ensures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decision-making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based on real-time data from the software module, adapting responses to </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driver conditions.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 Benefits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Provides a multi-tiered safety approach: real-time monitoring, alerts, autonomous control, and external signaling to </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protect drivers, passengers, and other road users.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43778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412F6-C463-D915-0560-288E54485D7A}"/>
              </a:ext>
            </a:extLst>
          </p:cNvPr>
          <p:cNvSpPr>
            <a:spLocks noGrp="1"/>
          </p:cNvSpPr>
          <p:nvPr>
            <p:ph type="title"/>
          </p:nvPr>
        </p:nvSpPr>
        <p:spPr>
          <a:xfrm>
            <a:off x="3237271" y="119318"/>
            <a:ext cx="5906729" cy="866202"/>
          </a:xfrm>
        </p:spPr>
        <p:txBody>
          <a:bodyPr>
            <a:normAutofit/>
          </a:bodyPr>
          <a:lstStyle/>
          <a:p>
            <a:r>
              <a:rPr lang="en-IN" sz="4000" b="1" kern="100" dirty="0">
                <a:effectLst/>
                <a:latin typeface="Times New Roman" panose="02020603050405020304" pitchFamily="18" charset="0"/>
                <a:ea typeface="Calibri" panose="020F0502020204030204" pitchFamily="34" charset="0"/>
                <a:cs typeface="Times New Roman" panose="02020603050405020304" pitchFamily="18" charset="0"/>
              </a:rPr>
              <a:t>System Requirements:</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B6FB136-B46A-D5F3-C733-A7D1D90AAA93}"/>
              </a:ext>
            </a:extLst>
          </p:cNvPr>
          <p:cNvSpPr>
            <a:spLocks noGrp="1"/>
          </p:cNvSpPr>
          <p:nvPr>
            <p:ph idx="1"/>
          </p:nvPr>
        </p:nvSpPr>
        <p:spPr>
          <a:xfrm>
            <a:off x="464574" y="1029213"/>
            <a:ext cx="4382730" cy="5351923"/>
          </a:xfrm>
        </p:spPr>
        <p:txBody>
          <a:bodyPr numCol="1">
            <a:normAutofit fontScale="92500" lnSpcReduction="20000"/>
          </a:bodyPr>
          <a:lstStyle/>
          <a:p>
            <a:pPr marL="0" indent="0">
              <a:lnSpc>
                <a:spcPct val="200000"/>
              </a:lnSpc>
              <a:spcAft>
                <a:spcPts val="800"/>
              </a:spcAft>
              <a:buSzPts val="1000"/>
              <a:buNone/>
              <a:tabLst>
                <a:tab pos="457200" algn="l"/>
              </a:tabLst>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Hardware:</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200000"/>
              </a:lnSpc>
              <a:spcAft>
                <a:spcPts val="800"/>
              </a:spcAft>
              <a:buSzPct val="100000"/>
              <a:tabLst>
                <a:tab pos="457200" algn="l"/>
              </a:tabLs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Arduino Microcontroller</a:t>
            </a:r>
          </a:p>
          <a:p>
            <a:pPr>
              <a:lnSpc>
                <a:spcPct val="200000"/>
              </a:lnSpc>
              <a:spcAft>
                <a:spcPts val="800"/>
              </a:spcAft>
              <a:buSzPct val="100000"/>
              <a:tabLst>
                <a:tab pos="457200" algn="l"/>
              </a:tabLs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LCD Display</a:t>
            </a:r>
          </a:p>
          <a:p>
            <a:pPr lvl="0">
              <a:lnSpc>
                <a:spcPct val="200000"/>
              </a:lnSpc>
              <a:spcAft>
                <a:spcPts val="800"/>
              </a:spcAft>
              <a:buSzPct val="100000"/>
              <a:tabLst>
                <a:tab pos="457200" algn="l"/>
              </a:tabLs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DC Motor </a:t>
            </a:r>
          </a:p>
          <a:p>
            <a:pPr lvl="0">
              <a:lnSpc>
                <a:spcPct val="200000"/>
              </a:lnSpc>
              <a:spcAft>
                <a:spcPts val="800"/>
              </a:spcAft>
              <a:buSzPct val="100000"/>
              <a:tabLst>
                <a:tab pos="457200" algn="l"/>
              </a:tabLs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L298 Motor Driver</a:t>
            </a:r>
          </a:p>
          <a:p>
            <a:pPr lvl="0">
              <a:lnSpc>
                <a:spcPct val="200000"/>
              </a:lnSpc>
              <a:spcAft>
                <a:spcPts val="800"/>
              </a:spcAft>
              <a:buSzPct val="100000"/>
              <a:tabLst>
                <a:tab pos="457200" algn="l"/>
              </a:tabLs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Buzzer</a:t>
            </a:r>
          </a:p>
          <a:p>
            <a:pPr>
              <a:lnSpc>
                <a:spcPct val="200000"/>
              </a:lnSpc>
              <a:spcAft>
                <a:spcPts val="800"/>
              </a:spcAft>
              <a:buSzPct val="100000"/>
              <a:tabLst>
                <a:tab pos="457200" algn="l"/>
              </a:tabLs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Emergency Lights</a:t>
            </a:r>
          </a:p>
          <a:p>
            <a:pPr>
              <a:lnSpc>
                <a:spcPct val="200000"/>
              </a:lnSpc>
            </a:pPr>
            <a:endParaRPr lang="en-IN"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5BA987A-CFC2-14D2-027F-0BF0A9E126A1}"/>
              </a:ext>
            </a:extLst>
          </p:cNvPr>
          <p:cNvSpPr txBox="1"/>
          <p:nvPr/>
        </p:nvSpPr>
        <p:spPr>
          <a:xfrm>
            <a:off x="5702710" y="953729"/>
            <a:ext cx="6489290" cy="3496855"/>
          </a:xfrm>
          <a:prstGeom prst="rect">
            <a:avLst/>
          </a:prstGeom>
          <a:noFill/>
        </p:spPr>
        <p:txBody>
          <a:bodyPr wrap="square" numCol="1" rtlCol="0">
            <a:spAutoFit/>
          </a:bodyPr>
          <a:lstStyle/>
          <a:p>
            <a:pPr>
              <a:lnSpc>
                <a:spcPct val="200000"/>
              </a:lnSpc>
              <a:spcAft>
                <a:spcPts val="800"/>
              </a:spcAft>
              <a:buNone/>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Software:</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200000"/>
              </a:lnSpc>
              <a:spcAft>
                <a:spcPts val="800"/>
              </a:spcAft>
              <a:buSzPct val="100000"/>
              <a:buFont typeface="Arial" panose="020B0604020202020204" pitchFamily="34" charset="0"/>
              <a:buChar char="•"/>
              <a:tabLst>
                <a:tab pos="457200" algn="l"/>
              </a:tabLs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Python with OpenCV for facial landmark detection</a:t>
            </a:r>
          </a:p>
          <a:p>
            <a:pPr marL="342900" lvl="0" indent="-342900">
              <a:lnSpc>
                <a:spcPct val="200000"/>
              </a:lnSpc>
              <a:spcAft>
                <a:spcPts val="800"/>
              </a:spcAft>
              <a:buSzPct val="100000"/>
              <a:buFont typeface="Arial" panose="020B0604020202020204" pitchFamily="34" charset="0"/>
              <a:buChar char="•"/>
              <a:tabLst>
                <a:tab pos="457200" algn="l"/>
              </a:tabLs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Arduino IDE for microcontroller programming</a:t>
            </a:r>
          </a:p>
          <a:p>
            <a:pPr marL="342900" lvl="0" indent="-342900">
              <a:lnSpc>
                <a:spcPct val="200000"/>
              </a:lnSpc>
              <a:spcAft>
                <a:spcPts val="800"/>
              </a:spcAft>
              <a:buSzPct val="100000"/>
              <a:buFont typeface="Arial" panose="020B0604020202020204" pitchFamily="34" charset="0"/>
              <a:buChar char="•"/>
              <a:tabLst>
                <a:tab pos="457200" algn="l"/>
              </a:tabLs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Fuzzy Logic Algorithm for decision making</a:t>
            </a:r>
          </a:p>
          <a:p>
            <a:pPr marL="342900" indent="-342900">
              <a:lnSpc>
                <a:spcPct val="200000"/>
              </a:lnSpc>
              <a:buFont typeface="Arial" panose="020B0604020202020204" pitchFamily="34" charset="0"/>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Serial Communication Protocols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237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D4AFA-4E0C-88EA-5513-2116CBFA5B45}"/>
              </a:ext>
            </a:extLst>
          </p:cNvPr>
          <p:cNvSpPr>
            <a:spLocks noGrp="1"/>
          </p:cNvSpPr>
          <p:nvPr>
            <p:ph type="title"/>
          </p:nvPr>
        </p:nvSpPr>
        <p:spPr>
          <a:xfrm>
            <a:off x="3840480" y="0"/>
            <a:ext cx="3810000" cy="932732"/>
          </a:xfrm>
        </p:spPr>
        <p:txBody>
          <a:bodyPr>
            <a:noAutofit/>
          </a:bodyPr>
          <a:lstStyle/>
          <a:p>
            <a:r>
              <a:rPr lang="en-US" sz="4000" b="1" kern="100" dirty="0">
                <a:effectLst/>
                <a:latin typeface="Times New Roman" panose="02020603050405020304" pitchFamily="18" charset="0"/>
                <a:ea typeface="Calibri" panose="020F0502020204030204" pitchFamily="34" charset="0"/>
                <a:cs typeface="Times New Roman" panose="02020603050405020304" pitchFamily="18" charset="0"/>
              </a:rPr>
              <a:t>Block Diagram:</a:t>
            </a:r>
            <a:endParaRPr lang="en-IN" sz="4000" dirty="0">
              <a:latin typeface="Times New Roman" panose="02020603050405020304" pitchFamily="18" charset="0"/>
              <a:cs typeface="Times New Roman" panose="02020603050405020304" pitchFamily="18" charset="0"/>
            </a:endParaRPr>
          </a:p>
        </p:txBody>
      </p:sp>
      <p:sp>
        <p:nvSpPr>
          <p:cNvPr id="35" name="Rectangle 1">
            <a:extLst>
              <a:ext uri="{FF2B5EF4-FFF2-40B4-BE49-F238E27FC236}">
                <a16:creationId xmlns:a16="http://schemas.microsoft.com/office/drawing/2014/main" id="{1417066A-2310-F0B1-8118-3EC44082EA96}"/>
              </a:ext>
            </a:extLst>
          </p:cNvPr>
          <p:cNvSpPr>
            <a:spLocks noChangeArrowheads="1"/>
          </p:cNvSpPr>
          <p:nvPr/>
        </p:nvSpPr>
        <p:spPr bwMode="auto">
          <a:xfrm>
            <a:off x="4773724" y="2406179"/>
            <a:ext cx="1676400" cy="3424238"/>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Mangal" panose="02040503050203030202" pitchFamily="18" charset="0"/>
              </a:rPr>
              <a:t>Arduino Microcontroller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6" name="Rectangle 2">
            <a:extLst>
              <a:ext uri="{FF2B5EF4-FFF2-40B4-BE49-F238E27FC236}">
                <a16:creationId xmlns:a16="http://schemas.microsoft.com/office/drawing/2014/main" id="{B247744C-15D7-1AE7-74F6-6F4761784E62}"/>
              </a:ext>
            </a:extLst>
          </p:cNvPr>
          <p:cNvSpPr>
            <a:spLocks noChangeArrowheads="1"/>
          </p:cNvSpPr>
          <p:nvPr/>
        </p:nvSpPr>
        <p:spPr bwMode="auto">
          <a:xfrm>
            <a:off x="2622098" y="3228504"/>
            <a:ext cx="1592263" cy="525463"/>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Mangal" panose="02040503050203030202" pitchFamily="18" charset="0"/>
              </a:rPr>
              <a:t>A2B Cable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7" name="Rectangle 50">
            <a:extLst>
              <a:ext uri="{FF2B5EF4-FFF2-40B4-BE49-F238E27FC236}">
                <a16:creationId xmlns:a16="http://schemas.microsoft.com/office/drawing/2014/main" id="{B9446526-CDCD-0E30-74AD-363E7CECF0D9}"/>
              </a:ext>
            </a:extLst>
          </p:cNvPr>
          <p:cNvSpPr>
            <a:spLocks noChangeArrowheads="1"/>
          </p:cNvSpPr>
          <p:nvPr/>
        </p:nvSpPr>
        <p:spPr bwMode="auto">
          <a:xfrm>
            <a:off x="2641763" y="4044479"/>
            <a:ext cx="1592263" cy="525463"/>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Mangal" panose="02040503050203030202" pitchFamily="18" charset="0"/>
              </a:rPr>
              <a:t>Camera</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8" name="Rectangle 49">
            <a:extLst>
              <a:ext uri="{FF2B5EF4-FFF2-40B4-BE49-F238E27FC236}">
                <a16:creationId xmlns:a16="http://schemas.microsoft.com/office/drawing/2014/main" id="{789F0CDC-B614-B3E5-1B69-BAEDB1CE4B13}"/>
              </a:ext>
            </a:extLst>
          </p:cNvPr>
          <p:cNvSpPr>
            <a:spLocks noChangeArrowheads="1"/>
          </p:cNvSpPr>
          <p:nvPr/>
        </p:nvSpPr>
        <p:spPr bwMode="auto">
          <a:xfrm>
            <a:off x="2618973" y="4776317"/>
            <a:ext cx="1592263" cy="525462"/>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Mangal" panose="02040503050203030202" pitchFamily="18" charset="0"/>
              </a:rPr>
              <a:t>System (Python)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39" name="Straight Arrow Connector 38">
            <a:extLst>
              <a:ext uri="{FF2B5EF4-FFF2-40B4-BE49-F238E27FC236}">
                <a16:creationId xmlns:a16="http://schemas.microsoft.com/office/drawing/2014/main" id="{32F18446-E60C-F6F8-433B-30979559A4B6}"/>
              </a:ext>
            </a:extLst>
          </p:cNvPr>
          <p:cNvCxnSpPr>
            <a:cxnSpLocks/>
          </p:cNvCxnSpPr>
          <p:nvPr/>
        </p:nvCxnSpPr>
        <p:spPr>
          <a:xfrm flipV="1">
            <a:off x="3417773" y="4584618"/>
            <a:ext cx="0" cy="1828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3E2B2E81-4375-0F36-6228-5EB4F21A8F99}"/>
              </a:ext>
            </a:extLst>
          </p:cNvPr>
          <p:cNvCxnSpPr>
            <a:cxnSpLocks/>
          </p:cNvCxnSpPr>
          <p:nvPr/>
        </p:nvCxnSpPr>
        <p:spPr>
          <a:xfrm flipV="1">
            <a:off x="3444320" y="3757233"/>
            <a:ext cx="0" cy="2667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DC65B044-2CFF-7129-B61A-A54F16DC19C3}"/>
              </a:ext>
            </a:extLst>
          </p:cNvPr>
          <p:cNvCxnSpPr>
            <a:cxnSpLocks/>
          </p:cNvCxnSpPr>
          <p:nvPr/>
        </p:nvCxnSpPr>
        <p:spPr>
          <a:xfrm>
            <a:off x="4244175" y="3442848"/>
            <a:ext cx="5257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Rectangle 6">
            <a:extLst>
              <a:ext uri="{FF2B5EF4-FFF2-40B4-BE49-F238E27FC236}">
                <a16:creationId xmlns:a16="http://schemas.microsoft.com/office/drawing/2014/main" id="{81F5F100-190F-0BA1-A711-39EEE06810EE}"/>
              </a:ext>
            </a:extLst>
          </p:cNvPr>
          <p:cNvSpPr>
            <a:spLocks noChangeArrowheads="1"/>
          </p:cNvSpPr>
          <p:nvPr/>
        </p:nvSpPr>
        <p:spPr bwMode="auto">
          <a:xfrm>
            <a:off x="4649899" y="1423517"/>
            <a:ext cx="1790700" cy="503237"/>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Mangal" panose="02040503050203030202" pitchFamily="18" charset="0"/>
              </a:rPr>
              <a:t>Lcd Display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43" name="Straight Arrow Connector 42">
            <a:extLst>
              <a:ext uri="{FF2B5EF4-FFF2-40B4-BE49-F238E27FC236}">
                <a16:creationId xmlns:a16="http://schemas.microsoft.com/office/drawing/2014/main" id="{1946F9C2-D749-62EA-5FFB-35AA87D7A699}"/>
              </a:ext>
            </a:extLst>
          </p:cNvPr>
          <p:cNvCxnSpPr>
            <a:cxnSpLocks/>
          </p:cNvCxnSpPr>
          <p:nvPr/>
        </p:nvCxnSpPr>
        <p:spPr>
          <a:xfrm flipV="1">
            <a:off x="5496804" y="1943674"/>
            <a:ext cx="0" cy="4419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C6DDC24A-8C13-E06E-18A0-14B6CFEB48B1}"/>
              </a:ext>
            </a:extLst>
          </p:cNvPr>
          <p:cNvCxnSpPr>
            <a:cxnSpLocks/>
          </p:cNvCxnSpPr>
          <p:nvPr/>
        </p:nvCxnSpPr>
        <p:spPr>
          <a:xfrm flipV="1">
            <a:off x="6920024" y="3556164"/>
            <a:ext cx="0" cy="4419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5" name="Rectangle 42">
            <a:extLst>
              <a:ext uri="{FF2B5EF4-FFF2-40B4-BE49-F238E27FC236}">
                <a16:creationId xmlns:a16="http://schemas.microsoft.com/office/drawing/2014/main" id="{DCB6ADEB-7E78-1D3F-DDB7-452D005E2B43}"/>
              </a:ext>
            </a:extLst>
          </p:cNvPr>
          <p:cNvSpPr>
            <a:spLocks noChangeArrowheads="1"/>
          </p:cNvSpPr>
          <p:nvPr/>
        </p:nvSpPr>
        <p:spPr bwMode="auto">
          <a:xfrm>
            <a:off x="6870965" y="3443482"/>
            <a:ext cx="1592263" cy="525463"/>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Mangal" panose="02040503050203030202" pitchFamily="18" charset="0"/>
              </a:rPr>
              <a:t>Motor Driver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46" name="Straight Arrow Connector 45">
            <a:extLst>
              <a:ext uri="{FF2B5EF4-FFF2-40B4-BE49-F238E27FC236}">
                <a16:creationId xmlns:a16="http://schemas.microsoft.com/office/drawing/2014/main" id="{A2B5D468-6075-4DDE-3962-AAA8F3DB5159}"/>
              </a:ext>
            </a:extLst>
          </p:cNvPr>
          <p:cNvCxnSpPr>
            <a:cxnSpLocks/>
          </p:cNvCxnSpPr>
          <p:nvPr/>
        </p:nvCxnSpPr>
        <p:spPr>
          <a:xfrm>
            <a:off x="7642203" y="4020738"/>
            <a:ext cx="0" cy="4191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7" name="Rectangle 40">
            <a:extLst>
              <a:ext uri="{FF2B5EF4-FFF2-40B4-BE49-F238E27FC236}">
                <a16:creationId xmlns:a16="http://schemas.microsoft.com/office/drawing/2014/main" id="{06EF0CB1-A415-172B-2276-077152DE8B9B}"/>
              </a:ext>
            </a:extLst>
          </p:cNvPr>
          <p:cNvSpPr>
            <a:spLocks noChangeArrowheads="1"/>
          </p:cNvSpPr>
          <p:nvPr/>
        </p:nvSpPr>
        <p:spPr bwMode="auto">
          <a:xfrm>
            <a:off x="6920127" y="4447704"/>
            <a:ext cx="1592263" cy="525463"/>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Mangal" panose="02040503050203030202" pitchFamily="18" charset="0"/>
              </a:rPr>
              <a:t>Dc Motor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8" name="Rectangle 39">
            <a:extLst>
              <a:ext uri="{FF2B5EF4-FFF2-40B4-BE49-F238E27FC236}">
                <a16:creationId xmlns:a16="http://schemas.microsoft.com/office/drawing/2014/main" id="{5AAA77E8-96AC-F674-09A8-C7DE94733FBE}"/>
              </a:ext>
            </a:extLst>
          </p:cNvPr>
          <p:cNvSpPr>
            <a:spLocks noChangeArrowheads="1"/>
          </p:cNvSpPr>
          <p:nvPr/>
        </p:nvSpPr>
        <p:spPr bwMode="auto">
          <a:xfrm>
            <a:off x="6865281" y="2562369"/>
            <a:ext cx="1592262" cy="525463"/>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Mangal" panose="02040503050203030202" pitchFamily="18" charset="0"/>
              </a:rPr>
              <a:t>Buzer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9" name="Rectangle 10">
            <a:extLst>
              <a:ext uri="{FF2B5EF4-FFF2-40B4-BE49-F238E27FC236}">
                <a16:creationId xmlns:a16="http://schemas.microsoft.com/office/drawing/2014/main" id="{3225AB4D-C08F-84D1-BAE6-EC1F65B97CF4}"/>
              </a:ext>
            </a:extLst>
          </p:cNvPr>
          <p:cNvSpPr>
            <a:spLocks noChangeArrowheads="1"/>
          </p:cNvSpPr>
          <p:nvPr/>
        </p:nvSpPr>
        <p:spPr bwMode="auto">
          <a:xfrm>
            <a:off x="2634491" y="2518585"/>
            <a:ext cx="1531938" cy="465137"/>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Mangal" panose="02040503050203030202" pitchFamily="18" charset="0"/>
              </a:rPr>
              <a:t>Battery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50" name="Straight Arrow Connector 49">
            <a:extLst>
              <a:ext uri="{FF2B5EF4-FFF2-40B4-BE49-F238E27FC236}">
                <a16:creationId xmlns:a16="http://schemas.microsoft.com/office/drawing/2014/main" id="{FC7EF892-EF8E-5CE8-5EC8-56AC63E605EB}"/>
              </a:ext>
            </a:extLst>
          </p:cNvPr>
          <p:cNvCxnSpPr>
            <a:cxnSpLocks/>
          </p:cNvCxnSpPr>
          <p:nvPr/>
        </p:nvCxnSpPr>
        <p:spPr>
          <a:xfrm>
            <a:off x="4244175" y="2772289"/>
            <a:ext cx="5257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8F091F1C-661A-7C9F-F9E2-7462A69034A8}"/>
              </a:ext>
            </a:extLst>
          </p:cNvPr>
          <p:cNvCxnSpPr>
            <a:cxnSpLocks/>
          </p:cNvCxnSpPr>
          <p:nvPr/>
        </p:nvCxnSpPr>
        <p:spPr>
          <a:xfrm>
            <a:off x="6501170" y="2849717"/>
            <a:ext cx="32766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CBEA7CEA-E663-A25A-3208-188152DCF2CF}"/>
              </a:ext>
            </a:extLst>
          </p:cNvPr>
          <p:cNvCxnSpPr>
            <a:cxnSpLocks/>
          </p:cNvCxnSpPr>
          <p:nvPr/>
        </p:nvCxnSpPr>
        <p:spPr>
          <a:xfrm>
            <a:off x="7354364" y="5240184"/>
            <a:ext cx="2667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3" name="Rectangle 34">
            <a:extLst>
              <a:ext uri="{FF2B5EF4-FFF2-40B4-BE49-F238E27FC236}">
                <a16:creationId xmlns:a16="http://schemas.microsoft.com/office/drawing/2014/main" id="{F9F6D091-4BD1-7B0F-6691-0969B96303A5}"/>
              </a:ext>
            </a:extLst>
          </p:cNvPr>
          <p:cNvSpPr>
            <a:spLocks noChangeArrowheads="1"/>
          </p:cNvSpPr>
          <p:nvPr/>
        </p:nvSpPr>
        <p:spPr bwMode="auto">
          <a:xfrm>
            <a:off x="6914115" y="5143705"/>
            <a:ext cx="1592262" cy="525463"/>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Mangal" panose="02040503050203030202" pitchFamily="18" charset="0"/>
              </a:rPr>
              <a:t>Emergency Mode Light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54" name="Straight Arrow Connector 53">
            <a:extLst>
              <a:ext uri="{FF2B5EF4-FFF2-40B4-BE49-F238E27FC236}">
                <a16:creationId xmlns:a16="http://schemas.microsoft.com/office/drawing/2014/main" id="{66372F52-D917-E7AA-7232-59AAE4C7BDE6}"/>
              </a:ext>
            </a:extLst>
          </p:cNvPr>
          <p:cNvCxnSpPr>
            <a:cxnSpLocks/>
          </p:cNvCxnSpPr>
          <p:nvPr/>
        </p:nvCxnSpPr>
        <p:spPr>
          <a:xfrm>
            <a:off x="6452009" y="5391109"/>
            <a:ext cx="32766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a:extLst>
              <a:ext uri="{FF2B5EF4-FFF2-40B4-BE49-F238E27FC236}">
                <a16:creationId xmlns:a16="http://schemas.microsoft.com/office/drawing/2014/main" id="{ED066087-59FB-38DB-CEE0-A4FE014089A0}"/>
              </a:ext>
            </a:extLst>
          </p:cNvPr>
          <p:cNvCxnSpPr>
            <a:cxnSpLocks/>
          </p:cNvCxnSpPr>
          <p:nvPr/>
        </p:nvCxnSpPr>
        <p:spPr>
          <a:xfrm>
            <a:off x="6511002" y="3695290"/>
            <a:ext cx="32766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706258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381</TotalTime>
  <Words>2629</Words>
  <Application>Microsoft Office PowerPoint</Application>
  <PresentationFormat>Widescreen</PresentationFormat>
  <Paragraphs>236</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Aptos</vt:lpstr>
      <vt:lpstr>Aptos Display</vt:lpstr>
      <vt:lpstr>Arial</vt:lpstr>
      <vt:lpstr>Bahnschrift Light</vt:lpstr>
      <vt:lpstr>Calibri</vt:lpstr>
      <vt:lpstr>Times New Roman</vt:lpstr>
      <vt:lpstr>Office Theme</vt:lpstr>
      <vt:lpstr>ABSTRACT</vt:lpstr>
      <vt:lpstr>OBJECTIVE</vt:lpstr>
      <vt:lpstr>INTRODUCTION</vt:lpstr>
      <vt:lpstr>LITERATURE SURVEY</vt:lpstr>
      <vt:lpstr>Existing System</vt:lpstr>
      <vt:lpstr>Drawback</vt:lpstr>
      <vt:lpstr>Proposed System</vt:lpstr>
      <vt:lpstr>System Requirements:</vt:lpstr>
      <vt:lpstr>Block Diagram:</vt:lpstr>
      <vt:lpstr>Circuit Diagram</vt:lpstr>
      <vt:lpstr>Hardware Description:</vt:lpstr>
      <vt:lpstr>PowerPoint Presentation</vt:lpstr>
      <vt:lpstr>LCD:</vt:lpstr>
      <vt:lpstr>PowerPoint Presentation</vt:lpstr>
      <vt:lpstr>DC Motor (E-Bus Simulation)</vt:lpstr>
      <vt:lpstr>L298 MOTOR DRIVER</vt:lpstr>
      <vt:lpstr>Key Features:</vt:lpstr>
      <vt:lpstr>Buzzer</vt:lpstr>
      <vt:lpstr>SOFTWARE DESCRIPTION:</vt:lpstr>
      <vt:lpstr>PowerPoint Presentation</vt:lpstr>
      <vt:lpstr>PowerPoint Presentation</vt:lpstr>
      <vt:lpstr>RESULT:</vt:lpstr>
      <vt:lpstr>The System In Normal Operation Mode</vt:lpstr>
      <vt:lpstr>The Detection Of Short Eye Closure (Less Than 3 Seconds)</vt:lpstr>
      <vt:lpstr>Activate The Buzzer And Emergency Alert LEDs Via Arduino</vt:lpstr>
      <vt:lpstr>The Detection Of Prolonged Eye Closure (More Than 5 Seconds)</vt:lpstr>
      <vt:lpstr>The DC Motor Gradually Slowing And Stopping With Emergency Warning Lights</vt:lpstr>
      <vt:lpstr>Advantages</vt:lpstr>
      <vt:lpstr>Application</vt:lpstr>
      <vt:lpstr>Conclusion</vt:lpstr>
      <vt:lpstr>References: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Vignesh .</dc:creator>
  <cp:lastModifiedBy>Vignesh .</cp:lastModifiedBy>
  <cp:revision>21</cp:revision>
  <dcterms:created xsi:type="dcterms:W3CDTF">2025-05-12T14:33:09Z</dcterms:created>
  <dcterms:modified xsi:type="dcterms:W3CDTF">2025-08-24T17:33:35Z</dcterms:modified>
</cp:coreProperties>
</file>