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3887c765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83887c7651_0_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3ccfe25f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3ccfe25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3ccfe25f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3ccfe25f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3ccfe25f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3ccfe25f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3ccfe25f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3ccfe25f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3ccfe25f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3ccfe25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3ccfe25f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3ccfe25f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3ccfe25fe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3ccfe25f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3ccfe25fe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3ccfe25f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3ccfe25f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73ccfe25f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3ccfe25fe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3ccfe25f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3887c7651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3887c7651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3ccfe25f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3ccfe25f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3ccfe25fe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3ccfe25f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3ccfe25fe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3ccfe25f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3ccfe25fe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3ccfe25f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73ccfe25f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73ccfe25f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3ccfe25f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3ccfe25f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3ccfe25f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3ccfe25f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3ccfe25fe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73ccfe25f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3887c7651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3887c7651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3887c7651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3887c765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887c7651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887c7651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3887c7651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3887c7651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3887c7651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3887c765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3887c7651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3887c7651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3ccfe25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3ccfe2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1" y="4800600"/>
            <a:ext cx="91440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p:nvPr/>
        </p:nvSpPr>
        <p:spPr>
          <a:xfrm>
            <a:off x="1" y="4750737"/>
            <a:ext cx="9144000" cy="50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ctrTitle"/>
          </p:nvPr>
        </p:nvSpPr>
        <p:spPr>
          <a:xfrm>
            <a:off x="822960" y="569214"/>
            <a:ext cx="7543800" cy="26745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3" name="Google Shape;63;p14"/>
          <p:cNvSpPr txBox="1">
            <a:spLocks noGrp="1"/>
          </p:cNvSpPr>
          <p:nvPr>
            <p:ph type="subTitle" idx="1"/>
          </p:nvPr>
        </p:nvSpPr>
        <p:spPr>
          <a:xfrm>
            <a:off x="825038" y="3341716"/>
            <a:ext cx="7543800" cy="8574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rtl="0">
              <a:lnSpc>
                <a:spcPct val="90000"/>
              </a:lnSpc>
              <a:spcBef>
                <a:spcPts val="200"/>
              </a:spcBef>
              <a:spcAft>
                <a:spcPts val="0"/>
              </a:spcAft>
              <a:buSzPts val="1800"/>
              <a:buNone/>
              <a:defRPr sz="1800"/>
            </a:lvl2pPr>
            <a:lvl3pPr lvl="2" algn="ctr" rtl="0">
              <a:lnSpc>
                <a:spcPct val="90000"/>
              </a:lnSpc>
              <a:spcBef>
                <a:spcPts val="300"/>
              </a:spcBef>
              <a:spcAft>
                <a:spcPts val="0"/>
              </a:spcAft>
              <a:buSzPts val="1800"/>
              <a:buNone/>
              <a:defRPr sz="1800"/>
            </a:lvl3pPr>
            <a:lvl4pPr lvl="3" algn="ctr" rtl="0">
              <a:lnSpc>
                <a:spcPct val="90000"/>
              </a:lnSpc>
              <a:spcBef>
                <a:spcPts val="300"/>
              </a:spcBef>
              <a:spcAft>
                <a:spcPts val="0"/>
              </a:spcAft>
              <a:buSzPts val="1500"/>
              <a:buNone/>
              <a:defRPr sz="1500"/>
            </a:lvl4pPr>
            <a:lvl5pPr lvl="4" algn="ctr" rtl="0">
              <a:lnSpc>
                <a:spcPct val="90000"/>
              </a:lnSpc>
              <a:spcBef>
                <a:spcPts val="300"/>
              </a:spcBef>
              <a:spcAft>
                <a:spcPts val="0"/>
              </a:spcAft>
              <a:buSzPts val="1500"/>
              <a:buNone/>
              <a:defRPr sz="1500"/>
            </a:lvl5pPr>
            <a:lvl6pPr lvl="5" algn="ctr" rtl="0">
              <a:lnSpc>
                <a:spcPct val="90000"/>
              </a:lnSpc>
              <a:spcBef>
                <a:spcPts val="300"/>
              </a:spcBef>
              <a:spcAft>
                <a:spcPts val="0"/>
              </a:spcAft>
              <a:buSzPts val="1500"/>
              <a:buNone/>
              <a:defRPr sz="1500"/>
            </a:lvl6pPr>
            <a:lvl7pPr lvl="6" algn="ctr" rtl="0">
              <a:lnSpc>
                <a:spcPct val="90000"/>
              </a:lnSpc>
              <a:spcBef>
                <a:spcPts val="300"/>
              </a:spcBef>
              <a:spcAft>
                <a:spcPts val="0"/>
              </a:spcAft>
              <a:buSzPts val="1500"/>
              <a:buNone/>
              <a:defRPr sz="1500"/>
            </a:lvl7pPr>
            <a:lvl8pPr lvl="7" algn="ctr" rtl="0">
              <a:lnSpc>
                <a:spcPct val="90000"/>
              </a:lnSpc>
              <a:spcBef>
                <a:spcPts val="300"/>
              </a:spcBef>
              <a:spcAft>
                <a:spcPts val="0"/>
              </a:spcAft>
              <a:buSzPts val="1500"/>
              <a:buNone/>
              <a:defRPr sz="1500"/>
            </a:lvl8pPr>
            <a:lvl9pPr lvl="8" algn="ctr" rtl="0">
              <a:lnSpc>
                <a:spcPct val="90000"/>
              </a:lnSpc>
              <a:spcBef>
                <a:spcPts val="300"/>
              </a:spcBef>
              <a:spcAft>
                <a:spcPts val="300"/>
              </a:spcAft>
              <a:buSzPts val="1500"/>
              <a:buNone/>
              <a:defRPr sz="1500"/>
            </a:lvl9pPr>
          </a:lstStyle>
          <a:p>
            <a:endParaRPr/>
          </a:p>
        </p:txBody>
      </p:sp>
      <p:sp>
        <p:nvSpPr>
          <p:cNvPr id="64" name="Google Shape;64;p14"/>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5" name="Google Shape;65;p14"/>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4"/>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67" name="Google Shape;67;p14"/>
          <p:cNvCxnSpPr/>
          <p:nvPr/>
        </p:nvCxnSpPr>
        <p:spPr>
          <a:xfrm>
            <a:off x="905744" y="3257550"/>
            <a:ext cx="7406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5"/>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71" name="Google Shape;71;p15"/>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5"/>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5"/>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74"/>
        <p:cNvGrpSpPr/>
        <p:nvPr/>
      </p:nvGrpSpPr>
      <p:grpSpPr>
        <a:xfrm>
          <a:off x="0" y="0"/>
          <a:ext cx="0" cy="0"/>
          <a:chOff x="0" y="0"/>
          <a:chExt cx="0" cy="0"/>
        </a:xfrm>
      </p:grpSpPr>
      <p:sp>
        <p:nvSpPr>
          <p:cNvPr id="75" name="Google Shape;75;p16"/>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6" name="Google Shape;76;p16"/>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title"/>
          </p:nvPr>
        </p:nvSpPr>
        <p:spPr>
          <a:xfrm>
            <a:off x="822960" y="569214"/>
            <a:ext cx="7543800" cy="26745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262626"/>
              </a:buClr>
              <a:buSzPts val="6000"/>
              <a:buFont typeface="Calibri"/>
              <a:buNone/>
              <a:defRPr sz="6000" b="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8" name="Google Shape;78;p16"/>
          <p:cNvSpPr txBox="1">
            <a:spLocks noGrp="1"/>
          </p:cNvSpPr>
          <p:nvPr>
            <p:ph type="body" idx="1"/>
          </p:nvPr>
        </p:nvSpPr>
        <p:spPr>
          <a:xfrm>
            <a:off x="822960" y="3339846"/>
            <a:ext cx="7543800" cy="8574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300"/>
              </a:spcBef>
              <a:spcAft>
                <a:spcPts val="0"/>
              </a:spcAft>
              <a:buSzPts val="1200"/>
              <a:buNone/>
              <a:defRPr sz="1200">
                <a:solidFill>
                  <a:srgbClr val="888888"/>
                </a:solidFill>
              </a:defRPr>
            </a:lvl3pPr>
            <a:lvl4pPr marL="1828800" lvl="3" indent="-228600" algn="l" rtl="0">
              <a:lnSpc>
                <a:spcPct val="90000"/>
              </a:lnSpc>
              <a:spcBef>
                <a:spcPts val="300"/>
              </a:spcBef>
              <a:spcAft>
                <a:spcPts val="0"/>
              </a:spcAft>
              <a:buSzPts val="1100"/>
              <a:buNone/>
              <a:defRPr sz="1100">
                <a:solidFill>
                  <a:srgbClr val="888888"/>
                </a:solidFill>
              </a:defRPr>
            </a:lvl4pPr>
            <a:lvl5pPr marL="2286000" lvl="4" indent="-228600" algn="l" rtl="0">
              <a:lnSpc>
                <a:spcPct val="90000"/>
              </a:lnSpc>
              <a:spcBef>
                <a:spcPts val="300"/>
              </a:spcBef>
              <a:spcAft>
                <a:spcPts val="0"/>
              </a:spcAft>
              <a:buSzPts val="1100"/>
              <a:buNone/>
              <a:defRPr sz="1100">
                <a:solidFill>
                  <a:srgbClr val="888888"/>
                </a:solidFill>
              </a:defRPr>
            </a:lvl5pPr>
            <a:lvl6pPr marL="2743200" lvl="5" indent="-228600" algn="l" rtl="0">
              <a:lnSpc>
                <a:spcPct val="90000"/>
              </a:lnSpc>
              <a:spcBef>
                <a:spcPts val="300"/>
              </a:spcBef>
              <a:spcAft>
                <a:spcPts val="0"/>
              </a:spcAft>
              <a:buSzPts val="1100"/>
              <a:buNone/>
              <a:defRPr sz="1100">
                <a:solidFill>
                  <a:srgbClr val="888888"/>
                </a:solidFill>
              </a:defRPr>
            </a:lvl6pPr>
            <a:lvl7pPr marL="3200400" lvl="6" indent="-228600" algn="l" rtl="0">
              <a:lnSpc>
                <a:spcPct val="90000"/>
              </a:lnSpc>
              <a:spcBef>
                <a:spcPts val="300"/>
              </a:spcBef>
              <a:spcAft>
                <a:spcPts val="0"/>
              </a:spcAft>
              <a:buSzPts val="1100"/>
              <a:buNone/>
              <a:defRPr sz="1100">
                <a:solidFill>
                  <a:srgbClr val="888888"/>
                </a:solidFill>
              </a:defRPr>
            </a:lvl7pPr>
            <a:lvl8pPr marL="3657600" lvl="7" indent="-228600" algn="l" rtl="0">
              <a:lnSpc>
                <a:spcPct val="90000"/>
              </a:lnSpc>
              <a:spcBef>
                <a:spcPts val="300"/>
              </a:spcBef>
              <a:spcAft>
                <a:spcPts val="0"/>
              </a:spcAft>
              <a:buSzPts val="1100"/>
              <a:buNone/>
              <a:defRPr sz="1100">
                <a:solidFill>
                  <a:srgbClr val="888888"/>
                </a:solidFill>
              </a:defRPr>
            </a:lvl8pPr>
            <a:lvl9pPr marL="4114800" lvl="8" indent="-228600" algn="l" rtl="0">
              <a:lnSpc>
                <a:spcPct val="90000"/>
              </a:lnSpc>
              <a:spcBef>
                <a:spcPts val="300"/>
              </a:spcBef>
              <a:spcAft>
                <a:spcPts val="300"/>
              </a:spcAft>
              <a:buSzPts val="1100"/>
              <a:buNone/>
              <a:defRPr sz="1100">
                <a:solidFill>
                  <a:srgbClr val="888888"/>
                </a:solidFill>
              </a:defRPr>
            </a:lvl9pPr>
          </a:lstStyle>
          <a:p>
            <a:endParaRPr/>
          </a:p>
        </p:txBody>
      </p:sp>
      <p:sp>
        <p:nvSpPr>
          <p:cNvPr id="79" name="Google Shape;79;p16"/>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6"/>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2" name="Google Shape;82;p16"/>
          <p:cNvCxnSpPr/>
          <p:nvPr/>
        </p:nvCxnSpPr>
        <p:spPr>
          <a:xfrm>
            <a:off x="905744" y="3257550"/>
            <a:ext cx="7406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5" name="Google Shape;85;p17"/>
          <p:cNvSpPr txBox="1">
            <a:spLocks noGrp="1"/>
          </p:cNvSpPr>
          <p:nvPr>
            <p:ph type="body" idx="1"/>
          </p:nvPr>
        </p:nvSpPr>
        <p:spPr>
          <a:xfrm>
            <a:off x="822960" y="1384300"/>
            <a:ext cx="3703200" cy="30174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86" name="Google Shape;86;p17"/>
          <p:cNvSpPr txBox="1">
            <a:spLocks noGrp="1"/>
          </p:cNvSpPr>
          <p:nvPr>
            <p:ph type="body" idx="2"/>
          </p:nvPr>
        </p:nvSpPr>
        <p:spPr>
          <a:xfrm>
            <a:off x="4663440" y="1384301"/>
            <a:ext cx="3703200" cy="30174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87" name="Google Shape;87;p17"/>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7"/>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8"/>
          <p:cNvSpPr txBox="1">
            <a:spLocks noGrp="1"/>
          </p:cNvSpPr>
          <p:nvPr>
            <p:ph type="body" idx="1"/>
          </p:nvPr>
        </p:nvSpPr>
        <p:spPr>
          <a:xfrm>
            <a:off x="822960" y="1384539"/>
            <a:ext cx="3703200" cy="552000"/>
          </a:xfrm>
          <a:prstGeom prst="rect">
            <a:avLst/>
          </a:prstGeom>
          <a:noFill/>
          <a:ln>
            <a:noFill/>
          </a:ln>
        </p:spPr>
        <p:txBody>
          <a:bodyPr spcFirstLastPara="1" wrap="square" lIns="68575" tIns="34275" rIns="68575" bIns="34275" anchor="ctr" anchorCtr="0">
            <a:noAutofit/>
          </a:bodyPr>
          <a:lstStyle>
            <a:lvl1pPr marL="457200" lvl="0" indent="-228600" algn="l" rtl="0">
              <a:lnSpc>
                <a:spcPct val="90000"/>
              </a:lnSpc>
              <a:spcBef>
                <a:spcPts val="900"/>
              </a:spcBef>
              <a:spcAft>
                <a:spcPts val="0"/>
              </a:spcAft>
              <a:buSzPts val="1500"/>
              <a:buNone/>
              <a:defRPr sz="1500" b="0" cap="none">
                <a:solidFill>
                  <a:schemeClr val="dk2"/>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300"/>
              </a:spcBef>
              <a:spcAft>
                <a:spcPts val="0"/>
              </a:spcAft>
              <a:buSzPts val="1400"/>
              <a:buNone/>
              <a:defRPr sz="1400" b="1"/>
            </a:lvl3pPr>
            <a:lvl4pPr marL="1828800" lvl="3" indent="-228600" algn="l" rtl="0">
              <a:lnSpc>
                <a:spcPct val="90000"/>
              </a:lnSpc>
              <a:spcBef>
                <a:spcPts val="300"/>
              </a:spcBef>
              <a:spcAft>
                <a:spcPts val="0"/>
              </a:spcAft>
              <a:buSzPts val="1200"/>
              <a:buNone/>
              <a:defRPr sz="1200" b="1"/>
            </a:lvl4pPr>
            <a:lvl5pPr marL="2286000" lvl="4" indent="-228600" algn="l" rtl="0">
              <a:lnSpc>
                <a:spcPct val="90000"/>
              </a:lnSpc>
              <a:spcBef>
                <a:spcPts val="300"/>
              </a:spcBef>
              <a:spcAft>
                <a:spcPts val="0"/>
              </a:spcAft>
              <a:buSzPts val="1200"/>
              <a:buNone/>
              <a:defRPr sz="1200" b="1"/>
            </a:lvl5pPr>
            <a:lvl6pPr marL="2743200" lvl="5" indent="-228600" algn="l" rtl="0">
              <a:lnSpc>
                <a:spcPct val="90000"/>
              </a:lnSpc>
              <a:spcBef>
                <a:spcPts val="300"/>
              </a:spcBef>
              <a:spcAft>
                <a:spcPts val="0"/>
              </a:spcAft>
              <a:buSzPts val="1200"/>
              <a:buNone/>
              <a:defRPr sz="1200" b="1"/>
            </a:lvl6pPr>
            <a:lvl7pPr marL="3200400" lvl="6" indent="-228600" algn="l" rtl="0">
              <a:lnSpc>
                <a:spcPct val="90000"/>
              </a:lnSpc>
              <a:spcBef>
                <a:spcPts val="300"/>
              </a:spcBef>
              <a:spcAft>
                <a:spcPts val="0"/>
              </a:spcAft>
              <a:buSzPts val="1200"/>
              <a:buNone/>
              <a:defRPr sz="1200" b="1"/>
            </a:lvl7pPr>
            <a:lvl8pPr marL="3657600" lvl="7" indent="-228600" algn="l" rtl="0">
              <a:lnSpc>
                <a:spcPct val="90000"/>
              </a:lnSpc>
              <a:spcBef>
                <a:spcPts val="300"/>
              </a:spcBef>
              <a:spcAft>
                <a:spcPts val="0"/>
              </a:spcAft>
              <a:buSzPts val="1200"/>
              <a:buNone/>
              <a:defRPr sz="1200" b="1"/>
            </a:lvl8pPr>
            <a:lvl9pPr marL="4114800" lvl="8" indent="-228600" algn="l" rtl="0">
              <a:lnSpc>
                <a:spcPct val="90000"/>
              </a:lnSpc>
              <a:spcBef>
                <a:spcPts val="300"/>
              </a:spcBef>
              <a:spcAft>
                <a:spcPts val="300"/>
              </a:spcAft>
              <a:buSzPts val="1200"/>
              <a:buNone/>
              <a:defRPr sz="1200" b="1"/>
            </a:lvl9pPr>
          </a:lstStyle>
          <a:p>
            <a:endParaRPr/>
          </a:p>
        </p:txBody>
      </p:sp>
      <p:sp>
        <p:nvSpPr>
          <p:cNvPr id="93" name="Google Shape;93;p18"/>
          <p:cNvSpPr txBox="1">
            <a:spLocks noGrp="1"/>
          </p:cNvSpPr>
          <p:nvPr>
            <p:ph type="body" idx="2"/>
          </p:nvPr>
        </p:nvSpPr>
        <p:spPr>
          <a:xfrm>
            <a:off x="822960" y="1936751"/>
            <a:ext cx="3703200" cy="24651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94" name="Google Shape;94;p18"/>
          <p:cNvSpPr txBox="1">
            <a:spLocks noGrp="1"/>
          </p:cNvSpPr>
          <p:nvPr>
            <p:ph type="body" idx="3"/>
          </p:nvPr>
        </p:nvSpPr>
        <p:spPr>
          <a:xfrm>
            <a:off x="4663440" y="1384539"/>
            <a:ext cx="3703200" cy="552000"/>
          </a:xfrm>
          <a:prstGeom prst="rect">
            <a:avLst/>
          </a:prstGeom>
          <a:noFill/>
          <a:ln>
            <a:noFill/>
          </a:ln>
        </p:spPr>
        <p:txBody>
          <a:bodyPr spcFirstLastPara="1" wrap="square" lIns="68575" tIns="34275" rIns="68575" bIns="34275" anchor="ctr" anchorCtr="0">
            <a:noAutofit/>
          </a:bodyPr>
          <a:lstStyle>
            <a:lvl1pPr marL="457200" lvl="0" indent="-228600" algn="l" rtl="0">
              <a:lnSpc>
                <a:spcPct val="90000"/>
              </a:lnSpc>
              <a:spcBef>
                <a:spcPts val="900"/>
              </a:spcBef>
              <a:spcAft>
                <a:spcPts val="0"/>
              </a:spcAft>
              <a:buSzPts val="1500"/>
              <a:buNone/>
              <a:defRPr sz="1500" b="0" cap="none">
                <a:solidFill>
                  <a:schemeClr val="dk2"/>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300"/>
              </a:spcBef>
              <a:spcAft>
                <a:spcPts val="0"/>
              </a:spcAft>
              <a:buSzPts val="1400"/>
              <a:buNone/>
              <a:defRPr sz="1400" b="1"/>
            </a:lvl3pPr>
            <a:lvl4pPr marL="1828800" lvl="3" indent="-228600" algn="l" rtl="0">
              <a:lnSpc>
                <a:spcPct val="90000"/>
              </a:lnSpc>
              <a:spcBef>
                <a:spcPts val="300"/>
              </a:spcBef>
              <a:spcAft>
                <a:spcPts val="0"/>
              </a:spcAft>
              <a:buSzPts val="1200"/>
              <a:buNone/>
              <a:defRPr sz="1200" b="1"/>
            </a:lvl4pPr>
            <a:lvl5pPr marL="2286000" lvl="4" indent="-228600" algn="l" rtl="0">
              <a:lnSpc>
                <a:spcPct val="90000"/>
              </a:lnSpc>
              <a:spcBef>
                <a:spcPts val="300"/>
              </a:spcBef>
              <a:spcAft>
                <a:spcPts val="0"/>
              </a:spcAft>
              <a:buSzPts val="1200"/>
              <a:buNone/>
              <a:defRPr sz="1200" b="1"/>
            </a:lvl5pPr>
            <a:lvl6pPr marL="2743200" lvl="5" indent="-228600" algn="l" rtl="0">
              <a:lnSpc>
                <a:spcPct val="90000"/>
              </a:lnSpc>
              <a:spcBef>
                <a:spcPts val="300"/>
              </a:spcBef>
              <a:spcAft>
                <a:spcPts val="0"/>
              </a:spcAft>
              <a:buSzPts val="1200"/>
              <a:buNone/>
              <a:defRPr sz="1200" b="1"/>
            </a:lvl6pPr>
            <a:lvl7pPr marL="3200400" lvl="6" indent="-228600" algn="l" rtl="0">
              <a:lnSpc>
                <a:spcPct val="90000"/>
              </a:lnSpc>
              <a:spcBef>
                <a:spcPts val="300"/>
              </a:spcBef>
              <a:spcAft>
                <a:spcPts val="0"/>
              </a:spcAft>
              <a:buSzPts val="1200"/>
              <a:buNone/>
              <a:defRPr sz="1200" b="1"/>
            </a:lvl7pPr>
            <a:lvl8pPr marL="3657600" lvl="7" indent="-228600" algn="l" rtl="0">
              <a:lnSpc>
                <a:spcPct val="90000"/>
              </a:lnSpc>
              <a:spcBef>
                <a:spcPts val="300"/>
              </a:spcBef>
              <a:spcAft>
                <a:spcPts val="0"/>
              </a:spcAft>
              <a:buSzPts val="1200"/>
              <a:buNone/>
              <a:defRPr sz="1200" b="1"/>
            </a:lvl8pPr>
            <a:lvl9pPr marL="4114800" lvl="8" indent="-228600" algn="l" rtl="0">
              <a:lnSpc>
                <a:spcPct val="90000"/>
              </a:lnSpc>
              <a:spcBef>
                <a:spcPts val="300"/>
              </a:spcBef>
              <a:spcAft>
                <a:spcPts val="300"/>
              </a:spcAft>
              <a:buSzPts val="1200"/>
              <a:buNone/>
              <a:defRPr sz="1200" b="1"/>
            </a:lvl9pPr>
          </a:lstStyle>
          <a:p>
            <a:endParaRPr/>
          </a:p>
        </p:txBody>
      </p:sp>
      <p:sp>
        <p:nvSpPr>
          <p:cNvPr id="95" name="Google Shape;95;p18"/>
          <p:cNvSpPr txBox="1">
            <a:spLocks noGrp="1"/>
          </p:cNvSpPr>
          <p:nvPr>
            <p:ph type="body" idx="4"/>
          </p:nvPr>
        </p:nvSpPr>
        <p:spPr>
          <a:xfrm>
            <a:off x="4663440" y="1936750"/>
            <a:ext cx="3703200" cy="24651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96" name="Google Shape;96;p18"/>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18"/>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18"/>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19"/>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9"/>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9"/>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20"/>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6" name="Google Shape;106;p20"/>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8" name="Google Shape;108;p20"/>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rgbClr val="FFFFFF"/>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9" name="Google Shape;109;p20"/>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0"/>
        <p:cNvGrpSpPr/>
        <p:nvPr/>
      </p:nvGrpSpPr>
      <p:grpSpPr>
        <a:xfrm>
          <a:off x="0" y="0"/>
          <a:ext cx="0" cy="0"/>
          <a:chOff x="0" y="0"/>
          <a:chExt cx="0" cy="0"/>
        </a:xfrm>
      </p:grpSpPr>
      <p:sp>
        <p:nvSpPr>
          <p:cNvPr id="111" name="Google Shape;111;p21"/>
          <p:cNvSpPr/>
          <p:nvPr/>
        </p:nvSpPr>
        <p:spPr>
          <a:xfrm>
            <a:off x="12" y="0"/>
            <a:ext cx="3038100" cy="51435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2" name="Google Shape;112;p21"/>
          <p:cNvSpPr/>
          <p:nvPr/>
        </p:nvSpPr>
        <p:spPr>
          <a:xfrm>
            <a:off x="3030053" y="0"/>
            <a:ext cx="480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3" name="Google Shape;113;p21"/>
          <p:cNvSpPr txBox="1">
            <a:spLocks noGrp="1"/>
          </p:cNvSpPr>
          <p:nvPr>
            <p:ph type="title"/>
          </p:nvPr>
        </p:nvSpPr>
        <p:spPr>
          <a:xfrm>
            <a:off x="342900" y="445769"/>
            <a:ext cx="2400300" cy="17145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FFFFFF"/>
              </a:buClr>
              <a:buSzPts val="2700"/>
              <a:buFont typeface="Calibri"/>
              <a:buNone/>
              <a:defRPr sz="2700" b="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21"/>
          <p:cNvSpPr txBox="1">
            <a:spLocks noGrp="1"/>
          </p:cNvSpPr>
          <p:nvPr>
            <p:ph type="body" idx="1"/>
          </p:nvPr>
        </p:nvSpPr>
        <p:spPr>
          <a:xfrm>
            <a:off x="3600450" y="548640"/>
            <a:ext cx="4869300" cy="39432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15" name="Google Shape;115;p21"/>
          <p:cNvSpPr txBox="1">
            <a:spLocks noGrp="1"/>
          </p:cNvSpPr>
          <p:nvPr>
            <p:ph type="body" idx="2"/>
          </p:nvPr>
        </p:nvSpPr>
        <p:spPr>
          <a:xfrm>
            <a:off x="342900" y="2194560"/>
            <a:ext cx="2400300" cy="25344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300"/>
              </a:spcBef>
              <a:spcAft>
                <a:spcPts val="0"/>
              </a:spcAft>
              <a:buSzPts val="800"/>
              <a:buNone/>
              <a:defRPr sz="800"/>
            </a:lvl3pPr>
            <a:lvl4pPr marL="1828800" lvl="3" indent="-228600" algn="l" rtl="0">
              <a:lnSpc>
                <a:spcPct val="90000"/>
              </a:lnSpc>
              <a:spcBef>
                <a:spcPts val="300"/>
              </a:spcBef>
              <a:spcAft>
                <a:spcPts val="0"/>
              </a:spcAft>
              <a:buSzPts val="700"/>
              <a:buNone/>
              <a:defRPr sz="700"/>
            </a:lvl4pPr>
            <a:lvl5pPr marL="2286000" lvl="4" indent="-228600" algn="l" rtl="0">
              <a:lnSpc>
                <a:spcPct val="90000"/>
              </a:lnSpc>
              <a:spcBef>
                <a:spcPts val="300"/>
              </a:spcBef>
              <a:spcAft>
                <a:spcPts val="0"/>
              </a:spcAft>
              <a:buSzPts val="700"/>
              <a:buNone/>
              <a:defRPr sz="700"/>
            </a:lvl5pPr>
            <a:lvl6pPr marL="2743200" lvl="5" indent="-228600" algn="l" rtl="0">
              <a:lnSpc>
                <a:spcPct val="90000"/>
              </a:lnSpc>
              <a:spcBef>
                <a:spcPts val="300"/>
              </a:spcBef>
              <a:spcAft>
                <a:spcPts val="0"/>
              </a:spcAft>
              <a:buSzPts val="700"/>
              <a:buNone/>
              <a:defRPr sz="700"/>
            </a:lvl6pPr>
            <a:lvl7pPr marL="3200400" lvl="6" indent="-228600" algn="l" rtl="0">
              <a:lnSpc>
                <a:spcPct val="90000"/>
              </a:lnSpc>
              <a:spcBef>
                <a:spcPts val="300"/>
              </a:spcBef>
              <a:spcAft>
                <a:spcPts val="0"/>
              </a:spcAft>
              <a:buSzPts val="700"/>
              <a:buNone/>
              <a:defRPr sz="700"/>
            </a:lvl7pPr>
            <a:lvl8pPr marL="3657600" lvl="7" indent="-228600" algn="l" rtl="0">
              <a:lnSpc>
                <a:spcPct val="90000"/>
              </a:lnSpc>
              <a:spcBef>
                <a:spcPts val="300"/>
              </a:spcBef>
              <a:spcAft>
                <a:spcPts val="0"/>
              </a:spcAft>
              <a:buSzPts val="700"/>
              <a:buNone/>
              <a:defRPr sz="700"/>
            </a:lvl8pPr>
            <a:lvl9pPr marL="4114800" lvl="8" indent="-228600" algn="l" rtl="0">
              <a:lnSpc>
                <a:spcPct val="90000"/>
              </a:lnSpc>
              <a:spcBef>
                <a:spcPts val="300"/>
              </a:spcBef>
              <a:spcAft>
                <a:spcPts val="300"/>
              </a:spcAft>
              <a:buSzPts val="700"/>
              <a:buNone/>
              <a:defRPr sz="700"/>
            </a:lvl9pPr>
          </a:lstStyle>
          <a:p>
            <a:endParaRPr/>
          </a:p>
        </p:txBody>
      </p:sp>
      <p:sp>
        <p:nvSpPr>
          <p:cNvPr id="116" name="Google Shape;116;p21"/>
          <p:cNvSpPr txBox="1">
            <a:spLocks noGrp="1"/>
          </p:cNvSpPr>
          <p:nvPr>
            <p:ph type="dt" idx="10"/>
          </p:nvPr>
        </p:nvSpPr>
        <p:spPr>
          <a:xfrm>
            <a:off x="349134" y="4844839"/>
            <a:ext cx="19638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1"/>
          <p:cNvSpPr txBox="1">
            <a:spLocks noGrp="1"/>
          </p:cNvSpPr>
          <p:nvPr>
            <p:ph type="ftr" idx="11"/>
          </p:nvPr>
        </p:nvSpPr>
        <p:spPr>
          <a:xfrm>
            <a:off x="3600450" y="4844839"/>
            <a:ext cx="3486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a:solidFill>
                  <a:schemeClr val="dk2"/>
                </a:solidFill>
                <a:latin typeface="Calibri"/>
                <a:ea typeface="Calibri"/>
                <a:cs typeface="Calibri"/>
                <a:sym typeface="Calibri"/>
              </a:defRPr>
            </a:lvl1pPr>
            <a:lvl2pPr marL="0" lvl="1" indent="0" algn="r" rtl="0">
              <a:spcBef>
                <a:spcPts val="0"/>
              </a:spcBef>
              <a:buNone/>
              <a:defRPr sz="800">
                <a:solidFill>
                  <a:schemeClr val="dk2"/>
                </a:solidFill>
                <a:latin typeface="Calibri"/>
                <a:ea typeface="Calibri"/>
                <a:cs typeface="Calibri"/>
                <a:sym typeface="Calibri"/>
              </a:defRPr>
            </a:lvl2pPr>
            <a:lvl3pPr marL="0" lvl="2" indent="0" algn="r" rtl="0">
              <a:spcBef>
                <a:spcPts val="0"/>
              </a:spcBef>
              <a:buNone/>
              <a:defRPr sz="800">
                <a:solidFill>
                  <a:schemeClr val="dk2"/>
                </a:solidFill>
                <a:latin typeface="Calibri"/>
                <a:ea typeface="Calibri"/>
                <a:cs typeface="Calibri"/>
                <a:sym typeface="Calibri"/>
              </a:defRPr>
            </a:lvl3pPr>
            <a:lvl4pPr marL="0" lvl="3" indent="0" algn="r" rtl="0">
              <a:spcBef>
                <a:spcPts val="0"/>
              </a:spcBef>
              <a:buNone/>
              <a:defRPr sz="800">
                <a:solidFill>
                  <a:schemeClr val="dk2"/>
                </a:solidFill>
                <a:latin typeface="Calibri"/>
                <a:ea typeface="Calibri"/>
                <a:cs typeface="Calibri"/>
                <a:sym typeface="Calibri"/>
              </a:defRPr>
            </a:lvl4pPr>
            <a:lvl5pPr marL="0" lvl="4" indent="0" algn="r" rtl="0">
              <a:spcBef>
                <a:spcPts val="0"/>
              </a:spcBef>
              <a:buNone/>
              <a:defRPr sz="800">
                <a:solidFill>
                  <a:schemeClr val="dk2"/>
                </a:solidFill>
                <a:latin typeface="Calibri"/>
                <a:ea typeface="Calibri"/>
                <a:cs typeface="Calibri"/>
                <a:sym typeface="Calibri"/>
              </a:defRPr>
            </a:lvl5pPr>
            <a:lvl6pPr marL="0" lvl="5" indent="0" algn="r" rtl="0">
              <a:spcBef>
                <a:spcPts val="0"/>
              </a:spcBef>
              <a:buNone/>
              <a:defRPr sz="800">
                <a:solidFill>
                  <a:schemeClr val="dk2"/>
                </a:solidFill>
                <a:latin typeface="Calibri"/>
                <a:ea typeface="Calibri"/>
                <a:cs typeface="Calibri"/>
                <a:sym typeface="Calibri"/>
              </a:defRPr>
            </a:lvl6pPr>
            <a:lvl7pPr marL="0" lvl="6" indent="0" algn="r" rtl="0">
              <a:spcBef>
                <a:spcPts val="0"/>
              </a:spcBef>
              <a:buNone/>
              <a:defRPr sz="800">
                <a:solidFill>
                  <a:schemeClr val="dk2"/>
                </a:solidFill>
                <a:latin typeface="Calibri"/>
                <a:ea typeface="Calibri"/>
                <a:cs typeface="Calibri"/>
                <a:sym typeface="Calibri"/>
              </a:defRPr>
            </a:lvl7pPr>
            <a:lvl8pPr marL="0" lvl="7" indent="0" algn="r" rtl="0">
              <a:spcBef>
                <a:spcPts val="0"/>
              </a:spcBef>
              <a:buNone/>
              <a:defRPr sz="800">
                <a:solidFill>
                  <a:schemeClr val="dk2"/>
                </a:solidFill>
                <a:latin typeface="Calibri"/>
                <a:ea typeface="Calibri"/>
                <a:cs typeface="Calibri"/>
                <a:sym typeface="Calibri"/>
              </a:defRPr>
            </a:lvl8pPr>
            <a:lvl9pPr marL="0" lvl="8" indent="0" algn="r" rtl="0">
              <a:spcBef>
                <a:spcPts val="0"/>
              </a:spcBef>
              <a:buNone/>
              <a:defRPr sz="80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9"/>
        <p:cNvGrpSpPr/>
        <p:nvPr/>
      </p:nvGrpSpPr>
      <p:grpSpPr>
        <a:xfrm>
          <a:off x="0" y="0"/>
          <a:ext cx="0" cy="0"/>
          <a:chOff x="0" y="0"/>
          <a:chExt cx="0" cy="0"/>
        </a:xfrm>
      </p:grpSpPr>
      <p:sp>
        <p:nvSpPr>
          <p:cNvPr id="120" name="Google Shape;120;p22"/>
          <p:cNvSpPr/>
          <p:nvPr/>
        </p:nvSpPr>
        <p:spPr>
          <a:xfrm>
            <a:off x="0" y="3714750"/>
            <a:ext cx="9141600" cy="1428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1" name="Google Shape;121;p22"/>
          <p:cNvSpPr/>
          <p:nvPr/>
        </p:nvSpPr>
        <p:spPr>
          <a:xfrm>
            <a:off x="11" y="368630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2" name="Google Shape;122;p22"/>
          <p:cNvSpPr txBox="1">
            <a:spLocks noGrp="1"/>
          </p:cNvSpPr>
          <p:nvPr>
            <p:ph type="title"/>
          </p:nvPr>
        </p:nvSpPr>
        <p:spPr>
          <a:xfrm>
            <a:off x="822960" y="3806190"/>
            <a:ext cx="7585200" cy="617100"/>
          </a:xfrm>
          <a:prstGeom prst="rect">
            <a:avLst/>
          </a:prstGeom>
          <a:noFill/>
          <a:ln>
            <a:noFill/>
          </a:ln>
        </p:spPr>
        <p:txBody>
          <a:bodyPr spcFirstLastPara="1" wrap="square" lIns="68575" tIns="0" rIns="68575" bIns="0" anchor="b" anchorCtr="0">
            <a:noAutofit/>
          </a:bodyPr>
          <a:lstStyle>
            <a:lvl1pPr lvl="0" algn="l" rtl="0">
              <a:lnSpc>
                <a:spcPct val="85000"/>
              </a:lnSpc>
              <a:spcBef>
                <a:spcPts val="0"/>
              </a:spcBef>
              <a:spcAft>
                <a:spcPts val="0"/>
              </a:spcAft>
              <a:buClr>
                <a:srgbClr val="FFFFFF"/>
              </a:buClr>
              <a:buSzPts val="2700"/>
              <a:buFont typeface="Calibri"/>
              <a:buNone/>
              <a:defRPr sz="2700" b="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11" y="0"/>
            <a:ext cx="9144000" cy="3686400"/>
          </a:xfrm>
          <a:prstGeom prst="rect">
            <a:avLst/>
          </a:prstGeom>
          <a:solidFill>
            <a:srgbClr val="BECAD4"/>
          </a:solidFill>
          <a:ln>
            <a:noFill/>
          </a:ln>
        </p:spPr>
        <p:txBody>
          <a:bodyPr spcFirstLastPara="1" wrap="square" lIns="342900" tIns="342900" rIns="0" bIns="34275" anchor="t" anchorCtr="0">
            <a:noAutofit/>
          </a:bodyPr>
          <a:lstStyle>
            <a:lvl1pPr marR="0" lvl="0" algn="l" rtl="0">
              <a:lnSpc>
                <a:spcPct val="90000"/>
              </a:lnSpc>
              <a:spcBef>
                <a:spcPts val="9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100"/>
              <a:buFont typeface="Calibri"/>
              <a:buNone/>
              <a:defRPr sz="2100" b="0" i="0" u="none" strike="noStrike" cap="none">
                <a:solidFill>
                  <a:srgbClr val="3F3F3F"/>
                </a:solidFill>
                <a:latin typeface="Calibri"/>
                <a:ea typeface="Calibri"/>
                <a:cs typeface="Calibri"/>
                <a:sym typeface="Calibri"/>
              </a:defRPr>
            </a:lvl2pPr>
            <a:lvl3pPr marR="0" lvl="2" algn="l" rtl="0">
              <a:lnSpc>
                <a:spcPct val="90000"/>
              </a:lnSpc>
              <a:spcBef>
                <a:spcPts val="300"/>
              </a:spcBef>
              <a:spcAft>
                <a:spcPts val="0"/>
              </a:spcAft>
              <a:buClr>
                <a:schemeClr val="accent1"/>
              </a:buClr>
              <a:buSzPts val="1800"/>
              <a:buFont typeface="Calibri"/>
              <a:buNone/>
              <a:defRPr sz="1800" b="0" i="0" u="none" strike="noStrike" cap="none">
                <a:solidFill>
                  <a:srgbClr val="3F3F3F"/>
                </a:solidFill>
                <a:latin typeface="Calibri"/>
                <a:ea typeface="Calibri"/>
                <a:cs typeface="Calibri"/>
                <a:sym typeface="Calibri"/>
              </a:defRPr>
            </a:lvl3pPr>
            <a:lvl4pPr marR="0" lvl="3"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4pPr>
            <a:lvl5pPr marR="0" lvl="4"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5pPr>
            <a:lvl6pPr marR="0" lvl="5"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6pPr>
            <a:lvl7pPr marR="0" lvl="6"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7pPr>
            <a:lvl8pPr marR="0" lvl="7"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8pPr>
            <a:lvl9pPr marR="0" lvl="8" algn="l" rtl="0">
              <a:lnSpc>
                <a:spcPct val="90000"/>
              </a:lnSpc>
              <a:spcBef>
                <a:spcPts val="300"/>
              </a:spcBef>
              <a:spcAft>
                <a:spcPts val="30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822960" y="4430268"/>
            <a:ext cx="7584900" cy="445800"/>
          </a:xfrm>
          <a:prstGeom prst="rect">
            <a:avLst/>
          </a:prstGeom>
          <a:noFill/>
          <a:ln>
            <a:noFill/>
          </a:ln>
        </p:spPr>
        <p:txBody>
          <a:bodyPr spcFirstLastPara="1" wrap="square" lIns="68575" tIns="0" rIns="68575" bIns="0" anchor="t" anchorCtr="0">
            <a:noAutofit/>
          </a:bodyPr>
          <a:lstStyle>
            <a:lvl1pPr marL="457200" lvl="0" indent="-228600" algn="l" rtl="0">
              <a:lnSpc>
                <a:spcPct val="90000"/>
              </a:lnSpc>
              <a:spcBef>
                <a:spcPts val="0"/>
              </a:spcBef>
              <a:spcAft>
                <a:spcPts val="0"/>
              </a:spcAft>
              <a:buSzPts val="1100"/>
              <a:buNone/>
              <a:defRPr sz="1100">
                <a:solidFill>
                  <a:srgbClr val="FFFFFF"/>
                </a:solidFill>
              </a:defRPr>
            </a:lvl1pPr>
            <a:lvl2pPr marL="914400" lvl="1" indent="-228600" algn="l" rtl="0">
              <a:lnSpc>
                <a:spcPct val="90000"/>
              </a:lnSpc>
              <a:spcBef>
                <a:spcPts val="500"/>
              </a:spcBef>
              <a:spcAft>
                <a:spcPts val="0"/>
              </a:spcAft>
              <a:buSzPts val="900"/>
              <a:buNone/>
              <a:defRPr sz="900"/>
            </a:lvl2pPr>
            <a:lvl3pPr marL="1371600" lvl="2" indent="-228600" algn="l" rtl="0">
              <a:lnSpc>
                <a:spcPct val="90000"/>
              </a:lnSpc>
              <a:spcBef>
                <a:spcPts val="300"/>
              </a:spcBef>
              <a:spcAft>
                <a:spcPts val="0"/>
              </a:spcAft>
              <a:buSzPts val="800"/>
              <a:buNone/>
              <a:defRPr sz="800"/>
            </a:lvl3pPr>
            <a:lvl4pPr marL="1828800" lvl="3" indent="-228600" algn="l" rtl="0">
              <a:lnSpc>
                <a:spcPct val="90000"/>
              </a:lnSpc>
              <a:spcBef>
                <a:spcPts val="300"/>
              </a:spcBef>
              <a:spcAft>
                <a:spcPts val="0"/>
              </a:spcAft>
              <a:buSzPts val="700"/>
              <a:buNone/>
              <a:defRPr sz="700"/>
            </a:lvl4pPr>
            <a:lvl5pPr marL="2286000" lvl="4" indent="-228600" algn="l" rtl="0">
              <a:lnSpc>
                <a:spcPct val="90000"/>
              </a:lnSpc>
              <a:spcBef>
                <a:spcPts val="300"/>
              </a:spcBef>
              <a:spcAft>
                <a:spcPts val="0"/>
              </a:spcAft>
              <a:buSzPts val="700"/>
              <a:buNone/>
              <a:defRPr sz="700"/>
            </a:lvl5pPr>
            <a:lvl6pPr marL="2743200" lvl="5" indent="-228600" algn="l" rtl="0">
              <a:lnSpc>
                <a:spcPct val="90000"/>
              </a:lnSpc>
              <a:spcBef>
                <a:spcPts val="300"/>
              </a:spcBef>
              <a:spcAft>
                <a:spcPts val="0"/>
              </a:spcAft>
              <a:buSzPts val="700"/>
              <a:buNone/>
              <a:defRPr sz="700"/>
            </a:lvl6pPr>
            <a:lvl7pPr marL="3200400" lvl="6" indent="-228600" algn="l" rtl="0">
              <a:lnSpc>
                <a:spcPct val="90000"/>
              </a:lnSpc>
              <a:spcBef>
                <a:spcPts val="300"/>
              </a:spcBef>
              <a:spcAft>
                <a:spcPts val="0"/>
              </a:spcAft>
              <a:buSzPts val="700"/>
              <a:buNone/>
              <a:defRPr sz="700"/>
            </a:lvl7pPr>
            <a:lvl8pPr marL="3657600" lvl="7" indent="-228600" algn="l" rtl="0">
              <a:lnSpc>
                <a:spcPct val="90000"/>
              </a:lnSpc>
              <a:spcBef>
                <a:spcPts val="300"/>
              </a:spcBef>
              <a:spcAft>
                <a:spcPts val="0"/>
              </a:spcAft>
              <a:buSzPts val="700"/>
              <a:buNone/>
              <a:defRPr sz="700"/>
            </a:lvl8pPr>
            <a:lvl9pPr marL="4114800" lvl="8" indent="-228600" algn="l" rtl="0">
              <a:lnSpc>
                <a:spcPct val="90000"/>
              </a:lnSpc>
              <a:spcBef>
                <a:spcPts val="300"/>
              </a:spcBef>
              <a:spcAft>
                <a:spcPts val="300"/>
              </a:spcAft>
              <a:buSzPts val="700"/>
              <a:buNone/>
              <a:defRPr sz="700"/>
            </a:lvl9pPr>
          </a:lstStyle>
          <a:p>
            <a:endParaRPr/>
          </a:p>
        </p:txBody>
      </p:sp>
      <p:sp>
        <p:nvSpPr>
          <p:cNvPr id="125" name="Google Shape;125;p22"/>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0" name="Google Shape;130;p23"/>
          <p:cNvSpPr txBox="1">
            <a:spLocks noGrp="1"/>
          </p:cNvSpPr>
          <p:nvPr>
            <p:ph type="body" idx="1"/>
          </p:nvPr>
        </p:nvSpPr>
        <p:spPr>
          <a:xfrm rot="5400000">
            <a:off x="3086160" y="-878900"/>
            <a:ext cx="3017400" cy="7543800"/>
          </a:xfrm>
          <a:prstGeom prst="rect">
            <a:avLst/>
          </a:prstGeom>
          <a:noFill/>
          <a:ln>
            <a:noFill/>
          </a:ln>
        </p:spPr>
        <p:txBody>
          <a:bodyPr spcFirstLastPara="1" wrap="square" lIns="34275" tIns="0" rIns="34275" bIns="0"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31" name="Google Shape;131;p23"/>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3"/>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24"/>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6" name="Google Shape;136;p24"/>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7" name="Google Shape;137;p24"/>
          <p:cNvSpPr txBox="1">
            <a:spLocks noGrp="1"/>
          </p:cNvSpPr>
          <p:nvPr>
            <p:ph type="title"/>
          </p:nvPr>
        </p:nvSpPr>
        <p:spPr>
          <a:xfrm rot="5400000">
            <a:off x="5369550" y="1483427"/>
            <a:ext cx="4320000" cy="19716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68975" y="-431173"/>
            <a:ext cx="4320000" cy="5800800"/>
          </a:xfrm>
          <a:prstGeom prst="rect">
            <a:avLst/>
          </a:prstGeom>
          <a:noFill/>
          <a:ln>
            <a:noFill/>
          </a:ln>
        </p:spPr>
        <p:txBody>
          <a:bodyPr spcFirstLastPara="1" wrap="square" lIns="34275" tIns="0" rIns="34275" bIns="0"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39" name="Google Shape;139;p24"/>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2" name="Google Shape;52;p13"/>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55" name="Google Shape;55;p13"/>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10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ctrTitle"/>
          </p:nvPr>
        </p:nvSpPr>
        <p:spPr>
          <a:xfrm>
            <a:off x="822960" y="569214"/>
            <a:ext cx="7543800" cy="26745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Clr>
                <a:srgbClr val="262626"/>
              </a:buClr>
              <a:buSzPts val="6000"/>
              <a:buFont typeface="Calibri"/>
              <a:buNone/>
            </a:pPr>
            <a:r>
              <a:rPr lang="en"/>
              <a:t>Trees</a:t>
            </a:r>
            <a:endParaRPr/>
          </a:p>
        </p:txBody>
      </p:sp>
      <p:sp>
        <p:nvSpPr>
          <p:cNvPr id="147" name="Google Shape;147;p25"/>
          <p:cNvSpPr txBox="1">
            <a:spLocks noGrp="1"/>
          </p:cNvSpPr>
          <p:nvPr>
            <p:ph type="subTitle" idx="1"/>
          </p:nvPr>
        </p:nvSpPr>
        <p:spPr>
          <a:xfrm>
            <a:off x="825038" y="3341716"/>
            <a:ext cx="7543800" cy="857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Balanced Binary Tree</a:t>
            </a:r>
            <a:endParaRPr/>
          </a:p>
        </p:txBody>
      </p:sp>
      <p:sp>
        <p:nvSpPr>
          <p:cNvPr id="207" name="Google Shape;207;p34"/>
          <p:cNvSpPr txBox="1">
            <a:spLocks noGrp="1"/>
          </p:cNvSpPr>
          <p:nvPr>
            <p:ph type="body" idx="1"/>
          </p:nvPr>
        </p:nvSpPr>
        <p:spPr>
          <a:xfrm>
            <a:off x="958600" y="1536700"/>
            <a:ext cx="41511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2000"/>
              <a:t>For every node, </a:t>
            </a:r>
            <a:endParaRPr sz="2000"/>
          </a:p>
          <a:p>
            <a:pPr marL="457200" lvl="0" indent="0" algn="l" rtl="0">
              <a:spcBef>
                <a:spcPts val="900"/>
              </a:spcBef>
              <a:spcAft>
                <a:spcPts val="0"/>
              </a:spcAft>
              <a:buNone/>
            </a:pPr>
            <a:r>
              <a:rPr lang="en" sz="2000"/>
              <a:t>Difference between height of left and right subtree is not more than K (mostly 1).</a:t>
            </a:r>
            <a:endParaRPr sz="2000"/>
          </a:p>
          <a:p>
            <a:pPr marL="457200" lvl="0" indent="0" algn="l" rtl="0">
              <a:spcBef>
                <a:spcPts val="900"/>
              </a:spcBef>
              <a:spcAft>
                <a:spcPts val="0"/>
              </a:spcAft>
              <a:buNone/>
            </a:pPr>
            <a:endParaRPr sz="2000"/>
          </a:p>
          <a:p>
            <a:pPr marL="0" lvl="0" indent="0" algn="l" rtl="0">
              <a:spcBef>
                <a:spcPts val="900"/>
              </a:spcBef>
              <a:spcAft>
                <a:spcPts val="0"/>
              </a:spcAft>
              <a:buNone/>
            </a:pPr>
            <a:r>
              <a:rPr lang="en" sz="2000"/>
              <a:t>Height of Tree:</a:t>
            </a:r>
            <a:endParaRPr sz="2000"/>
          </a:p>
          <a:p>
            <a:pPr marL="457200" lvl="0" indent="0" algn="l" rtl="0">
              <a:spcBef>
                <a:spcPts val="900"/>
              </a:spcBef>
              <a:spcAft>
                <a:spcPts val="200"/>
              </a:spcAft>
              <a:buNone/>
            </a:pPr>
            <a:r>
              <a:rPr lang="en" sz="2000"/>
              <a:t>No. of edges in longest path from root node to leaf node.</a:t>
            </a:r>
            <a:endParaRPr sz="2000"/>
          </a:p>
        </p:txBody>
      </p:sp>
      <p:sp>
        <p:nvSpPr>
          <p:cNvPr id="208" name="Google Shape;208;p34"/>
          <p:cNvSpPr txBox="1"/>
          <p:nvPr/>
        </p:nvSpPr>
        <p:spPr>
          <a:xfrm>
            <a:off x="5335650" y="3653825"/>
            <a:ext cx="3583500" cy="88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Height of empty tree = -1</a:t>
            </a:r>
            <a:endParaRPr sz="2000">
              <a:latin typeface="Calibri"/>
              <a:ea typeface="Calibri"/>
              <a:cs typeface="Calibri"/>
              <a:sym typeface="Calibri"/>
            </a:endParaRPr>
          </a:p>
          <a:p>
            <a:pPr marL="0" lvl="0" indent="0" algn="l" rtl="0">
              <a:spcBef>
                <a:spcPts val="0"/>
              </a:spcBef>
              <a:spcAft>
                <a:spcPts val="0"/>
              </a:spcAft>
              <a:buNone/>
            </a:pPr>
            <a:r>
              <a:rPr lang="en" sz="2000">
                <a:latin typeface="Calibri"/>
                <a:ea typeface="Calibri"/>
                <a:cs typeface="Calibri"/>
                <a:sym typeface="Calibri"/>
              </a:rPr>
              <a:t>Height of tree with one node = 0</a:t>
            </a:r>
            <a:endParaRPr sz="2000">
              <a:latin typeface="Calibri"/>
              <a:ea typeface="Calibri"/>
              <a:cs typeface="Calibri"/>
              <a:sym typeface="Calibri"/>
            </a:endParaRPr>
          </a:p>
        </p:txBody>
      </p:sp>
      <p:pic>
        <p:nvPicPr>
          <p:cNvPr id="209" name="Google Shape;209;p34"/>
          <p:cNvPicPr preferRelativeResize="0"/>
          <p:nvPr/>
        </p:nvPicPr>
        <p:blipFill>
          <a:blip r:embed="rId3">
            <a:alphaModFix/>
          </a:blip>
          <a:stretch>
            <a:fillRect/>
          </a:stretch>
        </p:blipFill>
        <p:spPr>
          <a:xfrm>
            <a:off x="5883850" y="1379250"/>
            <a:ext cx="2244024" cy="1716475"/>
          </a:xfrm>
          <a:prstGeom prst="rect">
            <a:avLst/>
          </a:prstGeom>
          <a:noFill/>
          <a:ln>
            <a:noFill/>
          </a:ln>
        </p:spPr>
      </p:pic>
      <p:sp>
        <p:nvSpPr>
          <p:cNvPr id="210" name="Google Shape;210;p34"/>
          <p:cNvSpPr txBox="1"/>
          <p:nvPr/>
        </p:nvSpPr>
        <p:spPr>
          <a:xfrm>
            <a:off x="5900900" y="3187850"/>
            <a:ext cx="21816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Diff = | h</a:t>
            </a:r>
            <a:r>
              <a:rPr lang="en" sz="1800" baseline="-25000">
                <a:latin typeface="Calibri"/>
                <a:ea typeface="Calibri"/>
                <a:cs typeface="Calibri"/>
                <a:sym typeface="Calibri"/>
              </a:rPr>
              <a:t>left</a:t>
            </a:r>
            <a:r>
              <a:rPr lang="en" sz="1800">
                <a:latin typeface="Calibri"/>
                <a:ea typeface="Calibri"/>
                <a:cs typeface="Calibri"/>
                <a:sym typeface="Calibri"/>
              </a:rPr>
              <a:t> - h</a:t>
            </a:r>
            <a:r>
              <a:rPr lang="en" sz="1800" baseline="-25000">
                <a:latin typeface="Calibri"/>
                <a:ea typeface="Calibri"/>
                <a:cs typeface="Calibri"/>
                <a:sym typeface="Calibri"/>
              </a:rPr>
              <a:t>right</a:t>
            </a:r>
            <a:r>
              <a:rPr lang="en" sz="1800">
                <a:latin typeface="Calibri"/>
                <a:ea typeface="Calibri"/>
                <a:cs typeface="Calibri"/>
                <a:sym typeface="Calibri"/>
              </a:rPr>
              <a:t>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Implementation</a:t>
            </a:r>
            <a:endParaRPr/>
          </a:p>
          <a:p>
            <a:pPr marL="0" lvl="0" indent="0" algn="l" rtl="0">
              <a:spcBef>
                <a:spcPts val="0"/>
              </a:spcBef>
              <a:spcAft>
                <a:spcPts val="0"/>
              </a:spcAft>
              <a:buNone/>
            </a:pPr>
            <a:r>
              <a:rPr lang="en"/>
              <a:t>(Binary Tree)</a:t>
            </a:r>
            <a:endParaRPr/>
          </a:p>
        </p:txBody>
      </p:sp>
      <p:sp>
        <p:nvSpPr>
          <p:cNvPr id="216" name="Google Shape;216;p35"/>
          <p:cNvSpPr txBox="1">
            <a:spLocks noGrp="1"/>
          </p:cNvSpPr>
          <p:nvPr>
            <p:ph type="body" idx="1"/>
          </p:nvPr>
        </p:nvSpPr>
        <p:spPr>
          <a:xfrm>
            <a:off x="822955" y="1384300"/>
            <a:ext cx="35067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a:t>Binary Trees can be implemented using:</a:t>
            </a:r>
            <a:endParaRPr/>
          </a:p>
          <a:p>
            <a:pPr marL="457200" lvl="0" indent="-317500" algn="l" rtl="0">
              <a:spcBef>
                <a:spcPts val="900"/>
              </a:spcBef>
              <a:spcAft>
                <a:spcPts val="0"/>
              </a:spcAft>
              <a:buSzPts val="1400"/>
              <a:buAutoNum type="alphaLcParenR"/>
            </a:pPr>
            <a:r>
              <a:rPr lang="en"/>
              <a:t>Dynamically created nodes</a:t>
            </a:r>
            <a:endParaRPr/>
          </a:p>
          <a:p>
            <a:pPr marL="457200" lvl="0" indent="0" algn="l" rtl="0">
              <a:spcBef>
                <a:spcPts val="900"/>
              </a:spcBef>
              <a:spcAft>
                <a:spcPts val="0"/>
              </a:spcAft>
              <a:buNone/>
            </a:pPr>
            <a:endParaRPr/>
          </a:p>
          <a:p>
            <a:pPr marL="457200" lvl="0" indent="0" algn="l" rtl="0">
              <a:spcBef>
                <a:spcPts val="900"/>
              </a:spcBef>
              <a:spcAft>
                <a:spcPts val="0"/>
              </a:spcAft>
              <a:buNone/>
            </a:pPr>
            <a:endParaRPr/>
          </a:p>
          <a:p>
            <a:pPr marL="457200" lvl="0" indent="-317500" algn="l" rtl="0">
              <a:spcBef>
                <a:spcPts val="900"/>
              </a:spcBef>
              <a:spcAft>
                <a:spcPts val="0"/>
              </a:spcAft>
              <a:buSzPts val="1400"/>
              <a:buAutoNum type="alphaLcParenR"/>
            </a:pPr>
            <a:r>
              <a:rPr lang="en"/>
              <a:t>Arrays</a:t>
            </a:r>
            <a:endParaRPr/>
          </a:p>
        </p:txBody>
      </p:sp>
      <p:sp>
        <p:nvSpPr>
          <p:cNvPr id="217" name="Google Shape;217;p35"/>
          <p:cNvSpPr txBox="1"/>
          <p:nvPr/>
        </p:nvSpPr>
        <p:spPr>
          <a:xfrm>
            <a:off x="4200950" y="1718888"/>
            <a:ext cx="1684500" cy="9201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900"/>
              </a:spcBef>
              <a:spcAft>
                <a:spcPts val="0"/>
              </a:spcAft>
              <a:buClr>
                <a:schemeClr val="dk1"/>
              </a:buClr>
              <a:buSzPts val="1100"/>
              <a:buFont typeface="Arial"/>
              <a:buNone/>
            </a:pPr>
            <a:r>
              <a:rPr lang="en" sz="1100">
                <a:solidFill>
                  <a:srgbClr val="4A86E8"/>
                </a:solidFill>
                <a:latin typeface="Calibri"/>
                <a:ea typeface="Calibri"/>
                <a:cs typeface="Calibri"/>
                <a:sym typeface="Calibri"/>
              </a:rPr>
              <a:t>struct</a:t>
            </a:r>
            <a:r>
              <a:rPr lang="en" sz="1100">
                <a:solidFill>
                  <a:srgbClr val="3F3F3F"/>
                </a:solidFill>
                <a:latin typeface="Calibri"/>
                <a:ea typeface="Calibri"/>
                <a:cs typeface="Calibri"/>
                <a:sym typeface="Calibri"/>
              </a:rPr>
              <a:t> Node {</a:t>
            </a:r>
            <a:endParaRPr sz="1100">
              <a:solidFill>
                <a:srgbClr val="3F3F3F"/>
              </a:solidFill>
              <a:latin typeface="Calibri"/>
              <a:ea typeface="Calibri"/>
              <a:cs typeface="Calibri"/>
              <a:sym typeface="Calibri"/>
            </a:endParaRPr>
          </a:p>
          <a:p>
            <a:pPr marL="0" lvl="0" indent="0" algn="l" rtl="0">
              <a:lnSpc>
                <a:spcPct val="50000"/>
              </a:lnSpc>
              <a:spcBef>
                <a:spcPts val="900"/>
              </a:spcBef>
              <a:spcAft>
                <a:spcPts val="0"/>
              </a:spcAft>
              <a:buClr>
                <a:schemeClr val="dk1"/>
              </a:buClr>
              <a:buSzPts val="1100"/>
              <a:buFont typeface="Arial"/>
              <a:buNone/>
            </a:pPr>
            <a:r>
              <a:rPr lang="en" sz="1100">
                <a:solidFill>
                  <a:srgbClr val="3F3F3F"/>
                </a:solidFill>
                <a:latin typeface="Calibri"/>
                <a:ea typeface="Calibri"/>
                <a:cs typeface="Calibri"/>
                <a:sym typeface="Calibri"/>
              </a:rPr>
              <a:t>	</a:t>
            </a:r>
            <a:r>
              <a:rPr lang="en" sz="1100">
                <a:solidFill>
                  <a:srgbClr val="4A86E8"/>
                </a:solidFill>
                <a:latin typeface="Calibri"/>
                <a:ea typeface="Calibri"/>
                <a:cs typeface="Calibri"/>
                <a:sym typeface="Calibri"/>
              </a:rPr>
              <a:t>int </a:t>
            </a:r>
            <a:r>
              <a:rPr lang="en" sz="1100">
                <a:solidFill>
                  <a:srgbClr val="3F3F3F"/>
                </a:solidFill>
                <a:latin typeface="Calibri"/>
                <a:ea typeface="Calibri"/>
                <a:cs typeface="Calibri"/>
                <a:sym typeface="Calibri"/>
              </a:rPr>
              <a:t>data;</a:t>
            </a:r>
            <a:endParaRPr sz="1100">
              <a:solidFill>
                <a:srgbClr val="3F3F3F"/>
              </a:solidFill>
              <a:latin typeface="Calibri"/>
              <a:ea typeface="Calibri"/>
              <a:cs typeface="Calibri"/>
              <a:sym typeface="Calibri"/>
            </a:endParaRPr>
          </a:p>
          <a:p>
            <a:pPr marL="0" lvl="0" indent="0" algn="l" rtl="0">
              <a:lnSpc>
                <a:spcPct val="50000"/>
              </a:lnSpc>
              <a:spcBef>
                <a:spcPts val="900"/>
              </a:spcBef>
              <a:spcAft>
                <a:spcPts val="0"/>
              </a:spcAft>
              <a:buClr>
                <a:schemeClr val="dk1"/>
              </a:buClr>
              <a:buSzPts val="1100"/>
              <a:buFont typeface="Arial"/>
              <a:buNone/>
            </a:pPr>
            <a:r>
              <a:rPr lang="en" sz="1100">
                <a:solidFill>
                  <a:srgbClr val="3F3F3F"/>
                </a:solidFill>
                <a:latin typeface="Calibri"/>
                <a:ea typeface="Calibri"/>
                <a:cs typeface="Calibri"/>
                <a:sym typeface="Calibri"/>
              </a:rPr>
              <a:t>	Node* left;</a:t>
            </a:r>
            <a:endParaRPr sz="1100">
              <a:solidFill>
                <a:srgbClr val="3F3F3F"/>
              </a:solidFill>
              <a:latin typeface="Calibri"/>
              <a:ea typeface="Calibri"/>
              <a:cs typeface="Calibri"/>
              <a:sym typeface="Calibri"/>
            </a:endParaRPr>
          </a:p>
          <a:p>
            <a:pPr marL="0" lvl="0" indent="0" algn="l" rtl="0">
              <a:lnSpc>
                <a:spcPct val="50000"/>
              </a:lnSpc>
              <a:spcBef>
                <a:spcPts val="900"/>
              </a:spcBef>
              <a:spcAft>
                <a:spcPts val="0"/>
              </a:spcAft>
              <a:buClr>
                <a:schemeClr val="dk1"/>
              </a:buClr>
              <a:buSzPts val="1100"/>
              <a:buFont typeface="Arial"/>
              <a:buNone/>
            </a:pPr>
            <a:r>
              <a:rPr lang="en" sz="1100">
                <a:solidFill>
                  <a:srgbClr val="3F3F3F"/>
                </a:solidFill>
                <a:latin typeface="Calibri"/>
                <a:ea typeface="Calibri"/>
                <a:cs typeface="Calibri"/>
                <a:sym typeface="Calibri"/>
              </a:rPr>
              <a:t>	Node* right;  };</a:t>
            </a:r>
            <a:endParaRPr sz="1100">
              <a:solidFill>
                <a:srgbClr val="3F3F3F"/>
              </a:solidFill>
              <a:latin typeface="Calibri"/>
              <a:ea typeface="Calibri"/>
              <a:cs typeface="Calibri"/>
              <a:sym typeface="Calibri"/>
            </a:endParaRPr>
          </a:p>
          <a:p>
            <a:pPr marL="0" lvl="0" indent="0" algn="l" rtl="0">
              <a:spcBef>
                <a:spcPts val="200"/>
              </a:spcBef>
              <a:spcAft>
                <a:spcPts val="0"/>
              </a:spcAft>
              <a:buNone/>
            </a:pPr>
            <a:endParaRPr>
              <a:latin typeface="Calibri"/>
              <a:ea typeface="Calibri"/>
              <a:cs typeface="Calibri"/>
              <a:sym typeface="Calibri"/>
            </a:endParaRPr>
          </a:p>
        </p:txBody>
      </p:sp>
      <p:pic>
        <p:nvPicPr>
          <p:cNvPr id="218" name="Google Shape;218;p35"/>
          <p:cNvPicPr preferRelativeResize="0"/>
          <p:nvPr/>
        </p:nvPicPr>
        <p:blipFill>
          <a:blip r:embed="rId3">
            <a:alphaModFix/>
          </a:blip>
          <a:stretch>
            <a:fillRect/>
          </a:stretch>
        </p:blipFill>
        <p:spPr>
          <a:xfrm>
            <a:off x="6269525" y="2815663"/>
            <a:ext cx="2184600" cy="1275769"/>
          </a:xfrm>
          <a:prstGeom prst="rect">
            <a:avLst/>
          </a:prstGeom>
          <a:noFill/>
          <a:ln>
            <a:noFill/>
          </a:ln>
        </p:spPr>
      </p:pic>
      <p:pic>
        <p:nvPicPr>
          <p:cNvPr id="219" name="Google Shape;219;p35"/>
          <p:cNvPicPr preferRelativeResize="0"/>
          <p:nvPr/>
        </p:nvPicPr>
        <p:blipFill rotWithShape="1">
          <a:blip r:embed="rId4">
            <a:alphaModFix/>
          </a:blip>
          <a:srcRect r="-5563" b="-5563"/>
          <a:stretch/>
        </p:blipFill>
        <p:spPr>
          <a:xfrm>
            <a:off x="3071875" y="2920250"/>
            <a:ext cx="2184687" cy="920100"/>
          </a:xfrm>
          <a:prstGeom prst="rect">
            <a:avLst/>
          </a:prstGeom>
          <a:noFill/>
          <a:ln>
            <a:noFill/>
          </a:ln>
        </p:spPr>
      </p:pic>
      <p:sp>
        <p:nvSpPr>
          <p:cNvPr id="220" name="Google Shape;220;p35"/>
          <p:cNvSpPr/>
          <p:nvPr/>
        </p:nvSpPr>
        <p:spPr>
          <a:xfrm>
            <a:off x="5437240" y="3289600"/>
            <a:ext cx="448200" cy="327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txBox="1"/>
          <p:nvPr/>
        </p:nvSpPr>
        <p:spPr>
          <a:xfrm>
            <a:off x="2329238" y="3933925"/>
            <a:ext cx="2656500" cy="6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For node at index i,</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Left-child-index = 2i+1</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Right-child-index = 2i+2</a:t>
            </a:r>
            <a:endParaRPr>
              <a:latin typeface="Calibri"/>
              <a:ea typeface="Calibri"/>
              <a:cs typeface="Calibri"/>
              <a:sym typeface="Calibri"/>
            </a:endParaRPr>
          </a:p>
        </p:txBody>
      </p:sp>
      <p:sp>
        <p:nvSpPr>
          <p:cNvPr id="222" name="Google Shape;222;p35"/>
          <p:cNvSpPr/>
          <p:nvPr/>
        </p:nvSpPr>
        <p:spPr>
          <a:xfrm>
            <a:off x="4749825" y="4268100"/>
            <a:ext cx="361800" cy="445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txBox="1"/>
          <p:nvPr/>
        </p:nvSpPr>
        <p:spPr>
          <a:xfrm>
            <a:off x="5256550" y="4268100"/>
            <a:ext cx="2184600" cy="3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In a complete binary tree</a:t>
            </a:r>
            <a:endParaRPr>
              <a:latin typeface="Calibri"/>
              <a:ea typeface="Calibri"/>
              <a:cs typeface="Calibri"/>
              <a:sym typeface="Calibri"/>
            </a:endParaRPr>
          </a:p>
        </p:txBody>
      </p:sp>
      <p:cxnSp>
        <p:nvCxnSpPr>
          <p:cNvPr id="224" name="Google Shape;224;p35"/>
          <p:cNvCxnSpPr/>
          <p:nvPr/>
        </p:nvCxnSpPr>
        <p:spPr>
          <a:xfrm>
            <a:off x="2690450" y="2690450"/>
            <a:ext cx="5663400" cy="114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Representation</a:t>
            </a:r>
            <a:endParaRPr/>
          </a:p>
          <a:p>
            <a:pPr marL="0" lvl="0" indent="0" algn="l" rtl="0">
              <a:spcBef>
                <a:spcPts val="0"/>
              </a:spcBef>
              <a:spcAft>
                <a:spcPts val="0"/>
              </a:spcAft>
              <a:buNone/>
            </a:pPr>
            <a:r>
              <a:rPr lang="en"/>
              <a:t>(Binary Search Tree)</a:t>
            </a:r>
            <a:endParaRPr/>
          </a:p>
        </p:txBody>
      </p:sp>
      <p:sp>
        <p:nvSpPr>
          <p:cNvPr id="230" name="Google Shape;230;p36"/>
          <p:cNvSpPr txBox="1">
            <a:spLocks noGrp="1"/>
          </p:cNvSpPr>
          <p:nvPr>
            <p:ph type="body" idx="1"/>
          </p:nvPr>
        </p:nvSpPr>
        <p:spPr>
          <a:xfrm>
            <a:off x="822950" y="1384300"/>
            <a:ext cx="3585900" cy="24591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2000"/>
              <a:t>Binary Search Tree (BST)</a:t>
            </a:r>
            <a:endParaRPr sz="2000"/>
          </a:p>
          <a:p>
            <a:pPr marL="0" lvl="0" indent="0" algn="l" rtl="0">
              <a:spcBef>
                <a:spcPts val="900"/>
              </a:spcBef>
              <a:spcAft>
                <a:spcPts val="0"/>
              </a:spcAft>
              <a:buNone/>
            </a:pPr>
            <a:endParaRPr sz="2000"/>
          </a:p>
          <a:p>
            <a:pPr marL="800100" lvl="0" indent="0" algn="l" rtl="0">
              <a:spcBef>
                <a:spcPts val="900"/>
              </a:spcBef>
              <a:spcAft>
                <a:spcPts val="200"/>
              </a:spcAft>
              <a:buNone/>
            </a:pPr>
            <a:r>
              <a:rPr lang="en" sz="1800"/>
              <a:t>A binary tree in which for each node, values of all the nodes in left subtree is lesser or equal and the values of all the nodes in right subtree is greater.</a:t>
            </a:r>
            <a:endParaRPr sz="1800"/>
          </a:p>
        </p:txBody>
      </p:sp>
      <p:pic>
        <p:nvPicPr>
          <p:cNvPr id="231" name="Google Shape;231;p36"/>
          <p:cNvPicPr preferRelativeResize="0"/>
          <p:nvPr/>
        </p:nvPicPr>
        <p:blipFill>
          <a:blip r:embed="rId3">
            <a:alphaModFix/>
          </a:blip>
          <a:stretch>
            <a:fillRect/>
          </a:stretch>
        </p:blipFill>
        <p:spPr>
          <a:xfrm>
            <a:off x="5250750" y="1711200"/>
            <a:ext cx="3022100" cy="2132300"/>
          </a:xfrm>
          <a:prstGeom prst="rect">
            <a:avLst/>
          </a:prstGeom>
          <a:noFill/>
          <a:ln>
            <a:noFill/>
          </a:ln>
        </p:spPr>
      </p:pic>
      <p:sp>
        <p:nvSpPr>
          <p:cNvPr id="232" name="Google Shape;232;p36"/>
          <p:cNvSpPr/>
          <p:nvPr/>
        </p:nvSpPr>
        <p:spPr>
          <a:xfrm rot="5400000">
            <a:off x="1019900" y="2080050"/>
            <a:ext cx="599100" cy="3843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txBox="1"/>
          <p:nvPr/>
        </p:nvSpPr>
        <p:spPr>
          <a:xfrm>
            <a:off x="2419150" y="4058300"/>
            <a:ext cx="49965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latin typeface="Calibri"/>
                <a:ea typeface="Calibri"/>
                <a:cs typeface="Calibri"/>
                <a:sym typeface="Calibri"/>
              </a:rPr>
              <a:t>left-subtree (keys)  ≤  node (key)  ≤  right-subtree (keys)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Implementation in C++</a:t>
            </a:r>
            <a:endParaRPr/>
          </a:p>
          <a:p>
            <a:pPr marL="0" lvl="0" indent="0" algn="l" rtl="0">
              <a:spcBef>
                <a:spcPts val="0"/>
              </a:spcBef>
              <a:spcAft>
                <a:spcPts val="0"/>
              </a:spcAft>
              <a:buNone/>
            </a:pPr>
            <a:r>
              <a:rPr lang="en"/>
              <a:t>(Binary Search Tree)</a:t>
            </a:r>
            <a:endParaRPr/>
          </a:p>
        </p:txBody>
      </p:sp>
      <p:sp>
        <p:nvSpPr>
          <p:cNvPr id="239" name="Google Shape;239;p37"/>
          <p:cNvSpPr txBox="1">
            <a:spLocks noGrp="1"/>
          </p:cNvSpPr>
          <p:nvPr>
            <p:ph type="body" idx="1"/>
          </p:nvPr>
        </p:nvSpPr>
        <p:spPr>
          <a:xfrm>
            <a:off x="822954" y="1246525"/>
            <a:ext cx="47727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#include</a:t>
            </a:r>
            <a:r>
              <a:rPr lang="en" sz="1400">
                <a:solidFill>
                  <a:srgbClr val="FF0000"/>
                </a:solidFill>
                <a:latin typeface="Courier New"/>
                <a:ea typeface="Courier New"/>
                <a:cs typeface="Courier New"/>
                <a:sym typeface="Courier New"/>
              </a:rPr>
              <a:t>&lt;iostream&gt;</a:t>
            </a:r>
            <a:endParaRPr sz="1400">
              <a:solidFill>
                <a:srgbClr val="FF0000"/>
              </a:solidFill>
              <a:latin typeface="Courier New"/>
              <a:ea typeface="Courier New"/>
              <a:cs typeface="Courier New"/>
              <a:sym typeface="Courier New"/>
            </a:endParaRPr>
          </a:p>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using namespace </a:t>
            </a:r>
            <a:r>
              <a:rPr lang="en" sz="1400">
                <a:solidFill>
                  <a:srgbClr val="000000"/>
                </a:solidFill>
                <a:latin typeface="Courier New"/>
                <a:ea typeface="Courier New"/>
                <a:cs typeface="Courier New"/>
                <a:sym typeface="Courier New"/>
              </a:rPr>
              <a:t>std;</a:t>
            </a:r>
            <a:endParaRPr sz="1400">
              <a:solidFill>
                <a:srgbClr val="000000"/>
              </a:solidFill>
              <a:latin typeface="Courier New"/>
              <a:ea typeface="Courier New"/>
              <a:cs typeface="Courier New"/>
              <a:sym typeface="Courier New"/>
            </a:endParaRPr>
          </a:p>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struct</a:t>
            </a:r>
            <a:r>
              <a:rPr lang="en" sz="1400">
                <a:latin typeface="Courier New"/>
                <a:ea typeface="Courier New"/>
                <a:cs typeface="Courier New"/>
                <a:sym typeface="Courier New"/>
              </a:rPr>
              <a:t> BstNode {</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data;</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BstNode* left;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BstNode* right;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main(){</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BstNode* root;	</a:t>
            </a:r>
            <a:r>
              <a:rPr lang="en" sz="1400">
                <a:solidFill>
                  <a:srgbClr val="00FF00"/>
                </a:solidFill>
                <a:latin typeface="Courier New"/>
                <a:ea typeface="Courier New"/>
                <a:cs typeface="Courier New"/>
                <a:sym typeface="Courier New"/>
              </a:rPr>
              <a:t>//pointer to root node</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root = Null;	</a:t>
            </a:r>
            <a:r>
              <a:rPr lang="en" sz="1400">
                <a:solidFill>
                  <a:srgbClr val="00FF00"/>
                </a:solidFill>
                <a:latin typeface="Courier New"/>
                <a:ea typeface="Courier New"/>
                <a:cs typeface="Courier New"/>
                <a:sym typeface="Courier New"/>
              </a:rPr>
              <a:t>//setting tree as empty</a:t>
            </a:r>
            <a:endParaRPr sz="1400">
              <a:solidFill>
                <a:srgbClr val="00FF00"/>
              </a:solidFill>
              <a:latin typeface="Courier New"/>
              <a:ea typeface="Courier New"/>
              <a:cs typeface="Courier New"/>
              <a:sym typeface="Courier New"/>
            </a:endParaRPr>
          </a:p>
          <a:p>
            <a:pPr marL="0" lvl="0" indent="0" algn="l" rtl="0">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40" name="Google Shape;240;p37"/>
          <p:cNvSpPr txBox="1"/>
          <p:nvPr/>
        </p:nvSpPr>
        <p:spPr>
          <a:xfrm>
            <a:off x="6431100" y="2080000"/>
            <a:ext cx="2712900" cy="253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Calibri"/>
                <a:ea typeface="Calibri"/>
                <a:cs typeface="Calibri"/>
                <a:sym typeface="Calibri"/>
              </a:rPr>
              <a:t>Creating an empty tree using this c++ code.</a:t>
            </a:r>
            <a:endParaRPr sz="1900">
              <a:latin typeface="Calibri"/>
              <a:ea typeface="Calibri"/>
              <a:cs typeface="Calibri"/>
              <a:sym typeface="Calibri"/>
            </a:endParaRPr>
          </a:p>
        </p:txBody>
      </p:sp>
      <p:sp>
        <p:nvSpPr>
          <p:cNvPr id="241" name="Google Shape;241;p37"/>
          <p:cNvSpPr/>
          <p:nvPr/>
        </p:nvSpPr>
        <p:spPr>
          <a:xfrm>
            <a:off x="3820875" y="2080000"/>
            <a:ext cx="271200" cy="1175700"/>
          </a:xfrm>
          <a:prstGeom prst="rightBrace">
            <a:avLst>
              <a:gd name="adj1" fmla="val 50000"/>
              <a:gd name="adj2" fmla="val 4807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txBox="1"/>
          <p:nvPr/>
        </p:nvSpPr>
        <p:spPr>
          <a:xfrm>
            <a:off x="4476550" y="2294800"/>
            <a:ext cx="1288800" cy="10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Structure definition of a node of tree.</a:t>
            </a:r>
            <a:endParaRPr>
              <a:latin typeface="Calibri"/>
              <a:ea typeface="Calibri"/>
              <a:cs typeface="Calibri"/>
              <a:sym typeface="Calibri"/>
            </a:endParaRPr>
          </a:p>
        </p:txBody>
      </p:sp>
      <p:sp>
        <p:nvSpPr>
          <p:cNvPr id="243" name="Google Shape;243;p37"/>
          <p:cNvSpPr/>
          <p:nvPr/>
        </p:nvSpPr>
        <p:spPr>
          <a:xfrm>
            <a:off x="5765250" y="3775675"/>
            <a:ext cx="271200" cy="678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7"/>
          <p:cNvSpPr txBox="1"/>
          <p:nvPr/>
        </p:nvSpPr>
        <p:spPr>
          <a:xfrm>
            <a:off x="6431100" y="3612925"/>
            <a:ext cx="2498400" cy="10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Creating a node pointer and pointing that to null value to create an empty tree with root node pointing to null.</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Insert Operation</a:t>
            </a:r>
            <a:endParaRPr/>
          </a:p>
        </p:txBody>
      </p:sp>
      <p:sp>
        <p:nvSpPr>
          <p:cNvPr id="250" name="Google Shape;250;p38"/>
          <p:cNvSpPr txBox="1"/>
          <p:nvPr/>
        </p:nvSpPr>
        <p:spPr>
          <a:xfrm>
            <a:off x="983475" y="1257825"/>
            <a:ext cx="5979900" cy="31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BstNode* GetNewNode(</a:t>
            </a:r>
            <a:r>
              <a:rPr lang="en">
                <a:solidFill>
                  <a:srgbClr val="4A86E8"/>
                </a:solidFill>
                <a:latin typeface="Courier New"/>
                <a:ea typeface="Courier New"/>
                <a:cs typeface="Courier New"/>
                <a:sym typeface="Courier New"/>
              </a:rPr>
              <a:t>int</a:t>
            </a:r>
            <a:r>
              <a:rPr lang="en">
                <a:latin typeface="Courier New"/>
                <a:ea typeface="Courier New"/>
                <a:cs typeface="Courier New"/>
                <a:sym typeface="Courier New"/>
              </a:rPr>
              <a:t> data){</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BstNode newNode = </a:t>
            </a:r>
            <a:r>
              <a:rPr lang="en">
                <a:solidFill>
                  <a:srgbClr val="4A86E8"/>
                </a:solidFill>
                <a:latin typeface="Courier New"/>
                <a:ea typeface="Courier New"/>
                <a:cs typeface="Courier New"/>
                <a:sym typeface="Courier New"/>
              </a:rPr>
              <a:t>new</a:t>
            </a:r>
            <a:r>
              <a:rPr lang="en">
                <a:latin typeface="Courier New"/>
                <a:ea typeface="Courier New"/>
                <a:cs typeface="Courier New"/>
                <a:sym typeface="Courier New"/>
              </a:rPr>
              <a:t> BstNode();</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newNode-&gt;data = data;</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newNode-&gt;left = newNode-&gt;right = NULL;</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r>
              <a:rPr lang="en">
                <a:solidFill>
                  <a:srgbClr val="4A86E8"/>
                </a:solidFill>
                <a:latin typeface="Courier New"/>
                <a:ea typeface="Courier New"/>
                <a:cs typeface="Courier New"/>
                <a:sym typeface="Courier New"/>
              </a:rPr>
              <a:t>return</a:t>
            </a:r>
            <a:r>
              <a:rPr lang="en">
                <a:latin typeface="Courier New"/>
                <a:ea typeface="Courier New"/>
                <a:cs typeface="Courier New"/>
                <a:sym typeface="Courier New"/>
              </a:rPr>
              <a:t> newNode;</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BstNode* Insert(BstNode* root, </a:t>
            </a:r>
            <a:r>
              <a:rPr lang="en">
                <a:solidFill>
                  <a:srgbClr val="4A86E8"/>
                </a:solidFill>
                <a:latin typeface="Courier New"/>
                <a:ea typeface="Courier New"/>
                <a:cs typeface="Courier New"/>
                <a:sym typeface="Courier New"/>
              </a:rPr>
              <a:t>int</a:t>
            </a:r>
            <a:r>
              <a:rPr lang="en">
                <a:latin typeface="Courier New"/>
                <a:ea typeface="Courier New"/>
                <a:cs typeface="Courier New"/>
                <a:sym typeface="Courier New"/>
              </a:rPr>
              <a:t> data){</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r>
              <a:rPr lang="en">
                <a:solidFill>
                  <a:srgbClr val="4A86E8"/>
                </a:solidFill>
                <a:latin typeface="Courier New"/>
                <a:ea typeface="Courier New"/>
                <a:cs typeface="Courier New"/>
                <a:sym typeface="Courier New"/>
              </a:rPr>
              <a:t>if</a:t>
            </a:r>
            <a:r>
              <a:rPr lang="en">
                <a:latin typeface="Courier New"/>
                <a:ea typeface="Courier New"/>
                <a:cs typeface="Courier New"/>
                <a:sym typeface="Courier New"/>
              </a:rPr>
              <a:t>(root == NULL){		</a:t>
            </a:r>
            <a:r>
              <a:rPr lang="en">
                <a:solidFill>
                  <a:srgbClr val="00FF00"/>
                </a:solidFill>
                <a:latin typeface="Courier New"/>
                <a:ea typeface="Courier New"/>
                <a:cs typeface="Courier New"/>
                <a:sym typeface="Courier New"/>
              </a:rPr>
              <a:t>//empty tree</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root = GetNewNode(data);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r>
              <a:rPr lang="en">
                <a:solidFill>
                  <a:srgbClr val="4A86E8"/>
                </a:solidFill>
                <a:latin typeface="Courier New"/>
                <a:ea typeface="Courier New"/>
                <a:cs typeface="Courier New"/>
                <a:sym typeface="Courier New"/>
              </a:rPr>
              <a:t>else if</a:t>
            </a:r>
            <a:r>
              <a:rPr lang="en">
                <a:latin typeface="Courier New"/>
                <a:ea typeface="Courier New"/>
                <a:cs typeface="Courier New"/>
                <a:sym typeface="Courier New"/>
              </a:rPr>
              <a:t>(data &lt;= root-&gt;data){</a:t>
            </a:r>
            <a:endParaRPr>
              <a:latin typeface="Courier New"/>
              <a:ea typeface="Courier New"/>
              <a:cs typeface="Courier New"/>
              <a:sym typeface="Courier New"/>
            </a:endParaRPr>
          </a:p>
          <a:p>
            <a:pPr marL="457200" lvl="0" indent="457200" algn="l" rtl="0">
              <a:spcBef>
                <a:spcPts val="0"/>
              </a:spcBef>
              <a:spcAft>
                <a:spcPts val="0"/>
              </a:spcAft>
              <a:buNone/>
            </a:pPr>
            <a:r>
              <a:rPr lang="en">
                <a:latin typeface="Courier New"/>
                <a:ea typeface="Courier New"/>
                <a:cs typeface="Courier New"/>
                <a:sym typeface="Courier New"/>
              </a:rPr>
              <a:t>root-&gt;left = Insert(root-&gt;left, data);	  }</a:t>
            </a:r>
            <a:endParaRPr>
              <a:latin typeface="Courier New"/>
              <a:ea typeface="Courier New"/>
              <a:cs typeface="Courier New"/>
              <a:sym typeface="Courier New"/>
            </a:endParaRPr>
          </a:p>
          <a:p>
            <a:pPr marL="457200" lvl="0" indent="0" algn="l" rtl="0">
              <a:spcBef>
                <a:spcPts val="0"/>
              </a:spcBef>
              <a:spcAft>
                <a:spcPts val="0"/>
              </a:spcAft>
              <a:buNone/>
            </a:pPr>
            <a:r>
              <a:rPr lang="en">
                <a:solidFill>
                  <a:srgbClr val="4A86E8"/>
                </a:solidFill>
                <a:latin typeface="Courier New"/>
                <a:ea typeface="Courier New"/>
                <a:cs typeface="Courier New"/>
                <a:sym typeface="Courier New"/>
              </a:rPr>
              <a:t>else</a:t>
            </a:r>
            <a:r>
              <a:rPr lang="en">
                <a:latin typeface="Courier New"/>
                <a:ea typeface="Courier New"/>
                <a:cs typeface="Courier New"/>
                <a:sym typeface="Courier New"/>
              </a:rPr>
              <a:t>{</a:t>
            </a:r>
            <a:endParaRPr>
              <a:latin typeface="Courier New"/>
              <a:ea typeface="Courier New"/>
              <a:cs typeface="Courier New"/>
              <a:sym typeface="Courier New"/>
            </a:endParaRPr>
          </a:p>
          <a:p>
            <a:pPr marL="457200" lvl="0" indent="457200" algn="l" rtl="0">
              <a:spcBef>
                <a:spcPts val="0"/>
              </a:spcBef>
              <a:spcAft>
                <a:spcPts val="0"/>
              </a:spcAft>
              <a:buNone/>
            </a:pPr>
            <a:r>
              <a:rPr lang="en">
                <a:latin typeface="Courier New"/>
                <a:ea typeface="Courier New"/>
                <a:cs typeface="Courier New"/>
                <a:sym typeface="Courier New"/>
              </a:rPr>
              <a:t>root-&gt;right = Insert(root-&gt;right, data);   }</a:t>
            </a:r>
            <a:endParaRPr>
              <a:latin typeface="Courier New"/>
              <a:ea typeface="Courier New"/>
              <a:cs typeface="Courier New"/>
              <a:sym typeface="Courier New"/>
            </a:endParaRPr>
          </a:p>
          <a:p>
            <a:pPr marL="457200" lvl="0" indent="0" algn="l" rtl="0">
              <a:spcBef>
                <a:spcPts val="0"/>
              </a:spcBef>
              <a:spcAft>
                <a:spcPts val="0"/>
              </a:spcAft>
              <a:buNone/>
            </a:pPr>
            <a:r>
              <a:rPr lang="en">
                <a:solidFill>
                  <a:srgbClr val="4A86E8"/>
                </a:solidFill>
                <a:latin typeface="Courier New"/>
                <a:ea typeface="Courier New"/>
                <a:cs typeface="Courier New"/>
                <a:sym typeface="Courier New"/>
              </a:rPr>
              <a:t>return</a:t>
            </a:r>
            <a:r>
              <a:rPr lang="en">
                <a:latin typeface="Courier New"/>
                <a:ea typeface="Courier New"/>
                <a:cs typeface="Courier New"/>
                <a:sym typeface="Courier New"/>
              </a:rPr>
              <a:t> root;</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51" name="Google Shape;251;p38"/>
          <p:cNvSpPr/>
          <p:nvPr/>
        </p:nvSpPr>
        <p:spPr>
          <a:xfrm>
            <a:off x="5889600" y="1458275"/>
            <a:ext cx="169500" cy="10881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txBox="1"/>
          <p:nvPr/>
        </p:nvSpPr>
        <p:spPr>
          <a:xfrm>
            <a:off x="6375650" y="1708475"/>
            <a:ext cx="18312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 to create a new node.</a:t>
            </a:r>
            <a:endParaRPr>
              <a:latin typeface="Calibri"/>
              <a:ea typeface="Calibri"/>
              <a:cs typeface="Calibri"/>
              <a:sym typeface="Calibri"/>
            </a:endParaRPr>
          </a:p>
        </p:txBody>
      </p:sp>
      <p:sp>
        <p:nvSpPr>
          <p:cNvPr id="253" name="Google Shape;253;p38"/>
          <p:cNvSpPr/>
          <p:nvPr/>
        </p:nvSpPr>
        <p:spPr>
          <a:xfrm>
            <a:off x="6726125" y="2916525"/>
            <a:ext cx="169500" cy="1718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txBox="1"/>
          <p:nvPr/>
        </p:nvSpPr>
        <p:spPr>
          <a:xfrm>
            <a:off x="6963375" y="3380000"/>
            <a:ext cx="2181600" cy="16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 to insert the node in the tree based on different conditions.</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None/>
            </a:pPr>
            <a:r>
              <a:rPr lang="en"/>
              <a:t>(Binary Search Tree) - Search Operation</a:t>
            </a:r>
            <a:endParaRPr/>
          </a:p>
        </p:txBody>
      </p:sp>
      <p:sp>
        <p:nvSpPr>
          <p:cNvPr id="260" name="Google Shape;260;p39"/>
          <p:cNvSpPr txBox="1">
            <a:spLocks noGrp="1"/>
          </p:cNvSpPr>
          <p:nvPr>
            <p:ph type="body" idx="1"/>
          </p:nvPr>
        </p:nvSpPr>
        <p:spPr>
          <a:xfrm>
            <a:off x="822950" y="1384300"/>
            <a:ext cx="6977100" cy="20748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bool</a:t>
            </a:r>
            <a:r>
              <a:rPr lang="en" sz="1400">
                <a:latin typeface="Courier New"/>
                <a:ea typeface="Courier New"/>
                <a:cs typeface="Courier New"/>
                <a:sym typeface="Courier New"/>
              </a:rPr>
              <a:t> Search(BstNode* root, </a:t>
            </a:r>
            <a:r>
              <a:rPr lang="en" sz="1400">
                <a:solidFill>
                  <a:srgbClr val="4A86E8"/>
                </a:solidFill>
                <a:latin typeface="Courier New"/>
                <a:ea typeface="Courier New"/>
                <a:cs typeface="Courier New"/>
                <a:sym typeface="Courier New"/>
              </a:rPr>
              <a:t>int </a:t>
            </a:r>
            <a:r>
              <a:rPr lang="en" sz="1400">
                <a:latin typeface="Courier New"/>
                <a:ea typeface="Courier New"/>
                <a:cs typeface="Courier New"/>
                <a:sym typeface="Courier New"/>
              </a:rPr>
              <a:t>data){</a:t>
            </a:r>
            <a:endParaRPr sz="1400">
              <a:latin typeface="Courier New"/>
              <a:ea typeface="Courier New"/>
              <a:cs typeface="Courier New"/>
              <a:sym typeface="Courier New"/>
            </a:endParaRPr>
          </a:p>
          <a:p>
            <a:pPr marL="0" lvl="0" indent="457200" algn="l" rtl="0">
              <a:spcBef>
                <a:spcPts val="900"/>
              </a:spcBef>
              <a:spcAft>
                <a:spcPts val="0"/>
              </a:spcAft>
              <a:buNone/>
            </a:pPr>
            <a:r>
              <a:rPr lang="en" sz="1400">
                <a:solidFill>
                  <a:srgbClr val="4A86E8"/>
                </a:solidFill>
                <a:latin typeface="Courier New"/>
                <a:ea typeface="Courier New"/>
                <a:cs typeface="Courier New"/>
                <a:sym typeface="Courier New"/>
              </a:rPr>
              <a:t>if </a:t>
            </a:r>
            <a:r>
              <a:rPr lang="en" sz="1400">
                <a:latin typeface="Courier New"/>
                <a:ea typeface="Courier New"/>
                <a:cs typeface="Courier New"/>
                <a:sym typeface="Courier New"/>
              </a:rPr>
              <a:t>(root == NULL)</a:t>
            </a:r>
            <a:r>
              <a:rPr lang="en" sz="1400">
                <a:solidFill>
                  <a:srgbClr val="4A86E8"/>
                </a:solidFill>
                <a:latin typeface="Courier New"/>
                <a:ea typeface="Courier New"/>
                <a:cs typeface="Courier New"/>
                <a:sym typeface="Courier New"/>
              </a:rPr>
              <a:t> return</a:t>
            </a: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false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None/>
            </a:pP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(root-&gt;data == data) </a:t>
            </a:r>
            <a:r>
              <a:rPr lang="en" sz="1400">
                <a:solidFill>
                  <a:srgbClr val="4A86E8"/>
                </a:solidFill>
                <a:latin typeface="Courier New"/>
                <a:ea typeface="Courier New"/>
                <a:cs typeface="Courier New"/>
                <a:sym typeface="Courier New"/>
              </a:rPr>
              <a:t>return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None/>
            </a:pP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(root-&gt;data &lt;= data) </a:t>
            </a: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Search(root-&gt;left, data);</a:t>
            </a:r>
            <a:endParaRPr sz="1400">
              <a:latin typeface="Courier New"/>
              <a:ea typeface="Courier New"/>
              <a:cs typeface="Courier New"/>
              <a:sym typeface="Courier New"/>
            </a:endParaRPr>
          </a:p>
          <a:p>
            <a:pPr marL="0" lvl="0" indent="457200" algn="l" rtl="0">
              <a:spcBef>
                <a:spcPts val="900"/>
              </a:spcBef>
              <a:spcAft>
                <a:spcPts val="0"/>
              </a:spcAft>
              <a:buNone/>
            </a:pPr>
            <a:r>
              <a:rPr lang="en" sz="1400">
                <a:solidFill>
                  <a:srgbClr val="4A86E8"/>
                </a:solidFill>
                <a:latin typeface="Courier New"/>
                <a:ea typeface="Courier New"/>
                <a:cs typeface="Courier New"/>
                <a:sym typeface="Courier New"/>
              </a:rPr>
              <a:t>else</a:t>
            </a: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Search(root-&gt;right, data);</a:t>
            </a:r>
            <a:endParaRPr sz="1400">
              <a:latin typeface="Courier New"/>
              <a:ea typeface="Courier New"/>
              <a:cs typeface="Courier New"/>
              <a:sym typeface="Courier New"/>
            </a:endParaRPr>
          </a:p>
          <a:p>
            <a:pPr marL="0" lvl="0" indent="0" algn="l" rtl="0">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61" name="Google Shape;261;p39"/>
          <p:cNvSpPr/>
          <p:nvPr/>
        </p:nvSpPr>
        <p:spPr>
          <a:xfrm>
            <a:off x="7675675" y="1548700"/>
            <a:ext cx="248700" cy="15261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9"/>
          <p:cNvSpPr txBox="1"/>
          <p:nvPr/>
        </p:nvSpPr>
        <p:spPr>
          <a:xfrm>
            <a:off x="8014825" y="1548700"/>
            <a:ext cx="1129200" cy="15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 to search for data in tree and return bool value.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Main Function</a:t>
            </a:r>
            <a:endParaRPr/>
          </a:p>
        </p:txBody>
      </p:sp>
      <p:sp>
        <p:nvSpPr>
          <p:cNvPr id="268" name="Google Shape;268;p40"/>
          <p:cNvSpPr txBox="1">
            <a:spLocks noGrp="1"/>
          </p:cNvSpPr>
          <p:nvPr>
            <p:ph type="body" idx="1"/>
          </p:nvPr>
        </p:nvSpPr>
        <p:spPr>
          <a:xfrm>
            <a:off x="497400" y="1384300"/>
            <a:ext cx="84669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int </a:t>
            </a:r>
            <a:r>
              <a:rPr lang="en" sz="1400">
                <a:latin typeface="Courier New"/>
                <a:ea typeface="Courier New"/>
                <a:cs typeface="Courier New"/>
                <a:sym typeface="Courier New"/>
              </a:rPr>
              <a:t>main(){</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BstNode* root = NULL </a:t>
            </a:r>
            <a:r>
              <a:rPr lang="en" sz="1400">
                <a:solidFill>
                  <a:srgbClr val="00FF00"/>
                </a:solidFill>
                <a:latin typeface="Courier New"/>
                <a:ea typeface="Courier New"/>
                <a:cs typeface="Courier New"/>
                <a:sym typeface="Courier New"/>
              </a:rPr>
              <a:t>//creating an empty tree</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root = Insert(root, 15); root = Insert(root, 10); root = Insert(root, 20);</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root = Insert(root, 25); root = Insert(root, 8); root = Insert(root, 12);</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number;</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cout&lt;&lt;</a:t>
            </a:r>
            <a:r>
              <a:rPr lang="en" sz="1400">
                <a:solidFill>
                  <a:srgbClr val="FF0000"/>
                </a:solidFill>
                <a:latin typeface="Courier New"/>
                <a:ea typeface="Courier New"/>
                <a:cs typeface="Courier New"/>
                <a:sym typeface="Courier New"/>
              </a:rPr>
              <a:t>”Enter the number to be searched\n”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cin&gt;&gt;number;</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(Search(root, number) == </a:t>
            </a:r>
            <a:r>
              <a:rPr lang="en" sz="1400">
                <a:solidFill>
                  <a:srgbClr val="4A86E8"/>
                </a:solidFill>
                <a:latin typeface="Courier New"/>
                <a:ea typeface="Courier New"/>
                <a:cs typeface="Courier New"/>
                <a:sym typeface="Courier New"/>
              </a:rPr>
              <a:t>true</a:t>
            </a:r>
            <a:r>
              <a:rPr lang="en" sz="1400">
                <a:latin typeface="Courier New"/>
                <a:ea typeface="Courier New"/>
                <a:cs typeface="Courier New"/>
                <a:sym typeface="Courier New"/>
              </a:rPr>
              <a:t>) cout&lt;&lt;</a:t>
            </a:r>
            <a:r>
              <a:rPr lang="en" sz="1400">
                <a:solidFill>
                  <a:srgbClr val="FF0000"/>
                </a:solidFill>
                <a:latin typeface="Courier New"/>
                <a:ea typeface="Courier New"/>
                <a:cs typeface="Courier New"/>
                <a:sym typeface="Courier New"/>
              </a:rPr>
              <a:t>”Found\n”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a:t>
            </a:r>
            <a:r>
              <a:rPr lang="en" sz="1400">
                <a:latin typeface="Courier New"/>
                <a:ea typeface="Courier New"/>
                <a:cs typeface="Courier New"/>
                <a:sym typeface="Courier New"/>
              </a:rPr>
              <a:t> cout&lt;&lt;</a:t>
            </a:r>
            <a:r>
              <a:rPr lang="en" sz="1400">
                <a:solidFill>
                  <a:srgbClr val="FF0000"/>
                </a:solidFill>
                <a:latin typeface="Courier New"/>
                <a:ea typeface="Courier New"/>
                <a:cs typeface="Courier New"/>
                <a:sym typeface="Courier New"/>
              </a:rPr>
              <a:t>”Not Found\n”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Delete Operation</a:t>
            </a:r>
            <a:endParaRPr/>
          </a:p>
          <a:p>
            <a:pPr marL="0" lvl="0" indent="0" algn="l" rtl="0">
              <a:spcBef>
                <a:spcPts val="0"/>
              </a:spcBef>
              <a:spcAft>
                <a:spcPts val="0"/>
              </a:spcAft>
              <a:buNone/>
            </a:pPr>
            <a:r>
              <a:rPr lang="en"/>
              <a:t>(Binary Search Tree)</a:t>
            </a:r>
            <a:endParaRPr/>
          </a:p>
        </p:txBody>
      </p:sp>
      <p:sp>
        <p:nvSpPr>
          <p:cNvPr id="274" name="Google Shape;274;p41"/>
          <p:cNvSpPr txBox="1">
            <a:spLocks noGrp="1"/>
          </p:cNvSpPr>
          <p:nvPr>
            <p:ph type="body" idx="1"/>
          </p:nvPr>
        </p:nvSpPr>
        <p:spPr>
          <a:xfrm>
            <a:off x="5402925" y="1384300"/>
            <a:ext cx="18837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a:solidFill>
                  <a:srgbClr val="4A86E8"/>
                </a:solidFill>
              </a:rPr>
              <a:t>Case1</a:t>
            </a:r>
            <a:r>
              <a:rPr lang="en"/>
              <a:t>: No Child</a:t>
            </a:r>
            <a:endParaRPr/>
          </a:p>
          <a:p>
            <a:pPr marL="0" lvl="0" indent="0" algn="l" rtl="0">
              <a:spcBef>
                <a:spcPts val="900"/>
              </a:spcBef>
              <a:spcAft>
                <a:spcPts val="0"/>
              </a:spcAft>
              <a:buNone/>
            </a:pPr>
            <a:r>
              <a:rPr lang="en">
                <a:solidFill>
                  <a:srgbClr val="4A86E8"/>
                </a:solidFill>
              </a:rPr>
              <a:t>Case2</a:t>
            </a:r>
            <a:r>
              <a:rPr lang="en"/>
              <a:t>: One Child</a:t>
            </a:r>
            <a:endParaRPr/>
          </a:p>
          <a:p>
            <a:pPr marL="0" lvl="0" indent="0" algn="l" rtl="0">
              <a:spcBef>
                <a:spcPts val="900"/>
              </a:spcBef>
              <a:spcAft>
                <a:spcPts val="200"/>
              </a:spcAft>
              <a:buNone/>
            </a:pPr>
            <a:r>
              <a:rPr lang="en">
                <a:solidFill>
                  <a:srgbClr val="4A86E8"/>
                </a:solidFill>
              </a:rPr>
              <a:t>Case3</a:t>
            </a:r>
            <a:r>
              <a:rPr lang="en"/>
              <a:t>: Two Children</a:t>
            </a:r>
            <a:endParaRPr/>
          </a:p>
        </p:txBody>
      </p:sp>
      <p:pic>
        <p:nvPicPr>
          <p:cNvPr id="275" name="Google Shape;275;p41"/>
          <p:cNvPicPr preferRelativeResize="0"/>
          <p:nvPr/>
        </p:nvPicPr>
        <p:blipFill>
          <a:blip r:embed="rId3">
            <a:alphaModFix/>
          </a:blip>
          <a:stretch>
            <a:fillRect/>
          </a:stretch>
        </p:blipFill>
        <p:spPr>
          <a:xfrm>
            <a:off x="822952" y="1384302"/>
            <a:ext cx="3102388" cy="3017400"/>
          </a:xfrm>
          <a:prstGeom prst="rect">
            <a:avLst/>
          </a:prstGeom>
          <a:noFill/>
          <a:ln>
            <a:noFill/>
          </a:ln>
        </p:spPr>
      </p:pic>
      <p:cxnSp>
        <p:nvCxnSpPr>
          <p:cNvPr id="276" name="Google Shape;276;p41"/>
          <p:cNvCxnSpPr>
            <a:endCxn id="274" idx="1"/>
          </p:cNvCxnSpPr>
          <p:nvPr/>
        </p:nvCxnSpPr>
        <p:spPr>
          <a:xfrm flipH="1">
            <a:off x="5402925" y="2504200"/>
            <a:ext cx="654300" cy="388800"/>
          </a:xfrm>
          <a:prstGeom prst="straightConnector1">
            <a:avLst/>
          </a:prstGeom>
          <a:noFill/>
          <a:ln w="9525" cap="flat" cmpd="sng">
            <a:solidFill>
              <a:schemeClr val="dk2"/>
            </a:solidFill>
            <a:prstDash val="solid"/>
            <a:round/>
            <a:headEnd type="none" w="med" len="med"/>
            <a:tailEnd type="triangle" w="med" len="med"/>
          </a:ln>
        </p:spPr>
      </p:cxnSp>
      <p:cxnSp>
        <p:nvCxnSpPr>
          <p:cNvPr id="277" name="Google Shape;277;p41"/>
          <p:cNvCxnSpPr/>
          <p:nvPr/>
        </p:nvCxnSpPr>
        <p:spPr>
          <a:xfrm>
            <a:off x="6057225" y="2506900"/>
            <a:ext cx="733200" cy="425700"/>
          </a:xfrm>
          <a:prstGeom prst="straightConnector1">
            <a:avLst/>
          </a:prstGeom>
          <a:noFill/>
          <a:ln w="9525" cap="flat" cmpd="sng">
            <a:solidFill>
              <a:schemeClr val="dk2"/>
            </a:solidFill>
            <a:prstDash val="solid"/>
            <a:round/>
            <a:headEnd type="none" w="med" len="med"/>
            <a:tailEnd type="triangle" w="med" len="med"/>
          </a:ln>
        </p:spPr>
      </p:cxnSp>
      <p:sp>
        <p:nvSpPr>
          <p:cNvPr id="278" name="Google Shape;278;p41"/>
          <p:cNvSpPr txBox="1"/>
          <p:nvPr/>
        </p:nvSpPr>
        <p:spPr>
          <a:xfrm>
            <a:off x="4427238" y="2932600"/>
            <a:ext cx="1635600" cy="13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latin typeface="Calibri"/>
                <a:ea typeface="Calibri"/>
                <a:cs typeface="Calibri"/>
                <a:sym typeface="Calibri"/>
              </a:rPr>
              <a:t>Find minimum node in right;</a:t>
            </a:r>
            <a:endParaRPr>
              <a:solidFill>
                <a:srgbClr val="FF9900"/>
              </a:solidFill>
              <a:latin typeface="Calibri"/>
              <a:ea typeface="Calibri"/>
              <a:cs typeface="Calibri"/>
              <a:sym typeface="Calibri"/>
            </a:endParaRPr>
          </a:p>
          <a:p>
            <a:pPr marL="0" lvl="0" indent="0" algn="l" rtl="0">
              <a:spcBef>
                <a:spcPts val="0"/>
              </a:spcBef>
              <a:spcAft>
                <a:spcPts val="0"/>
              </a:spcAft>
              <a:buNone/>
            </a:pPr>
            <a:r>
              <a:rPr lang="en">
                <a:solidFill>
                  <a:srgbClr val="00FF00"/>
                </a:solidFill>
                <a:latin typeface="Calibri"/>
                <a:ea typeface="Calibri"/>
                <a:cs typeface="Calibri"/>
                <a:sym typeface="Calibri"/>
              </a:rPr>
              <a:t>Copy the value in targeted node;</a:t>
            </a:r>
            <a:endParaRPr>
              <a:solidFill>
                <a:srgbClr val="00FF00"/>
              </a:solidFill>
              <a:latin typeface="Calibri"/>
              <a:ea typeface="Calibri"/>
              <a:cs typeface="Calibri"/>
              <a:sym typeface="Calibri"/>
            </a:endParaRPr>
          </a:p>
          <a:p>
            <a:pPr marL="0" lvl="0" indent="0" algn="l" rtl="0">
              <a:spcBef>
                <a:spcPts val="0"/>
              </a:spcBef>
              <a:spcAft>
                <a:spcPts val="0"/>
              </a:spcAft>
              <a:buNone/>
            </a:pPr>
            <a:r>
              <a:rPr lang="en">
                <a:solidFill>
                  <a:srgbClr val="4A86E8"/>
                </a:solidFill>
                <a:latin typeface="Calibri"/>
                <a:ea typeface="Calibri"/>
                <a:cs typeface="Calibri"/>
                <a:sym typeface="Calibri"/>
              </a:rPr>
              <a:t>Delete duplicate from right-subtree;</a:t>
            </a:r>
            <a:endParaRPr>
              <a:solidFill>
                <a:srgbClr val="4A86E8"/>
              </a:solidFill>
              <a:latin typeface="Calibri"/>
              <a:ea typeface="Calibri"/>
              <a:cs typeface="Calibri"/>
              <a:sym typeface="Calibri"/>
            </a:endParaRPr>
          </a:p>
        </p:txBody>
      </p:sp>
      <p:sp>
        <p:nvSpPr>
          <p:cNvPr id="279" name="Google Shape;279;p41"/>
          <p:cNvSpPr txBox="1"/>
          <p:nvPr/>
        </p:nvSpPr>
        <p:spPr>
          <a:xfrm>
            <a:off x="6564750" y="2943850"/>
            <a:ext cx="1545300" cy="13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latin typeface="Calibri"/>
                <a:ea typeface="Calibri"/>
                <a:cs typeface="Calibri"/>
                <a:sym typeface="Calibri"/>
              </a:rPr>
              <a:t>Find maximum node in left;</a:t>
            </a:r>
            <a:endParaRPr>
              <a:solidFill>
                <a:srgbClr val="FF9900"/>
              </a:solidFill>
              <a:latin typeface="Calibri"/>
              <a:ea typeface="Calibri"/>
              <a:cs typeface="Calibri"/>
              <a:sym typeface="Calibri"/>
            </a:endParaRPr>
          </a:p>
          <a:p>
            <a:pPr marL="0" lvl="0" indent="0" algn="l" rtl="0">
              <a:spcBef>
                <a:spcPts val="0"/>
              </a:spcBef>
              <a:spcAft>
                <a:spcPts val="0"/>
              </a:spcAft>
              <a:buNone/>
            </a:pPr>
            <a:r>
              <a:rPr lang="en">
                <a:solidFill>
                  <a:srgbClr val="00FF00"/>
                </a:solidFill>
                <a:latin typeface="Calibri"/>
                <a:ea typeface="Calibri"/>
                <a:cs typeface="Calibri"/>
                <a:sym typeface="Calibri"/>
              </a:rPr>
              <a:t>Copy the value in targeted node;</a:t>
            </a:r>
            <a:endParaRPr>
              <a:solidFill>
                <a:srgbClr val="00FF00"/>
              </a:solidFill>
              <a:latin typeface="Calibri"/>
              <a:ea typeface="Calibri"/>
              <a:cs typeface="Calibri"/>
              <a:sym typeface="Calibri"/>
            </a:endParaRPr>
          </a:p>
          <a:p>
            <a:pPr marL="0" lvl="0" indent="0" algn="l" rtl="0">
              <a:spcBef>
                <a:spcPts val="0"/>
              </a:spcBef>
              <a:spcAft>
                <a:spcPts val="0"/>
              </a:spcAft>
              <a:buNone/>
            </a:pPr>
            <a:r>
              <a:rPr lang="en">
                <a:solidFill>
                  <a:srgbClr val="4A86E8"/>
                </a:solidFill>
                <a:latin typeface="Calibri"/>
                <a:ea typeface="Calibri"/>
                <a:cs typeface="Calibri"/>
                <a:sym typeface="Calibri"/>
              </a:rPr>
              <a:t>Delete duplicate from left-subtree;</a:t>
            </a:r>
            <a:endParaRPr>
              <a:solidFill>
                <a:srgbClr val="4A86E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Delete Operation</a:t>
            </a:r>
            <a:endParaRPr/>
          </a:p>
        </p:txBody>
      </p:sp>
      <p:sp>
        <p:nvSpPr>
          <p:cNvPr id="285" name="Google Shape;285;p42"/>
          <p:cNvSpPr txBox="1">
            <a:spLocks noGrp="1"/>
          </p:cNvSpPr>
          <p:nvPr>
            <p:ph type="body" idx="1"/>
          </p:nvPr>
        </p:nvSpPr>
        <p:spPr>
          <a:xfrm>
            <a:off x="822960" y="1303050"/>
            <a:ext cx="75438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latin typeface="Courier New"/>
                <a:ea typeface="Courier New"/>
                <a:cs typeface="Courier New"/>
                <a:sym typeface="Courier New"/>
              </a:rPr>
              <a:t>BstNode* Delete(BstNode* root,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data){</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 (root == NULL) </a:t>
            </a: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root;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(data &lt; root-&gt;data) root-&gt;left = Delete(root-&gt;left, data);</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(data&gt; root-&gt;data) root-&gt;right = Delete(root-&gt;right, data);</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a:t>
            </a:r>
            <a:r>
              <a:rPr lang="en" sz="1400">
                <a:latin typeface="Courier New"/>
                <a:ea typeface="Courier New"/>
                <a:cs typeface="Courier New"/>
                <a:sym typeface="Courier New"/>
              </a:rPr>
              <a:t>{</a:t>
            </a:r>
            <a:r>
              <a:rPr lang="en" sz="1400">
                <a:solidFill>
                  <a:srgbClr val="00FF00"/>
                </a:solidFill>
                <a:latin typeface="Courier New"/>
                <a:ea typeface="Courier New"/>
                <a:cs typeface="Courier New"/>
                <a:sym typeface="Courier New"/>
              </a:rPr>
              <a:t>//found the node to be deleted	</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solidFill>
                  <a:srgbClr val="00FF00"/>
                </a:solidFill>
                <a:latin typeface="Courier New"/>
                <a:ea typeface="Courier New"/>
                <a:cs typeface="Courier New"/>
                <a:sym typeface="Courier New"/>
              </a:rPr>
              <a:t>		//code to delete the node and rearrange the</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solidFill>
                  <a:srgbClr val="00FF00"/>
                </a:solidFill>
                <a:latin typeface="Courier New"/>
                <a:ea typeface="Courier New"/>
                <a:cs typeface="Courier New"/>
                <a:sym typeface="Courier New"/>
              </a:rPr>
              <a:t>		//remaining nodes in different cases.</a:t>
            </a:r>
            <a:endParaRPr sz="1400">
              <a:solidFill>
                <a:srgbClr val="00FF00"/>
              </a:solidFill>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None/>
            </a:pP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root;</a:t>
            </a:r>
            <a:endParaRPr sz="1400">
              <a:latin typeface="Courier New"/>
              <a:ea typeface="Courier New"/>
              <a:cs typeface="Courier New"/>
              <a:sym typeface="Courier New"/>
            </a:endParaRPr>
          </a:p>
          <a:p>
            <a:pPr marL="0" lvl="0" indent="0" algn="l" rtl="0">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Delete Operation</a:t>
            </a:r>
            <a:endParaRPr/>
          </a:p>
        </p:txBody>
      </p:sp>
      <p:sp>
        <p:nvSpPr>
          <p:cNvPr id="291" name="Google Shape;291;p43"/>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latin typeface="Courier New"/>
                <a:ea typeface="Courier New"/>
                <a:cs typeface="Courier New"/>
                <a:sym typeface="Courier New"/>
              </a:rPr>
              <a:t>{</a:t>
            </a:r>
            <a:r>
              <a:rPr lang="en" sz="1400">
                <a:solidFill>
                  <a:srgbClr val="00FF00"/>
                </a:solidFill>
                <a:latin typeface="Courier New"/>
                <a:ea typeface="Courier New"/>
                <a:cs typeface="Courier New"/>
                <a:sym typeface="Courier New"/>
              </a:rPr>
              <a:t>//logic continued</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(root-&gt;left == NULL &amp;&amp; root-&gt;right == NULL){</a:t>
            </a:r>
            <a:endParaRPr sz="1400">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//Case1: No child</a:t>
            </a:r>
            <a:endParaRPr sz="1400">
              <a:solidFill>
                <a:srgbClr val="00FF00"/>
              </a:solidFill>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delete</a:t>
            </a:r>
            <a:r>
              <a:rPr lang="en" sz="1400">
                <a:latin typeface="Courier New"/>
                <a:ea typeface="Courier New"/>
                <a:cs typeface="Courier New"/>
                <a:sym typeface="Courier New"/>
              </a:rPr>
              <a:t> root;</a:t>
            </a:r>
            <a:endParaRPr sz="1400">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	root = NULL;</a:t>
            </a:r>
            <a:endParaRPr sz="1400">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None/>
            </a:pPr>
            <a:endParaRPr sz="1400">
              <a:latin typeface="Courier New"/>
              <a:ea typeface="Courier New"/>
              <a:cs typeface="Courier New"/>
              <a:sym typeface="Courier New"/>
            </a:endParaRPr>
          </a:p>
          <a:p>
            <a:pPr marL="0" lvl="0" indent="0" algn="l" rtl="0">
              <a:spcBef>
                <a:spcPts val="900"/>
              </a:spcBef>
              <a:spcAft>
                <a:spcPts val="0"/>
              </a:spcAft>
              <a:buNone/>
            </a:pPr>
            <a:r>
              <a:rPr lang="en" sz="1400">
                <a:solidFill>
                  <a:srgbClr val="00FF00"/>
                </a:solidFill>
                <a:latin typeface="Courier New"/>
                <a:ea typeface="Courier New"/>
                <a:cs typeface="Courier New"/>
                <a:sym typeface="Courier New"/>
              </a:rPr>
              <a:t>//other cases</a:t>
            </a:r>
            <a:endParaRPr sz="1400">
              <a:solidFill>
                <a:srgbClr val="00FF00"/>
              </a:solidFill>
              <a:latin typeface="Courier New"/>
              <a:ea typeface="Courier New"/>
              <a:cs typeface="Courier New"/>
              <a:sym typeface="Courier New"/>
            </a:endParaRPr>
          </a:p>
          <a:p>
            <a:pPr marL="0" lvl="0" indent="0" algn="l" rtl="0">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Types of Trees</a:t>
            </a:r>
            <a:endParaRPr/>
          </a:p>
        </p:txBody>
      </p:sp>
      <p:sp>
        <p:nvSpPr>
          <p:cNvPr id="153" name="Google Shape;153;p26"/>
          <p:cNvSpPr txBox="1">
            <a:spLocks noGrp="1"/>
          </p:cNvSpPr>
          <p:nvPr>
            <p:ph type="body" idx="1"/>
          </p:nvPr>
        </p:nvSpPr>
        <p:spPr>
          <a:xfrm>
            <a:off x="822960" y="1384300"/>
            <a:ext cx="7543800" cy="3017400"/>
          </a:xfrm>
          <a:prstGeom prst="rect">
            <a:avLst/>
          </a:prstGeom>
          <a:solidFill>
            <a:srgbClr val="FFFFFF"/>
          </a:solidFill>
        </p:spPr>
        <p:txBody>
          <a:bodyPr spcFirstLastPara="1" wrap="square" lIns="0" tIns="34275" rIns="0" bIns="34275" anchor="t" anchorCtr="0">
            <a:noAutofit/>
          </a:bodyPr>
          <a:lstStyle/>
          <a:p>
            <a:pPr marL="457200" lvl="0" indent="-349250" algn="l" rtl="0">
              <a:spcBef>
                <a:spcPts val="900"/>
              </a:spcBef>
              <a:spcAft>
                <a:spcPts val="0"/>
              </a:spcAft>
              <a:buSzPts val="1900"/>
              <a:buChar char="●"/>
            </a:pPr>
            <a:r>
              <a:rPr lang="en" sz="1900"/>
              <a:t>General Tree: </a:t>
            </a:r>
            <a:endParaRPr sz="1900"/>
          </a:p>
          <a:p>
            <a:pPr marL="914400" lvl="1" indent="-349250" algn="l" rtl="0">
              <a:spcBef>
                <a:spcPts val="0"/>
              </a:spcBef>
              <a:spcAft>
                <a:spcPts val="0"/>
              </a:spcAft>
              <a:buSzPts val="1900"/>
              <a:buChar char="○"/>
            </a:pPr>
            <a:r>
              <a:rPr lang="en" sz="1900"/>
              <a:t>No constraint on hierarchy of tree.</a:t>
            </a:r>
            <a:endParaRPr sz="1900"/>
          </a:p>
          <a:p>
            <a:pPr marL="914400" lvl="1" indent="-349250" algn="l" rtl="0">
              <a:spcBef>
                <a:spcPts val="0"/>
              </a:spcBef>
              <a:spcAft>
                <a:spcPts val="0"/>
              </a:spcAft>
              <a:buSzPts val="1900"/>
              <a:buChar char="○"/>
            </a:pPr>
            <a:r>
              <a:rPr lang="en" sz="1900"/>
              <a:t>Every node may have infinite numbers of children.</a:t>
            </a:r>
            <a:endParaRPr sz="1900"/>
          </a:p>
          <a:p>
            <a:pPr marL="914400" lvl="0" indent="0" algn="l" rtl="0">
              <a:spcBef>
                <a:spcPts val="900"/>
              </a:spcBef>
              <a:spcAft>
                <a:spcPts val="0"/>
              </a:spcAft>
              <a:buNone/>
            </a:pPr>
            <a:endParaRPr sz="1900"/>
          </a:p>
          <a:p>
            <a:pPr marL="457200" lvl="0" indent="-349250" algn="l" rtl="0">
              <a:spcBef>
                <a:spcPts val="900"/>
              </a:spcBef>
              <a:spcAft>
                <a:spcPts val="0"/>
              </a:spcAft>
              <a:buSzPts val="1900"/>
              <a:buChar char="●"/>
            </a:pPr>
            <a:r>
              <a:rPr lang="en" sz="1900">
                <a:solidFill>
                  <a:srgbClr val="4D5968"/>
                </a:solidFill>
                <a:highlight>
                  <a:srgbClr val="FFFFFF"/>
                </a:highlight>
              </a:rPr>
              <a:t>Binary Tree:</a:t>
            </a:r>
            <a:endParaRPr sz="1900">
              <a:solidFill>
                <a:srgbClr val="4D5968"/>
              </a:solidFill>
              <a:highlight>
                <a:srgbClr val="FFFFFF"/>
              </a:highlight>
            </a:endParaRPr>
          </a:p>
          <a:p>
            <a:pPr marL="914400" lvl="1" indent="-349250" algn="l" rtl="0">
              <a:spcBef>
                <a:spcPts val="0"/>
              </a:spcBef>
              <a:spcAft>
                <a:spcPts val="0"/>
              </a:spcAft>
              <a:buClr>
                <a:srgbClr val="4D5968"/>
              </a:buClr>
              <a:buSzPts val="1900"/>
              <a:buChar char="○"/>
            </a:pPr>
            <a:r>
              <a:rPr lang="en" sz="1900">
                <a:solidFill>
                  <a:srgbClr val="4D5968"/>
                </a:solidFill>
                <a:highlight>
                  <a:srgbClr val="FFFFFF"/>
                </a:highlight>
              </a:rPr>
              <a:t>Each node can have at max two child nodes.</a:t>
            </a:r>
            <a:endParaRPr sz="1900">
              <a:solidFill>
                <a:srgbClr val="4D5968"/>
              </a:solidFill>
              <a:highlight>
                <a:srgbClr val="FFFFFF"/>
              </a:highlight>
            </a:endParaRPr>
          </a:p>
          <a:p>
            <a:pPr marL="914400" lvl="1" indent="-349250" algn="l" rtl="0">
              <a:spcBef>
                <a:spcPts val="0"/>
              </a:spcBef>
              <a:spcAft>
                <a:spcPts val="0"/>
              </a:spcAft>
              <a:buClr>
                <a:srgbClr val="4D5968"/>
              </a:buClr>
              <a:buSzPts val="1900"/>
              <a:buChar char="○"/>
            </a:pPr>
            <a:r>
              <a:rPr lang="en" sz="1900">
                <a:solidFill>
                  <a:srgbClr val="4D5968"/>
                </a:solidFill>
                <a:highlight>
                  <a:srgbClr val="FFFFFF"/>
                </a:highlight>
              </a:rPr>
              <a:t>This is more popular than most other trees.</a:t>
            </a:r>
            <a:endParaRPr sz="1900">
              <a:solidFill>
                <a:srgbClr val="4D5968"/>
              </a:solidFill>
              <a:highlight>
                <a:srgbClr val="FFFFFF"/>
              </a:highlight>
            </a:endParaRPr>
          </a:p>
        </p:txBody>
      </p:sp>
      <p:pic>
        <p:nvPicPr>
          <p:cNvPr id="154" name="Google Shape;154;p26"/>
          <p:cNvPicPr preferRelativeResize="0"/>
          <p:nvPr/>
        </p:nvPicPr>
        <p:blipFill rotWithShape="1">
          <a:blip r:embed="rId3">
            <a:alphaModFix/>
          </a:blip>
          <a:srcRect l="7023" r="5838" b="14354"/>
          <a:stretch/>
        </p:blipFill>
        <p:spPr>
          <a:xfrm>
            <a:off x="6398275" y="2720375"/>
            <a:ext cx="2588725" cy="2024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4"/>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Delete Operation</a:t>
            </a:r>
            <a:endParaRPr/>
          </a:p>
        </p:txBody>
      </p:sp>
      <p:sp>
        <p:nvSpPr>
          <p:cNvPr id="297" name="Google Shape;297;p44"/>
          <p:cNvSpPr txBox="1">
            <a:spLocks noGrp="1"/>
          </p:cNvSpPr>
          <p:nvPr>
            <p:ph type="body" idx="1"/>
          </p:nvPr>
        </p:nvSpPr>
        <p:spPr>
          <a:xfrm>
            <a:off x="1063900" y="1359450"/>
            <a:ext cx="4117200" cy="34335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solidFill>
                  <a:srgbClr val="00FF00"/>
                </a:solidFill>
                <a:latin typeface="Courier New"/>
                <a:ea typeface="Courier New"/>
                <a:cs typeface="Courier New"/>
                <a:sym typeface="Courier New"/>
              </a:rPr>
              <a:t>//logic continued</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//Case2 : One Child</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//no left subtree</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(root-&gt;left == NULL){</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BstNode* temp = root;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root = temp-&gt;right;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delete</a:t>
            </a:r>
            <a:r>
              <a:rPr lang="en" sz="1400">
                <a:latin typeface="Courier New"/>
                <a:ea typeface="Courier New"/>
                <a:cs typeface="Courier New"/>
                <a:sym typeface="Courier New"/>
              </a:rPr>
              <a:t> temp;</a:t>
            </a:r>
            <a:endParaRPr sz="1400">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//no right subtree</a:t>
            </a:r>
            <a:endParaRPr sz="1400">
              <a:solidFill>
                <a:srgbClr val="00FF00"/>
              </a:solidFill>
              <a:latin typeface="Courier New"/>
              <a:ea typeface="Courier New"/>
              <a:cs typeface="Courier New"/>
              <a:sym typeface="Courier New"/>
            </a:endParaRPr>
          </a:p>
          <a:p>
            <a:pPr marL="0" lvl="0" indent="457200" algn="l" rtl="0">
              <a:spcBef>
                <a:spcPts val="900"/>
              </a:spcBef>
              <a:spcAft>
                <a:spcPts val="0"/>
              </a:spcAft>
              <a:buNone/>
            </a:pPr>
            <a:r>
              <a:rPr lang="en" sz="1400">
                <a:solidFill>
                  <a:srgbClr val="00FF00"/>
                </a:solidFill>
                <a:latin typeface="Courier New"/>
                <a:ea typeface="Courier New"/>
                <a:cs typeface="Courier New"/>
                <a:sym typeface="Courier New"/>
              </a:rPr>
              <a:t>	</a:t>
            </a:r>
            <a:endParaRPr sz="1400">
              <a:solidFill>
                <a:srgbClr val="00FF00"/>
              </a:solidFill>
              <a:latin typeface="Courier New"/>
              <a:ea typeface="Courier New"/>
              <a:cs typeface="Courier New"/>
              <a:sym typeface="Courier New"/>
            </a:endParaRPr>
          </a:p>
          <a:p>
            <a:pPr marL="0" lvl="0" indent="0" algn="l" rtl="0">
              <a:spcBef>
                <a:spcPts val="900"/>
              </a:spcBef>
              <a:spcAft>
                <a:spcPts val="200"/>
              </a:spcAft>
              <a:buNone/>
            </a:pPr>
            <a:endParaRPr sz="14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Delete Operation</a:t>
            </a:r>
            <a:endParaRPr/>
          </a:p>
        </p:txBody>
      </p:sp>
      <p:sp>
        <p:nvSpPr>
          <p:cNvPr id="303" name="Google Shape;303;p45"/>
          <p:cNvSpPr txBox="1">
            <a:spLocks noGrp="1"/>
          </p:cNvSpPr>
          <p:nvPr>
            <p:ph type="body" idx="1"/>
          </p:nvPr>
        </p:nvSpPr>
        <p:spPr>
          <a:xfrm>
            <a:off x="800110" y="1303050"/>
            <a:ext cx="7543800" cy="3017400"/>
          </a:xfrm>
          <a:prstGeom prst="rect">
            <a:avLst/>
          </a:prstGeom>
        </p:spPr>
        <p:txBody>
          <a:bodyPr spcFirstLastPara="1" wrap="square" lIns="0" tIns="34275" rIns="0" bIns="34275" anchor="t" anchorCtr="0">
            <a:noAutofit/>
          </a:bodyPr>
          <a:lstStyle/>
          <a:p>
            <a:pPr marL="0" lvl="0" indent="457200" algn="l" rtl="0">
              <a:spcBef>
                <a:spcPts val="900"/>
              </a:spcBef>
              <a:spcAft>
                <a:spcPts val="0"/>
              </a:spcAft>
              <a:buClr>
                <a:schemeClr val="dk1"/>
              </a:buClr>
              <a:buSzPts val="1100"/>
              <a:buFont typeface="Arial"/>
              <a:buNone/>
            </a:pP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(root-&gt;right == NULL){</a:t>
            </a:r>
            <a:endParaRPr sz="1400">
              <a:latin typeface="Courier New"/>
              <a:ea typeface="Courier New"/>
              <a:cs typeface="Courier New"/>
              <a:sym typeface="Courier New"/>
            </a:endParaRPr>
          </a:p>
          <a:p>
            <a:pPr marL="0" lvl="0" indent="45720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BstNode* temp = root;</a:t>
            </a:r>
            <a:endParaRPr sz="1400">
              <a:latin typeface="Courier New"/>
              <a:ea typeface="Courier New"/>
              <a:cs typeface="Courier New"/>
              <a:sym typeface="Courier New"/>
            </a:endParaRPr>
          </a:p>
          <a:p>
            <a:pPr marL="0" lvl="0" indent="45720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root = temp-&gt;left;</a:t>
            </a:r>
            <a:endParaRPr sz="1400">
              <a:latin typeface="Courier New"/>
              <a:ea typeface="Courier New"/>
              <a:cs typeface="Courier New"/>
              <a:sym typeface="Courier New"/>
            </a:endParaRPr>
          </a:p>
          <a:p>
            <a:pPr marL="0" lvl="0" indent="45720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delete</a:t>
            </a:r>
            <a:r>
              <a:rPr lang="en" sz="1400">
                <a:latin typeface="Courier New"/>
                <a:ea typeface="Courier New"/>
                <a:cs typeface="Courier New"/>
                <a:sym typeface="Courier New"/>
              </a:rPr>
              <a:t> temp;</a:t>
            </a:r>
            <a:endParaRPr sz="1400">
              <a:latin typeface="Courier New"/>
              <a:ea typeface="Courier New"/>
              <a:cs typeface="Courier New"/>
              <a:sym typeface="Courier New"/>
            </a:endParaRPr>
          </a:p>
          <a:p>
            <a:pPr marL="0" lvl="0" indent="45720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Clr>
                <a:schemeClr val="dk1"/>
              </a:buClr>
              <a:buSzPts val="1100"/>
              <a:buFont typeface="Arial"/>
              <a:buNone/>
            </a:pPr>
            <a:r>
              <a:rPr lang="en" sz="1400">
                <a:solidFill>
                  <a:srgbClr val="4A86E8"/>
                </a:solidFill>
                <a:latin typeface="Courier New"/>
                <a:ea typeface="Courier New"/>
                <a:cs typeface="Courier New"/>
                <a:sym typeface="Courier New"/>
              </a:rPr>
              <a:t>else</a:t>
            </a: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//Case 3: Two children</a:t>
            </a:r>
            <a:endParaRPr sz="1400">
              <a:solidFill>
                <a:srgbClr val="00FF00"/>
              </a:solidFill>
              <a:latin typeface="Courier New"/>
              <a:ea typeface="Courier New"/>
              <a:cs typeface="Courier New"/>
              <a:sym typeface="Courier New"/>
            </a:endParaRPr>
          </a:p>
          <a:p>
            <a:pPr marL="457200" lvl="0" indent="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BstNode* temp = FindMin(root-&gt;right);</a:t>
            </a:r>
            <a:endParaRPr sz="1400">
              <a:latin typeface="Courier New"/>
              <a:ea typeface="Courier New"/>
              <a:cs typeface="Courier New"/>
              <a:sym typeface="Courier New"/>
            </a:endParaRPr>
          </a:p>
          <a:p>
            <a:pPr marL="457200" lvl="0" indent="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root-&gt;data = temp-&gt;data;</a:t>
            </a:r>
            <a:endParaRPr sz="1400">
              <a:latin typeface="Courier New"/>
              <a:ea typeface="Courier New"/>
              <a:cs typeface="Courier New"/>
              <a:sym typeface="Courier New"/>
            </a:endParaRPr>
          </a:p>
          <a:p>
            <a:pPr marL="457200" lvl="0" indent="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root-&gt;right = Delete(root-&gt;right, temp-&gt;data);</a:t>
            </a:r>
            <a:endParaRPr sz="1400">
              <a:latin typeface="Courier New"/>
              <a:ea typeface="Courier New"/>
              <a:cs typeface="Courier New"/>
              <a:sym typeface="Courier New"/>
            </a:endParaRPr>
          </a:p>
          <a:p>
            <a:pPr marL="457200" lvl="0" indent="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200"/>
              </a:spcAft>
              <a:buNone/>
            </a:pPr>
            <a:endParaRPr/>
          </a:p>
        </p:txBody>
      </p:sp>
      <p:sp>
        <p:nvSpPr>
          <p:cNvPr id="304" name="Google Shape;304;p45"/>
          <p:cNvSpPr/>
          <p:nvPr/>
        </p:nvSpPr>
        <p:spPr>
          <a:xfrm>
            <a:off x="5921800" y="3197675"/>
            <a:ext cx="180600" cy="485100"/>
          </a:xfrm>
          <a:prstGeom prst="rightBrace">
            <a:avLst>
              <a:gd name="adj1" fmla="val 50000"/>
              <a:gd name="adj2" fmla="val 55808"/>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p:cNvSpPr txBox="1"/>
          <p:nvPr/>
        </p:nvSpPr>
        <p:spPr>
          <a:xfrm>
            <a:off x="6519600" y="3079325"/>
            <a:ext cx="25266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function returns the node with minimum value in that subtree.</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Traversal Operations</a:t>
            </a:r>
            <a:endParaRPr/>
          </a:p>
          <a:p>
            <a:pPr marL="0" lvl="0" indent="0" algn="l" rtl="0">
              <a:spcBef>
                <a:spcPts val="0"/>
              </a:spcBef>
              <a:spcAft>
                <a:spcPts val="0"/>
              </a:spcAft>
              <a:buClr>
                <a:schemeClr val="dk1"/>
              </a:buClr>
              <a:buSzPts val="1100"/>
              <a:buFont typeface="Arial"/>
              <a:buNone/>
            </a:pPr>
            <a:r>
              <a:rPr lang="en"/>
              <a:t>(Binary Search Tree)</a:t>
            </a:r>
            <a:endParaRPr/>
          </a:p>
        </p:txBody>
      </p:sp>
      <p:sp>
        <p:nvSpPr>
          <p:cNvPr id="311" name="Google Shape;311;p46"/>
          <p:cNvSpPr txBox="1">
            <a:spLocks noGrp="1"/>
          </p:cNvSpPr>
          <p:nvPr>
            <p:ph type="body" idx="1"/>
          </p:nvPr>
        </p:nvSpPr>
        <p:spPr>
          <a:xfrm>
            <a:off x="822949" y="1303050"/>
            <a:ext cx="8155500" cy="3017400"/>
          </a:xfrm>
          <a:prstGeom prst="rect">
            <a:avLst/>
          </a:prstGeom>
        </p:spPr>
        <p:txBody>
          <a:bodyPr spcFirstLastPara="1" wrap="square" lIns="0" tIns="34275" rIns="0" bIns="34275" anchor="t" anchorCtr="0">
            <a:noAutofit/>
          </a:bodyPr>
          <a:lstStyle/>
          <a:p>
            <a:pPr marL="457200" lvl="0" indent="-336550" algn="l" rtl="0">
              <a:lnSpc>
                <a:spcPct val="90000"/>
              </a:lnSpc>
              <a:spcBef>
                <a:spcPts val="900"/>
              </a:spcBef>
              <a:spcAft>
                <a:spcPts val="0"/>
              </a:spcAft>
              <a:buSzPts val="1700"/>
              <a:buAutoNum type="arabicPeriod"/>
            </a:pPr>
            <a:r>
              <a:rPr lang="en" sz="1700"/>
              <a:t>Breadth First Traversal (or Level Order Traversal)</a:t>
            </a:r>
            <a:endParaRPr sz="1700"/>
          </a:p>
          <a:p>
            <a:pPr marL="457200" lvl="0" indent="-336550" algn="l" rtl="0">
              <a:lnSpc>
                <a:spcPct val="90000"/>
              </a:lnSpc>
              <a:spcBef>
                <a:spcPts val="900"/>
              </a:spcBef>
              <a:spcAft>
                <a:spcPts val="0"/>
              </a:spcAft>
              <a:buSzPts val="1700"/>
              <a:buAutoNum type="arabicPeriod"/>
            </a:pPr>
            <a:r>
              <a:rPr lang="en" sz="1700"/>
              <a:t>Depth First Traversals</a:t>
            </a:r>
            <a:endParaRPr sz="1700"/>
          </a:p>
          <a:p>
            <a:pPr marL="914400" lvl="1" indent="-336550" algn="l" rtl="0">
              <a:lnSpc>
                <a:spcPct val="90000"/>
              </a:lnSpc>
              <a:spcBef>
                <a:spcPts val="900"/>
              </a:spcBef>
              <a:spcAft>
                <a:spcPts val="0"/>
              </a:spcAft>
              <a:buSzPts val="1700"/>
              <a:buAutoNum type="alphaLcPeriod"/>
            </a:pPr>
            <a:r>
              <a:rPr lang="en" sz="1700"/>
              <a:t>Preorder Traversal (</a:t>
            </a:r>
            <a:r>
              <a:rPr lang="en" sz="1700">
                <a:solidFill>
                  <a:srgbClr val="FF0000"/>
                </a:solidFill>
              </a:rPr>
              <a:t>Root</a:t>
            </a:r>
            <a:r>
              <a:rPr lang="en" sz="1700"/>
              <a:t>-</a:t>
            </a:r>
            <a:r>
              <a:rPr lang="en" sz="1700">
                <a:solidFill>
                  <a:srgbClr val="00FF00"/>
                </a:solidFill>
              </a:rPr>
              <a:t>Left</a:t>
            </a:r>
            <a:r>
              <a:rPr lang="en" sz="1700"/>
              <a:t>-</a:t>
            </a:r>
            <a:r>
              <a:rPr lang="en" sz="1700">
                <a:solidFill>
                  <a:srgbClr val="00FF00"/>
                </a:solidFill>
              </a:rPr>
              <a:t>Right</a:t>
            </a:r>
            <a:r>
              <a:rPr lang="en" sz="1700"/>
              <a:t>)</a:t>
            </a:r>
            <a:endParaRPr sz="1700"/>
          </a:p>
          <a:p>
            <a:pPr marL="914400" lvl="1" indent="-336550" algn="l" rtl="0">
              <a:lnSpc>
                <a:spcPct val="90000"/>
              </a:lnSpc>
              <a:spcBef>
                <a:spcPts val="900"/>
              </a:spcBef>
              <a:spcAft>
                <a:spcPts val="0"/>
              </a:spcAft>
              <a:buSzPts val="1700"/>
              <a:buAutoNum type="alphaLcPeriod"/>
            </a:pPr>
            <a:r>
              <a:rPr lang="en" sz="1700"/>
              <a:t>Inorder Traversal (</a:t>
            </a:r>
            <a:r>
              <a:rPr lang="en" sz="1700">
                <a:solidFill>
                  <a:srgbClr val="00FF00"/>
                </a:solidFill>
              </a:rPr>
              <a:t>Left</a:t>
            </a:r>
            <a:r>
              <a:rPr lang="en" sz="1700"/>
              <a:t>-</a:t>
            </a:r>
            <a:r>
              <a:rPr lang="en" sz="1700">
                <a:solidFill>
                  <a:srgbClr val="FF0000"/>
                </a:solidFill>
              </a:rPr>
              <a:t>Root</a:t>
            </a:r>
            <a:r>
              <a:rPr lang="en" sz="1700"/>
              <a:t>-</a:t>
            </a:r>
            <a:r>
              <a:rPr lang="en" sz="1700">
                <a:solidFill>
                  <a:srgbClr val="00FF00"/>
                </a:solidFill>
              </a:rPr>
              <a:t>Right</a:t>
            </a:r>
            <a:r>
              <a:rPr lang="en" sz="1700"/>
              <a:t>)</a:t>
            </a:r>
            <a:endParaRPr sz="1700"/>
          </a:p>
          <a:p>
            <a:pPr marL="914400" lvl="1" indent="-336550" algn="l" rtl="0">
              <a:lnSpc>
                <a:spcPct val="90000"/>
              </a:lnSpc>
              <a:spcBef>
                <a:spcPts val="900"/>
              </a:spcBef>
              <a:spcAft>
                <a:spcPts val="0"/>
              </a:spcAft>
              <a:buSzPts val="1700"/>
              <a:buAutoNum type="alphaLcPeriod"/>
            </a:pPr>
            <a:r>
              <a:rPr lang="en" sz="1700"/>
              <a:t>Postorder Traversal (</a:t>
            </a:r>
            <a:r>
              <a:rPr lang="en" sz="1700">
                <a:solidFill>
                  <a:srgbClr val="00FF00"/>
                </a:solidFill>
              </a:rPr>
              <a:t>Left</a:t>
            </a:r>
            <a:r>
              <a:rPr lang="en" sz="1700"/>
              <a:t>-</a:t>
            </a:r>
            <a:r>
              <a:rPr lang="en" sz="1700">
                <a:solidFill>
                  <a:srgbClr val="00FF00"/>
                </a:solidFill>
              </a:rPr>
              <a:t>Right</a:t>
            </a:r>
            <a:r>
              <a:rPr lang="en" sz="1700"/>
              <a:t>-</a:t>
            </a:r>
            <a:r>
              <a:rPr lang="en" sz="1700">
                <a:solidFill>
                  <a:srgbClr val="FF0000"/>
                </a:solidFill>
              </a:rPr>
              <a:t>Root</a:t>
            </a:r>
            <a:r>
              <a:rPr lang="en" sz="1700"/>
              <a:t>)</a:t>
            </a:r>
            <a:endParaRPr sz="1700"/>
          </a:p>
          <a:p>
            <a:pPr marL="0" lvl="0" indent="0" algn="l" rtl="0">
              <a:lnSpc>
                <a:spcPct val="100000"/>
              </a:lnSpc>
              <a:spcBef>
                <a:spcPts val="900"/>
              </a:spcBef>
              <a:spcAft>
                <a:spcPts val="0"/>
              </a:spcAft>
              <a:buNone/>
            </a:pPr>
            <a:endParaRPr sz="1700"/>
          </a:p>
          <a:p>
            <a:pPr marL="0" lvl="0" indent="0" algn="l" rtl="0">
              <a:lnSpc>
                <a:spcPct val="70000"/>
              </a:lnSpc>
              <a:spcBef>
                <a:spcPts val="900"/>
              </a:spcBef>
              <a:spcAft>
                <a:spcPts val="0"/>
              </a:spcAft>
              <a:buNone/>
            </a:pPr>
            <a:r>
              <a:rPr lang="en" sz="1600" b="1"/>
              <a:t>NOTE</a:t>
            </a:r>
            <a:r>
              <a:rPr lang="en" sz="1600"/>
              <a:t>: In all the above traversals, we visit every node exactly once. This costs:</a:t>
            </a:r>
            <a:endParaRPr sz="1600"/>
          </a:p>
          <a:p>
            <a:pPr marL="0" lvl="0" indent="0" algn="l" rtl="0">
              <a:lnSpc>
                <a:spcPct val="70000"/>
              </a:lnSpc>
              <a:spcBef>
                <a:spcPts val="900"/>
              </a:spcBef>
              <a:spcAft>
                <a:spcPts val="0"/>
              </a:spcAft>
              <a:buNone/>
            </a:pPr>
            <a:r>
              <a:rPr lang="en" sz="1600"/>
              <a:t>	</a:t>
            </a:r>
            <a:r>
              <a:rPr lang="en" sz="1600" b="1"/>
              <a:t>O(n) time complexity</a:t>
            </a:r>
            <a:endParaRPr sz="1600" b="1"/>
          </a:p>
          <a:p>
            <a:pPr marL="0" lvl="0" indent="0" algn="l" rtl="0">
              <a:lnSpc>
                <a:spcPct val="50000"/>
              </a:lnSpc>
              <a:spcBef>
                <a:spcPts val="900"/>
              </a:spcBef>
              <a:spcAft>
                <a:spcPts val="0"/>
              </a:spcAft>
              <a:buNone/>
            </a:pPr>
            <a:r>
              <a:rPr lang="en" sz="1600" b="1"/>
              <a:t>	O(h) space complexity(for Depth first traversals)		(for Breadth First Traversal)</a:t>
            </a:r>
            <a:endParaRPr sz="1600" b="1"/>
          </a:p>
          <a:p>
            <a:pPr marL="457200" lvl="0" indent="457200" algn="l" rtl="0">
              <a:lnSpc>
                <a:spcPct val="50000"/>
              </a:lnSpc>
              <a:spcBef>
                <a:spcPts val="900"/>
              </a:spcBef>
              <a:spcAft>
                <a:spcPts val="0"/>
              </a:spcAft>
              <a:buNone/>
            </a:pPr>
            <a:r>
              <a:rPr lang="en" sz="1600" b="1"/>
              <a:t>in worst case:	O(n)							in worst/average case: O(n)</a:t>
            </a:r>
            <a:endParaRPr sz="1600" b="1"/>
          </a:p>
          <a:p>
            <a:pPr marL="0" lvl="0" indent="0" algn="l" rtl="0">
              <a:lnSpc>
                <a:spcPct val="50000"/>
              </a:lnSpc>
              <a:spcBef>
                <a:spcPts val="900"/>
              </a:spcBef>
              <a:spcAft>
                <a:spcPts val="200"/>
              </a:spcAft>
              <a:buNone/>
            </a:pPr>
            <a:r>
              <a:rPr lang="en" sz="1600" b="1"/>
              <a:t>		In best/average case: O(logn)					in best case: O(1)</a:t>
            </a:r>
            <a:endParaRPr sz="16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7"/>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Implementation in C++</a:t>
            </a:r>
            <a:endParaRPr/>
          </a:p>
          <a:p>
            <a:pPr marL="0" lvl="0" indent="0" algn="l" rtl="0">
              <a:spcBef>
                <a:spcPts val="0"/>
              </a:spcBef>
              <a:spcAft>
                <a:spcPts val="0"/>
              </a:spcAft>
              <a:buNone/>
            </a:pPr>
            <a:r>
              <a:rPr lang="en"/>
              <a:t>(Binary Search Tree) - Traversal</a:t>
            </a:r>
            <a:endParaRPr/>
          </a:p>
        </p:txBody>
      </p:sp>
      <p:sp>
        <p:nvSpPr>
          <p:cNvPr id="317" name="Google Shape;317;p47"/>
          <p:cNvSpPr txBox="1">
            <a:spLocks noGrp="1"/>
          </p:cNvSpPr>
          <p:nvPr>
            <p:ph type="body" idx="1"/>
          </p:nvPr>
        </p:nvSpPr>
        <p:spPr>
          <a:xfrm>
            <a:off x="552250" y="1421225"/>
            <a:ext cx="4625100" cy="3017400"/>
          </a:xfrm>
          <a:prstGeom prst="rect">
            <a:avLst/>
          </a:prstGeom>
        </p:spPr>
        <p:txBody>
          <a:bodyPr spcFirstLastPara="1" wrap="square" lIns="0" tIns="34275" rIns="0" bIns="34275" anchor="t" anchorCtr="0">
            <a:noAutofit/>
          </a:bodyPr>
          <a:lstStyle/>
          <a:p>
            <a:pPr marL="457200" lvl="0" indent="-317500" algn="l" rtl="0">
              <a:spcBef>
                <a:spcPts val="900"/>
              </a:spcBef>
              <a:spcAft>
                <a:spcPts val="0"/>
              </a:spcAft>
              <a:buSzPts val="1400"/>
              <a:buChar char="●"/>
            </a:pPr>
            <a:r>
              <a:rPr lang="en"/>
              <a:t>Preorder Traversal:</a:t>
            </a:r>
            <a:endParaRPr/>
          </a:p>
          <a:p>
            <a:pPr marL="457200" lvl="0" indent="457200" algn="l" rtl="0">
              <a:spcBef>
                <a:spcPts val="900"/>
              </a:spcBef>
              <a:spcAft>
                <a:spcPts val="0"/>
              </a:spcAft>
              <a:buNone/>
            </a:pPr>
            <a:r>
              <a:rPr lang="en"/>
              <a:t>Until all nodes are traversed:</a:t>
            </a:r>
            <a:endParaRPr/>
          </a:p>
          <a:p>
            <a:pPr marL="914400" lvl="0" indent="0" algn="l" rtl="0">
              <a:spcBef>
                <a:spcPts val="900"/>
              </a:spcBef>
              <a:spcAft>
                <a:spcPts val="0"/>
              </a:spcAft>
              <a:buNone/>
            </a:pPr>
            <a:r>
              <a:rPr lang="en"/>
              <a:t>	Step1: Visit Root Node</a:t>
            </a:r>
            <a:endParaRPr/>
          </a:p>
          <a:p>
            <a:pPr marL="914400" lvl="0" indent="0" algn="l" rtl="0">
              <a:spcBef>
                <a:spcPts val="900"/>
              </a:spcBef>
              <a:spcAft>
                <a:spcPts val="0"/>
              </a:spcAft>
              <a:buNone/>
            </a:pPr>
            <a:r>
              <a:rPr lang="en"/>
              <a:t>	Step2: Recursively traverse left subtree.</a:t>
            </a:r>
            <a:endParaRPr/>
          </a:p>
          <a:p>
            <a:pPr marL="914400" lvl="0" indent="0" algn="l" rtl="0">
              <a:spcBef>
                <a:spcPts val="900"/>
              </a:spcBef>
              <a:spcAft>
                <a:spcPts val="0"/>
              </a:spcAft>
              <a:buNone/>
            </a:pPr>
            <a:r>
              <a:rPr lang="en"/>
              <a:t>	Step3: Recursively traverse right subtree.</a:t>
            </a:r>
            <a:endParaRPr/>
          </a:p>
          <a:p>
            <a:pPr marL="914400" lvl="0" indent="0" algn="l" rtl="0">
              <a:spcBef>
                <a:spcPts val="900"/>
              </a:spcBef>
              <a:spcAft>
                <a:spcPts val="0"/>
              </a:spcAft>
              <a:buNone/>
            </a:pPr>
            <a:endParaRPr/>
          </a:p>
          <a:p>
            <a:pPr marL="0" lvl="0" indent="0" algn="l" rtl="0">
              <a:spcBef>
                <a:spcPts val="900"/>
              </a:spcBef>
              <a:spcAft>
                <a:spcPts val="200"/>
              </a:spcAft>
              <a:buNone/>
            </a:pPr>
            <a:r>
              <a:rPr lang="en"/>
              <a:t>	</a:t>
            </a:r>
            <a:endParaRPr/>
          </a:p>
        </p:txBody>
      </p:sp>
      <p:sp>
        <p:nvSpPr>
          <p:cNvPr id="318" name="Google Shape;318;p47"/>
          <p:cNvSpPr txBox="1"/>
          <p:nvPr/>
        </p:nvSpPr>
        <p:spPr>
          <a:xfrm>
            <a:off x="5436775" y="1421225"/>
            <a:ext cx="3496800" cy="2842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900"/>
              </a:spcBef>
              <a:spcAft>
                <a:spcPts val="0"/>
              </a:spcAft>
              <a:buNone/>
            </a:pPr>
            <a:r>
              <a:rPr lang="en" sz="1500">
                <a:solidFill>
                  <a:srgbClr val="3F3F3F"/>
                </a:solidFill>
                <a:latin typeface="Calibri"/>
                <a:ea typeface="Calibri"/>
                <a:cs typeface="Calibri"/>
                <a:sym typeface="Calibri"/>
              </a:rPr>
              <a:t>Code:</a:t>
            </a:r>
            <a:endParaRPr sz="1500">
              <a:solidFill>
                <a:srgbClr val="3F3F3F"/>
              </a:solidFill>
              <a:latin typeface="Calibri"/>
              <a:ea typeface="Calibri"/>
              <a:cs typeface="Calibri"/>
              <a:sym typeface="Calibri"/>
            </a:endParaRPr>
          </a:p>
          <a:p>
            <a:pPr marL="0" lvl="0" indent="0" algn="l" rtl="0">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preorder(BstNode* root){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cout&lt;&lt;root-&gt;data&lt;&lt;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preorder(root-&gt;left);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preorder(root-&gt;right);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950">
                <a:solidFill>
                  <a:srgbClr val="3A3A3A"/>
                </a:solidFill>
                <a:highlight>
                  <a:srgbClr val="FFFFFF"/>
                </a:highlight>
                <a:latin typeface="Calibri"/>
                <a:ea typeface="Calibri"/>
                <a:cs typeface="Calibri"/>
                <a:sym typeface="Calibri"/>
              </a:rPr>
              <a:t>Time Complexity: O(n)</a:t>
            </a:r>
            <a:endParaRPr sz="1950">
              <a:solidFill>
                <a:srgbClr val="3A3A3A"/>
              </a:solidFill>
              <a:highlight>
                <a:srgbClr val="FFFFFF"/>
              </a:highlight>
              <a:latin typeface="Calibri"/>
              <a:ea typeface="Calibri"/>
              <a:cs typeface="Calibri"/>
              <a:sym typeface="Calibri"/>
            </a:endParaRPr>
          </a:p>
          <a:p>
            <a:pPr marL="0" lvl="0" indent="0" algn="l" rtl="0">
              <a:lnSpc>
                <a:spcPct val="90000"/>
              </a:lnSpc>
              <a:spcBef>
                <a:spcPts val="900"/>
              </a:spcBef>
              <a:spcAft>
                <a:spcPts val="200"/>
              </a:spcAft>
              <a:buNone/>
            </a:pPr>
            <a:r>
              <a:rPr lang="en" sz="1950">
                <a:solidFill>
                  <a:srgbClr val="3A3A3A"/>
                </a:solidFill>
                <a:highlight>
                  <a:srgbClr val="FFFFFF"/>
                </a:highlight>
                <a:latin typeface="Calibri"/>
                <a:ea typeface="Calibri"/>
                <a:cs typeface="Calibri"/>
                <a:sym typeface="Calibri"/>
              </a:rPr>
              <a:t>Space Complexity: O(h)</a:t>
            </a:r>
            <a:endParaRPr sz="1950">
              <a:solidFill>
                <a:srgbClr val="3A3A3A"/>
              </a:solidFill>
              <a:highlight>
                <a:srgbClr val="FFFFFF"/>
              </a:highlight>
              <a:latin typeface="Calibri"/>
              <a:ea typeface="Calibri"/>
              <a:cs typeface="Calibri"/>
              <a:sym typeface="Calibri"/>
            </a:endParaRPr>
          </a:p>
        </p:txBody>
      </p:sp>
      <p:cxnSp>
        <p:nvCxnSpPr>
          <p:cNvPr id="319" name="Google Shape;319;p47"/>
          <p:cNvCxnSpPr/>
          <p:nvPr/>
        </p:nvCxnSpPr>
        <p:spPr>
          <a:xfrm>
            <a:off x="5177350" y="1861125"/>
            <a:ext cx="11400" cy="25491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Traversal</a:t>
            </a:r>
            <a:endParaRPr/>
          </a:p>
        </p:txBody>
      </p:sp>
      <p:sp>
        <p:nvSpPr>
          <p:cNvPr id="325" name="Google Shape;325;p48"/>
          <p:cNvSpPr txBox="1">
            <a:spLocks noGrp="1"/>
          </p:cNvSpPr>
          <p:nvPr>
            <p:ph type="body" idx="1"/>
          </p:nvPr>
        </p:nvSpPr>
        <p:spPr>
          <a:xfrm>
            <a:off x="552250" y="1421225"/>
            <a:ext cx="4625100" cy="3017400"/>
          </a:xfrm>
          <a:prstGeom prst="rect">
            <a:avLst/>
          </a:prstGeom>
        </p:spPr>
        <p:txBody>
          <a:bodyPr spcFirstLastPara="1" wrap="square" lIns="0" tIns="34275" rIns="0" bIns="34275" anchor="t" anchorCtr="0">
            <a:noAutofit/>
          </a:bodyPr>
          <a:lstStyle/>
          <a:p>
            <a:pPr marL="457200" lvl="0" indent="-317500" algn="l" rtl="0">
              <a:spcBef>
                <a:spcPts val="900"/>
              </a:spcBef>
              <a:spcAft>
                <a:spcPts val="0"/>
              </a:spcAft>
              <a:buSzPts val="1400"/>
              <a:buChar char="●"/>
            </a:pPr>
            <a:r>
              <a:rPr lang="en"/>
              <a:t>Inorder Traversal:</a:t>
            </a:r>
            <a:endParaRPr/>
          </a:p>
          <a:p>
            <a:pPr marL="914400" lvl="0" indent="0" algn="l" rtl="0">
              <a:spcBef>
                <a:spcPts val="900"/>
              </a:spcBef>
              <a:spcAft>
                <a:spcPts val="0"/>
              </a:spcAft>
              <a:buNone/>
            </a:pPr>
            <a:r>
              <a:rPr lang="en"/>
              <a:t>Until all nodes are traversed:</a:t>
            </a:r>
            <a:endParaRPr/>
          </a:p>
          <a:p>
            <a:pPr marL="914400" lvl="0" indent="0" algn="l" rtl="0">
              <a:spcBef>
                <a:spcPts val="900"/>
              </a:spcBef>
              <a:spcAft>
                <a:spcPts val="0"/>
              </a:spcAft>
              <a:buNone/>
            </a:pPr>
            <a:r>
              <a:rPr lang="en"/>
              <a:t>	Step1: Recursively traverse left subtree.</a:t>
            </a:r>
            <a:endParaRPr/>
          </a:p>
          <a:p>
            <a:pPr marL="914400" lvl="0" indent="0" algn="l" rtl="0">
              <a:spcBef>
                <a:spcPts val="900"/>
              </a:spcBef>
              <a:spcAft>
                <a:spcPts val="0"/>
              </a:spcAft>
              <a:buNone/>
            </a:pPr>
            <a:r>
              <a:rPr lang="en"/>
              <a:t>	Step2: Visit Root Node</a:t>
            </a:r>
            <a:endParaRPr/>
          </a:p>
          <a:p>
            <a:pPr marL="914400" lvl="0" indent="0" algn="l" rtl="0">
              <a:spcBef>
                <a:spcPts val="900"/>
              </a:spcBef>
              <a:spcAft>
                <a:spcPts val="0"/>
              </a:spcAft>
              <a:buNone/>
            </a:pPr>
            <a:r>
              <a:rPr lang="en"/>
              <a:t>	Step3: Recursively traverse right subtree.</a:t>
            </a:r>
            <a:endParaRPr/>
          </a:p>
          <a:p>
            <a:pPr marL="914400" lvl="0" indent="0" algn="l" rtl="0">
              <a:spcBef>
                <a:spcPts val="900"/>
              </a:spcBef>
              <a:spcAft>
                <a:spcPts val="0"/>
              </a:spcAft>
              <a:buNone/>
            </a:pPr>
            <a:endParaRPr/>
          </a:p>
          <a:p>
            <a:pPr marL="0" lvl="0" indent="0" algn="l" rtl="0">
              <a:spcBef>
                <a:spcPts val="900"/>
              </a:spcBef>
              <a:spcAft>
                <a:spcPts val="200"/>
              </a:spcAft>
              <a:buNone/>
            </a:pPr>
            <a:r>
              <a:rPr lang="en"/>
              <a:t>	</a:t>
            </a:r>
            <a:endParaRPr/>
          </a:p>
        </p:txBody>
      </p:sp>
      <p:sp>
        <p:nvSpPr>
          <p:cNvPr id="326" name="Google Shape;326;p48"/>
          <p:cNvSpPr txBox="1"/>
          <p:nvPr/>
        </p:nvSpPr>
        <p:spPr>
          <a:xfrm>
            <a:off x="5436775" y="1421225"/>
            <a:ext cx="3496800" cy="2842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900"/>
              </a:spcBef>
              <a:spcAft>
                <a:spcPts val="0"/>
              </a:spcAft>
              <a:buClr>
                <a:schemeClr val="dk1"/>
              </a:buClr>
              <a:buSzPts val="1100"/>
              <a:buFont typeface="Arial"/>
              <a:buNone/>
            </a:pPr>
            <a:r>
              <a:rPr lang="en" sz="1500">
                <a:solidFill>
                  <a:srgbClr val="3F3F3F"/>
                </a:solidFill>
                <a:latin typeface="Calibri"/>
                <a:ea typeface="Calibri"/>
                <a:cs typeface="Calibri"/>
                <a:sym typeface="Calibri"/>
              </a:rPr>
              <a:t>Code:</a:t>
            </a:r>
            <a:endParaRPr sz="1500">
              <a:solidFill>
                <a:srgbClr val="3F3F3F"/>
              </a:solidFill>
              <a:latin typeface="Calibri"/>
              <a:ea typeface="Calibri"/>
              <a:cs typeface="Calibri"/>
              <a:sym typeface="Calibri"/>
            </a:endParaRPr>
          </a:p>
          <a:p>
            <a:pPr marL="0" lvl="0" indent="0" algn="l" rtl="0">
              <a:lnSpc>
                <a:spcPct val="90000"/>
              </a:lnSpc>
              <a:spcBef>
                <a:spcPts val="900"/>
              </a:spcBef>
              <a:spcAft>
                <a:spcPts val="0"/>
              </a:spcAft>
              <a:buClr>
                <a:schemeClr val="dk1"/>
              </a:buClr>
              <a:buSzPts val="1100"/>
              <a:buFont typeface="Arial"/>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inorder(BstNode* root){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90000"/>
              </a:lnSpc>
              <a:spcBef>
                <a:spcPts val="900"/>
              </a:spcBef>
              <a:spcAft>
                <a:spcPts val="0"/>
              </a:spcAft>
              <a:buClr>
                <a:schemeClr val="dk1"/>
              </a:buClr>
              <a:buSzPts val="1100"/>
              <a:buFont typeface="Arial"/>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inorder(root-&gt;left);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cout&lt;&lt;root-&gt;data&lt;&lt;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inorder(root-&gt;right);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    }</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950">
                <a:solidFill>
                  <a:srgbClr val="3A3A3A"/>
                </a:solidFill>
                <a:highlight>
                  <a:srgbClr val="FFFFFF"/>
                </a:highlight>
                <a:latin typeface="Calibri"/>
                <a:ea typeface="Calibri"/>
                <a:cs typeface="Calibri"/>
                <a:sym typeface="Calibri"/>
              </a:rPr>
              <a:t>Time Complexity: O(n)</a:t>
            </a:r>
            <a:endParaRPr sz="1950">
              <a:solidFill>
                <a:srgbClr val="3A3A3A"/>
              </a:solidFill>
              <a:highlight>
                <a:srgbClr val="FFFFFF"/>
              </a:highlight>
              <a:latin typeface="Calibri"/>
              <a:ea typeface="Calibri"/>
              <a:cs typeface="Calibri"/>
              <a:sym typeface="Calibri"/>
            </a:endParaRPr>
          </a:p>
          <a:p>
            <a:pPr marL="0" lvl="0" indent="0" algn="l" rtl="0">
              <a:lnSpc>
                <a:spcPct val="90000"/>
              </a:lnSpc>
              <a:spcBef>
                <a:spcPts val="900"/>
              </a:spcBef>
              <a:spcAft>
                <a:spcPts val="200"/>
              </a:spcAft>
              <a:buNone/>
            </a:pPr>
            <a:r>
              <a:rPr lang="en" sz="1950">
                <a:solidFill>
                  <a:srgbClr val="3A3A3A"/>
                </a:solidFill>
                <a:highlight>
                  <a:srgbClr val="FFFFFF"/>
                </a:highlight>
                <a:latin typeface="Calibri"/>
                <a:ea typeface="Calibri"/>
                <a:cs typeface="Calibri"/>
                <a:sym typeface="Calibri"/>
              </a:rPr>
              <a:t>Space Complexity: O(h)</a:t>
            </a:r>
            <a:endParaRPr sz="1950">
              <a:solidFill>
                <a:srgbClr val="3A3A3A"/>
              </a:solidFill>
              <a:highlight>
                <a:srgbClr val="FFFFFF"/>
              </a:highlight>
              <a:latin typeface="Calibri"/>
              <a:ea typeface="Calibri"/>
              <a:cs typeface="Calibri"/>
              <a:sym typeface="Calibri"/>
            </a:endParaRPr>
          </a:p>
        </p:txBody>
      </p:sp>
      <p:cxnSp>
        <p:nvCxnSpPr>
          <p:cNvPr id="327" name="Google Shape;327;p48"/>
          <p:cNvCxnSpPr/>
          <p:nvPr/>
        </p:nvCxnSpPr>
        <p:spPr>
          <a:xfrm>
            <a:off x="5177350" y="1861125"/>
            <a:ext cx="11400" cy="25491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9"/>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Implementation in C++</a:t>
            </a:r>
            <a:endParaRPr/>
          </a:p>
          <a:p>
            <a:pPr marL="0" lvl="0" indent="0" algn="l" rtl="0">
              <a:spcBef>
                <a:spcPts val="0"/>
              </a:spcBef>
              <a:spcAft>
                <a:spcPts val="0"/>
              </a:spcAft>
              <a:buNone/>
            </a:pPr>
            <a:r>
              <a:rPr lang="en"/>
              <a:t>(Binary Search Tree) - Traversal</a:t>
            </a:r>
            <a:endParaRPr/>
          </a:p>
        </p:txBody>
      </p:sp>
      <p:sp>
        <p:nvSpPr>
          <p:cNvPr id="333" name="Google Shape;333;p49"/>
          <p:cNvSpPr txBox="1">
            <a:spLocks noGrp="1"/>
          </p:cNvSpPr>
          <p:nvPr>
            <p:ph type="body" idx="1"/>
          </p:nvPr>
        </p:nvSpPr>
        <p:spPr>
          <a:xfrm>
            <a:off x="552250" y="1421225"/>
            <a:ext cx="4625100" cy="3017400"/>
          </a:xfrm>
          <a:prstGeom prst="rect">
            <a:avLst/>
          </a:prstGeom>
        </p:spPr>
        <p:txBody>
          <a:bodyPr spcFirstLastPara="1" wrap="square" lIns="0" tIns="34275" rIns="0" bIns="34275" anchor="t" anchorCtr="0">
            <a:noAutofit/>
          </a:bodyPr>
          <a:lstStyle/>
          <a:p>
            <a:pPr marL="457200" lvl="0" indent="-317500" algn="l" rtl="0">
              <a:spcBef>
                <a:spcPts val="900"/>
              </a:spcBef>
              <a:spcAft>
                <a:spcPts val="0"/>
              </a:spcAft>
              <a:buSzPts val="1400"/>
              <a:buChar char="●"/>
            </a:pPr>
            <a:r>
              <a:rPr lang="en"/>
              <a:t>Postorder Traversal:</a:t>
            </a:r>
            <a:endParaRPr/>
          </a:p>
          <a:p>
            <a:pPr marL="457200" lvl="0" indent="457200" algn="l" rtl="0">
              <a:spcBef>
                <a:spcPts val="900"/>
              </a:spcBef>
              <a:spcAft>
                <a:spcPts val="0"/>
              </a:spcAft>
              <a:buNone/>
            </a:pPr>
            <a:r>
              <a:rPr lang="en"/>
              <a:t>Until all nodes are traversed:</a:t>
            </a:r>
            <a:endParaRPr/>
          </a:p>
          <a:p>
            <a:pPr marL="914400" lvl="0" indent="0" algn="l" rtl="0">
              <a:spcBef>
                <a:spcPts val="900"/>
              </a:spcBef>
              <a:spcAft>
                <a:spcPts val="0"/>
              </a:spcAft>
              <a:buNone/>
            </a:pPr>
            <a:r>
              <a:rPr lang="en"/>
              <a:t>	Step1: Recursively traverse left subtree.</a:t>
            </a:r>
            <a:endParaRPr/>
          </a:p>
          <a:p>
            <a:pPr marL="914400" lvl="0" indent="0" algn="l" rtl="0">
              <a:spcBef>
                <a:spcPts val="900"/>
              </a:spcBef>
              <a:spcAft>
                <a:spcPts val="0"/>
              </a:spcAft>
              <a:buNone/>
            </a:pPr>
            <a:r>
              <a:rPr lang="en"/>
              <a:t>	Step2: Recursively traverse right subtree.</a:t>
            </a:r>
            <a:endParaRPr/>
          </a:p>
          <a:p>
            <a:pPr marL="914400" lvl="0" indent="0" algn="l" rtl="0">
              <a:spcBef>
                <a:spcPts val="900"/>
              </a:spcBef>
              <a:spcAft>
                <a:spcPts val="0"/>
              </a:spcAft>
              <a:buNone/>
            </a:pPr>
            <a:r>
              <a:rPr lang="en"/>
              <a:t>	Step3: Visit Root Node</a:t>
            </a:r>
            <a:endParaRPr/>
          </a:p>
          <a:p>
            <a:pPr marL="914400" lvl="0" indent="0" algn="l" rtl="0">
              <a:spcBef>
                <a:spcPts val="900"/>
              </a:spcBef>
              <a:spcAft>
                <a:spcPts val="0"/>
              </a:spcAft>
              <a:buNone/>
            </a:pPr>
            <a:endParaRPr/>
          </a:p>
          <a:p>
            <a:pPr marL="0" lvl="0" indent="0" algn="l" rtl="0">
              <a:spcBef>
                <a:spcPts val="900"/>
              </a:spcBef>
              <a:spcAft>
                <a:spcPts val="200"/>
              </a:spcAft>
              <a:buNone/>
            </a:pPr>
            <a:r>
              <a:rPr lang="en"/>
              <a:t>	</a:t>
            </a:r>
            <a:endParaRPr/>
          </a:p>
        </p:txBody>
      </p:sp>
      <p:sp>
        <p:nvSpPr>
          <p:cNvPr id="334" name="Google Shape;334;p49"/>
          <p:cNvSpPr txBox="1"/>
          <p:nvPr/>
        </p:nvSpPr>
        <p:spPr>
          <a:xfrm>
            <a:off x="5436775" y="1421225"/>
            <a:ext cx="3496800" cy="2842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900"/>
              </a:spcBef>
              <a:spcAft>
                <a:spcPts val="0"/>
              </a:spcAft>
              <a:buNone/>
            </a:pPr>
            <a:r>
              <a:rPr lang="en" sz="1500">
                <a:solidFill>
                  <a:srgbClr val="3F3F3F"/>
                </a:solidFill>
                <a:latin typeface="Calibri"/>
                <a:ea typeface="Calibri"/>
                <a:cs typeface="Calibri"/>
                <a:sym typeface="Calibri"/>
              </a:rPr>
              <a:t>Code:</a:t>
            </a:r>
            <a:endParaRPr sz="1500">
              <a:solidFill>
                <a:srgbClr val="3F3F3F"/>
              </a:solidFill>
              <a:latin typeface="Calibri"/>
              <a:ea typeface="Calibri"/>
              <a:cs typeface="Calibri"/>
              <a:sym typeface="Calibri"/>
            </a:endParaRPr>
          </a:p>
          <a:p>
            <a:pPr marL="0" lvl="0" indent="0" algn="l" rtl="0">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postorder(BstNode* root){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postorder(root-&gt;left);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postorder(root-&gt;right);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cout&lt;&lt;root-&gt;data&lt;&lt;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950">
                <a:solidFill>
                  <a:srgbClr val="3A3A3A"/>
                </a:solidFill>
                <a:highlight>
                  <a:srgbClr val="FFFFFF"/>
                </a:highlight>
                <a:latin typeface="Calibri"/>
                <a:ea typeface="Calibri"/>
                <a:cs typeface="Calibri"/>
                <a:sym typeface="Calibri"/>
              </a:rPr>
              <a:t>Time Complexity: O(n)</a:t>
            </a:r>
            <a:endParaRPr sz="1950">
              <a:solidFill>
                <a:srgbClr val="3A3A3A"/>
              </a:solidFill>
              <a:highlight>
                <a:srgbClr val="FFFFFF"/>
              </a:highlight>
              <a:latin typeface="Calibri"/>
              <a:ea typeface="Calibri"/>
              <a:cs typeface="Calibri"/>
              <a:sym typeface="Calibri"/>
            </a:endParaRPr>
          </a:p>
          <a:p>
            <a:pPr marL="0" lvl="0" indent="0" algn="l" rtl="0">
              <a:lnSpc>
                <a:spcPct val="90000"/>
              </a:lnSpc>
              <a:spcBef>
                <a:spcPts val="900"/>
              </a:spcBef>
              <a:spcAft>
                <a:spcPts val="200"/>
              </a:spcAft>
              <a:buNone/>
            </a:pPr>
            <a:r>
              <a:rPr lang="en" sz="1950">
                <a:solidFill>
                  <a:srgbClr val="3A3A3A"/>
                </a:solidFill>
                <a:highlight>
                  <a:srgbClr val="FFFFFF"/>
                </a:highlight>
                <a:latin typeface="Calibri"/>
                <a:ea typeface="Calibri"/>
                <a:cs typeface="Calibri"/>
                <a:sym typeface="Calibri"/>
              </a:rPr>
              <a:t>Space Complexity: O(h)</a:t>
            </a:r>
            <a:endParaRPr sz="1950">
              <a:solidFill>
                <a:srgbClr val="3A3A3A"/>
              </a:solidFill>
              <a:highlight>
                <a:srgbClr val="FFFFFF"/>
              </a:highlight>
              <a:latin typeface="Calibri"/>
              <a:ea typeface="Calibri"/>
              <a:cs typeface="Calibri"/>
              <a:sym typeface="Calibri"/>
            </a:endParaRPr>
          </a:p>
        </p:txBody>
      </p:sp>
      <p:cxnSp>
        <p:nvCxnSpPr>
          <p:cNvPr id="335" name="Google Shape;335;p49"/>
          <p:cNvCxnSpPr/>
          <p:nvPr/>
        </p:nvCxnSpPr>
        <p:spPr>
          <a:xfrm>
            <a:off x="5177350" y="1861125"/>
            <a:ext cx="11400" cy="25491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0"/>
          <p:cNvSpPr txBox="1">
            <a:spLocks noGrp="1"/>
          </p:cNvSpPr>
          <p:nvPr>
            <p:ph type="title"/>
          </p:nvPr>
        </p:nvSpPr>
        <p:spPr>
          <a:xfrm>
            <a:off x="552250" y="214950"/>
            <a:ext cx="82683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Implementation in C++</a:t>
            </a:r>
            <a:endParaRPr/>
          </a:p>
          <a:p>
            <a:pPr marL="0" lvl="0" indent="0" algn="l" rtl="0">
              <a:spcBef>
                <a:spcPts val="0"/>
              </a:spcBef>
              <a:spcAft>
                <a:spcPts val="0"/>
              </a:spcAft>
              <a:buNone/>
            </a:pPr>
            <a:r>
              <a:rPr lang="en"/>
              <a:t>(Binary Search Tree) - Level Order Traversal</a:t>
            </a:r>
            <a:endParaRPr/>
          </a:p>
        </p:txBody>
      </p:sp>
      <p:sp>
        <p:nvSpPr>
          <p:cNvPr id="341" name="Google Shape;341;p50"/>
          <p:cNvSpPr txBox="1">
            <a:spLocks noGrp="1"/>
          </p:cNvSpPr>
          <p:nvPr>
            <p:ph type="body" idx="1"/>
          </p:nvPr>
        </p:nvSpPr>
        <p:spPr>
          <a:xfrm>
            <a:off x="174700" y="3395150"/>
            <a:ext cx="3338700" cy="559800"/>
          </a:xfrm>
          <a:prstGeom prst="rect">
            <a:avLst/>
          </a:prstGeom>
        </p:spPr>
        <p:txBody>
          <a:bodyPr spcFirstLastPara="1" wrap="square" lIns="0" tIns="34275" rIns="0" bIns="34275" anchor="t" anchorCtr="0">
            <a:noAutofit/>
          </a:bodyPr>
          <a:lstStyle/>
          <a:p>
            <a:pPr marL="0" lvl="0" indent="0" algn="l" rtl="0">
              <a:spcBef>
                <a:spcPts val="900"/>
              </a:spcBef>
              <a:spcAft>
                <a:spcPts val="200"/>
              </a:spcAft>
              <a:buNone/>
            </a:pPr>
            <a:r>
              <a:rPr lang="en" sz="1650"/>
              <a:t>Level Order: F, D, J, B, E, G, K, A, C, I, H</a:t>
            </a:r>
            <a:endParaRPr sz="1650"/>
          </a:p>
        </p:txBody>
      </p:sp>
      <p:sp>
        <p:nvSpPr>
          <p:cNvPr id="342" name="Google Shape;342;p50"/>
          <p:cNvSpPr txBox="1"/>
          <p:nvPr/>
        </p:nvSpPr>
        <p:spPr>
          <a:xfrm>
            <a:off x="3498950" y="1229475"/>
            <a:ext cx="6017700" cy="3812400"/>
          </a:xfrm>
          <a:prstGeom prst="rect">
            <a:avLst/>
          </a:prstGeom>
          <a:noFill/>
          <a:ln>
            <a:noFill/>
          </a:ln>
        </p:spPr>
        <p:txBody>
          <a:bodyPr spcFirstLastPara="1" wrap="square" lIns="91425" tIns="91425" rIns="91425" bIns="91425" anchor="t" anchorCtr="0">
            <a:noAutofit/>
          </a:bodyPr>
          <a:lstStyle/>
          <a:p>
            <a:pPr marL="0" lvl="0" indent="0" algn="l" rtl="0">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LevelOrder(BstNode* root){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r>
              <a:rPr lang="en" sz="1350">
                <a:solidFill>
                  <a:srgbClr val="4A86E8"/>
                </a:solidFill>
                <a:highlight>
                  <a:srgbClr val="FFFFFF"/>
                </a:highlight>
                <a:latin typeface="Courier New"/>
                <a:ea typeface="Courier New"/>
                <a:cs typeface="Courier New"/>
                <a:sym typeface="Courier New"/>
              </a:rPr>
              <a:t>return</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queue&lt;BstNode*&gt; Q;</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Q.push(root);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00FF00"/>
                </a:solidFill>
                <a:highlight>
                  <a:srgbClr val="FFFFFF"/>
                </a:highlight>
                <a:latin typeface="Courier New"/>
                <a:ea typeface="Courier New"/>
                <a:cs typeface="Courier New"/>
                <a:sym typeface="Courier New"/>
              </a:rPr>
              <a:t>//while there is at least one discovered node</a:t>
            </a:r>
            <a:endParaRPr sz="1350">
              <a:solidFill>
                <a:srgbClr val="00FF00"/>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while</a:t>
            </a:r>
            <a:r>
              <a:rPr lang="en" sz="1350">
                <a:solidFill>
                  <a:srgbClr val="3A3A3A"/>
                </a:solidFill>
                <a:highlight>
                  <a:srgbClr val="FFFFFF"/>
                </a:highlight>
                <a:latin typeface="Courier New"/>
                <a:ea typeface="Courier New"/>
                <a:cs typeface="Courier New"/>
                <a:sym typeface="Courier New"/>
              </a:rPr>
              <a:t>(!Q.empty()){</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BstNode* current = Q.front();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cout&lt;&lt;current-&gt;data&lt;&lt;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(current-&gt;left !=NULL) Q.push(current-&gt;left);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(current-&gt;right !=NULL) Q.push(current-&gt;right);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Q.pop();   }   </a:t>
            </a:r>
            <a:r>
              <a:rPr lang="en" sz="1350">
                <a:solidFill>
                  <a:srgbClr val="00FF00"/>
                </a:solidFill>
                <a:highlight>
                  <a:srgbClr val="FFFFFF"/>
                </a:highlight>
                <a:latin typeface="Courier New"/>
                <a:ea typeface="Courier New"/>
                <a:cs typeface="Courier New"/>
                <a:sym typeface="Courier New"/>
              </a:rPr>
              <a:t>//removing the element at front</a:t>
            </a:r>
            <a:endParaRPr sz="1350">
              <a:highlight>
                <a:srgbClr val="FFFFFF"/>
              </a:highlight>
              <a:latin typeface="Courier New"/>
              <a:ea typeface="Courier New"/>
              <a:cs typeface="Courier New"/>
              <a:sym typeface="Courier New"/>
            </a:endParaRPr>
          </a:p>
          <a:p>
            <a:pPr marL="0" lvl="0" indent="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0" algn="l" rtl="0">
              <a:lnSpc>
                <a:spcPct val="70000"/>
              </a:lnSpc>
              <a:spcBef>
                <a:spcPts val="900"/>
              </a:spcBef>
              <a:spcAft>
                <a:spcPts val="200"/>
              </a:spcAft>
              <a:buNone/>
            </a:pPr>
            <a:endParaRPr sz="1350">
              <a:solidFill>
                <a:srgbClr val="3A3A3A"/>
              </a:solidFill>
              <a:highlight>
                <a:srgbClr val="FFFFFF"/>
              </a:highlight>
              <a:latin typeface="Courier New"/>
              <a:ea typeface="Courier New"/>
              <a:cs typeface="Courier New"/>
              <a:sym typeface="Courier New"/>
            </a:endParaRPr>
          </a:p>
        </p:txBody>
      </p:sp>
      <p:cxnSp>
        <p:nvCxnSpPr>
          <p:cNvPr id="343" name="Google Shape;343;p50"/>
          <p:cNvCxnSpPr/>
          <p:nvPr/>
        </p:nvCxnSpPr>
        <p:spPr>
          <a:xfrm>
            <a:off x="3422750" y="1714475"/>
            <a:ext cx="11400" cy="2549100"/>
          </a:xfrm>
          <a:prstGeom prst="straightConnector1">
            <a:avLst/>
          </a:prstGeom>
          <a:noFill/>
          <a:ln w="9525" cap="flat" cmpd="sng">
            <a:solidFill>
              <a:srgbClr val="CCCCCC"/>
            </a:solidFill>
            <a:prstDash val="solid"/>
            <a:round/>
            <a:headEnd type="none" w="med" len="med"/>
            <a:tailEnd type="none" w="med" len="med"/>
          </a:ln>
        </p:spPr>
      </p:cxnSp>
      <p:pic>
        <p:nvPicPr>
          <p:cNvPr id="344" name="Google Shape;344;p50"/>
          <p:cNvPicPr preferRelativeResize="0"/>
          <p:nvPr/>
        </p:nvPicPr>
        <p:blipFill>
          <a:blip r:embed="rId3">
            <a:alphaModFix/>
          </a:blip>
          <a:stretch>
            <a:fillRect/>
          </a:stretch>
        </p:blipFill>
        <p:spPr>
          <a:xfrm>
            <a:off x="598250" y="1379250"/>
            <a:ext cx="2538059" cy="2092100"/>
          </a:xfrm>
          <a:prstGeom prst="rect">
            <a:avLst/>
          </a:prstGeom>
          <a:noFill/>
          <a:ln>
            <a:noFill/>
          </a:ln>
        </p:spPr>
      </p:pic>
      <p:pic>
        <p:nvPicPr>
          <p:cNvPr id="345" name="Google Shape;345;p50"/>
          <p:cNvPicPr preferRelativeResize="0"/>
          <p:nvPr/>
        </p:nvPicPr>
        <p:blipFill rotWithShape="1">
          <a:blip r:embed="rId4">
            <a:alphaModFix/>
          </a:blip>
          <a:srcRect b="36265"/>
          <a:stretch/>
        </p:blipFill>
        <p:spPr>
          <a:xfrm>
            <a:off x="184050" y="3946099"/>
            <a:ext cx="1584100" cy="409950"/>
          </a:xfrm>
          <a:prstGeom prst="rect">
            <a:avLst/>
          </a:prstGeom>
          <a:noFill/>
          <a:ln>
            <a:noFill/>
          </a:ln>
        </p:spPr>
      </p:pic>
      <p:sp>
        <p:nvSpPr>
          <p:cNvPr id="346" name="Google Shape;346;p50"/>
          <p:cNvSpPr txBox="1"/>
          <p:nvPr/>
        </p:nvSpPr>
        <p:spPr>
          <a:xfrm>
            <a:off x="1725525" y="3668625"/>
            <a:ext cx="1534200" cy="800700"/>
          </a:xfrm>
          <a:prstGeom prst="rect">
            <a:avLst/>
          </a:prstGeom>
          <a:noFill/>
          <a:ln>
            <a:noFill/>
          </a:ln>
        </p:spPr>
        <p:txBody>
          <a:bodyPr spcFirstLastPara="1" wrap="square" lIns="91425" tIns="91425" rIns="91425" bIns="91425" anchor="t" anchorCtr="0">
            <a:noAutofit/>
          </a:bodyPr>
          <a:lstStyle/>
          <a:p>
            <a:pPr marL="0" lvl="0" indent="0" algn="l" rtl="0">
              <a:spcBef>
                <a:spcPts val="900"/>
              </a:spcBef>
              <a:spcAft>
                <a:spcPts val="200"/>
              </a:spcAft>
              <a:buClr>
                <a:schemeClr val="dk1"/>
              </a:buClr>
              <a:buSzPts val="1100"/>
              <a:buFont typeface="Arial"/>
              <a:buNone/>
            </a:pPr>
            <a:r>
              <a:rPr lang="en" sz="1700">
                <a:solidFill>
                  <a:srgbClr val="3F3F3F"/>
                </a:solidFill>
                <a:latin typeface="Calibri"/>
                <a:ea typeface="Calibri"/>
                <a:cs typeface="Calibri"/>
                <a:sym typeface="Calibri"/>
              </a:rPr>
              <a:t>Can implement using Queue (FIFO)</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1"/>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4600" b="1"/>
              <a:t>Program</a:t>
            </a:r>
            <a:endParaRPr sz="4600" b="1"/>
          </a:p>
        </p:txBody>
      </p:sp>
      <p:sp>
        <p:nvSpPr>
          <p:cNvPr id="352" name="Google Shape;352;p51"/>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0" lvl="0" indent="0" algn="l" rtl="0">
              <a:spcBef>
                <a:spcPts val="900"/>
              </a:spcBef>
              <a:spcAft>
                <a:spcPts val="200"/>
              </a:spcAft>
              <a:buNone/>
            </a:pPr>
            <a:r>
              <a:rPr lang="en" sz="3400"/>
              <a:t>Given a binary tree, check whether the binary tree is a Binary Search Tree (BST) or not.</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Types of Trees</a:t>
            </a:r>
            <a:endParaRPr/>
          </a:p>
        </p:txBody>
      </p:sp>
      <p:sp>
        <p:nvSpPr>
          <p:cNvPr id="160" name="Google Shape;160;p27"/>
          <p:cNvSpPr txBox="1">
            <a:spLocks noGrp="1"/>
          </p:cNvSpPr>
          <p:nvPr>
            <p:ph type="body" idx="1"/>
          </p:nvPr>
        </p:nvSpPr>
        <p:spPr>
          <a:xfrm>
            <a:off x="822950" y="1384300"/>
            <a:ext cx="5077800" cy="3017400"/>
          </a:xfrm>
          <a:prstGeom prst="rect">
            <a:avLst/>
          </a:prstGeom>
        </p:spPr>
        <p:txBody>
          <a:bodyPr spcFirstLastPara="1" wrap="square" lIns="0" tIns="34275" rIns="0" bIns="34275" anchor="t" anchorCtr="0">
            <a:noAutofit/>
          </a:bodyPr>
          <a:lstStyle/>
          <a:p>
            <a:pPr marL="457200" lvl="0" indent="-342900" algn="l" rtl="0">
              <a:lnSpc>
                <a:spcPct val="70000"/>
              </a:lnSpc>
              <a:spcBef>
                <a:spcPts val="900"/>
              </a:spcBef>
              <a:spcAft>
                <a:spcPts val="0"/>
              </a:spcAft>
              <a:buSzPts val="1800"/>
              <a:buChar char="●"/>
            </a:pPr>
            <a:r>
              <a:rPr lang="en" sz="1900"/>
              <a:t>Binary Search Tree:</a:t>
            </a:r>
            <a:endParaRPr sz="1900"/>
          </a:p>
          <a:p>
            <a:pPr marL="914400" lvl="1" indent="-349250" algn="l" rtl="0">
              <a:lnSpc>
                <a:spcPct val="70000"/>
              </a:lnSpc>
              <a:spcBef>
                <a:spcPts val="900"/>
              </a:spcBef>
              <a:spcAft>
                <a:spcPts val="0"/>
              </a:spcAft>
              <a:buSzPts val="1900"/>
              <a:buChar char="○"/>
            </a:pPr>
            <a:r>
              <a:rPr lang="en" sz="1900"/>
              <a:t>Extension of Binary Tree</a:t>
            </a:r>
            <a:endParaRPr sz="1900"/>
          </a:p>
          <a:p>
            <a:pPr marL="914400" lvl="0" indent="0" algn="l" rtl="0">
              <a:lnSpc>
                <a:spcPct val="70000"/>
              </a:lnSpc>
              <a:spcBef>
                <a:spcPts val="900"/>
              </a:spcBef>
              <a:spcAft>
                <a:spcPts val="0"/>
              </a:spcAft>
              <a:buNone/>
            </a:pPr>
            <a:endParaRPr sz="1900"/>
          </a:p>
          <a:p>
            <a:pPr marL="914400" lvl="1" indent="-349250" algn="l" rtl="0">
              <a:lnSpc>
                <a:spcPct val="70000"/>
              </a:lnSpc>
              <a:spcBef>
                <a:spcPts val="900"/>
              </a:spcBef>
              <a:spcAft>
                <a:spcPts val="0"/>
              </a:spcAft>
              <a:buSzPts val="1900"/>
              <a:buChar char="○"/>
            </a:pPr>
            <a:r>
              <a:rPr lang="en" sz="1900"/>
              <a:t>Value of left child should be less than or equal to the parent value for each node.</a:t>
            </a:r>
            <a:endParaRPr sz="1900"/>
          </a:p>
          <a:p>
            <a:pPr marL="914400" lvl="0" indent="0" algn="l" rtl="0">
              <a:lnSpc>
                <a:spcPct val="70000"/>
              </a:lnSpc>
              <a:spcBef>
                <a:spcPts val="900"/>
              </a:spcBef>
              <a:spcAft>
                <a:spcPts val="0"/>
              </a:spcAft>
              <a:buNone/>
            </a:pPr>
            <a:endParaRPr sz="1900"/>
          </a:p>
          <a:p>
            <a:pPr marL="914400" lvl="1" indent="-349250" algn="l" rtl="0">
              <a:lnSpc>
                <a:spcPct val="70000"/>
              </a:lnSpc>
              <a:spcBef>
                <a:spcPts val="900"/>
              </a:spcBef>
              <a:spcAft>
                <a:spcPts val="0"/>
              </a:spcAft>
              <a:buSzPts val="1900"/>
              <a:buChar char="○"/>
            </a:pPr>
            <a:r>
              <a:rPr lang="en" sz="1900"/>
              <a:t>Value of right child should be greater than or equal to the parent value for each node.</a:t>
            </a:r>
            <a:endParaRPr sz="1900"/>
          </a:p>
          <a:p>
            <a:pPr marL="914400" lvl="0" indent="0" algn="l" rtl="0">
              <a:lnSpc>
                <a:spcPct val="70000"/>
              </a:lnSpc>
              <a:spcBef>
                <a:spcPts val="900"/>
              </a:spcBef>
              <a:spcAft>
                <a:spcPts val="0"/>
              </a:spcAft>
              <a:buNone/>
            </a:pPr>
            <a:endParaRPr sz="1900"/>
          </a:p>
          <a:p>
            <a:pPr marL="914400" lvl="1" indent="-349250" algn="l" rtl="0">
              <a:lnSpc>
                <a:spcPct val="70000"/>
              </a:lnSpc>
              <a:spcBef>
                <a:spcPts val="900"/>
              </a:spcBef>
              <a:spcAft>
                <a:spcPts val="0"/>
              </a:spcAft>
              <a:buSzPts val="1900"/>
              <a:buChar char="○"/>
            </a:pPr>
            <a:r>
              <a:rPr lang="en" sz="1900"/>
              <a:t>Ideal for search operations.</a:t>
            </a:r>
            <a:endParaRPr sz="1900"/>
          </a:p>
        </p:txBody>
      </p:sp>
      <p:pic>
        <p:nvPicPr>
          <p:cNvPr id="161" name="Google Shape;161;p27"/>
          <p:cNvPicPr preferRelativeResize="0"/>
          <p:nvPr/>
        </p:nvPicPr>
        <p:blipFill rotWithShape="1">
          <a:blip r:embed="rId3">
            <a:alphaModFix/>
          </a:blip>
          <a:srcRect l="4575" r="8429" b="6402"/>
          <a:stretch/>
        </p:blipFill>
        <p:spPr>
          <a:xfrm>
            <a:off x="6036650" y="1570075"/>
            <a:ext cx="2679150" cy="235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Types of Trees</a:t>
            </a:r>
            <a:endParaRPr/>
          </a:p>
        </p:txBody>
      </p:sp>
      <p:sp>
        <p:nvSpPr>
          <p:cNvPr id="167" name="Google Shape;167;p28"/>
          <p:cNvSpPr txBox="1">
            <a:spLocks noGrp="1"/>
          </p:cNvSpPr>
          <p:nvPr>
            <p:ph type="body" idx="1"/>
          </p:nvPr>
        </p:nvSpPr>
        <p:spPr>
          <a:xfrm>
            <a:off x="709925" y="1384300"/>
            <a:ext cx="5337900" cy="3017400"/>
          </a:xfrm>
          <a:prstGeom prst="rect">
            <a:avLst/>
          </a:prstGeom>
        </p:spPr>
        <p:txBody>
          <a:bodyPr spcFirstLastPara="1" wrap="square" lIns="0" tIns="34275" rIns="0" bIns="34275" anchor="t" anchorCtr="0">
            <a:noAutofit/>
          </a:bodyPr>
          <a:lstStyle/>
          <a:p>
            <a:pPr marL="457200" lvl="0" indent="-342900" algn="l" rtl="0">
              <a:lnSpc>
                <a:spcPct val="70000"/>
              </a:lnSpc>
              <a:spcBef>
                <a:spcPts val="900"/>
              </a:spcBef>
              <a:spcAft>
                <a:spcPts val="0"/>
              </a:spcAft>
              <a:buSzPts val="1800"/>
              <a:buChar char="●"/>
            </a:pPr>
            <a:r>
              <a:rPr lang="en" sz="1800"/>
              <a:t>AVL Trees</a:t>
            </a:r>
            <a:endParaRPr sz="1800"/>
          </a:p>
          <a:p>
            <a:pPr marL="914400" lvl="1" indent="-342900" algn="l" rtl="0">
              <a:lnSpc>
                <a:spcPct val="70000"/>
              </a:lnSpc>
              <a:spcBef>
                <a:spcPts val="900"/>
              </a:spcBef>
              <a:spcAft>
                <a:spcPts val="0"/>
              </a:spcAft>
              <a:buSzPts val="1800"/>
              <a:buChar char="○"/>
            </a:pPr>
            <a:r>
              <a:rPr lang="en" sz="1800">
                <a:solidFill>
                  <a:srgbClr val="4D5968"/>
                </a:solidFill>
                <a:highlight>
                  <a:srgbClr val="FFFFFF"/>
                </a:highlight>
              </a:rPr>
              <a:t>AVL tree is a binary search tree self-balancing.</a:t>
            </a:r>
            <a:endParaRPr sz="1800">
              <a:solidFill>
                <a:srgbClr val="4D5968"/>
              </a:solidFill>
              <a:highlight>
                <a:srgbClr val="FFFFFF"/>
              </a:highlight>
            </a:endParaRPr>
          </a:p>
          <a:p>
            <a:pPr marL="914400" lvl="0" indent="0" algn="l" rtl="0">
              <a:lnSpc>
                <a:spcPct val="70000"/>
              </a:lnSpc>
              <a:spcBef>
                <a:spcPts val="900"/>
              </a:spcBef>
              <a:spcAft>
                <a:spcPts val="0"/>
              </a:spcAft>
              <a:buNone/>
            </a:pPr>
            <a:endParaRPr sz="1800">
              <a:solidFill>
                <a:srgbClr val="4D5968"/>
              </a:solidFill>
              <a:highlight>
                <a:srgbClr val="FFFFFF"/>
              </a:highlight>
            </a:endParaRPr>
          </a:p>
          <a:p>
            <a:pPr marL="914400" lvl="1" indent="-342900" algn="l" rtl="0">
              <a:lnSpc>
                <a:spcPct val="70000"/>
              </a:lnSpc>
              <a:spcBef>
                <a:spcPts val="900"/>
              </a:spcBef>
              <a:spcAft>
                <a:spcPts val="0"/>
              </a:spcAft>
              <a:buClr>
                <a:srgbClr val="4D5968"/>
              </a:buClr>
              <a:buSzPts val="1800"/>
              <a:buChar char="○"/>
            </a:pPr>
            <a:r>
              <a:rPr lang="en" sz="1800">
                <a:solidFill>
                  <a:srgbClr val="4D5968"/>
                </a:solidFill>
                <a:highlight>
                  <a:srgbClr val="FFFFFF"/>
                </a:highlight>
              </a:rPr>
              <a:t>A balancing factor is allocated for each node in the AVL tree, based on whether the tree is balanced or not.</a:t>
            </a:r>
            <a:endParaRPr sz="1800">
              <a:solidFill>
                <a:srgbClr val="4D5968"/>
              </a:solidFill>
              <a:highlight>
                <a:srgbClr val="FFFFFF"/>
              </a:highlight>
            </a:endParaRPr>
          </a:p>
          <a:p>
            <a:pPr marL="914400" lvl="0" indent="0" algn="l" rtl="0">
              <a:lnSpc>
                <a:spcPct val="70000"/>
              </a:lnSpc>
              <a:spcBef>
                <a:spcPts val="900"/>
              </a:spcBef>
              <a:spcAft>
                <a:spcPts val="0"/>
              </a:spcAft>
              <a:buNone/>
            </a:pPr>
            <a:endParaRPr sz="1800">
              <a:solidFill>
                <a:srgbClr val="4D5968"/>
              </a:solidFill>
              <a:highlight>
                <a:srgbClr val="FFFFFF"/>
              </a:highlight>
            </a:endParaRPr>
          </a:p>
          <a:p>
            <a:pPr marL="914400" lvl="1" indent="-342900" algn="l" rtl="0">
              <a:lnSpc>
                <a:spcPct val="70000"/>
              </a:lnSpc>
              <a:spcBef>
                <a:spcPts val="900"/>
              </a:spcBef>
              <a:spcAft>
                <a:spcPts val="0"/>
              </a:spcAft>
              <a:buClr>
                <a:srgbClr val="4D5968"/>
              </a:buClr>
              <a:buSzPts val="1800"/>
              <a:buChar char="○"/>
            </a:pPr>
            <a:r>
              <a:rPr lang="en" sz="1800">
                <a:solidFill>
                  <a:srgbClr val="4D5968"/>
                </a:solidFill>
                <a:highlight>
                  <a:srgbClr val="FFFFFF"/>
                </a:highlight>
              </a:rPr>
              <a:t>The correct balance factor is either 1, 0 and -1.</a:t>
            </a:r>
            <a:endParaRPr sz="1800">
              <a:solidFill>
                <a:srgbClr val="4D5968"/>
              </a:solidFill>
              <a:highlight>
                <a:srgbClr val="FFFFFF"/>
              </a:highlight>
            </a:endParaRPr>
          </a:p>
          <a:p>
            <a:pPr marL="914400" lvl="0" indent="0" algn="l" rtl="0">
              <a:lnSpc>
                <a:spcPct val="70000"/>
              </a:lnSpc>
              <a:spcBef>
                <a:spcPts val="900"/>
              </a:spcBef>
              <a:spcAft>
                <a:spcPts val="0"/>
              </a:spcAft>
              <a:buNone/>
            </a:pPr>
            <a:endParaRPr sz="1800">
              <a:solidFill>
                <a:srgbClr val="4D5968"/>
              </a:solidFill>
              <a:highlight>
                <a:srgbClr val="FFFFFF"/>
              </a:highlight>
            </a:endParaRPr>
          </a:p>
          <a:p>
            <a:pPr marL="914400" lvl="1" indent="-342900" algn="l" rtl="0">
              <a:lnSpc>
                <a:spcPct val="70000"/>
              </a:lnSpc>
              <a:spcBef>
                <a:spcPts val="900"/>
              </a:spcBef>
              <a:spcAft>
                <a:spcPts val="0"/>
              </a:spcAft>
              <a:buClr>
                <a:srgbClr val="4D5968"/>
              </a:buClr>
              <a:buSzPts val="1800"/>
              <a:buChar char="○"/>
            </a:pPr>
            <a:r>
              <a:rPr lang="en" sz="1800">
                <a:solidFill>
                  <a:srgbClr val="4D5968"/>
                </a:solidFill>
                <a:highlight>
                  <a:srgbClr val="FFFFFF"/>
                </a:highlight>
              </a:rPr>
              <a:t>If new node is added, then it will be rotated to ensure that the tree is balanced.</a:t>
            </a:r>
            <a:endParaRPr sz="1800">
              <a:solidFill>
                <a:srgbClr val="4D5968"/>
              </a:solidFill>
              <a:highlight>
                <a:srgbClr val="FFFFFF"/>
              </a:highlight>
            </a:endParaRPr>
          </a:p>
        </p:txBody>
      </p:sp>
      <p:pic>
        <p:nvPicPr>
          <p:cNvPr id="168" name="Google Shape;168;p28"/>
          <p:cNvPicPr preferRelativeResize="0"/>
          <p:nvPr/>
        </p:nvPicPr>
        <p:blipFill rotWithShape="1">
          <a:blip r:embed="rId3">
            <a:alphaModFix/>
          </a:blip>
          <a:srcRect l="2700" r="4827" b="7749"/>
          <a:stretch/>
        </p:blipFill>
        <p:spPr>
          <a:xfrm>
            <a:off x="5980000" y="1845925"/>
            <a:ext cx="3097426" cy="236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Types of Trees</a:t>
            </a:r>
            <a:endParaRPr/>
          </a:p>
        </p:txBody>
      </p:sp>
      <p:sp>
        <p:nvSpPr>
          <p:cNvPr id="174" name="Google Shape;174;p29"/>
          <p:cNvSpPr txBox="1">
            <a:spLocks noGrp="1"/>
          </p:cNvSpPr>
          <p:nvPr>
            <p:ph type="body" idx="1"/>
          </p:nvPr>
        </p:nvSpPr>
        <p:spPr>
          <a:xfrm>
            <a:off x="822950" y="1384300"/>
            <a:ext cx="4399800" cy="3017400"/>
          </a:xfrm>
          <a:prstGeom prst="rect">
            <a:avLst/>
          </a:prstGeom>
        </p:spPr>
        <p:txBody>
          <a:bodyPr spcFirstLastPara="1" wrap="square" lIns="0" tIns="34275" rIns="0" bIns="34275" anchor="t" anchorCtr="0">
            <a:noAutofit/>
          </a:bodyPr>
          <a:lstStyle/>
          <a:p>
            <a:pPr marL="457200" lvl="0" indent="-349250" algn="l" rtl="0">
              <a:lnSpc>
                <a:spcPct val="70000"/>
              </a:lnSpc>
              <a:spcBef>
                <a:spcPts val="900"/>
              </a:spcBef>
              <a:spcAft>
                <a:spcPts val="0"/>
              </a:spcAft>
              <a:buSzPts val="1900"/>
              <a:buChar char="●"/>
            </a:pPr>
            <a:r>
              <a:rPr lang="en" sz="1900"/>
              <a:t>N-ary Trees:</a:t>
            </a:r>
            <a:endParaRPr sz="1900"/>
          </a:p>
          <a:p>
            <a:pPr marL="914400" lvl="1" indent="-349250" algn="l" rtl="0">
              <a:lnSpc>
                <a:spcPct val="70000"/>
              </a:lnSpc>
              <a:spcBef>
                <a:spcPts val="900"/>
              </a:spcBef>
              <a:spcAft>
                <a:spcPts val="0"/>
              </a:spcAft>
              <a:buSzPts val="1900"/>
              <a:buChar char="○"/>
            </a:pPr>
            <a:r>
              <a:rPr lang="en" sz="1900"/>
              <a:t>The maximum number of child nodes a parent node can have is N.</a:t>
            </a:r>
            <a:endParaRPr sz="1900"/>
          </a:p>
          <a:p>
            <a:pPr marL="914400" lvl="1" indent="-349250" algn="l" rtl="0">
              <a:lnSpc>
                <a:spcPct val="70000"/>
              </a:lnSpc>
              <a:spcBef>
                <a:spcPts val="900"/>
              </a:spcBef>
              <a:spcAft>
                <a:spcPts val="0"/>
              </a:spcAft>
              <a:buSzPts val="1900"/>
              <a:buChar char="○"/>
            </a:pPr>
            <a:r>
              <a:rPr lang="en" sz="1900"/>
              <a:t>Similar to Binary tree</a:t>
            </a:r>
            <a:endParaRPr sz="1900"/>
          </a:p>
        </p:txBody>
      </p:sp>
      <p:pic>
        <p:nvPicPr>
          <p:cNvPr id="175" name="Google Shape;175;p29"/>
          <p:cNvPicPr preferRelativeResize="0"/>
          <p:nvPr/>
        </p:nvPicPr>
        <p:blipFill rotWithShape="1">
          <a:blip r:embed="rId3">
            <a:alphaModFix/>
          </a:blip>
          <a:srcRect r="47087" b="11832"/>
          <a:stretch/>
        </p:blipFill>
        <p:spPr>
          <a:xfrm>
            <a:off x="5222750" y="1638200"/>
            <a:ext cx="3673799" cy="260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3800"/>
              <a:t>Basic Operations</a:t>
            </a:r>
            <a:endParaRPr sz="3800"/>
          </a:p>
        </p:txBody>
      </p:sp>
      <p:sp>
        <p:nvSpPr>
          <p:cNvPr id="181" name="Google Shape;181;p30"/>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457200" lvl="0" indent="-349250" algn="l" rtl="0">
              <a:spcBef>
                <a:spcPts val="900"/>
              </a:spcBef>
              <a:spcAft>
                <a:spcPts val="0"/>
              </a:spcAft>
              <a:buSzPts val="1900"/>
              <a:buChar char="●"/>
            </a:pPr>
            <a:r>
              <a:rPr lang="en" sz="2000" b="1"/>
              <a:t>Insertion  -  </a:t>
            </a:r>
            <a:r>
              <a:rPr lang="en" sz="2000"/>
              <a:t>Inserting a new node.</a:t>
            </a:r>
            <a:r>
              <a:rPr lang="en" sz="2000" b="1"/>
              <a:t> </a:t>
            </a:r>
            <a:endParaRPr sz="2000" b="1"/>
          </a:p>
          <a:p>
            <a:pPr marL="457200" lvl="0" indent="-349250" algn="l" rtl="0">
              <a:spcBef>
                <a:spcPts val="0"/>
              </a:spcBef>
              <a:spcAft>
                <a:spcPts val="0"/>
              </a:spcAft>
              <a:buSzPts val="1900"/>
              <a:buChar char="●"/>
            </a:pPr>
            <a:r>
              <a:rPr lang="en" sz="2000" b="1"/>
              <a:t>Searching -  </a:t>
            </a:r>
            <a:r>
              <a:rPr lang="en" sz="2000"/>
              <a:t>Searching for a specific node</a:t>
            </a:r>
            <a:endParaRPr sz="2000"/>
          </a:p>
          <a:p>
            <a:pPr marL="457200" lvl="0" indent="-349250" algn="l" rtl="0">
              <a:spcBef>
                <a:spcPts val="0"/>
              </a:spcBef>
              <a:spcAft>
                <a:spcPts val="0"/>
              </a:spcAft>
              <a:buSzPts val="1900"/>
              <a:buChar char="●"/>
            </a:pPr>
            <a:r>
              <a:rPr lang="en" sz="2000" b="1"/>
              <a:t>Traversal  -  </a:t>
            </a:r>
            <a:r>
              <a:rPr lang="en" sz="2000"/>
              <a:t>Traversing the tree</a:t>
            </a:r>
            <a:endParaRPr sz="2000"/>
          </a:p>
          <a:p>
            <a:pPr marL="457200" lvl="0" indent="-349250" algn="l" rtl="0">
              <a:spcBef>
                <a:spcPts val="0"/>
              </a:spcBef>
              <a:spcAft>
                <a:spcPts val="0"/>
              </a:spcAft>
              <a:buSzPts val="1900"/>
              <a:buChar char="●"/>
            </a:pPr>
            <a:r>
              <a:rPr lang="en" sz="2000" b="1"/>
              <a:t>Deletion   -  </a:t>
            </a:r>
            <a:r>
              <a:rPr lang="en" sz="2000"/>
              <a:t>Deleting a node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Applications</a:t>
            </a:r>
            <a:endParaRPr/>
          </a:p>
        </p:txBody>
      </p:sp>
      <p:sp>
        <p:nvSpPr>
          <p:cNvPr id="187" name="Google Shape;187;p31"/>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457200" lvl="0" indent="-342900" algn="l" rtl="0">
              <a:lnSpc>
                <a:spcPct val="150000"/>
              </a:lnSpc>
              <a:spcBef>
                <a:spcPts val="900"/>
              </a:spcBef>
              <a:spcAft>
                <a:spcPts val="0"/>
              </a:spcAft>
              <a:buSzPts val="1800"/>
              <a:buAutoNum type="arabicPeriod"/>
            </a:pPr>
            <a:r>
              <a:rPr lang="en" sz="1900"/>
              <a:t>Storing naturally hierarchical data.</a:t>
            </a:r>
            <a:r>
              <a:rPr lang="en" sz="1900" i="1"/>
              <a:t> E.g: filesystems</a:t>
            </a:r>
            <a:endParaRPr sz="1900" i="1"/>
          </a:p>
          <a:p>
            <a:pPr marL="457200" lvl="0" indent="-342900" algn="l" rtl="0">
              <a:lnSpc>
                <a:spcPct val="150000"/>
              </a:lnSpc>
              <a:spcBef>
                <a:spcPts val="0"/>
              </a:spcBef>
              <a:spcAft>
                <a:spcPts val="0"/>
              </a:spcAft>
              <a:buSzPts val="1800"/>
              <a:buAutoNum type="arabicPeriod"/>
            </a:pPr>
            <a:r>
              <a:rPr lang="en" sz="1900"/>
              <a:t>Organizing data for quick search, insertion, deletion.</a:t>
            </a:r>
            <a:r>
              <a:rPr lang="en" sz="1900" i="1"/>
              <a:t> E.g: Binary Search Trees.</a:t>
            </a:r>
            <a:endParaRPr sz="1900" i="1"/>
          </a:p>
          <a:p>
            <a:pPr marL="457200" lvl="0" indent="-342900" algn="l" rtl="0">
              <a:lnSpc>
                <a:spcPct val="150000"/>
              </a:lnSpc>
              <a:spcBef>
                <a:spcPts val="0"/>
              </a:spcBef>
              <a:spcAft>
                <a:spcPts val="0"/>
              </a:spcAft>
              <a:buSzPts val="1800"/>
              <a:buAutoNum type="arabicPeriod"/>
            </a:pPr>
            <a:r>
              <a:rPr lang="en" sz="1900"/>
              <a:t>Network Routing Algorithms</a:t>
            </a:r>
            <a:endParaRPr sz="1900"/>
          </a:p>
          <a:p>
            <a:pPr marL="457200" lvl="0" indent="-342900" algn="l" rtl="0">
              <a:lnSpc>
                <a:spcPct val="150000"/>
              </a:lnSpc>
              <a:spcBef>
                <a:spcPts val="0"/>
              </a:spcBef>
              <a:spcAft>
                <a:spcPts val="0"/>
              </a:spcAft>
              <a:buSzPts val="1800"/>
              <a:buAutoNum type="arabicPeriod"/>
            </a:pPr>
            <a:r>
              <a:rPr lang="en" sz="1900"/>
              <a:t>And much more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Representation</a:t>
            </a:r>
            <a:endParaRPr/>
          </a:p>
          <a:p>
            <a:pPr marL="0" lvl="0" indent="0" algn="l" rtl="0">
              <a:spcBef>
                <a:spcPts val="0"/>
              </a:spcBef>
              <a:spcAft>
                <a:spcPts val="0"/>
              </a:spcAft>
              <a:buNone/>
            </a:pPr>
            <a:r>
              <a:rPr lang="en"/>
              <a:t>(Binary Trees)</a:t>
            </a:r>
            <a:endParaRPr/>
          </a:p>
        </p:txBody>
      </p:sp>
      <p:sp>
        <p:nvSpPr>
          <p:cNvPr id="193" name="Google Shape;193;p32"/>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0" lvl="0" indent="0" algn="l" rtl="0">
              <a:lnSpc>
                <a:spcPct val="80000"/>
              </a:lnSpc>
              <a:spcBef>
                <a:spcPts val="900"/>
              </a:spcBef>
              <a:spcAft>
                <a:spcPts val="0"/>
              </a:spcAft>
              <a:buNone/>
            </a:pPr>
            <a:r>
              <a:rPr lang="en">
                <a:solidFill>
                  <a:srgbClr val="4A86E8"/>
                </a:solidFill>
              </a:rPr>
              <a:t>struct</a:t>
            </a:r>
            <a:r>
              <a:rPr lang="en"/>
              <a:t> Node {</a:t>
            </a:r>
            <a:endParaRPr/>
          </a:p>
          <a:p>
            <a:pPr marL="0" lvl="0" indent="0" algn="l" rtl="0">
              <a:lnSpc>
                <a:spcPct val="80000"/>
              </a:lnSpc>
              <a:spcBef>
                <a:spcPts val="900"/>
              </a:spcBef>
              <a:spcAft>
                <a:spcPts val="0"/>
              </a:spcAft>
              <a:buNone/>
            </a:pPr>
            <a:r>
              <a:rPr lang="en"/>
              <a:t>	</a:t>
            </a:r>
            <a:r>
              <a:rPr lang="en">
                <a:solidFill>
                  <a:srgbClr val="4A86E8"/>
                </a:solidFill>
              </a:rPr>
              <a:t>int</a:t>
            </a:r>
            <a:r>
              <a:rPr lang="en"/>
              <a:t> data;</a:t>
            </a:r>
            <a:endParaRPr/>
          </a:p>
          <a:p>
            <a:pPr marL="0" lvl="0" indent="0" algn="l" rtl="0">
              <a:lnSpc>
                <a:spcPct val="80000"/>
              </a:lnSpc>
              <a:spcBef>
                <a:spcPts val="900"/>
              </a:spcBef>
              <a:spcAft>
                <a:spcPts val="0"/>
              </a:spcAft>
              <a:buNone/>
            </a:pPr>
            <a:r>
              <a:rPr lang="en"/>
              <a:t>	Node* left;</a:t>
            </a:r>
            <a:endParaRPr/>
          </a:p>
          <a:p>
            <a:pPr marL="0" lvl="0" indent="0" algn="l" rtl="0">
              <a:lnSpc>
                <a:spcPct val="80000"/>
              </a:lnSpc>
              <a:spcBef>
                <a:spcPts val="900"/>
              </a:spcBef>
              <a:spcAft>
                <a:spcPts val="0"/>
              </a:spcAft>
              <a:buNone/>
            </a:pPr>
            <a:r>
              <a:rPr lang="en"/>
              <a:t>	Node* right;</a:t>
            </a:r>
            <a:endParaRPr/>
          </a:p>
          <a:p>
            <a:pPr marL="0" lvl="0" indent="0" algn="l" rtl="0">
              <a:lnSpc>
                <a:spcPct val="80000"/>
              </a:lnSpc>
              <a:spcBef>
                <a:spcPts val="900"/>
              </a:spcBef>
              <a:spcAft>
                <a:spcPts val="200"/>
              </a:spcAft>
              <a:buNone/>
            </a:pPr>
            <a:r>
              <a:rPr lang="en"/>
              <a:t>};</a:t>
            </a:r>
            <a:endParaRPr/>
          </a:p>
        </p:txBody>
      </p:sp>
      <p:pic>
        <p:nvPicPr>
          <p:cNvPr id="194" name="Google Shape;194;p32"/>
          <p:cNvPicPr preferRelativeResize="0"/>
          <p:nvPr/>
        </p:nvPicPr>
        <p:blipFill>
          <a:blip r:embed="rId3">
            <a:alphaModFix/>
          </a:blip>
          <a:stretch>
            <a:fillRect/>
          </a:stretch>
        </p:blipFill>
        <p:spPr>
          <a:xfrm>
            <a:off x="2520900" y="1919423"/>
            <a:ext cx="6459824" cy="23514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Complexity</a:t>
            </a:r>
            <a:endParaRPr/>
          </a:p>
          <a:p>
            <a:pPr marL="0" lvl="0" indent="0" algn="l" rtl="0">
              <a:spcBef>
                <a:spcPts val="0"/>
              </a:spcBef>
              <a:spcAft>
                <a:spcPts val="0"/>
              </a:spcAft>
              <a:buNone/>
            </a:pPr>
            <a:r>
              <a:rPr lang="en"/>
              <a:t>(Binary Trees)</a:t>
            </a:r>
            <a:endParaRPr/>
          </a:p>
        </p:txBody>
      </p:sp>
      <p:sp>
        <p:nvSpPr>
          <p:cNvPr id="200" name="Google Shape;200;p33"/>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0" lvl="0" indent="0" algn="l" rtl="0">
              <a:spcBef>
                <a:spcPts val="900"/>
              </a:spcBef>
              <a:spcAft>
                <a:spcPts val="200"/>
              </a:spcAft>
              <a:buNone/>
            </a:pPr>
            <a:endParaRPr/>
          </a:p>
        </p:txBody>
      </p:sp>
      <p:pic>
        <p:nvPicPr>
          <p:cNvPr id="201" name="Google Shape;201;p33"/>
          <p:cNvPicPr preferRelativeResize="0"/>
          <p:nvPr/>
        </p:nvPicPr>
        <p:blipFill>
          <a:blip r:embed="rId3">
            <a:alphaModFix/>
          </a:blip>
          <a:stretch>
            <a:fillRect/>
          </a:stretch>
        </p:blipFill>
        <p:spPr>
          <a:xfrm>
            <a:off x="442200" y="1528450"/>
            <a:ext cx="8139323" cy="2729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1879</Words>
  <Application>Microsoft Office PowerPoint</Application>
  <PresentationFormat>On-screen Show (16:9)</PresentationFormat>
  <Paragraphs>286</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Courier New</vt:lpstr>
      <vt:lpstr>Simple Light</vt:lpstr>
      <vt:lpstr>Retrospect</vt:lpstr>
      <vt:lpstr>Trees</vt:lpstr>
      <vt:lpstr>Types of Trees</vt:lpstr>
      <vt:lpstr>Types of Trees</vt:lpstr>
      <vt:lpstr>Types of Trees</vt:lpstr>
      <vt:lpstr>Types of Trees</vt:lpstr>
      <vt:lpstr>Basic Operations</vt:lpstr>
      <vt:lpstr>Applications</vt:lpstr>
      <vt:lpstr>Representation (Binary Trees)</vt:lpstr>
      <vt:lpstr>Complexity (Binary Trees)</vt:lpstr>
      <vt:lpstr>Balanced Binary Tree</vt:lpstr>
      <vt:lpstr>Implementation (Binary Tree)</vt:lpstr>
      <vt:lpstr>Representation (Binary Search Tree)</vt:lpstr>
      <vt:lpstr>Implementation in C++ (Binary Search Tree)</vt:lpstr>
      <vt:lpstr>Implementation in C++ (Binary Search Tree) - Insert Operation</vt:lpstr>
      <vt:lpstr>Implementation in C++ (Binary Search Tree) - Search Operation</vt:lpstr>
      <vt:lpstr>Implementation in C++ (Binary Search Tree) - Main Function</vt:lpstr>
      <vt:lpstr>Delete Operation (Binary Search Tree)</vt:lpstr>
      <vt:lpstr>Implementation in C++ (Binary Search Tree) - Delete Operation</vt:lpstr>
      <vt:lpstr>Implementation in C++ (Binary Search Tree) - Delete Operation</vt:lpstr>
      <vt:lpstr>Implementation in C++ (Binary Search Tree) - Delete Operation</vt:lpstr>
      <vt:lpstr>Implementation in C++ (Binary Search Tree) - Delete Operation</vt:lpstr>
      <vt:lpstr>Traversal Operations (Binary Search Tree)</vt:lpstr>
      <vt:lpstr>Implementation in C++ (Binary Search Tree) - Traversal</vt:lpstr>
      <vt:lpstr>Implementation in C++ (Binary Search Tree) - Traversal</vt:lpstr>
      <vt:lpstr>Implementation in C++ (Binary Search Tree) - Traversal</vt:lpstr>
      <vt:lpstr>Implementation in C++ (Binary Search Tree) - Level Order Traversal</vt:lpstr>
      <vt:lpstr>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cp:lastModifiedBy>DEV .</cp:lastModifiedBy>
  <cp:revision>1</cp:revision>
  <dcterms:modified xsi:type="dcterms:W3CDTF">2020-04-23T18:15:17Z</dcterms:modified>
</cp:coreProperties>
</file>