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4" r:id="rId34"/>
    <p:sldId id="288" r:id="rId35"/>
    <p:sldId id="305" r:id="rId36"/>
    <p:sldId id="289" r:id="rId37"/>
    <p:sldId id="306" r:id="rId38"/>
    <p:sldId id="290" r:id="rId39"/>
    <p:sldId id="307" r:id="rId40"/>
    <p:sldId id="291" r:id="rId41"/>
    <p:sldId id="308" r:id="rId42"/>
    <p:sldId id="292" r:id="rId43"/>
    <p:sldId id="309" r:id="rId44"/>
    <p:sldId id="293" r:id="rId45"/>
    <p:sldId id="310" r:id="rId46"/>
    <p:sldId id="294" r:id="rId47"/>
    <p:sldId id="313" r:id="rId48"/>
    <p:sldId id="295" r:id="rId49"/>
    <p:sldId id="315" r:id="rId50"/>
    <p:sldId id="296" r:id="rId51"/>
    <p:sldId id="316" r:id="rId52"/>
    <p:sldId id="297" r:id="rId53"/>
    <p:sldId id="317" r:id="rId54"/>
    <p:sldId id="298" r:id="rId55"/>
    <p:sldId id="318" r:id="rId56"/>
    <p:sldId id="299" r:id="rId57"/>
    <p:sldId id="319" r:id="rId58"/>
    <p:sldId id="300" r:id="rId59"/>
    <p:sldId id="320" r:id="rId60"/>
    <p:sldId id="301" r:id="rId61"/>
    <p:sldId id="321" r:id="rId62"/>
    <p:sldId id="302" r:id="rId63"/>
    <p:sldId id="322" r:id="rId64"/>
    <p:sldId id="303" r:id="rId65"/>
    <p:sldId id="323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3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74" r:id="rId105"/>
    <p:sldId id="376" r:id="rId106"/>
    <p:sldId id="377" r:id="rId107"/>
    <p:sldId id="378" r:id="rId108"/>
    <p:sldId id="379" r:id="rId109"/>
    <p:sldId id="380" r:id="rId110"/>
    <p:sldId id="382" r:id="rId111"/>
    <p:sldId id="381" r:id="rId112"/>
    <p:sldId id="364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65" r:id="rId122"/>
    <p:sldId id="383" r:id="rId123"/>
    <p:sldId id="384" r:id="rId124"/>
    <p:sldId id="385" r:id="rId125"/>
    <p:sldId id="386" r:id="rId126"/>
    <p:sldId id="387" r:id="rId127"/>
    <p:sldId id="399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  <p:sldId id="396" r:id="rId137"/>
    <p:sldId id="397" r:id="rId138"/>
    <p:sldId id="398" r:id="rId139"/>
    <p:sldId id="405" r:id="rId140"/>
    <p:sldId id="400" r:id="rId141"/>
    <p:sldId id="401" r:id="rId142"/>
    <p:sldId id="402" r:id="rId143"/>
    <p:sldId id="403" r:id="rId144"/>
    <p:sldId id="404" r:id="rId1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5AF74-73B3-4010-BDB4-4A4F3CF093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4F2E-FE30-40A3-8371-2D7B9465A8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query output: D0001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04F2E-FE30-40A3-8371-2D7B9465A815}" type="slidenum">
              <a:rPr lang="en-US" smtClean="0"/>
              <a:t>130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query output:D0003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04F2E-FE30-40A3-8371-2D7B9465A815}" type="slidenum">
              <a:rPr lang="en-US" smtClean="0"/>
              <a:t>132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query output:D0001</a:t>
            </a:r>
            <a:r>
              <a:rPr lang="en-US" baseline="0" dirty="0" smtClean="0"/>
              <a:t> 7500,D0002  6000, D0003  5250, D0004 4000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04F2E-FE30-40A3-8371-2D7B9465A815}" type="slidenum">
              <a:rPr lang="en-US" smtClean="0"/>
              <a:t>134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AE54-9232-43DE-8BCA-23A3A3BFA2CC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B40F-9C6F-4AC1-A8A2-DC11C2EA3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 done on table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Arithmetic Operators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+ Addition                 *     Multiplication</a:t>
            </a:r>
          </a:p>
          <a:p>
            <a:pPr marL="514350" indent="-514350">
              <a:buNone/>
            </a:pPr>
            <a:r>
              <a:rPr lang="en-US" dirty="0" smtClean="0"/>
              <a:t> -  Subtraction           **   Exponentiation</a:t>
            </a:r>
          </a:p>
          <a:p>
            <a:pPr marL="514350" indent="-514350">
              <a:buNone/>
            </a:pPr>
            <a:r>
              <a:rPr lang="en-US" dirty="0" smtClean="0"/>
              <a:t>/  Division                 ( )     Enclosed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5551716" cy="23012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38200"/>
                <a:gridCol w="990600"/>
                <a:gridCol w="947058"/>
                <a:gridCol w="1034142"/>
                <a:gridCol w="816430"/>
                <a:gridCol w="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Salary</a:t>
                      </a:r>
                      <a:r>
                        <a:rPr lang="en-US" baseline="0" smtClean="0"/>
                        <a:t> _per _hr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3) TO_CHAR(date conversion):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TO_CHAR(date[,format])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Converts a value of DATE </a:t>
            </a:r>
            <a:r>
              <a:rPr lang="en-US" dirty="0" err="1" smtClean="0"/>
              <a:t>datatype</a:t>
            </a:r>
            <a:r>
              <a:rPr lang="en-US" dirty="0" smtClean="0"/>
              <a:t> to a character </a:t>
            </a:r>
            <a:r>
              <a:rPr lang="en-US" dirty="0" err="1" smtClean="0"/>
              <a:t>datatype</a:t>
            </a:r>
            <a:r>
              <a:rPr lang="en-US" dirty="0" smtClean="0"/>
              <a:t> using the optional format string.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TO_CHAR(’06-01-2018’,’Month DD YYYY’) “New date format”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 date format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January , 16, 2018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4) TO_DATE: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TO_DATE(char value[,format])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Converts a value of CHARACTER data type to a DATE data type using the optional format string.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TO_DATE(’06/01/2018’,’DD/MM/YY’) “New date format”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 date format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06-JAN-2018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1)ADD_MONTHS: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ADD_MONTHS(</a:t>
            </a:r>
            <a:r>
              <a:rPr lang="en-US" dirty="0" err="1" smtClean="0"/>
              <a:t>d,n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date after adding the number of months specified in the function.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ADD_MONTHS(SYSDATE,4) “Add months” FROM DUAL;</a:t>
            </a:r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months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06-May-2018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2)LAST_DAY: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LAST_DAY(d)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last date of the month specified with the function.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SYSDATE,LAST_DAY(SYSDATE) “Last day” FROM DUAL;</a:t>
            </a:r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40386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9300"/>
                <a:gridCol w="20193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SYSDATE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day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31-JAN-2018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3)MONTHS_BETWEEN: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MONTHS_BETWEEN(d1,d2)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number of months between d1 and d2.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MONTHS_BETWEEN(‘02-FEB-2018’,’02-JAN-2018’) “Months ” FROM DUAL;</a:t>
            </a:r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LcPeriod" startAt="3"/>
            </a:pPr>
            <a:r>
              <a:rPr lang="en-US" b="1" dirty="0" smtClean="0"/>
              <a:t>The NOT operator:</a:t>
            </a:r>
          </a:p>
          <a:p>
            <a:pPr marL="571500" indent="-571500">
              <a:buNone/>
            </a:pPr>
            <a:r>
              <a:rPr lang="en-US" dirty="0" smtClean="0"/>
              <a:t>The rows in the table for which specified condition is not satisfied are displayed.</a:t>
            </a:r>
          </a:p>
          <a:p>
            <a:pPr marL="571500" indent="-571500">
              <a:buNone/>
            </a:pPr>
            <a:r>
              <a:rPr lang="en-US" b="1" dirty="0" smtClean="0"/>
              <a:t>Example:</a:t>
            </a:r>
          </a:p>
          <a:p>
            <a:pPr marL="571500" indent="-571500">
              <a:buNone/>
            </a:pPr>
            <a:r>
              <a:rPr lang="en-US" dirty="0" smtClean="0"/>
              <a:t>SELECT * FROM Employee WHERE NOT Dept=‘Account’;</a:t>
            </a:r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4)NEXT_DAY: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NEXT_DAY(</a:t>
            </a:r>
            <a:r>
              <a:rPr lang="en-US" dirty="0" err="1" smtClean="0"/>
              <a:t>date,char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date of the first weekday named by char that is after the date named by date.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NEXT_DAY(‘16-JAN-2018’,’Saturday’) “Next day” FROM DUAL;</a:t>
            </a:r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20-JAN-2018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date formats using TO_CHAR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DDTH places TH,RD,ND for the date(DD). E.g.,2</a:t>
            </a:r>
            <a:r>
              <a:rPr lang="en-US" baseline="30000" dirty="0" smtClean="0"/>
              <a:t>ND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, 08</a:t>
            </a:r>
            <a:r>
              <a:rPr lang="en-US" baseline="30000" dirty="0" smtClean="0"/>
              <a:t>th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DDSP indicates that the date(DD) must be displayed by spelling the date such as ONE,TWELVE etc.</a:t>
            </a:r>
          </a:p>
          <a:p>
            <a:r>
              <a:rPr lang="en-US" dirty="0" smtClean="0"/>
              <a:t>DDSPTH displace the date (DD) with TH added to the spelling. E.g., Twenty-fifth, fourteenth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1) UID: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UID [INTO variable]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The function returns an integer value corresponding to the </a:t>
            </a:r>
            <a:r>
              <a:rPr lang="en-US" dirty="0" err="1" smtClean="0"/>
              <a:t>UserID</a:t>
            </a:r>
            <a:r>
              <a:rPr lang="en-US" dirty="0" smtClean="0"/>
              <a:t> of the user currently logged in. If the optional variable is given the user id will be stored in that variable.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UID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UID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2) USER: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USER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The function returns the user name of the user currently logged in. 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USER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3) SYS_CONTEXT: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SYS_CONTEXT(namespace, parameter [, length])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Can be used to retrieve information about Oracle’s environment. </a:t>
            </a:r>
          </a:p>
          <a:p>
            <a:pPr>
              <a:buNone/>
            </a:pPr>
            <a:r>
              <a:rPr lang="en-US" dirty="0" smtClean="0"/>
              <a:t>Namespace – is an oracle namespace that has already been created. </a:t>
            </a:r>
            <a:r>
              <a:rPr lang="en-US" dirty="0" err="1" smtClean="0"/>
              <a:t>E.g.,USERENV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Parameter – if USERENV is the namespace the parameters can be CLIENT_INFO, CURRENT_USER,CURRENT_USERID etc.</a:t>
            </a:r>
          </a:p>
          <a:p>
            <a:pPr>
              <a:buNone/>
            </a:pPr>
            <a:r>
              <a:rPr lang="en-US" dirty="0" smtClean="0"/>
              <a:t>Length – is the length of the return value in bytes.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SYS_CONTEXT(‘USERENV’, NLS_DATE_FORMAT’) “</a:t>
            </a:r>
            <a:r>
              <a:rPr lang="en-US" dirty="0" err="1" smtClean="0"/>
              <a:t>Syscontext</a:t>
            </a:r>
            <a:r>
              <a:rPr lang="en-US" dirty="0" smtClean="0"/>
              <a:t>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Syscontext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DD_MON_RR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4) USERENV: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USERENV(parameter)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Can be used to retrieve information about the current Oracle session. </a:t>
            </a:r>
          </a:p>
          <a:p>
            <a:pPr>
              <a:buNone/>
            </a:pPr>
            <a:r>
              <a:rPr lang="en-US" dirty="0" smtClean="0"/>
              <a:t>Namespace – is an oracle namespace that has already been created. </a:t>
            </a:r>
            <a:r>
              <a:rPr lang="en-US" dirty="0" err="1" smtClean="0"/>
              <a:t>E.g.,USERENV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Parameter – is the value to return from the current oracle session.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USERENV(’LANGUAGE’) 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5551716" cy="3479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38200"/>
                <a:gridCol w="990600"/>
                <a:gridCol w="947058"/>
                <a:gridCol w="1034142"/>
                <a:gridCol w="816430"/>
                <a:gridCol w="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_per _hr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Superviser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4267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USERENV(‘LANGUAGE’)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AMERICAN_AMERICA.WE8MSWIN1252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data from tables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BY and HAVING clauses </a:t>
            </a:r>
            <a:r>
              <a:rPr lang="en-US" dirty="0" err="1" smtClean="0"/>
              <a:t>fecilitate</a:t>
            </a:r>
            <a:r>
              <a:rPr lang="en-US" dirty="0" smtClean="0"/>
              <a:t> selective retrieval of rows.</a:t>
            </a:r>
          </a:p>
          <a:p>
            <a:r>
              <a:rPr lang="en-US" dirty="0" smtClean="0"/>
              <a:t>These are parallel to ORDER BY and WHERE clause except that they act on record sets, and not on individual records.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columnname1,columnname2,columnnameN, </a:t>
            </a:r>
            <a:r>
              <a:rPr lang="en-US" dirty="0" err="1" smtClean="0"/>
              <a:t>Aggregate_Function</a:t>
            </a:r>
            <a:r>
              <a:rPr lang="en-US" dirty="0" smtClean="0"/>
              <a:t>(expression)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GROUP BY columnname1,columnname2,columnnameN;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Find out how many employees are there in each dept.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dept “Department”, COUNT(</a:t>
            </a:r>
            <a:r>
              <a:rPr lang="en-US" dirty="0" err="1" smtClean="0"/>
              <a:t>Emp_no</a:t>
            </a:r>
            <a:r>
              <a:rPr lang="en-US" dirty="0" smtClean="0"/>
              <a:t>) “No of employees” FROM employee GROUP BY dept;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3733800" cy="2476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6900"/>
                <a:gridCol w="18669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employees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HAVING clause is used in conjunction with the GROUP BY clause to impose some condition on GROUP BY clause.</a:t>
            </a:r>
          </a:p>
          <a:p>
            <a:pPr>
              <a:buNone/>
            </a:pPr>
            <a:r>
              <a:rPr lang="en-US" b="1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columnname1,columnname2,columnnameN, </a:t>
            </a:r>
            <a:r>
              <a:rPr lang="en-US" dirty="0" err="1" smtClean="0"/>
              <a:t>Aggregate_Function</a:t>
            </a:r>
            <a:r>
              <a:rPr lang="en-US" dirty="0" smtClean="0"/>
              <a:t>(expression)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GROUP BY columnname1,columnname2,columnnameN HAVING  condition;</a:t>
            </a:r>
          </a:p>
          <a:p>
            <a:pPr>
              <a:buNone/>
            </a:pPr>
            <a:r>
              <a:rPr lang="en-US" b="1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Find out how many employees are there in each dept whose total _</a:t>
            </a:r>
            <a:r>
              <a:rPr lang="en-US" dirty="0" err="1" smtClean="0"/>
              <a:t>hours_worked</a:t>
            </a:r>
            <a:r>
              <a:rPr lang="en-US" dirty="0" smtClean="0"/>
              <a:t> is &gt; 50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 SELECT dept “Department”, COUNT(</a:t>
            </a:r>
            <a:r>
              <a:rPr lang="en-US" dirty="0" err="1" smtClean="0"/>
              <a:t>Emp_no</a:t>
            </a:r>
            <a:r>
              <a:rPr lang="en-US" dirty="0" smtClean="0"/>
              <a:t>) “No of employees” FROM employee GROUP BY dept HAVING </a:t>
            </a:r>
            <a:r>
              <a:rPr lang="en-US" dirty="0" err="1" smtClean="0"/>
              <a:t>total_hrs_worked</a:t>
            </a:r>
            <a:r>
              <a:rPr lang="en-US" dirty="0" smtClean="0"/>
              <a:t>&gt;50;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3733800" cy="2476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6900"/>
                <a:gridCol w="18669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employees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 smtClean="0"/>
              <a:t> is a form of  SQL statement that appears inside another SQL statement.</a:t>
            </a:r>
          </a:p>
          <a:p>
            <a:r>
              <a:rPr lang="en-US" dirty="0" smtClean="0"/>
              <a:t>The parent statement uses the rows returned by the </a:t>
            </a:r>
            <a:r>
              <a:rPr lang="en-US" dirty="0" err="1" smtClean="0"/>
              <a:t>subquery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Subqueries</a:t>
            </a:r>
            <a:r>
              <a:rPr lang="en-US" dirty="0" smtClean="0"/>
              <a:t> can be used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To insert records in a target table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To create tables and insert records in the table created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To update records in a target table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To create views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To provide values for conditions in WHERE,HAVING,IN clauses.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u="sng" dirty="0" smtClean="0"/>
              <a:t>Inline view:</a:t>
            </a:r>
          </a:p>
          <a:p>
            <a:pPr>
              <a:buNone/>
            </a:pPr>
            <a:r>
              <a:rPr lang="en-US" dirty="0" smtClean="0"/>
              <a:t>The concept of using a </a:t>
            </a:r>
            <a:r>
              <a:rPr lang="en-US" dirty="0" err="1" smtClean="0"/>
              <a:t>subquery</a:t>
            </a:r>
            <a:r>
              <a:rPr lang="en-US" dirty="0" smtClean="0"/>
              <a:t> in the FROM clause of the SELECT statement is called </a:t>
            </a:r>
            <a:r>
              <a:rPr lang="en-US" b="1" dirty="0" smtClean="0"/>
              <a:t>inline view.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u="sng" dirty="0" smtClean="0"/>
              <a:t>Correlated </a:t>
            </a:r>
            <a:r>
              <a:rPr lang="en-US" b="1" u="sng" dirty="0" err="1" smtClean="0"/>
              <a:t>subquery</a:t>
            </a:r>
            <a:r>
              <a:rPr lang="en-US" b="1" u="sng" dirty="0" smtClean="0"/>
              <a:t>:</a:t>
            </a:r>
          </a:p>
          <a:p>
            <a:r>
              <a:rPr lang="en-US" dirty="0" smtClean="0"/>
              <a:t>A correlated </a:t>
            </a:r>
            <a:r>
              <a:rPr lang="en-US" dirty="0" err="1" smtClean="0"/>
              <a:t>subquery</a:t>
            </a:r>
            <a:r>
              <a:rPr lang="en-US" dirty="0" smtClean="0"/>
              <a:t> is one where a </a:t>
            </a:r>
            <a:r>
              <a:rPr lang="en-US" dirty="0" err="1" smtClean="0"/>
              <a:t>subquery</a:t>
            </a:r>
            <a:r>
              <a:rPr lang="en-US" dirty="0" smtClean="0"/>
              <a:t> references a column from a table in the parent query.</a:t>
            </a:r>
          </a:p>
          <a:p>
            <a:r>
              <a:rPr lang="en-US" dirty="0" smtClean="0"/>
              <a:t> A correlated </a:t>
            </a:r>
            <a:r>
              <a:rPr lang="en-US" dirty="0" err="1" smtClean="0"/>
              <a:t>subquery</a:t>
            </a:r>
            <a:r>
              <a:rPr lang="en-US" dirty="0" smtClean="0"/>
              <a:t> is evaluated once for each row of the parent statement, which can be any of the SELECT, UPDATE or DELETE</a:t>
            </a:r>
          </a:p>
          <a:p>
            <a:r>
              <a:rPr lang="en-US" dirty="0" smtClean="0"/>
              <a:t>The EXISTS  enables to test whether a value retrieved by the outer query exists in the result set of the values retrieved by the inner query. If the </a:t>
            </a:r>
            <a:r>
              <a:rPr lang="en-US" dirty="0" err="1" smtClean="0"/>
              <a:t>subquery</a:t>
            </a:r>
            <a:r>
              <a:rPr lang="en-US" dirty="0" smtClean="0"/>
              <a:t> returns at least one row, the operator returns true. If the value does not exist, it returns false.</a:t>
            </a:r>
          </a:p>
          <a:p>
            <a:r>
              <a:rPr lang="en-US" dirty="0" smtClean="0"/>
              <a:t> The EXISTS operator ensures that the search in the inner query terminates when at least one match is found.</a:t>
            </a:r>
          </a:p>
          <a:p>
            <a:r>
              <a:rPr lang="en-US" dirty="0" smtClean="0"/>
              <a:t> The NOT EXISTS operator enables to test whether a value retrieved by the outer query is not a part of the result set of the values retrieved by the inner query.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895600"/>
          <a:ext cx="658368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 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Harshal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Vaishnavi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Megha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Dept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smtClean="0"/>
                        <a:t>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Bangalore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Goa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3. Range Searching: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In order to select data within a range of values , the </a:t>
            </a:r>
            <a:r>
              <a:rPr lang="en-US" b="1" dirty="0" smtClean="0"/>
              <a:t>BETWEEN </a:t>
            </a:r>
            <a:r>
              <a:rPr lang="en-US" dirty="0" smtClean="0"/>
              <a:t> operator is used.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columnname,columnname</a:t>
            </a:r>
            <a:r>
              <a:rPr lang="en-US" dirty="0" smtClean="0"/>
              <a:t> FROM </a:t>
            </a:r>
            <a:r>
              <a:rPr lang="en-US" dirty="0" err="1" smtClean="0"/>
              <a:t>tablename</a:t>
            </a:r>
            <a:r>
              <a:rPr lang="en-US" dirty="0" smtClean="0"/>
              <a:t> WHERE expression BETWEEN </a:t>
            </a:r>
            <a:r>
              <a:rPr lang="en-US" dirty="0" err="1" smtClean="0"/>
              <a:t>lowerlimit</a:t>
            </a:r>
            <a:r>
              <a:rPr lang="en-US" dirty="0" smtClean="0"/>
              <a:t> expression AND </a:t>
            </a:r>
            <a:r>
              <a:rPr lang="en-US" dirty="0" err="1" smtClean="0"/>
              <a:t>upperlimit</a:t>
            </a:r>
            <a:r>
              <a:rPr lang="en-US" dirty="0" smtClean="0"/>
              <a:t> expression;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* FROM Employee WHERE </a:t>
            </a:r>
            <a:r>
              <a:rPr lang="en-US" dirty="0" err="1" smtClean="0"/>
              <a:t>Total_hrs_worked</a:t>
            </a:r>
            <a:r>
              <a:rPr lang="en-US" dirty="0" smtClean="0"/>
              <a:t> BETWEEN 55 AND 65;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Example 1</a:t>
            </a:r>
          </a:p>
          <a:p>
            <a:pPr>
              <a:buNone/>
            </a:pPr>
            <a:r>
              <a:rPr lang="en-US" dirty="0" smtClean="0"/>
              <a:t>Display the names of employees who are working in Chennai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  SELECT </a:t>
            </a:r>
            <a:r>
              <a:rPr lang="en-US" dirty="0" err="1" smtClean="0"/>
              <a:t>ename</a:t>
            </a:r>
            <a:r>
              <a:rPr lang="en-US" dirty="0" smtClean="0"/>
              <a:t> FROM </a:t>
            </a:r>
            <a:r>
              <a:rPr lang="en-US" dirty="0" smtClean="0"/>
              <a:t>employee </a:t>
            </a:r>
            <a:r>
              <a:rPr lang="en-US" dirty="0" smtClean="0"/>
              <a:t>WHERE </a:t>
            </a:r>
            <a:r>
              <a:rPr lang="en-US" dirty="0" err="1" smtClean="0"/>
              <a:t>deptno</a:t>
            </a:r>
            <a:r>
              <a:rPr lang="en-US" dirty="0" smtClean="0"/>
              <a:t> in (select </a:t>
            </a:r>
            <a:r>
              <a:rPr lang="en-US" dirty="0" err="1" smtClean="0"/>
              <a:t>dno</a:t>
            </a:r>
            <a:r>
              <a:rPr lang="en-US" dirty="0" smtClean="0"/>
              <a:t> from depart where loc=‘Chennai’);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Example 2:</a:t>
            </a:r>
          </a:p>
          <a:p>
            <a:pPr>
              <a:buNone/>
            </a:pPr>
            <a:r>
              <a:rPr lang="en-US" dirty="0" smtClean="0"/>
              <a:t> Display the location where </a:t>
            </a:r>
            <a:r>
              <a:rPr lang="en-US" dirty="0" err="1" smtClean="0"/>
              <a:t>Vaishnavi</a:t>
            </a:r>
            <a:r>
              <a:rPr lang="en-US" dirty="0" smtClean="0"/>
              <a:t> is working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  select loc from depart  where </a:t>
            </a:r>
            <a:r>
              <a:rPr lang="en-US" dirty="0" err="1" smtClean="0"/>
              <a:t>dno</a:t>
            </a:r>
            <a:r>
              <a:rPr lang="en-US" dirty="0" smtClean="0"/>
              <a:t>=(select </a:t>
            </a:r>
            <a:r>
              <a:rPr lang="en-US" dirty="0" err="1" smtClean="0"/>
              <a:t>deptno</a:t>
            </a:r>
            <a:r>
              <a:rPr lang="en-US" dirty="0" smtClean="0"/>
              <a:t> from </a:t>
            </a:r>
            <a:r>
              <a:rPr lang="en-US" dirty="0" smtClean="0"/>
              <a:t>employee </a:t>
            </a:r>
            <a:r>
              <a:rPr lang="en-US" dirty="0" smtClean="0"/>
              <a:t>where </a:t>
            </a:r>
            <a:r>
              <a:rPr lang="en-US" dirty="0" err="1" smtClean="0"/>
              <a:t>ename</a:t>
            </a:r>
            <a:r>
              <a:rPr lang="en-US" dirty="0" smtClean="0"/>
              <a:t>=‘</a:t>
            </a:r>
            <a:r>
              <a:rPr lang="en-US" dirty="0" err="1" smtClean="0"/>
              <a:t>Vaishnavi</a:t>
            </a:r>
            <a:r>
              <a:rPr lang="en-US" dirty="0" smtClean="0"/>
              <a:t>');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2667000"/>
          <a:ext cx="3810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Bangalore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u="sng" dirty="0" smtClean="0"/>
              <a:t>Example 3: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List the employee number, employee name, salary and average salary of the department  whose salary is more than the average salary in the department(inline view) 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 select </a:t>
            </a:r>
            <a:r>
              <a:rPr lang="en-US" dirty="0" err="1" smtClean="0"/>
              <a:t>a.empno,a.ename,a.sal,b.avgsal</a:t>
            </a:r>
            <a:r>
              <a:rPr lang="en-US" dirty="0" smtClean="0"/>
              <a:t> from </a:t>
            </a:r>
            <a:r>
              <a:rPr lang="en-US" dirty="0" smtClean="0"/>
              <a:t>employee </a:t>
            </a:r>
            <a:r>
              <a:rPr lang="en-US" dirty="0" smtClean="0"/>
              <a:t>a,(select </a:t>
            </a:r>
            <a:r>
              <a:rPr lang="en-US" dirty="0" err="1" smtClean="0"/>
              <a:t>deptno,avg</a:t>
            </a:r>
            <a:r>
              <a:rPr lang="en-US" dirty="0" smtClean="0"/>
              <a:t>(</a:t>
            </a:r>
            <a:r>
              <a:rPr lang="en-US" dirty="0" err="1" smtClean="0"/>
              <a:t>sal</a:t>
            </a:r>
            <a:r>
              <a:rPr lang="en-US" dirty="0" smtClean="0"/>
              <a:t>) </a:t>
            </a:r>
            <a:r>
              <a:rPr lang="en-US" dirty="0" err="1" smtClean="0"/>
              <a:t>avgsal</a:t>
            </a:r>
            <a:r>
              <a:rPr lang="en-US" dirty="0" smtClean="0"/>
              <a:t> from </a:t>
            </a:r>
            <a:r>
              <a:rPr lang="en-US" dirty="0" smtClean="0"/>
              <a:t>employee </a:t>
            </a:r>
            <a:r>
              <a:rPr lang="en-US" dirty="0" smtClean="0"/>
              <a:t>group by </a:t>
            </a:r>
            <a:r>
              <a:rPr lang="en-US" dirty="0" err="1" smtClean="0"/>
              <a:t>deptno</a:t>
            </a:r>
            <a:r>
              <a:rPr lang="en-US" dirty="0" smtClean="0"/>
              <a:t>) b   where </a:t>
            </a:r>
            <a:r>
              <a:rPr lang="en-US" dirty="0" err="1" smtClean="0"/>
              <a:t>a.deptno</a:t>
            </a:r>
            <a:r>
              <a:rPr lang="en-US" dirty="0" smtClean="0"/>
              <a:t>=</a:t>
            </a:r>
            <a:r>
              <a:rPr lang="en-US" dirty="0" err="1" smtClean="0"/>
              <a:t>b.deptno</a:t>
            </a:r>
            <a:r>
              <a:rPr lang="en-US" dirty="0" smtClean="0"/>
              <a:t> and a.sal&gt;</a:t>
            </a:r>
            <a:r>
              <a:rPr lang="en-US" dirty="0" err="1" smtClean="0"/>
              <a:t>b.avgsal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avgsal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Megha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Example 4:</a:t>
            </a:r>
          </a:p>
          <a:p>
            <a:pPr>
              <a:buNone/>
            </a:pPr>
            <a:r>
              <a:rPr lang="en-US" dirty="0" smtClean="0"/>
              <a:t>List the employee names, salary who are drawing maximum salary in each department (correlated </a:t>
            </a:r>
            <a:r>
              <a:rPr lang="en-US" dirty="0" err="1" smtClean="0"/>
              <a:t>subquery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ename,deptno,sal</a:t>
            </a:r>
            <a:r>
              <a:rPr lang="en-US" dirty="0" smtClean="0"/>
              <a:t> from employee  where </a:t>
            </a:r>
            <a:r>
              <a:rPr lang="en-US" dirty="0" err="1" smtClean="0"/>
              <a:t>sal</a:t>
            </a:r>
            <a:r>
              <a:rPr lang="en-US" dirty="0" smtClean="0"/>
              <a:t> = (select max(</a:t>
            </a:r>
            <a:r>
              <a:rPr lang="en-US" dirty="0" err="1" smtClean="0"/>
              <a:t>sal</a:t>
            </a:r>
            <a:r>
              <a:rPr lang="en-US" dirty="0" smtClean="0"/>
              <a:t>) from employee where </a:t>
            </a:r>
            <a:r>
              <a:rPr lang="en-US" dirty="0" err="1" smtClean="0"/>
              <a:t>deptno</a:t>
            </a:r>
            <a:r>
              <a:rPr lang="en-US" dirty="0" smtClean="0"/>
              <a:t>=</a:t>
            </a:r>
            <a:r>
              <a:rPr lang="en-US" dirty="0" err="1" smtClean="0"/>
              <a:t>employee.deptno</a:t>
            </a:r>
            <a:r>
              <a:rPr lang="en-US" dirty="0" smtClean="0"/>
              <a:t>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Harshal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Megha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u="sng" dirty="0" smtClean="0"/>
              <a:t>Example 5:</a:t>
            </a:r>
          </a:p>
          <a:p>
            <a:pPr>
              <a:buNone/>
            </a:pPr>
            <a:r>
              <a:rPr lang="en-US" dirty="0" smtClean="0"/>
              <a:t>List the departments that do not have any employees </a:t>
            </a:r>
          </a:p>
          <a:p>
            <a:pPr>
              <a:buNone/>
            </a:pPr>
            <a:r>
              <a:rPr lang="en-US" b="1" i="1" u="sng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dno,dname</a:t>
            </a:r>
            <a:r>
              <a:rPr lang="en-US" dirty="0" smtClean="0"/>
              <a:t> from depart a   where not exists(select </a:t>
            </a:r>
            <a:r>
              <a:rPr lang="en-US" dirty="0" err="1" smtClean="0"/>
              <a:t>deptno</a:t>
            </a:r>
            <a:r>
              <a:rPr lang="en-US" dirty="0" smtClean="0"/>
              <a:t> from employee where </a:t>
            </a:r>
            <a:r>
              <a:rPr lang="en-US" dirty="0" err="1" smtClean="0"/>
              <a:t>deptno</a:t>
            </a:r>
            <a:r>
              <a:rPr lang="en-US" dirty="0" smtClean="0"/>
              <a:t>=a.dno);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i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3" y="533400"/>
            <a:ext cx="8203061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4800600" cy="17526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er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491837"/>
            <a:ext cx="8124824" cy="5908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ft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685800"/>
            <a:ext cx="7825467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ght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5" y="685800"/>
            <a:ext cx="7905514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ll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5" y="685800"/>
            <a:ext cx="816423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oss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39" y="1295400"/>
            <a:ext cx="8458201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4. Pattern Matching: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LIKE </a:t>
            </a:r>
            <a:r>
              <a:rPr lang="en-US" dirty="0" smtClean="0"/>
              <a:t>operator is used to perform pattern matching. i.e. to compare one string value with another string value.</a:t>
            </a:r>
          </a:p>
          <a:p>
            <a:pPr>
              <a:buNone/>
            </a:pPr>
            <a:r>
              <a:rPr lang="en-US" dirty="0" smtClean="0"/>
              <a:t>For character data types: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%  allows to match any string of any length.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_ allows to match on a single character.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List the Employees whose name begins with letter “R”</a:t>
            </a:r>
          </a:p>
          <a:p>
            <a:pPr>
              <a:buNone/>
            </a:pPr>
            <a:r>
              <a:rPr lang="en-US" dirty="0" smtClean="0"/>
              <a:t>SELECT * FROM Employee  WHERE </a:t>
            </a:r>
            <a:r>
              <a:rPr lang="en-US" dirty="0" err="1" smtClean="0"/>
              <a:t>E_Name</a:t>
            </a:r>
            <a:r>
              <a:rPr lang="en-US" dirty="0" smtClean="0"/>
              <a:t> LIKE ’R%’;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5551716" cy="1930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38200"/>
                <a:gridCol w="990600"/>
                <a:gridCol w="947058"/>
                <a:gridCol w="1034142"/>
                <a:gridCol w="816430"/>
                <a:gridCol w="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_per _hr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List the employees whose name has ‘a’ as the second character.</a:t>
            </a:r>
          </a:p>
          <a:p>
            <a:pPr>
              <a:buNone/>
            </a:pPr>
            <a:r>
              <a:rPr lang="en-US" dirty="0" smtClean="0"/>
              <a:t>Query:</a:t>
            </a:r>
            <a:endParaRPr lang="en-US" dirty="0"/>
          </a:p>
          <a:p>
            <a:pPr>
              <a:buNone/>
            </a:pPr>
            <a:r>
              <a:rPr lang="en-US" dirty="0" smtClean="0"/>
              <a:t>SELECT * FROM Employee WHERE </a:t>
            </a:r>
            <a:r>
              <a:rPr lang="en-US" dirty="0" err="1" smtClean="0"/>
              <a:t>E_Name</a:t>
            </a:r>
            <a:r>
              <a:rPr lang="en-US" dirty="0" smtClean="0"/>
              <a:t> LIKE ‘_a%’;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5551716" cy="21996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38200"/>
                <a:gridCol w="990600"/>
                <a:gridCol w="947058"/>
                <a:gridCol w="1034142"/>
                <a:gridCol w="816430"/>
                <a:gridCol w="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_per _hr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4216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_per _hr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Superviser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The IN and NOT IN operators:</a:t>
            </a:r>
          </a:p>
          <a:p>
            <a:pPr>
              <a:buNone/>
            </a:pPr>
            <a:r>
              <a:rPr lang="en-US" b="1" dirty="0" smtClean="0"/>
              <a:t>IN </a:t>
            </a:r>
            <a:r>
              <a:rPr lang="en-US" dirty="0" smtClean="0"/>
              <a:t> operator is used in situations where a value needs to be compared with list of values.</a:t>
            </a:r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List the employees who are in </a:t>
            </a:r>
            <a:r>
              <a:rPr lang="en-US" dirty="0" err="1" smtClean="0"/>
              <a:t>production,sales</a:t>
            </a:r>
            <a:r>
              <a:rPr lang="en-US" dirty="0" smtClean="0"/>
              <a:t> and service departments</a:t>
            </a:r>
          </a:p>
          <a:p>
            <a:pPr>
              <a:buNone/>
            </a:pPr>
            <a:r>
              <a:rPr lang="en-US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* FROM Employee WHERE Dept IN (‘Production’ , ’Sales’ , ’service’);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5551716" cy="3479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38200"/>
                <a:gridCol w="990600"/>
                <a:gridCol w="947058"/>
                <a:gridCol w="1034142"/>
                <a:gridCol w="816430"/>
                <a:gridCol w="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_per _hr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Superviser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List the employees who are not in </a:t>
            </a:r>
            <a:r>
              <a:rPr lang="en-US" dirty="0" err="1" smtClean="0"/>
              <a:t>Sales,Service</a:t>
            </a:r>
            <a:r>
              <a:rPr lang="en-US" dirty="0"/>
              <a:t> </a:t>
            </a:r>
            <a:r>
              <a:rPr lang="en-US" dirty="0" smtClean="0"/>
              <a:t>department.</a:t>
            </a:r>
          </a:p>
          <a:p>
            <a:pPr>
              <a:buNone/>
            </a:pPr>
            <a:r>
              <a:rPr lang="en-US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* FROM Employee WHERE Dept NOT IN(‘Sales’ , ‘Service’);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5551716" cy="2570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38200"/>
                <a:gridCol w="990600"/>
                <a:gridCol w="947058"/>
                <a:gridCol w="1034142"/>
                <a:gridCol w="816430"/>
                <a:gridCol w="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_per _hr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Superviser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Oracle table - DUAL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DUAL is a Oracle worktable, which contains only one row and one column and contains value x in that column.</a:t>
            </a:r>
          </a:p>
          <a:p>
            <a:r>
              <a:rPr lang="en-US" dirty="0" smtClean="0"/>
              <a:t>It supports arithmetic calculations and date retrieval and formatting.</a:t>
            </a:r>
          </a:p>
          <a:p>
            <a:r>
              <a:rPr lang="en-US" dirty="0" smtClean="0"/>
              <a:t>When there is arithmetic calculation and there is no table being referenced then Oracle provides a dummy table called DUAL , against which SELECT statement can be given.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The structure of DUAL:</a:t>
            </a:r>
          </a:p>
          <a:p>
            <a:pPr>
              <a:buNone/>
            </a:pPr>
            <a:r>
              <a:rPr lang="en-US" dirty="0" smtClean="0"/>
              <a:t>DESC DUAL;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810000"/>
          <a:ext cx="6096000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Dummy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VARCHAR2(1)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Query for records:</a:t>
            </a:r>
          </a:p>
          <a:p>
            <a:pPr>
              <a:buNone/>
            </a:pPr>
            <a:r>
              <a:rPr lang="en-US" dirty="0" smtClean="0"/>
              <a:t>SELECT * FROM DUAL;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657600"/>
          <a:ext cx="137160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2*2 FROM DUAL;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191000"/>
          <a:ext cx="1524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2*2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SYSDATE is a pseudo column that contains current date and time.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SYSDATE FROM DUAL;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572000"/>
          <a:ext cx="20574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25-DEC-2017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functions are used for the purpose of manipulating data and returning a result.</a:t>
            </a:r>
          </a:p>
          <a:p>
            <a:r>
              <a:rPr lang="en-US" dirty="0" smtClean="0"/>
              <a:t>Functions are also capable of handling user-supplied data and operating on them.</a:t>
            </a:r>
          </a:p>
          <a:p>
            <a:r>
              <a:rPr lang="en-US" dirty="0" smtClean="0"/>
              <a:t>General form is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(argument1,argument2,….)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Calculate the salary to be paid for each employee and display the same.</a:t>
            </a:r>
          </a:p>
          <a:p>
            <a:pPr>
              <a:buNone/>
            </a:pPr>
            <a:r>
              <a:rPr lang="en-US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Emp_no</a:t>
            </a:r>
            <a:r>
              <a:rPr lang="en-US" dirty="0" smtClean="0"/>
              <a:t>, </a:t>
            </a:r>
            <a:r>
              <a:rPr lang="en-US" dirty="0" err="1" smtClean="0"/>
              <a:t>E_Name,Dept,Designation,Salary_per_hr,Total_hrs_worked</a:t>
            </a:r>
            <a:r>
              <a:rPr lang="en-US" dirty="0" smtClean="0"/>
              <a:t>, </a:t>
            </a:r>
            <a:r>
              <a:rPr lang="en-US" dirty="0" err="1" smtClean="0"/>
              <a:t>Salary_per_hr</a:t>
            </a:r>
            <a:r>
              <a:rPr lang="en-US" dirty="0" smtClean="0"/>
              <a:t>*</a:t>
            </a:r>
            <a:r>
              <a:rPr lang="en-US" dirty="0" err="1" smtClean="0"/>
              <a:t>Total_hrs_worked</a:t>
            </a:r>
            <a:r>
              <a:rPr lang="en-US" dirty="0" smtClean="0"/>
              <a:t> FROM Employee;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 of Oracle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Group Functions(Aggregate Functions)</a:t>
            </a:r>
          </a:p>
          <a:p>
            <a:pPr>
              <a:buNone/>
            </a:pPr>
            <a:r>
              <a:rPr lang="en-US" b="1" dirty="0" smtClean="0"/>
              <a:t> - </a:t>
            </a:r>
            <a:r>
              <a:rPr lang="en-US" dirty="0" smtClean="0"/>
              <a:t>Functions that act on a set of values. Ex: SUM</a:t>
            </a:r>
          </a:p>
          <a:p>
            <a:r>
              <a:rPr lang="en-US" b="1" dirty="0" smtClean="0"/>
              <a:t>Scalar Functions(Single Row Functions)</a:t>
            </a:r>
          </a:p>
          <a:p>
            <a:pPr>
              <a:buFontTx/>
              <a:buChar char="-"/>
            </a:pPr>
            <a:r>
              <a:rPr lang="en-US" dirty="0" smtClean="0"/>
              <a:t>Functions that act only on one value. </a:t>
            </a:r>
            <a:r>
              <a:rPr lang="en-US" dirty="0" err="1" smtClean="0"/>
              <a:t>Ex:LENGTH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Scalar Functions are further divided into: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String Functions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Numeric Functions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Conversion Functions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Date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b="1" dirty="0" smtClean="0"/>
              <a:t>AVG</a:t>
            </a:r>
          </a:p>
          <a:p>
            <a:pPr marL="514350" indent="-514350">
              <a:buNone/>
            </a:pPr>
            <a:r>
              <a:rPr lang="en-US" i="1" u="sng" dirty="0" smtClean="0"/>
              <a:t>Syntax:</a:t>
            </a:r>
          </a:p>
          <a:p>
            <a:pPr marL="514350" indent="-514350">
              <a:buNone/>
            </a:pPr>
            <a:r>
              <a:rPr lang="en-US" dirty="0" smtClean="0"/>
              <a:t>AVG([DISTINCT|ALL]n)</a:t>
            </a:r>
          </a:p>
          <a:p>
            <a:pPr marL="514350" indent="-514350">
              <a:buNone/>
            </a:pPr>
            <a:r>
              <a:rPr lang="en-US" i="1" u="sng" dirty="0" smtClean="0"/>
              <a:t>Purpose:</a:t>
            </a:r>
          </a:p>
          <a:p>
            <a:pPr marL="514350" indent="-514350">
              <a:buNone/>
            </a:pPr>
            <a:r>
              <a:rPr lang="en-US" dirty="0" smtClean="0"/>
              <a:t>Returns average of n ignoring the null value</a:t>
            </a:r>
          </a:p>
          <a:p>
            <a:pPr marL="514350" indent="-514350">
              <a:buNone/>
            </a:pPr>
            <a:r>
              <a:rPr lang="en-US" i="1" u="sng" dirty="0" smtClean="0"/>
              <a:t>Example:</a:t>
            </a:r>
          </a:p>
          <a:p>
            <a:pPr marL="514350" indent="-514350">
              <a:buNone/>
            </a:pPr>
            <a:r>
              <a:rPr lang="en-US" dirty="0" smtClean="0"/>
              <a:t>SELECT AVG(</a:t>
            </a:r>
            <a:r>
              <a:rPr lang="en-US" dirty="0" err="1" smtClean="0"/>
              <a:t>Total_hrs_worked</a:t>
            </a:r>
            <a:r>
              <a:rPr lang="en-US" dirty="0" smtClean="0"/>
              <a:t>) “Average Working Hour” FROM Employee;</a:t>
            </a:r>
          </a:p>
          <a:p>
            <a:pPr marL="514350" indent="-514350">
              <a:buNone/>
            </a:pPr>
            <a:r>
              <a:rPr lang="en-US" i="1" u="sng" dirty="0" smtClean="0"/>
              <a:t>Output:</a:t>
            </a:r>
          </a:p>
          <a:p>
            <a:pPr marL="514350" indent="-514350">
              <a:buNone/>
            </a:pPr>
            <a:endParaRPr lang="en-US" i="1" u="sng" dirty="0" smtClean="0"/>
          </a:p>
          <a:p>
            <a:pPr marL="514350" indent="-514350">
              <a:buNone/>
            </a:pPr>
            <a:endParaRPr lang="en-US" i="1" u="sng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5715000"/>
          <a:ext cx="243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Working Hour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2) MIN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MIN([DISTINCT|ALL]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minimum value of expression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MIN(</a:t>
            </a:r>
            <a:r>
              <a:rPr lang="en-US" dirty="0" err="1" smtClean="0"/>
              <a:t>Total_Hrs_Worked</a:t>
            </a:r>
            <a:r>
              <a:rPr lang="en-US" dirty="0" smtClean="0"/>
              <a:t>) “Minimum” FROM Employee;</a:t>
            </a:r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2667000"/>
          <a:ext cx="129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3) MAX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MAX([DISTINCT|ALL]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maximum value of expression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MAX(</a:t>
            </a:r>
            <a:r>
              <a:rPr lang="en-US" dirty="0" err="1" smtClean="0"/>
              <a:t>Total_Hrs_Worked</a:t>
            </a:r>
            <a:r>
              <a:rPr lang="en-US" dirty="0" smtClean="0"/>
              <a:t>) “Maximum” FROM Employee;</a:t>
            </a:r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3200" y="2438400"/>
          <a:ext cx="18288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4) COUNT(*)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COUNT(*)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 the number of rows in the </a:t>
            </a:r>
            <a:r>
              <a:rPr lang="en-US" dirty="0" err="1" smtClean="0"/>
              <a:t>table,including</a:t>
            </a:r>
            <a:r>
              <a:rPr lang="en-US" dirty="0" smtClean="0"/>
              <a:t> the duplicates and with nulls.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COUNT(*) “Total” FROM Employee;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733800" y="2590800"/>
          <a:ext cx="198120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5) COUNT(</a:t>
            </a:r>
            <a:r>
              <a:rPr lang="en-US" b="1" dirty="0" err="1" smtClean="0"/>
              <a:t>expr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COUNT([DISTINCT|ALL]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number of rows where </a:t>
            </a:r>
            <a:r>
              <a:rPr lang="en-US" dirty="0" err="1" smtClean="0"/>
              <a:t>expr</a:t>
            </a:r>
            <a:r>
              <a:rPr lang="en-US" dirty="0" smtClean="0"/>
              <a:t> is not null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COUNT(Dept) “Count” FROM Employee;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657600" y="2743200"/>
          <a:ext cx="16764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503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_per _hr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Salary_per_hr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Total_hrs_worked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Superviser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27450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6) SUM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SUM([DISTINCT|ALL]n)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sum of values of n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SUM(</a:t>
            </a:r>
            <a:r>
              <a:rPr lang="en-US" dirty="0" err="1" smtClean="0"/>
              <a:t>Total_Hrs_Worked</a:t>
            </a:r>
            <a:r>
              <a:rPr lang="en-US" dirty="0" smtClean="0"/>
              <a:t>) “Total” FROM Employee;</a:t>
            </a:r>
          </a:p>
          <a:p>
            <a:pPr>
              <a:buNone/>
            </a:pPr>
            <a:endParaRPr lang="en-US" i="1" u="sn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76600" y="2514600"/>
          <a:ext cx="182880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338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1) ABS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ABS(n)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absolute value of n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ABS(-15) “Absolute” FROM DUAL;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0" y="2209800"/>
          <a:ext cx="1828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i="1" u="sng" dirty="0" smtClean="0"/>
          </a:p>
          <a:p>
            <a:pPr>
              <a:buNone/>
            </a:pPr>
            <a:r>
              <a:rPr lang="en-US" b="1" dirty="0" smtClean="0"/>
              <a:t>2. POWER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POWER(</a:t>
            </a:r>
            <a:r>
              <a:rPr lang="en-US" dirty="0" err="1" smtClean="0"/>
              <a:t>m,n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m raised to the nth power(</a:t>
            </a:r>
            <a:r>
              <a:rPr lang="en-US" dirty="0" err="1" smtClean="0"/>
              <a:t>m</a:t>
            </a:r>
            <a:r>
              <a:rPr lang="en-US" baseline="40000" dirty="0" err="1" smtClean="0"/>
              <a:t>n</a:t>
            </a:r>
            <a:r>
              <a:rPr lang="en-US" baseline="40000" dirty="0" smtClean="0"/>
              <a:t> </a:t>
            </a:r>
            <a:r>
              <a:rPr lang="en-US" dirty="0" smtClean="0"/>
              <a:t> ). n must be an integer.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POWER(4,2) “Power”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0" y="2438400"/>
          <a:ext cx="1981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3) ROUND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ROUND(n[,m])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n, rounded to m places to the right of the decimal point. If m is not given n is rounded to 0 places.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ROUND(15.19,1) “Round”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0" y="2438400"/>
          <a:ext cx="1828800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15.2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4) SQRT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SQRT(n)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square root of n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SQRT(25) “Square root” FROM DUAL;</a:t>
            </a:r>
          </a:p>
          <a:p>
            <a:pPr>
              <a:buNone/>
            </a:pPr>
            <a:r>
              <a:rPr lang="en-US" i="1" u="sng" dirty="0" smtClean="0"/>
              <a:t>Output: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0" y="2438400"/>
          <a:ext cx="1905000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r>
                        <a:rPr lang="en-US" baseline="0" dirty="0" smtClean="0"/>
                        <a:t> Root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Renaming output columns with an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columnname</a:t>
            </a:r>
            <a:r>
              <a:rPr lang="en-US" dirty="0" smtClean="0"/>
              <a:t> </a:t>
            </a:r>
            <a:r>
              <a:rPr lang="en-US" dirty="0" err="1" smtClean="0"/>
              <a:t>aliasname,columnname</a:t>
            </a:r>
            <a:r>
              <a:rPr lang="en-US" dirty="0" smtClean="0"/>
              <a:t> </a:t>
            </a:r>
            <a:r>
              <a:rPr lang="en-US" dirty="0" err="1" smtClean="0"/>
              <a:t>aliasname</a:t>
            </a:r>
            <a:r>
              <a:rPr lang="en-US" dirty="0" smtClean="0"/>
              <a:t> FROM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>
              <a:buNone/>
            </a:pPr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Emp_no</a:t>
            </a:r>
            <a:r>
              <a:rPr lang="en-US" dirty="0" smtClean="0"/>
              <a:t>  , </a:t>
            </a:r>
            <a:r>
              <a:rPr lang="en-US" dirty="0" err="1" smtClean="0"/>
              <a:t>E_Name,Dept,Designation,Salary_per_hr,Total_hrs_worked</a:t>
            </a:r>
            <a:r>
              <a:rPr lang="en-US" dirty="0" smtClean="0"/>
              <a:t>, </a:t>
            </a:r>
            <a:r>
              <a:rPr lang="en-US" dirty="0" err="1" smtClean="0"/>
              <a:t>Salary_per_hr</a:t>
            </a:r>
            <a:r>
              <a:rPr lang="en-US" dirty="0" smtClean="0"/>
              <a:t>*</a:t>
            </a:r>
            <a:r>
              <a:rPr lang="en-US" dirty="0" err="1" smtClean="0"/>
              <a:t>Total_hrs_worked</a:t>
            </a:r>
            <a:r>
              <a:rPr lang="en-US" dirty="0" smtClean="0"/>
              <a:t>  “Salary to be paid” FROM Employee;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5) EXP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EXP(n)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exponent value of n. i.e., e</a:t>
            </a:r>
            <a:r>
              <a:rPr lang="en-US" baseline="40000" dirty="0" smtClean="0"/>
              <a:t>n</a:t>
            </a:r>
          </a:p>
          <a:p>
            <a:pPr>
              <a:buNone/>
            </a:pPr>
            <a:r>
              <a:rPr lang="en-US" dirty="0" smtClean="0"/>
              <a:t>Where e=2.71828183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EXP(5) “Exponent”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0" y="2438400"/>
          <a:ext cx="18288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148.413159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6) EXTRACT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EXTRACT({year|month|day|hour|minute|timezone_hour|timezone_minute|timezone_region|timezone_abbr} FROM {</a:t>
            </a:r>
            <a:r>
              <a:rPr lang="en-US" dirty="0" err="1" smtClean="0"/>
              <a:t>date_value|interval_value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a value extracted from a date or interval value.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EXTRACT(YEAR FROM DATE ‘2018-01-01’) “Year” FROM DUAL;</a:t>
            </a:r>
          </a:p>
          <a:p>
            <a:pPr>
              <a:buNone/>
            </a:pPr>
            <a:r>
              <a:rPr lang="en-US" i="1" u="sng" dirty="0" smtClean="0"/>
              <a:t>Output: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0" y="2438400"/>
          <a:ext cx="16764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7) GREATEST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GREATEST(expr1,expr2,….</a:t>
            </a:r>
            <a:r>
              <a:rPr lang="en-US" dirty="0" err="1" smtClean="0"/>
              <a:t>exprn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greatest value in a list of n expressions.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GREATEST(4,8,19) “Greatest” FROM DUAL;</a:t>
            </a:r>
          </a:p>
          <a:p>
            <a:pPr>
              <a:buNone/>
            </a:pPr>
            <a:r>
              <a:rPr lang="en-US" i="1" u="sng" dirty="0" smtClean="0"/>
              <a:t>Output: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0" y="2438400"/>
          <a:ext cx="1752600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Greatest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8) LEAST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LEAST(expr1,expr2,….</a:t>
            </a:r>
            <a:r>
              <a:rPr lang="en-US" dirty="0" err="1" smtClean="0"/>
              <a:t>exprn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least value in a list of n expressions.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LEAST(4,8,19) “Least”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0" y="2438400"/>
          <a:ext cx="1981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Least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9) MOD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MOD(</a:t>
            </a:r>
            <a:r>
              <a:rPr lang="en-US" dirty="0" err="1" smtClean="0"/>
              <a:t>m,n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remainder of a first number divided by the second number.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MOD(17,7) “Remainder”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0" y="2438400"/>
          <a:ext cx="19050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477002" cy="4221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38200"/>
                <a:gridCol w="990600"/>
                <a:gridCol w="947058"/>
                <a:gridCol w="1034142"/>
                <a:gridCol w="816430"/>
                <a:gridCol w="925286"/>
                <a:gridCol w="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_per _hr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r>
                        <a:rPr lang="en-US" baseline="0" dirty="0" smtClean="0"/>
                        <a:t> to be paid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Superviser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27450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10) TRUNC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TRUNC(number,[decimal places])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a number truncated to a certain number of decimal places.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TRUNC(136.81,1) “Truncated” FROM DUAL;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0" y="2438400"/>
          <a:ext cx="1524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Truncated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136.8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11) FLOOR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FLOOR(n)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largest integer value that is equal to or less than a number.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FLOOR(23.8) “Floor1” ,FLOOR(12.16) “Floor2” FROM DUAL;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24200" y="2438400"/>
          <a:ext cx="19050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2500"/>
                <a:gridCol w="9525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Floor1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Floor2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12) CEIL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CEIL(n)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smallest integer value that is equal to or greater than a number.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CEIL(23.8) “Ceil1” ,CEIL(12.16) “Ceil2”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00400" y="2286000"/>
          <a:ext cx="21336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/>
                <a:gridCol w="10668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Ceil1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Ceil2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1) LOWER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LOWER(char)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</a:t>
            </a:r>
            <a:r>
              <a:rPr lang="en-US" dirty="0" err="1" smtClean="0"/>
              <a:t>char,with</a:t>
            </a:r>
            <a:r>
              <a:rPr lang="en-US" dirty="0" smtClean="0"/>
              <a:t> all letters in lowercase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LOWER(‘IVAN BAYROSS’) “Lower”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2743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ivan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bayross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2) INITCAP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INITCAP(char)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 a string with the first letter of each word in uppercase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INITCAP(‘IVAN BAYROSS’) “Title Case”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2743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Bayross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2. Logical Operators:</a:t>
            </a:r>
          </a:p>
          <a:p>
            <a:pPr marL="571500" indent="-571500">
              <a:buAutoNum type="romanLcPeriod"/>
            </a:pPr>
            <a:r>
              <a:rPr lang="en-US" b="1" dirty="0" smtClean="0"/>
              <a:t>The AND operator:</a:t>
            </a:r>
          </a:p>
          <a:p>
            <a:pPr marL="571500" indent="-571500">
              <a:buNone/>
            </a:pPr>
            <a:r>
              <a:rPr lang="en-US" dirty="0" smtClean="0"/>
              <a:t>The rows in the table for which all of the conditions specified using the AND operator are displayed.</a:t>
            </a:r>
          </a:p>
          <a:p>
            <a:pPr marL="571500" indent="-571500">
              <a:buNone/>
            </a:pPr>
            <a:r>
              <a:rPr lang="en-US" dirty="0" smtClean="0"/>
              <a:t>Ex:</a:t>
            </a:r>
          </a:p>
          <a:p>
            <a:pPr marL="571500" indent="-571500">
              <a:buNone/>
            </a:pPr>
            <a:r>
              <a:rPr lang="en-US" dirty="0" smtClean="0"/>
              <a:t>SELECT  </a:t>
            </a:r>
            <a:r>
              <a:rPr lang="en-US" dirty="0" err="1" smtClean="0"/>
              <a:t>Emp_no,E_Name,Dept,Total_hrs_worked</a:t>
            </a:r>
            <a:r>
              <a:rPr lang="en-US" dirty="0" smtClean="0"/>
              <a:t> FROM Employee WHERE </a:t>
            </a:r>
            <a:r>
              <a:rPr lang="en-US" dirty="0" err="1" smtClean="0"/>
              <a:t>Total_hrs_worked</a:t>
            </a:r>
            <a:r>
              <a:rPr lang="en-US" dirty="0" smtClean="0"/>
              <a:t> &gt;55 AND </a:t>
            </a:r>
            <a:r>
              <a:rPr lang="en-US" dirty="0" err="1" smtClean="0"/>
              <a:t>Total_hrs_worked</a:t>
            </a:r>
            <a:r>
              <a:rPr lang="en-US" dirty="0" smtClean="0"/>
              <a:t> &lt; 65;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3) UPPER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UPPER(char)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</a:t>
            </a:r>
            <a:r>
              <a:rPr lang="en-US" dirty="0" err="1" smtClean="0"/>
              <a:t>char,with</a:t>
            </a:r>
            <a:r>
              <a:rPr lang="en-US" dirty="0" smtClean="0"/>
              <a:t> all letters in uppercase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UPPER(‘</a:t>
            </a:r>
            <a:r>
              <a:rPr lang="en-US" dirty="0" err="1" smtClean="0"/>
              <a:t>bca</a:t>
            </a:r>
            <a:r>
              <a:rPr lang="en-US" dirty="0" smtClean="0"/>
              <a:t>’) “Upper”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2743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BCA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4) SUBSTR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SUBSTR(</a:t>
            </a:r>
            <a:r>
              <a:rPr lang="en-US" dirty="0" err="1" smtClean="0"/>
              <a:t>string,start</a:t>
            </a:r>
            <a:r>
              <a:rPr lang="en-US" dirty="0" smtClean="0"/>
              <a:t> position,[length]) where string is the source string, start position is the position for extraction, length is the number of characters to extract.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 a portion of characters  from start position to the given length of characters. If length is not given then substring will be extracted till the last character.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SUBSTR(‘</a:t>
            </a:r>
            <a:r>
              <a:rPr lang="en-US" dirty="0" err="1" smtClean="0"/>
              <a:t>ibca</a:t>
            </a:r>
            <a:r>
              <a:rPr lang="en-US" dirty="0" smtClean="0"/>
              <a:t> students’,2,3) “Substring1”, SUBSTR( ‘</a:t>
            </a:r>
            <a:r>
              <a:rPr lang="en-US" dirty="0" err="1" smtClean="0"/>
              <a:t>ibca</a:t>
            </a:r>
            <a:r>
              <a:rPr lang="en-US" dirty="0" smtClean="0"/>
              <a:t> students’,6)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2743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3716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Substr1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Substr2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5) ASCII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ASCII(single character) 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 the NUMBER code that represents the specified character.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ASCII(‘a’) “ASCII”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2743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6) INSTR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INSTR(string1,string2,[start position],[nth appearance]) </a:t>
            </a:r>
          </a:p>
          <a:p>
            <a:pPr>
              <a:buNone/>
            </a:pPr>
            <a:r>
              <a:rPr lang="en-US" dirty="0" smtClean="0"/>
              <a:t>String1 – string to search</a:t>
            </a:r>
          </a:p>
          <a:p>
            <a:pPr>
              <a:buNone/>
            </a:pPr>
            <a:r>
              <a:rPr lang="en-US" dirty="0" smtClean="0"/>
              <a:t>String2 – is the substring to search for in string1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 the location of a substring in a string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 INSTR(‘SCT on the net’ , ‘t’) “Instr1”,INSTR(‘SCT on the net’, ‘t’,1,2) “Instr2”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2743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3716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Instr1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Instr2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7) TRANSLATE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TRANSLATE(string1,string_to_replace,replacement string) </a:t>
            </a:r>
          </a:p>
          <a:p>
            <a:pPr>
              <a:buNone/>
            </a:pPr>
            <a:r>
              <a:rPr lang="en-US" dirty="0" smtClean="0"/>
              <a:t>String1 – string to replace a sequence of characters with another set of characters.</a:t>
            </a:r>
          </a:p>
          <a:p>
            <a:pPr>
              <a:buNone/>
            </a:pPr>
            <a:r>
              <a:rPr lang="en-US" dirty="0" err="1" smtClean="0"/>
              <a:t>String_to_replace</a:t>
            </a:r>
            <a:r>
              <a:rPr lang="en-US" dirty="0" smtClean="0"/>
              <a:t> – is the string that will be searched for in string1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Replaces a sequence of characters in a string with another set of characters. It replaces a single character at a time.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TRANSLATE(‘1sct523’, ‘123’ , ‘7a9’) “Change”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13716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7sct5a9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4800600" cy="17526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Total_ hrs _worked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8) LENGTH: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LENGTH(word) 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the length of a word.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LENGTH(‘GFGC’) “Length”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13716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9) LTRIM: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LTRIM(char[,set]) 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Removes characters from the left of char.</a:t>
            </a:r>
          </a:p>
          <a:p>
            <a:pPr>
              <a:buNone/>
            </a:pPr>
            <a:r>
              <a:rPr lang="en-US" dirty="0" smtClean="0"/>
              <a:t>set – specifies the characters to be removed.</a:t>
            </a:r>
          </a:p>
          <a:p>
            <a:pPr>
              <a:buNone/>
            </a:pPr>
            <a:r>
              <a:rPr lang="en-US" dirty="0" smtClean="0"/>
              <a:t>If set is not given then if there is any space in the left of the character will be removed.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LTRIM(‘GFGC’,’G’) “Ltrim1”,LTRIM(‘          GFGC’)  “Ltrim2”, LTRIM(‘GFGC’,’GFKI’) “Ltrim3”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37338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4600"/>
                <a:gridCol w="1244600"/>
                <a:gridCol w="12446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Ltrim1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Ltrim2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Ltrim3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FGC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GFGC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10) RTRIM: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RTRIM(char[,set]) </a:t>
            </a:r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Removes characters from the right of char.</a:t>
            </a:r>
          </a:p>
          <a:p>
            <a:pPr>
              <a:buNone/>
            </a:pPr>
            <a:r>
              <a:rPr lang="en-US" dirty="0" smtClean="0"/>
              <a:t>set – specifies the characters to be removed.</a:t>
            </a:r>
          </a:p>
          <a:p>
            <a:pPr>
              <a:buNone/>
            </a:pPr>
            <a:r>
              <a:rPr lang="en-US" dirty="0" smtClean="0"/>
              <a:t>If set is not given then if there is any space in the right of the character will be removed.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 SELECT RTRIM(‘IBCA  </a:t>
            </a:r>
            <a:r>
              <a:rPr lang="en-US" dirty="0" err="1" smtClean="0"/>
              <a:t>students’,’students</a:t>
            </a:r>
            <a:r>
              <a:rPr lang="en-US" dirty="0" smtClean="0"/>
              <a:t>’) “</a:t>
            </a:r>
            <a:r>
              <a:rPr lang="en-US" dirty="0" err="1" smtClean="0"/>
              <a:t>Rtrim</a:t>
            </a:r>
            <a:r>
              <a:rPr lang="en-US" dirty="0" smtClean="0"/>
              <a:t>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2860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Rtrim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IBCA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11) TRIM: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TRIM([leading | trailing | both [</a:t>
            </a:r>
            <a:r>
              <a:rPr lang="en-US" dirty="0" err="1" smtClean="0"/>
              <a:t>trim_string</a:t>
            </a:r>
            <a:r>
              <a:rPr lang="en-US" dirty="0" smtClean="0"/>
              <a:t> FROM]] string1)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Removes  specified characters  either from the beginning or the ending  of a string.</a:t>
            </a:r>
          </a:p>
          <a:p>
            <a:pPr>
              <a:buNone/>
            </a:pPr>
            <a:r>
              <a:rPr lang="en-US" dirty="0" smtClean="0"/>
              <a:t>Leading – remove </a:t>
            </a:r>
            <a:r>
              <a:rPr lang="en-US" dirty="0" err="1" smtClean="0"/>
              <a:t>trim_string</a:t>
            </a:r>
            <a:r>
              <a:rPr lang="en-US" dirty="0" smtClean="0"/>
              <a:t> from the front of string1</a:t>
            </a:r>
          </a:p>
          <a:p>
            <a:pPr>
              <a:buNone/>
            </a:pPr>
            <a:r>
              <a:rPr lang="en-US" dirty="0" smtClean="0"/>
              <a:t>Trailing -  remove </a:t>
            </a:r>
            <a:r>
              <a:rPr lang="en-US" dirty="0" err="1" smtClean="0"/>
              <a:t>trim_string</a:t>
            </a:r>
            <a:r>
              <a:rPr lang="en-US" dirty="0" smtClean="0"/>
              <a:t> from the end of string1</a:t>
            </a:r>
          </a:p>
          <a:p>
            <a:pPr>
              <a:buNone/>
            </a:pPr>
            <a:r>
              <a:rPr lang="en-US" dirty="0" smtClean="0"/>
              <a:t>Both remove </a:t>
            </a:r>
            <a:r>
              <a:rPr lang="en-US" dirty="0" err="1" smtClean="0"/>
              <a:t>trim_string</a:t>
            </a:r>
            <a:r>
              <a:rPr lang="en-US" dirty="0" smtClean="0"/>
              <a:t> from front and end of string1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u="sng" dirty="0" smtClean="0"/>
              <a:t>Example 1:</a:t>
            </a:r>
          </a:p>
          <a:p>
            <a:pPr>
              <a:buNone/>
            </a:pPr>
            <a:r>
              <a:rPr lang="en-US" dirty="0" smtClean="0"/>
              <a:t> SELECT TRIM(‘students IBCA  </a:t>
            </a:r>
            <a:r>
              <a:rPr lang="en-US" dirty="0" err="1" smtClean="0"/>
              <a:t>students’,’students</a:t>
            </a:r>
            <a:r>
              <a:rPr lang="en-US" dirty="0" smtClean="0"/>
              <a:t>’) “trim both sides” FROM DUAL;</a:t>
            </a:r>
          </a:p>
          <a:p>
            <a:pPr>
              <a:buNone/>
            </a:pPr>
            <a:r>
              <a:rPr lang="en-US" i="1" u="sng" dirty="0" smtClean="0"/>
              <a:t>Output: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495800"/>
          <a:ext cx="2362200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Trim both sides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u="sng" dirty="0" smtClean="0"/>
              <a:t>Example 2:</a:t>
            </a:r>
          </a:p>
          <a:p>
            <a:pPr>
              <a:buNone/>
            </a:pPr>
            <a:r>
              <a:rPr lang="en-US" dirty="0" smtClean="0"/>
              <a:t> SELECT TRIM(LEADING ‘students IBCA  </a:t>
            </a:r>
            <a:r>
              <a:rPr lang="en-US" dirty="0" err="1" smtClean="0"/>
              <a:t>students’,’students</a:t>
            </a:r>
            <a:r>
              <a:rPr lang="en-US" dirty="0" smtClean="0"/>
              <a:t>’) “Trim leading” FROM DUAL;</a:t>
            </a:r>
          </a:p>
          <a:p>
            <a:pPr>
              <a:buNone/>
            </a:pPr>
            <a:r>
              <a:rPr lang="en-US" i="1" u="sng" dirty="0" smtClean="0"/>
              <a:t>Output: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495800"/>
          <a:ext cx="2362200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Trim leading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IBCA students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u="sng" dirty="0" smtClean="0"/>
              <a:t>Example 3:</a:t>
            </a:r>
          </a:p>
          <a:p>
            <a:pPr>
              <a:buNone/>
            </a:pPr>
            <a:r>
              <a:rPr lang="en-US" dirty="0" smtClean="0"/>
              <a:t> SELECT TRIM(</a:t>
            </a:r>
            <a:r>
              <a:rPr lang="en-US" dirty="0" err="1" smtClean="0"/>
              <a:t>TRAILING‘students</a:t>
            </a:r>
            <a:r>
              <a:rPr lang="en-US" dirty="0" smtClean="0"/>
              <a:t> IBCA  </a:t>
            </a:r>
            <a:r>
              <a:rPr lang="en-US" dirty="0" err="1" smtClean="0"/>
              <a:t>students’,’students</a:t>
            </a:r>
            <a:r>
              <a:rPr lang="en-US" dirty="0" smtClean="0"/>
              <a:t>’) “Trim trailing” FROM DUAL;</a:t>
            </a:r>
          </a:p>
          <a:p>
            <a:pPr>
              <a:buNone/>
            </a:pPr>
            <a:r>
              <a:rPr lang="en-US" i="1" u="sng" dirty="0" smtClean="0"/>
              <a:t>Output: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495800"/>
          <a:ext cx="2362200" cy="82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Trim trailing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 IBCA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ii. The OR Operator: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The rows in the table for which any one of the conditions specified using the OR operator are displayed.</a:t>
            </a:r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 * FROM Employee WHERE Dept=‘Accounts’ OR Designation=‘Clerk’;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12) LPAD: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LPAD(char1,n[,char2])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 char1, left-padded to length n with the sequence of characters specified in char2. If char2 is not given blank spaces will be padded.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LPAD(‘Page 1’,10,’*’) “</a:t>
            </a:r>
            <a:r>
              <a:rPr lang="en-US" dirty="0" err="1" smtClean="0"/>
              <a:t>Lpad</a:t>
            </a:r>
            <a:r>
              <a:rPr lang="en-US" dirty="0" smtClean="0"/>
              <a:t>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Lpad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****Page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12) RPAD: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RPAD(char1,n[,char2])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 char1, right-padded to length n with the sequence of characters specified in char2. If char2 is not given blank </a:t>
            </a:r>
            <a:r>
              <a:rPr lang="en-US" dirty="0" err="1" smtClean="0"/>
              <a:t>spsces</a:t>
            </a:r>
            <a:r>
              <a:rPr lang="en-US" dirty="0" smtClean="0"/>
              <a:t> will be padded.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RPAD(‘Page 1’,10,’*’) “</a:t>
            </a:r>
            <a:r>
              <a:rPr lang="en-US" dirty="0" err="1" smtClean="0"/>
              <a:t>Rpad</a:t>
            </a:r>
            <a:r>
              <a:rPr lang="en-US" dirty="0" smtClean="0"/>
              <a:t>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Rpad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1****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13) VSIZE: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VSIZE(expression)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Returns  the number of bytes in the internal representation of an expression.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VSIZE(‘SCT on the net’) “Size”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1) TO_NUMBER: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TO_NUMBER(char)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Converts char, a CHARACTER value expressing a number , to a NUMBER data type.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TO_NUMBER(‘26’) “Number”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2) TO_CHAR(number conversion):</a:t>
            </a:r>
          </a:p>
          <a:p>
            <a:pPr>
              <a:buNone/>
            </a:pPr>
            <a:r>
              <a:rPr lang="en-US" i="1" u="sng" dirty="0" smtClean="0"/>
              <a:t>Syntax:</a:t>
            </a:r>
          </a:p>
          <a:p>
            <a:pPr>
              <a:buNone/>
            </a:pPr>
            <a:r>
              <a:rPr lang="en-US" dirty="0" smtClean="0"/>
              <a:t>TO_CHAR(n[,format])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u="sng" dirty="0" smtClean="0"/>
              <a:t>Purpose:</a:t>
            </a:r>
          </a:p>
          <a:p>
            <a:pPr>
              <a:buNone/>
            </a:pPr>
            <a:r>
              <a:rPr lang="en-US" dirty="0" smtClean="0"/>
              <a:t>Converts a value of NUMBER </a:t>
            </a:r>
            <a:r>
              <a:rPr lang="en-US" dirty="0" err="1" smtClean="0"/>
              <a:t>datatype</a:t>
            </a:r>
            <a:r>
              <a:rPr lang="en-US" dirty="0" smtClean="0"/>
              <a:t> to a character </a:t>
            </a:r>
            <a:r>
              <a:rPr lang="en-US" dirty="0" err="1" smtClean="0"/>
              <a:t>datatype</a:t>
            </a:r>
            <a:r>
              <a:rPr lang="en-US" dirty="0" smtClean="0"/>
              <a:t> using the optional format string.</a:t>
            </a:r>
          </a:p>
          <a:p>
            <a:pPr>
              <a:buNone/>
            </a:pPr>
            <a:r>
              <a:rPr lang="en-US" i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SELECT TO_CHAR(‘17145’,’$099,999’) “Char” FROM DUAL;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236220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$017,145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</TotalTime>
  <Words>4051</Words>
  <Application>Microsoft Office PowerPoint</Application>
  <PresentationFormat>On-screen Show (4:3)</PresentationFormat>
  <Paragraphs>1148</Paragraphs>
  <Slides>144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45" baseType="lpstr">
      <vt:lpstr>Office Theme</vt:lpstr>
      <vt:lpstr>Computations done on table data</vt:lpstr>
      <vt:lpstr>Slide 2</vt:lpstr>
      <vt:lpstr>Slide 3</vt:lpstr>
      <vt:lpstr>Slide 4</vt:lpstr>
      <vt:lpstr>Renaming output columns with an alias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The Oracle table - DUAL</vt:lpstr>
      <vt:lpstr>Slide 25</vt:lpstr>
      <vt:lpstr>Slide 26</vt:lpstr>
      <vt:lpstr>Slide 27</vt:lpstr>
      <vt:lpstr>SYSDATE</vt:lpstr>
      <vt:lpstr>Oracle Functions</vt:lpstr>
      <vt:lpstr>Classifications of Oracle Functions</vt:lpstr>
      <vt:lpstr>Aggregate Functions</vt:lpstr>
      <vt:lpstr>Slide 32</vt:lpstr>
      <vt:lpstr>Output</vt:lpstr>
      <vt:lpstr>Slide 34</vt:lpstr>
      <vt:lpstr>Output</vt:lpstr>
      <vt:lpstr>Slide 36</vt:lpstr>
      <vt:lpstr>Output</vt:lpstr>
      <vt:lpstr>Slide 38</vt:lpstr>
      <vt:lpstr>Output</vt:lpstr>
      <vt:lpstr>Slide 40</vt:lpstr>
      <vt:lpstr>Output</vt:lpstr>
      <vt:lpstr>Numeric Functions</vt:lpstr>
      <vt:lpstr>Output</vt:lpstr>
      <vt:lpstr>Slide 44</vt:lpstr>
      <vt:lpstr>Output</vt:lpstr>
      <vt:lpstr>Slide 46</vt:lpstr>
      <vt:lpstr>Output</vt:lpstr>
      <vt:lpstr>Slide 48</vt:lpstr>
      <vt:lpstr>Output</vt:lpstr>
      <vt:lpstr>Slide 50</vt:lpstr>
      <vt:lpstr>Output</vt:lpstr>
      <vt:lpstr>Slide 52</vt:lpstr>
      <vt:lpstr>Output</vt:lpstr>
      <vt:lpstr>Slide 54</vt:lpstr>
      <vt:lpstr>Output</vt:lpstr>
      <vt:lpstr>Slide 56</vt:lpstr>
      <vt:lpstr>Output</vt:lpstr>
      <vt:lpstr>Slide 58</vt:lpstr>
      <vt:lpstr>Output</vt:lpstr>
      <vt:lpstr>Slide 60</vt:lpstr>
      <vt:lpstr>Output</vt:lpstr>
      <vt:lpstr>Slide 62</vt:lpstr>
      <vt:lpstr>Output</vt:lpstr>
      <vt:lpstr>Slide 64</vt:lpstr>
      <vt:lpstr>Output</vt:lpstr>
      <vt:lpstr>String Functions</vt:lpstr>
      <vt:lpstr>Output</vt:lpstr>
      <vt:lpstr>Slide 68</vt:lpstr>
      <vt:lpstr>Output</vt:lpstr>
      <vt:lpstr>Slide 70</vt:lpstr>
      <vt:lpstr>Output</vt:lpstr>
      <vt:lpstr>Slide 72</vt:lpstr>
      <vt:lpstr>Output</vt:lpstr>
      <vt:lpstr>Slide 74</vt:lpstr>
      <vt:lpstr>Output</vt:lpstr>
      <vt:lpstr>Slide 76</vt:lpstr>
      <vt:lpstr>Output</vt:lpstr>
      <vt:lpstr>Slide 78</vt:lpstr>
      <vt:lpstr>Output</vt:lpstr>
      <vt:lpstr>Slide 80</vt:lpstr>
      <vt:lpstr>Output</vt:lpstr>
      <vt:lpstr>Slide 82</vt:lpstr>
      <vt:lpstr>Output</vt:lpstr>
      <vt:lpstr>Slide 84</vt:lpstr>
      <vt:lpstr>Output</vt:lpstr>
      <vt:lpstr>Slide 86</vt:lpstr>
      <vt:lpstr>Slide 87</vt:lpstr>
      <vt:lpstr>Slide 88</vt:lpstr>
      <vt:lpstr>Slide 89</vt:lpstr>
      <vt:lpstr>Slide 90</vt:lpstr>
      <vt:lpstr>Output</vt:lpstr>
      <vt:lpstr>Slide 92</vt:lpstr>
      <vt:lpstr>Output</vt:lpstr>
      <vt:lpstr>Slide 94</vt:lpstr>
      <vt:lpstr>Output</vt:lpstr>
      <vt:lpstr>Conversion Functions</vt:lpstr>
      <vt:lpstr>Output</vt:lpstr>
      <vt:lpstr>Conversion Functions</vt:lpstr>
      <vt:lpstr>Output</vt:lpstr>
      <vt:lpstr>Slide 100</vt:lpstr>
      <vt:lpstr>Output</vt:lpstr>
      <vt:lpstr>Slide 102</vt:lpstr>
      <vt:lpstr>Output</vt:lpstr>
      <vt:lpstr>DATE FUNCTIONS</vt:lpstr>
      <vt:lpstr>Output</vt:lpstr>
      <vt:lpstr>Slide 106</vt:lpstr>
      <vt:lpstr>Output</vt:lpstr>
      <vt:lpstr>Slide 108</vt:lpstr>
      <vt:lpstr>Output</vt:lpstr>
      <vt:lpstr>Slide 110</vt:lpstr>
      <vt:lpstr>Output</vt:lpstr>
      <vt:lpstr>Special date formats using TO_CHAR function</vt:lpstr>
      <vt:lpstr>Miscellaneous Functions</vt:lpstr>
      <vt:lpstr>Output</vt:lpstr>
      <vt:lpstr>Slide 115</vt:lpstr>
      <vt:lpstr>Output</vt:lpstr>
      <vt:lpstr>Slide 117</vt:lpstr>
      <vt:lpstr>Output</vt:lpstr>
      <vt:lpstr>Slide 119</vt:lpstr>
      <vt:lpstr>Output</vt:lpstr>
      <vt:lpstr>Grouping data from tables in SQL</vt:lpstr>
      <vt:lpstr>GROUP BY clause</vt:lpstr>
      <vt:lpstr>Output</vt:lpstr>
      <vt:lpstr>HAVING clause</vt:lpstr>
      <vt:lpstr>Output</vt:lpstr>
      <vt:lpstr>Subqueries</vt:lpstr>
      <vt:lpstr>Slide 127</vt:lpstr>
      <vt:lpstr>Employee table</vt:lpstr>
      <vt:lpstr>Dept table</vt:lpstr>
      <vt:lpstr>Slide 130</vt:lpstr>
      <vt:lpstr>Output</vt:lpstr>
      <vt:lpstr>Slide 132</vt:lpstr>
      <vt:lpstr>Output</vt:lpstr>
      <vt:lpstr>Slide 134</vt:lpstr>
      <vt:lpstr>Output</vt:lpstr>
      <vt:lpstr>Slide 136</vt:lpstr>
      <vt:lpstr>Output</vt:lpstr>
      <vt:lpstr>Slide 138</vt:lpstr>
      <vt:lpstr>Slide 139</vt:lpstr>
      <vt:lpstr>Slide 140</vt:lpstr>
      <vt:lpstr>Slide 141</vt:lpstr>
      <vt:lpstr>Slide 142</vt:lpstr>
      <vt:lpstr>Slide 143</vt:lpstr>
      <vt:lpstr>Slide 144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Computations done on</dc:title>
  <dc:creator>chiranthana</dc:creator>
  <cp:lastModifiedBy>chiranthana</cp:lastModifiedBy>
  <cp:revision>163</cp:revision>
  <dcterms:created xsi:type="dcterms:W3CDTF">2017-12-24T12:25:00Z</dcterms:created>
  <dcterms:modified xsi:type="dcterms:W3CDTF">2018-01-28T17:16:49Z</dcterms:modified>
</cp:coreProperties>
</file>