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71" r:id="rId12"/>
    <p:sldId id="270" r:id="rId13"/>
    <p:sldId id="267" r:id="rId14"/>
    <p:sldId id="273" r:id="rId15"/>
    <p:sldId id="274" r:id="rId16"/>
    <p:sldId id="275" r:id="rId17"/>
    <p:sldId id="268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624" autoAdjust="0"/>
  </p:normalViewPr>
  <p:slideViewPr>
    <p:cSldViewPr>
      <p:cViewPr>
        <p:scale>
          <a:sx n="70" d="100"/>
          <a:sy n="70" d="100"/>
        </p:scale>
        <p:origin x="-87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1819-1C4F-44C5-9DDB-297C4800FBE9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7CF0-2A2B-44B9-AF57-622A92BFC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i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3" y="533400"/>
            <a:ext cx="8203061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UNION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Employee table: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Customer Table: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List the employees and customers whose location is </a:t>
            </a:r>
            <a:r>
              <a:rPr lang="en-US" dirty="0" err="1" smtClean="0"/>
              <a:t>chennai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name,location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 where location=‘Chennai’</a:t>
            </a:r>
          </a:p>
          <a:p>
            <a:pPr>
              <a:buNone/>
            </a:pPr>
            <a:r>
              <a:rPr lang="en-US" dirty="0" smtClean="0"/>
              <a:t>UNION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name,location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cust</a:t>
            </a:r>
            <a:r>
              <a:rPr lang="en-US" dirty="0" smtClean="0"/>
              <a:t> where location=‘Chennai’;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133600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E102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E103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Namitha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E104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572000"/>
          <a:ext cx="3276600" cy="1658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1019387"/>
                <a:gridCol w="1383453"/>
              </a:tblGrid>
              <a:tr h="5614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20842">
                <a:tc>
                  <a:txBody>
                    <a:bodyPr/>
                    <a:lstStyle/>
                    <a:p>
                      <a:r>
                        <a:rPr lang="en-US" dirty="0" smtClean="0"/>
                        <a:t>C711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  <a:tr h="320842">
                <a:tc>
                  <a:txBody>
                    <a:bodyPr/>
                    <a:lstStyle/>
                    <a:p>
                      <a:r>
                        <a:rPr lang="en-US" dirty="0" smtClean="0"/>
                        <a:t>C712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Namitha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Bengaluru</a:t>
                      </a:r>
                      <a:endParaRPr lang="en-US" dirty="0"/>
                    </a:p>
                  </a:txBody>
                  <a:tcPr/>
                </a:tc>
              </a:tr>
              <a:tr h="320842">
                <a:tc>
                  <a:txBody>
                    <a:bodyPr/>
                    <a:lstStyle/>
                    <a:p>
                      <a:r>
                        <a:rPr lang="en-US" dirty="0" smtClean="0"/>
                        <a:t>C713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Namitha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INTERSECT clause outputs only the rows which are common in both the queries.</a:t>
            </a:r>
          </a:p>
          <a:p>
            <a:r>
              <a:rPr lang="en-US" dirty="0" smtClean="0"/>
              <a:t>The no of columns and data type of columns used in the queries </a:t>
            </a:r>
            <a:r>
              <a:rPr lang="en-US" smtClean="0"/>
              <a:t>should match.</a:t>
            </a:r>
            <a:endParaRPr lang="en-US"/>
          </a:p>
        </p:txBody>
      </p:sp>
      <p:pic>
        <p:nvPicPr>
          <p:cNvPr id="7" name="Picture 2" descr="https://lh3.googleusercontent.com/HSKiyz05L7ISO1WcO40aoOX5Qmdr12viAgXdJsZryt2FuvomfTpHveFoNJ09ugAKUU-VQUeUYUQOCGBAI3Jr8K8NF2p1VlssgBl6cOVq2RTS-4aeMunEAeWtEKd-ZM4_OZeHiRH6MKPVkbZAbGvIe_YM_LssSsjz534I7omBQy6UxP995gi89NmrVOTEkKcuS-20sUmMFajU3hHlysAGQXLK3RKqNmHbVQOCY3JYJlGaYnnzwxvX4y6Fbn4iSIkoxDhhNRl6MWwc90pNJ3Cjbw6FVgbg4NuUDJEC48CO7kMt2RvXmWpYNIsqBcJ6v9NetXOKKrEta6wl7xK7j-HoLR1e450XCbQDwJtoudavBmQyBSrSVJKH5I4pM-TWhgLrHTcjnlwG2tLSk_lEUJEjpUvt8iU8uTNzojic2z2LZkqbDzRaCqaK0OURvfpS-gGMkOYwuSFappEgj4vtP33Cjky3sCJcwVA5jCSgOrmm2pON9eOE5OjgdIUa3B7cJiRc14jvU45msG4-67CpkhoCaXmpP6VGbPDTkF1euV2c1cS7TsdboHDMxRGcyE7qRSnzdJj4IYt6ktSLruuSpKGbOXdzhvcMOeRiubgjzJ51=w1344-h662-n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868556"/>
            <a:ext cx="3581400" cy="1764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lh3.googleusercontent.com/HSKiyz05L7ISO1WcO40aoOX5Qmdr12viAgXdJsZryt2FuvomfTpHveFoNJ09ugAKUU-VQUeUYUQOCGBAI3Jr8K8NF2p1VlssgBl6cOVq2RTS-4aeMunEAeWtEKd-ZM4_OZeHiRH6MKPVkbZAbGvIe_YM_LssSsjz534I7omBQy6UxP995gi89NmrVOTEkKcuS-20sUmMFajU3hHlysAGQXLK3RKqNmHbVQOCY3JYJlGaYnnzwxvX4y6Fbn4iSIkoxDhhNRl6MWwc90pNJ3Cjbw6FVgbg4NuUDJEC48CO7kMt2RvXmWpYNIsqBcJ6v9NetXOKKrEta6wl7xK7j-HoLR1e450XCbQDwJtoudavBmQyBSrSVJKH5I4pM-TWhgLrHTcjnlwG2tLSk_lEUJEjpUvt8iU8uTNzojic2z2LZkqbDzRaCqaK0OURvfpS-gGMkOYwuSFappEgj4vtP33Cjky3sCJcwVA5jCSgOrmm2pON9eOE5OjgdIUa3B7cJiRc14jvU45msG4-67CpkhoCaXmpP6VGbPDTkF1euV2c1cS7TsdboHDMxRGcyE7qRSnzdJj4IYt6ktSLruuSpKGbOXdzhvcMOeRiubgjzJ51=w1344-h662-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6172200" cy="30401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</a:t>
            </a:r>
            <a:r>
              <a:rPr lang="en-US" dirty="0" smtClean="0"/>
              <a:t>INTERSECT</a:t>
            </a:r>
            <a:r>
              <a:rPr lang="en-US" dirty="0" smtClean="0"/>
              <a:t>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ACCT_DETAILS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List the </a:t>
            </a:r>
            <a:r>
              <a:rPr lang="en-US" dirty="0" smtClean="0"/>
              <a:t>customers who are having both SB and FD accounts.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Custno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ACCT_DETAILS</a:t>
            </a:r>
            <a:r>
              <a:rPr lang="en-US" dirty="0" smtClean="0"/>
              <a:t> </a:t>
            </a:r>
            <a:r>
              <a:rPr lang="en-US" dirty="0" smtClean="0"/>
              <a:t>where </a:t>
            </a:r>
            <a:r>
              <a:rPr lang="en-US" dirty="0" smtClean="0"/>
              <a:t> </a:t>
            </a:r>
            <a:r>
              <a:rPr lang="en-US" dirty="0" smtClean="0"/>
              <a:t>ACCT_TYPE=‘SB’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INTERSECT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Custno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ACCT_DETAILS </a:t>
            </a:r>
            <a:r>
              <a:rPr lang="en-US" dirty="0" smtClean="0"/>
              <a:t>where ACCT_TYPE=‘FD’;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133600"/>
          <a:ext cx="228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ACCT_TYPE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762000" y="1828800"/>
          <a:ext cx="129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85800" y="4343400"/>
          <a:ext cx="13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3200400"/>
          <a:ext cx="182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MINUS clause outputs the rows produced by the first query, after filtering the rows retrieved by the second query</a:t>
            </a:r>
          </a:p>
          <a:p>
            <a:r>
              <a:rPr lang="en-US" dirty="0" smtClean="0"/>
              <a:t>The number of columns and the data types of the columns being selected by the SELECT statement in the queries must be identical.</a:t>
            </a:r>
            <a:endParaRPr lang="en-US" dirty="0"/>
          </a:p>
        </p:txBody>
      </p:sp>
      <p:pic>
        <p:nvPicPr>
          <p:cNvPr id="8" name="Picture 2" descr="https://lh3.googleusercontent.com/1Y4UHmwSksyVL2mA6VNJgiJOcCuKKpKRz1sZ_zb3AkTYP4igSJdUvImtgOq03UN0RsltfWTJhdXwLhhk3Ft-PWvOCaTC7iOg_Q4-8Ib5gP7jDtrpLrxTJ6-r7RZfrY2hzA0ABe5aRWWY3BNNy82dL28JW5HxJuokYdXr-QVdU_owI44HoQ8nShi4Yhbtdetv9RtWxJHSjZ3MilGXWSFTu1GRChjhC13MXPYcpBXw_wx3P78KktiPIx3sw2D_1ojs-u5DLub8gagEAM8KMZ00Se8_3yFnM9Xn33yvOAlZ061jiUH3QPEiK8POdtwSsEFQ8jTLiQFISf-U2TCdFszXCXE9yn6H2Qx7LagNphVqFQoJzKJswjvL4zjlyQvZ2MPFkiHskQAdzZX0Re7tMpH7Ay7dRmsSZEGugIuBdVb3A9-7NCrDB3nPNsPu4yYE8SRalTB6pJ3cqReV4ikeJQhQKmDMxSGhUK4ln5tB9Rh-UAlb5_qjNzIzHpUi5tIHo7krMyCtAj3niz4b0knYcSyh9FEU0LRM7qPs1xJqUiylH9DMPBGOb_6ApwsWTAwbVbUQiCB6wSHmiKx69e6wFjqo76mNFRvOXeOXepl9Izb8=w1366-h603-n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971793"/>
            <a:ext cx="3657600" cy="1614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3.googleusercontent.com/1Y4UHmwSksyVL2mA6VNJgiJOcCuKKpKRz1sZ_zb3AkTYP4igSJdUvImtgOq03UN0RsltfWTJhdXwLhhk3Ft-PWvOCaTC7iOg_Q4-8Ib5gP7jDtrpLrxTJ6-r7RZfrY2hzA0ABe5aRWWY3BNNy82dL28JW5HxJuokYdXr-QVdU_owI44HoQ8nShi4Yhbtdetv9RtWxJHSjZ3MilGXWSFTu1GRChjhC13MXPYcpBXw_wx3P78KktiPIx3sw2D_1ojs-u5DLub8gagEAM8KMZ00Se8_3yFnM9Xn33yvOAlZ061jiUH3QPEiK8POdtwSsEFQ8jTLiQFISf-U2TCdFszXCXE9yn6H2Qx7LagNphVqFQoJzKJswjvL4zjlyQvZ2MPFkiHskQAdzZX0Re7tMpH7Ay7dRmsSZEGugIuBdVb3A9-7NCrDB3nPNsPu4yYE8SRalTB6pJ3cqReV4ikeJQhQKmDMxSGhUK4ln5tB9Rh-UAlb5_qjNzIzHpUi5tIHo7krMyCtAj3niz4b0knYcSyh9FEU0LRM7qPs1xJqUiylH9DMPBGOb_6ApwsWTAwbVbUQiCB6wSHmiKx69e6wFjqo76mNFRvOXeOXepl9Izb8=w1366-h603-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172200" cy="272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</a:t>
            </a:r>
            <a:r>
              <a:rPr lang="en-US" dirty="0" smtClean="0"/>
              <a:t>MINUS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ACCT_DETAILS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List the </a:t>
            </a:r>
            <a:r>
              <a:rPr lang="en-US" dirty="0" smtClean="0"/>
              <a:t>customers who are having  SB but not holding FD accounts.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Query: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Custno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ACCT_DETAILS</a:t>
            </a:r>
            <a:r>
              <a:rPr lang="en-US" dirty="0" smtClean="0"/>
              <a:t> </a:t>
            </a:r>
            <a:r>
              <a:rPr lang="en-US" dirty="0" smtClean="0"/>
              <a:t>where </a:t>
            </a:r>
            <a:r>
              <a:rPr lang="en-US" dirty="0" smtClean="0"/>
              <a:t> </a:t>
            </a:r>
            <a:r>
              <a:rPr lang="en-US" dirty="0" smtClean="0"/>
              <a:t>ACCT_TYPE=‘SB’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MINUS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Custno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ACCT_DETAILS </a:t>
            </a:r>
            <a:r>
              <a:rPr lang="en-US" dirty="0" smtClean="0"/>
              <a:t>where ACCT_TYPE=‘FD’;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133600"/>
          <a:ext cx="228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ACCT_TYPE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762000" y="1828800"/>
          <a:ext cx="129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85800" y="4343400"/>
          <a:ext cx="13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3200400"/>
          <a:ext cx="182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er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491837"/>
            <a:ext cx="8124824" cy="5908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Management Using 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Oracle provides security features to safeguard the information stored in the database.</a:t>
            </a:r>
          </a:p>
          <a:p>
            <a:r>
              <a:rPr lang="en-US" dirty="0" smtClean="0"/>
              <a:t>Depending on a user’s status and </a:t>
            </a:r>
            <a:r>
              <a:rPr lang="en-US" dirty="0" err="1" smtClean="0"/>
              <a:t>responsibilty</a:t>
            </a:r>
            <a:r>
              <a:rPr lang="en-US" dirty="0" smtClean="0"/>
              <a:t> DBA can assign appropriate rights on the Oracle resources.</a:t>
            </a:r>
          </a:p>
          <a:p>
            <a:r>
              <a:rPr lang="en-US" dirty="0" smtClean="0"/>
              <a:t>The rights that allow the use of some or all of Oracle’s resources on the server are called </a:t>
            </a:r>
            <a:r>
              <a:rPr lang="en-US" b="1" i="1" dirty="0" smtClean="0"/>
              <a:t>privileges.</a:t>
            </a:r>
          </a:p>
          <a:p>
            <a:r>
              <a:rPr lang="en-US" dirty="0" smtClean="0"/>
              <a:t>The owner of oracle’s object can give permission to other users to access that particular object and it is called </a:t>
            </a:r>
            <a:r>
              <a:rPr lang="en-US" b="1" i="1" dirty="0" smtClean="0"/>
              <a:t>granting of privileges.</a:t>
            </a:r>
          </a:p>
          <a:p>
            <a:r>
              <a:rPr lang="en-US" dirty="0" smtClean="0"/>
              <a:t>Privileges once given can be taken back by the owner of the object and it is called </a:t>
            </a:r>
            <a:r>
              <a:rPr lang="en-US" b="1" i="1" dirty="0" smtClean="0"/>
              <a:t>revoking of privileges.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Granting privileges using the GRANT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GRANT object privileges</a:t>
            </a:r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err="1" smtClean="0"/>
              <a:t>objectname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 username</a:t>
            </a:r>
          </a:p>
          <a:p>
            <a:pPr>
              <a:buNone/>
            </a:pPr>
            <a:r>
              <a:rPr lang="en-US" dirty="0" smtClean="0"/>
              <a:t>[WITH GRANT OPTION];</a:t>
            </a:r>
          </a:p>
          <a:p>
            <a:pPr>
              <a:buNone/>
            </a:pPr>
            <a:r>
              <a:rPr lang="en-US" dirty="0" smtClean="0"/>
              <a:t>Object privileges-ALTER, DELETE,INSERT,SELECT,UPDATE</a:t>
            </a:r>
          </a:p>
          <a:p>
            <a:pPr>
              <a:buNone/>
            </a:pPr>
            <a:r>
              <a:rPr lang="en-US" dirty="0" smtClean="0"/>
              <a:t>With grant option – allows the user who got the privilege is allowed to grant privilege to some other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 smtClean="0"/>
              <a:t>Example 1:</a:t>
            </a:r>
          </a:p>
          <a:p>
            <a:pPr>
              <a:buNone/>
            </a:pPr>
            <a:r>
              <a:rPr lang="en-US" dirty="0" smtClean="0"/>
              <a:t>Grant the user </a:t>
            </a:r>
            <a:r>
              <a:rPr lang="en-US" dirty="0" err="1" smtClean="0"/>
              <a:t>Sharan</a:t>
            </a:r>
            <a:r>
              <a:rPr lang="en-US" dirty="0" smtClean="0"/>
              <a:t> all data manipulation permissions on the table EMP_MSTR.</a:t>
            </a:r>
          </a:p>
          <a:p>
            <a:pPr>
              <a:buNone/>
            </a:pPr>
            <a:r>
              <a:rPr lang="en-US" dirty="0" smtClean="0"/>
              <a:t>GRANT ALL ON EMP_MSTR TO </a:t>
            </a:r>
            <a:r>
              <a:rPr lang="en-US" dirty="0" err="1" smtClean="0"/>
              <a:t>Sharan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u="sng" dirty="0" smtClean="0"/>
              <a:t>Example 2:</a:t>
            </a:r>
          </a:p>
          <a:p>
            <a:pPr>
              <a:buNone/>
            </a:pPr>
            <a:r>
              <a:rPr lang="en-US" dirty="0" smtClean="0"/>
              <a:t>Give the user Mona permission to only view and modify records in the table CUST_MSTR</a:t>
            </a:r>
          </a:p>
          <a:p>
            <a:pPr>
              <a:buNone/>
            </a:pPr>
            <a:r>
              <a:rPr lang="en-US" dirty="0" smtClean="0"/>
              <a:t>GRANT SELECT,UPDATE ON CUST_MSTR TO Mona;</a:t>
            </a:r>
          </a:p>
          <a:p>
            <a:pPr>
              <a:buNone/>
            </a:pPr>
            <a:r>
              <a:rPr lang="en-US" b="1" u="sng" dirty="0" smtClean="0"/>
              <a:t>Example 3:</a:t>
            </a:r>
          </a:p>
          <a:p>
            <a:pPr>
              <a:buNone/>
            </a:pPr>
            <a:r>
              <a:rPr lang="en-US" dirty="0" smtClean="0"/>
              <a:t>Give the user </a:t>
            </a:r>
            <a:r>
              <a:rPr lang="en-US" dirty="0" err="1" smtClean="0"/>
              <a:t>Russel</a:t>
            </a:r>
            <a:r>
              <a:rPr lang="en-US" dirty="0" smtClean="0"/>
              <a:t> all data manipulation on ACCT_MSTR along with an option to further grant permission on ACCT_MSTR to other user.</a:t>
            </a:r>
          </a:p>
          <a:p>
            <a:pPr>
              <a:buNone/>
            </a:pPr>
            <a:r>
              <a:rPr lang="en-US" dirty="0" smtClean="0"/>
              <a:t>GRANT ALL ON ACCT_MSTR TO </a:t>
            </a:r>
            <a:r>
              <a:rPr lang="en-US" dirty="0" err="1" smtClean="0"/>
              <a:t>Russel</a:t>
            </a:r>
            <a:r>
              <a:rPr lang="en-US" dirty="0" smtClean="0"/>
              <a:t> WITH GRANT OPTION;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Revoking permissions using the REVOKE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REVOKE object privileges</a:t>
            </a:r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err="1" smtClean="0"/>
              <a:t>objectname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username;</a:t>
            </a:r>
          </a:p>
          <a:p>
            <a:pPr>
              <a:buNone/>
            </a:pPr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dirty="0" smtClean="0"/>
              <a:t>Take back the Delete privilege from </a:t>
            </a:r>
            <a:r>
              <a:rPr lang="en-US" dirty="0" err="1" smtClean="0"/>
              <a:t>Sharan</a:t>
            </a:r>
            <a:r>
              <a:rPr lang="en-US" dirty="0" smtClean="0"/>
              <a:t> on table EMP_MSTR.</a:t>
            </a:r>
          </a:p>
          <a:p>
            <a:pPr>
              <a:buNone/>
            </a:pPr>
            <a:r>
              <a:rPr lang="en-US" dirty="0" smtClean="0"/>
              <a:t>REVOKE DELETE ON EMP_MSTR FROM </a:t>
            </a:r>
            <a:r>
              <a:rPr lang="en-US" dirty="0" err="1" smtClean="0"/>
              <a:t>Sharan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UNIT III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ft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685800"/>
            <a:ext cx="7825467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ght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5" y="685800"/>
            <a:ext cx="7905514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ll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5" y="685800"/>
            <a:ext cx="816423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ossjo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39" y="1295400"/>
            <a:ext cx="8458201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Concatenating data from table columns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Create an English sentence by joining string values and column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‘Account number’||ACCT_NO||’was introduced by’||INTRO_CUST_NO||’at branch’||BRANCH_NO  “Accounts opened” from ACCT_MSTR;</a:t>
            </a:r>
          </a:p>
          <a:p>
            <a:pPr>
              <a:buNone/>
            </a:pPr>
            <a:r>
              <a:rPr lang="en-US" dirty="0" smtClean="0"/>
              <a:t>Result:</a:t>
            </a:r>
          </a:p>
          <a:p>
            <a:pPr>
              <a:buNone/>
            </a:pPr>
            <a:r>
              <a:rPr lang="en-US" dirty="0" smtClean="0"/>
              <a:t>Accounts opened</a:t>
            </a:r>
          </a:p>
          <a:p>
            <a:pPr>
              <a:buNone/>
            </a:pPr>
            <a:r>
              <a:rPr lang="en-US" dirty="0" smtClean="0"/>
              <a:t>-----------------------------------------------------------------------------</a:t>
            </a:r>
          </a:p>
          <a:p>
            <a:pPr>
              <a:buNone/>
            </a:pPr>
            <a:r>
              <a:rPr lang="en-US" dirty="0" smtClean="0"/>
              <a:t>Account number SB1 was introduced by C1 at branch B1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24384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INTRO_CUST_NO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BRANCH_NO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Multiple queries can be put together and their output can be combined using UNION clause.</a:t>
            </a:r>
          </a:p>
          <a:p>
            <a:r>
              <a:rPr lang="en-US" dirty="0" smtClean="0"/>
              <a:t>UNION clause merges the output of two or more queries into a single set of rows and columns.</a:t>
            </a:r>
          </a:p>
          <a:p>
            <a:r>
              <a:rPr lang="en-US" dirty="0" smtClean="0"/>
              <a:t>While using UNION clause the number of columns and the data type must be identical in the columns used in the SELECT statement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 descr="https://lh3.googleusercontent.com/xABMarlf-n5iw6xeN8SQu84xtaGDdgYF7QkDQ8QQl6ZDYylwRt5hZG87CbiUvZLaC_TOyJHeK4QxmhrXI2SyV0Do7pa5A49Ep5xRBCUsZ9DhXB6alW7COYbCio9JHa6XvIJ-L3i6XhJdMaRk4ymJ8K35guL4ZT-_dtz9nUE_QhBSlB4v5L6EU2xH-tLVT6p3w8h64RJglLalqE9x_fdaBm4oLrSOVTbzPUVJj1ZRhVdRinSYvVYHiVM1CQz46aXNRwxjN06zMsZFVdt_qOEZ1C-r7JvzRyCQBNbQkCfrqVj8u7GogHFokyhLrVO8OgSWJ_tUbsB5N2JwFQ5ZUHNpYusXLcdzALVmt1TwJgvLN576bpiAT24oDuI-UMcgPbsyuDCVYq2rb9TNWRTmbfxQTO9foYc3pUVfiS3tWa37M7pjo7ZaKjt-CbB0uvjigFLogqjilgbHiJcCy57Z6Bhp1w2YahVdqKpg9e7W8Qo19ufNyEacZYWMHb_k_INvj-Yd0nEmNiU2xBBt5U4emIk9Wi89tcWw_YEEClQ3ieVTFB5otbt9B7Y1FaX_yUdcf-FKYOrSvFKOsqicG2PbCokGqCbk-ewU9sk_N_3Dewz_=w1366-h641-n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915618"/>
            <a:ext cx="3657600" cy="1716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xABMarlf-n5iw6xeN8SQu84xtaGDdgYF7QkDQ8QQl6ZDYylwRt5hZG87CbiUvZLaC_TOyJHeK4QxmhrXI2SyV0Do7pa5A49Ep5xRBCUsZ9DhXB6alW7COYbCio9JHa6XvIJ-L3i6XhJdMaRk4ymJ8K35guL4ZT-_dtz9nUE_QhBSlB4v5L6EU2xH-tLVT6p3w8h64RJglLalqE9x_fdaBm4oLrSOVTbzPUVJj1ZRhVdRinSYvVYHiVM1CQz46aXNRwxjN06zMsZFVdt_qOEZ1C-r7JvzRyCQBNbQkCfrqVj8u7GogHFokyhLrVO8OgSWJ_tUbsB5N2JwFQ5ZUHNpYusXLcdzALVmt1TwJgvLN576bpiAT24oDuI-UMcgPbsyuDCVYq2rb9TNWRTmbfxQTO9foYc3pUVfiS3tWa37M7pjo7ZaKjt-CbB0uvjigFLogqjilgbHiJcCy57Z6Bhp1w2YahVdqKpg9e7W8Qo19ufNyEacZYWMHb_k_INvj-Yd0nEmNiU2xBBt5U4emIk9Wi89tcWw_YEEClQ3ieVTFB5otbt9B7Y1FaX_yUdcf-FKYOrSvFKOsqicG2PbCokGqCbk-ewU9sk_N_3Dewz_=w1366-h641-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172200" cy="2896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683</Words>
  <Application>Microsoft Office PowerPoint</Application>
  <PresentationFormat>On-screen Show (4:3)</PresentationFormat>
  <Paragraphs>199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Concatenating data from table columns</vt:lpstr>
      <vt:lpstr>UNION clause</vt:lpstr>
      <vt:lpstr>Slide 9</vt:lpstr>
      <vt:lpstr>Example for UNION clause</vt:lpstr>
      <vt:lpstr>Output</vt:lpstr>
      <vt:lpstr>INTERSECT Clause</vt:lpstr>
      <vt:lpstr>Slide 13</vt:lpstr>
      <vt:lpstr>Example for INTERSECT clause</vt:lpstr>
      <vt:lpstr>Output</vt:lpstr>
      <vt:lpstr>MINUS clause</vt:lpstr>
      <vt:lpstr>Slide 17</vt:lpstr>
      <vt:lpstr>Example for MINUS clause</vt:lpstr>
      <vt:lpstr>Output</vt:lpstr>
      <vt:lpstr>Security Management Using SQL</vt:lpstr>
      <vt:lpstr>Granting privileges using the GRANT statement</vt:lpstr>
      <vt:lpstr>Slide 22</vt:lpstr>
      <vt:lpstr>Revoking permissions using the REVOKE statement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chiranthana</dc:creator>
  <cp:lastModifiedBy>chiranthana</cp:lastModifiedBy>
  <cp:revision>32</cp:revision>
  <dcterms:created xsi:type="dcterms:W3CDTF">2018-01-29T16:32:55Z</dcterms:created>
  <dcterms:modified xsi:type="dcterms:W3CDTF">2018-01-30T17:22:57Z</dcterms:modified>
</cp:coreProperties>
</file>