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08" r:id="rId31"/>
    <p:sldId id="285" r:id="rId32"/>
    <p:sldId id="286" r:id="rId33"/>
    <p:sldId id="287" r:id="rId34"/>
    <p:sldId id="288" r:id="rId35"/>
    <p:sldId id="292" r:id="rId36"/>
    <p:sldId id="289" r:id="rId37"/>
    <p:sldId id="294" r:id="rId38"/>
    <p:sldId id="290" r:id="rId39"/>
    <p:sldId id="291" r:id="rId40"/>
    <p:sldId id="295" r:id="rId41"/>
    <p:sldId id="296" r:id="rId42"/>
    <p:sldId id="297" r:id="rId43"/>
    <p:sldId id="298" r:id="rId44"/>
    <p:sldId id="299" r:id="rId45"/>
    <p:sldId id="300" r:id="rId46"/>
    <p:sldId id="301" r:id="rId47"/>
    <p:sldId id="302" r:id="rId48"/>
    <p:sldId id="303" r:id="rId49"/>
    <p:sldId id="304" r:id="rId50"/>
    <p:sldId id="306" r:id="rId51"/>
    <p:sldId id="305"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DF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p:scale>
          <a:sx n="75" d="100"/>
          <a:sy n="75" d="100"/>
        </p:scale>
        <p:origin x="-1230"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150E0D-E65A-4F32-8E3C-2A5630FEADF5}"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50E0D-E65A-4F32-8E3C-2A5630FEADF5}"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50E0D-E65A-4F32-8E3C-2A5630FEADF5}"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50E0D-E65A-4F32-8E3C-2A5630FEADF5}"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150E0D-E65A-4F32-8E3C-2A5630FEADF5}"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150E0D-E65A-4F32-8E3C-2A5630FEADF5}"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150E0D-E65A-4F32-8E3C-2A5630FEADF5}"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150E0D-E65A-4F32-8E3C-2A5630FEADF5}"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50E0D-E65A-4F32-8E3C-2A5630FEADF5}"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50E0D-E65A-4F32-8E3C-2A5630FEADF5}"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50E0D-E65A-4F32-8E3C-2A5630FEADF5}"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D37F9-7A32-49B4-85DC-B5A9F4C437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50E0D-E65A-4F32-8E3C-2A5630FEADF5}" type="datetimeFigureOut">
              <a:rPr lang="en-US" smtClean="0"/>
              <a:pPr/>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D37F9-7A32-49B4-85DC-B5A9F4C437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4582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Applications (Reporting, analysis, control); Collaborations , Services and processes( involving people and business processes); Servers for data accumulation(storage) at server; Connected data centre; cloud or enterprise server for data abstraction(means aggregation, fusion or compaction and access)</a:t>
            </a:r>
            <a:endParaRPr lang="en-US" dirty="0">
              <a:solidFill>
                <a:schemeClr val="tx1"/>
              </a:solidFill>
            </a:endParaRPr>
          </a:p>
        </p:txBody>
      </p:sp>
      <p:sp>
        <p:nvSpPr>
          <p:cNvPr id="5" name="Rectangle 4"/>
          <p:cNvSpPr/>
          <p:nvPr/>
        </p:nvSpPr>
        <p:spPr>
          <a:xfrm>
            <a:off x="152400" y="152400"/>
            <a:ext cx="8839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304800" y="2743200"/>
            <a:ext cx="8458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Edge computing( Data element analysis and transformation) units</a:t>
            </a:r>
            <a:endParaRPr lang="en-US" dirty="0">
              <a:solidFill>
                <a:schemeClr val="tx1"/>
              </a:solidFill>
            </a:endParaRPr>
          </a:p>
        </p:txBody>
      </p:sp>
      <p:sp>
        <p:nvSpPr>
          <p:cNvPr id="7" name="Rectangle 6"/>
          <p:cNvSpPr/>
          <p:nvPr/>
        </p:nvSpPr>
        <p:spPr>
          <a:xfrm>
            <a:off x="304800" y="3886200"/>
            <a:ext cx="8534400" cy="144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RFIDs, Wireless Sensor Network(WSNs) and others sources of analog and digital, audio media and video-media inputs; Physical devices with sensors for measuring the pressure, temperature, velocity, relative humidity, audio, video, calories spent and other health parameters. </a:t>
            </a:r>
            <a:endParaRPr lang="en-US" dirty="0">
              <a:solidFill>
                <a:schemeClr val="tx1"/>
              </a:solidFill>
            </a:endParaRPr>
          </a:p>
        </p:txBody>
      </p:sp>
      <p:cxnSp>
        <p:nvCxnSpPr>
          <p:cNvPr id="9" name="Straight Arrow Connector 8"/>
          <p:cNvCxnSpPr/>
          <p:nvPr/>
        </p:nvCxnSpPr>
        <p:spPr>
          <a:xfrm rot="5400000">
            <a:off x="3239294" y="2324100"/>
            <a:ext cx="8374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962400" y="2133600"/>
            <a:ext cx="3429000" cy="381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3G, 4G, Internet, Wi-Fi</a:t>
            </a:r>
            <a:endParaRPr lang="en-US" dirty="0">
              <a:solidFill>
                <a:schemeClr val="tx1"/>
              </a:solidFill>
            </a:endParaRPr>
          </a:p>
        </p:txBody>
      </p:sp>
      <p:cxnSp>
        <p:nvCxnSpPr>
          <p:cNvPr id="15" name="Straight Arrow Connector 14"/>
          <p:cNvCxnSpPr/>
          <p:nvPr/>
        </p:nvCxnSpPr>
        <p:spPr>
          <a:xfrm rot="5400000">
            <a:off x="1714500" y="3619500"/>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1943100" y="3619500"/>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552700" y="3619500"/>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781300" y="3619500"/>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238500" y="3619500"/>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467100" y="3619500"/>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229894" y="3618706"/>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458494" y="3618706"/>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839494" y="3618706"/>
            <a:ext cx="5326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5068094" y="3618706"/>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449094" y="3618706"/>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5677694" y="3618706"/>
            <a:ext cx="5334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096000" y="3429000"/>
            <a:ext cx="2743200" cy="304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Bluetooth, </a:t>
            </a:r>
            <a:r>
              <a:rPr lang="en-US" dirty="0" err="1" smtClean="0">
                <a:solidFill>
                  <a:schemeClr val="tx1"/>
                </a:solidFill>
              </a:rPr>
              <a:t>ZigBee</a:t>
            </a:r>
            <a:r>
              <a:rPr lang="en-US" dirty="0" smtClean="0">
                <a:solidFill>
                  <a:schemeClr val="tx1"/>
                </a:solidFill>
              </a:rPr>
              <a:t> or NFC</a:t>
            </a:r>
            <a:endParaRPr lang="en-US" dirty="0">
              <a:solidFill>
                <a:schemeClr val="tx1"/>
              </a:solidFill>
            </a:endParaRPr>
          </a:p>
        </p:txBody>
      </p:sp>
      <p:sp>
        <p:nvSpPr>
          <p:cNvPr id="45" name="Rounded Rectangle 44"/>
          <p:cNvSpPr/>
          <p:nvPr/>
        </p:nvSpPr>
        <p:spPr>
          <a:xfrm>
            <a:off x="381000" y="5715000"/>
            <a:ext cx="8458200" cy="685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Figure 1.2 A general framework for </a:t>
            </a:r>
            <a:r>
              <a:rPr lang="en-US" dirty="0" err="1" smtClean="0">
                <a:solidFill>
                  <a:schemeClr val="tx1"/>
                </a:solidFill>
              </a:rPr>
              <a:t>IoT</a:t>
            </a:r>
            <a:r>
              <a:rPr lang="en-US" dirty="0" smtClean="0">
                <a:solidFill>
                  <a:schemeClr val="tx1"/>
                </a:solidFill>
              </a:rPr>
              <a:t> using smart and </a:t>
            </a:r>
            <a:r>
              <a:rPr lang="en-US" dirty="0" err="1" smtClean="0">
                <a:solidFill>
                  <a:schemeClr val="tx1"/>
                </a:solidFill>
              </a:rPr>
              <a:t>hyperconnected</a:t>
            </a:r>
            <a:r>
              <a:rPr lang="en-US" dirty="0" smtClean="0">
                <a:solidFill>
                  <a:schemeClr val="tx1"/>
                </a:solidFill>
              </a:rPr>
              <a:t> devices, edge computing and applications</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err="1" smtClean="0"/>
              <a:t>IoT</a:t>
            </a:r>
            <a:r>
              <a:rPr lang="en-US" dirty="0" smtClean="0"/>
              <a:t> Conceptual Framework</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762000"/>
            <a:ext cx="9143999" cy="6096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Architectural View</a:t>
            </a:r>
            <a:endParaRPr lang="en-US" dirty="0"/>
          </a:p>
        </p:txBody>
      </p:sp>
      <p:sp>
        <p:nvSpPr>
          <p:cNvPr id="3" name="Content Placeholder 2"/>
          <p:cNvSpPr>
            <a:spLocks noGrp="1"/>
          </p:cNvSpPr>
          <p:nvPr>
            <p:ph idx="1"/>
          </p:nvPr>
        </p:nvSpPr>
        <p:spPr/>
        <p:txBody>
          <a:bodyPr/>
          <a:lstStyle/>
          <a:p>
            <a:pPr algn="just"/>
            <a:r>
              <a:rPr lang="en-US" dirty="0" smtClean="0"/>
              <a:t>An </a:t>
            </a:r>
            <a:r>
              <a:rPr lang="en-US" dirty="0" err="1" smtClean="0"/>
              <a:t>IoT</a:t>
            </a:r>
            <a:r>
              <a:rPr lang="en-US" dirty="0" smtClean="0"/>
              <a:t> system has multiple levels. These levels are also known as tiers.</a:t>
            </a:r>
          </a:p>
          <a:p>
            <a:pPr algn="just"/>
            <a:r>
              <a:rPr lang="en-US" dirty="0" smtClean="0"/>
              <a:t>A reference model can be used to depict building blocks, successive interactions and integration.</a:t>
            </a:r>
          </a:p>
          <a:p>
            <a:pPr algn="just"/>
            <a:r>
              <a:rPr lang="en-US" dirty="0" smtClean="0"/>
              <a:t>An example is CISCO’s presentation of a reference model comprising seven levels.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228600"/>
            <a:ext cx="8534399" cy="5763419"/>
          </a:xfrm>
          <a:prstGeom prst="rect">
            <a:avLst/>
          </a:prstGeom>
          <a:noFill/>
          <a:ln w="9525">
            <a:noFill/>
            <a:miter lim="800000"/>
            <a:headEnd/>
            <a:tailEnd/>
          </a:ln>
          <a:effectLst/>
        </p:spPr>
      </p:pic>
      <p:sp>
        <p:nvSpPr>
          <p:cNvPr id="5" name="Rectangle 4"/>
          <p:cNvSpPr/>
          <p:nvPr/>
        </p:nvSpPr>
        <p:spPr>
          <a:xfrm>
            <a:off x="381000" y="6096000"/>
            <a:ext cx="853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a:t>
            </a:r>
            <a:r>
              <a:rPr lang="en-US" dirty="0" err="1" smtClean="0"/>
              <a:t>IoT</a:t>
            </a:r>
            <a:r>
              <a:rPr lang="en-US" dirty="0" smtClean="0"/>
              <a:t> reference model suggested by CISCO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81000" y="304800"/>
            <a:ext cx="8382000" cy="6172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0" y="0"/>
            <a:ext cx="9144000" cy="6324600"/>
          </a:xfrm>
          <a:prstGeom prst="rect">
            <a:avLst/>
          </a:prstGeom>
          <a:noFill/>
          <a:ln w="9525">
            <a:solidFill>
              <a:schemeClr val="bg1">
                <a:lumMod val="85000"/>
              </a:schemeClr>
            </a:solidFill>
            <a:miter lim="800000"/>
            <a:headEnd/>
            <a:tailEnd/>
          </a:ln>
          <a:effectLst/>
        </p:spPr>
      </p:pic>
      <p:sp>
        <p:nvSpPr>
          <p:cNvPr id="5" name="Rectangle 4"/>
          <p:cNvSpPr/>
          <p:nvPr/>
        </p:nvSpPr>
        <p:spPr>
          <a:xfrm>
            <a:off x="7543800" y="4038600"/>
            <a:ext cx="76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534400" y="2209800"/>
            <a:ext cx="381000" cy="4038600"/>
          </a:xfrm>
          <a:prstGeom prst="rect">
            <a:avLst/>
          </a:prstGeom>
          <a:solidFill>
            <a:srgbClr val="181DF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Complex Applications Integration and </a:t>
            </a:r>
            <a:r>
              <a:rPr lang="en-US" dirty="0" err="1" smtClean="0"/>
              <a:t>SoA</a:t>
            </a:r>
            <a:endParaRPr lang="en-US" dirty="0"/>
          </a:p>
        </p:txBody>
      </p:sp>
      <p:sp>
        <p:nvSpPr>
          <p:cNvPr id="7" name="Rectangle 6"/>
          <p:cNvSpPr/>
          <p:nvPr/>
        </p:nvSpPr>
        <p:spPr>
          <a:xfrm>
            <a:off x="1295400" y="6400800"/>
            <a:ext cx="655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Oracles </a:t>
            </a:r>
            <a:r>
              <a:rPr lang="en-US" dirty="0" err="1" smtClean="0"/>
              <a:t>IoT</a:t>
            </a:r>
            <a:r>
              <a:rPr lang="en-US" dirty="0" smtClean="0"/>
              <a:t> architecture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 architecture has the following features:</a:t>
            </a:r>
          </a:p>
          <a:p>
            <a:pPr lvl="1" algn="just"/>
            <a:r>
              <a:rPr lang="en-US" dirty="0" smtClean="0"/>
              <a:t>The architecture serves as a reference in applications of </a:t>
            </a:r>
            <a:r>
              <a:rPr lang="en-US" dirty="0" err="1" smtClean="0"/>
              <a:t>IoT</a:t>
            </a:r>
            <a:r>
              <a:rPr lang="en-US" dirty="0" smtClean="0"/>
              <a:t> in services and business processes.</a:t>
            </a:r>
          </a:p>
          <a:p>
            <a:pPr lvl="1" algn="just"/>
            <a:r>
              <a:rPr lang="en-US" dirty="0" smtClean="0"/>
              <a:t>A set of sensors which are smart, capture the data, perform necessary data element </a:t>
            </a:r>
            <a:r>
              <a:rPr lang="en-US" dirty="0" err="1" smtClean="0"/>
              <a:t>anaysis</a:t>
            </a:r>
            <a:r>
              <a:rPr lang="en-US" dirty="0" smtClean="0"/>
              <a:t> and transformation as per device application framework and connect directly to a communication manager.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lgn="just"/>
            <a:r>
              <a:rPr lang="en-US" dirty="0" smtClean="0"/>
              <a:t>A set of sensor circuits is connected to a gateway possessing separate data capturing, gathering, computing and communication capabilities. The gateway receives the data in one form at one end and sends it in another form to the other end.</a:t>
            </a:r>
          </a:p>
          <a:p>
            <a:pPr lvl="1" algn="just"/>
            <a:r>
              <a:rPr lang="en-US" dirty="0" smtClean="0"/>
              <a:t>The communication management subsystem consists of protocol handlers, message routers and message cache.</a:t>
            </a:r>
          </a:p>
          <a:p>
            <a:pPr lvl="1" algn="just"/>
            <a:r>
              <a:rPr lang="en-US" dirty="0" smtClean="0"/>
              <a:t>Management subsystem has functionalities for device identity database, device identity management and access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smtClean="0"/>
              <a:t>Data routes from the gateway through the Internet and data centre to the application server or enterprise server which acquires that data.</a:t>
            </a:r>
          </a:p>
          <a:p>
            <a:pPr lvl="1" algn="just"/>
            <a:r>
              <a:rPr lang="en-US" dirty="0" err="1" smtClean="0"/>
              <a:t>Organisation</a:t>
            </a:r>
            <a:r>
              <a:rPr lang="en-US" dirty="0" smtClean="0"/>
              <a:t> and analysis subsystems enable the services, business processes, enterprise integration and complex processes.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IEEE suggested P2413 standard	</a:t>
            </a:r>
          </a:p>
          <a:p>
            <a:pPr lvl="1" algn="just"/>
            <a:r>
              <a:rPr lang="en-US" dirty="0" smtClean="0"/>
              <a:t>The reference architecture covers the definition of basic architectural building blocks and their integration capability into multi-tiered systems.</a:t>
            </a:r>
          </a:p>
          <a:p>
            <a:pPr lvl="1" algn="just"/>
            <a:r>
              <a:rPr lang="en-US" dirty="0" smtClean="0"/>
              <a:t>P2413 provides for the following:</a:t>
            </a:r>
          </a:p>
          <a:p>
            <a:pPr lvl="2" algn="just"/>
            <a:r>
              <a:rPr lang="en-US" dirty="0" smtClean="0"/>
              <a:t>Follows top-down approach</a:t>
            </a:r>
          </a:p>
          <a:p>
            <a:pPr lvl="2" algn="just"/>
            <a:r>
              <a:rPr lang="en-US" dirty="0" smtClean="0"/>
              <a:t>Does not define new architecture</a:t>
            </a:r>
          </a:p>
          <a:p>
            <a:pPr lvl="2" algn="just"/>
            <a:r>
              <a:rPr lang="en-US" dirty="0" smtClean="0"/>
              <a:t>Gives blueprint for data abstraction</a:t>
            </a:r>
          </a:p>
          <a:p>
            <a:pPr lvl="1" algn="just"/>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Internet of Things:</a:t>
            </a:r>
            <a:br>
              <a:rPr lang="en-US" dirty="0" smtClean="0"/>
            </a:br>
            <a:r>
              <a:rPr lang="en-US" dirty="0" smtClean="0"/>
              <a:t>An Overview</a:t>
            </a:r>
            <a:endParaRPr lang="en-US" dirty="0"/>
          </a:p>
        </p:txBody>
      </p:sp>
      <p:sp>
        <p:nvSpPr>
          <p:cNvPr id="5" name="Subtitle 4"/>
          <p:cNvSpPr>
            <a:spLocks noGrp="1"/>
          </p:cNvSpPr>
          <p:nvPr>
            <p:ph type="subTitle" idx="1"/>
          </p:nvPr>
        </p:nvSpPr>
        <p:spPr>
          <a:xfrm>
            <a:off x="1295400" y="1371600"/>
            <a:ext cx="1752600" cy="762000"/>
          </a:xfrm>
        </p:spPr>
        <p:txBody>
          <a:bodyPr>
            <a:normAutofit fontScale="92500"/>
          </a:bodyPr>
          <a:lstStyle/>
          <a:p>
            <a:r>
              <a:rPr lang="en-US" dirty="0" smtClean="0"/>
              <a:t>Chapter 1</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behind </a:t>
            </a:r>
            <a:r>
              <a:rPr lang="en-US" smtClean="0"/>
              <a:t>IoT</a:t>
            </a:r>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following entities provide a diverse technology environment and are examples of technologies which are involved in </a:t>
            </a:r>
            <a:r>
              <a:rPr lang="en-US" dirty="0" err="1" smtClean="0"/>
              <a:t>IoT</a:t>
            </a:r>
            <a:r>
              <a:rPr lang="en-US" dirty="0" smtClean="0"/>
              <a:t>.</a:t>
            </a:r>
          </a:p>
          <a:p>
            <a:pPr lvl="1"/>
            <a:r>
              <a:rPr lang="en-US" dirty="0" smtClean="0"/>
              <a:t>Hardware(</a:t>
            </a:r>
            <a:r>
              <a:rPr lang="en-US" dirty="0" err="1" smtClean="0"/>
              <a:t>Arduino</a:t>
            </a:r>
            <a:r>
              <a:rPr lang="en-US" dirty="0" smtClean="0"/>
              <a:t> Raspberry </a:t>
            </a:r>
            <a:r>
              <a:rPr lang="en-US" dirty="0" err="1" smtClean="0"/>
              <a:t>Pi,Intel</a:t>
            </a:r>
            <a:r>
              <a:rPr lang="en-US" dirty="0" smtClean="0"/>
              <a:t> Galileo, Intel Edison ,ARM </a:t>
            </a:r>
            <a:r>
              <a:rPr lang="en-US" dirty="0" err="1" smtClean="0"/>
              <a:t>mBed,Bosch</a:t>
            </a:r>
            <a:r>
              <a:rPr lang="en-US" dirty="0" smtClean="0"/>
              <a:t> XDK110)</a:t>
            </a:r>
          </a:p>
          <a:p>
            <a:pPr lvl="1"/>
            <a:r>
              <a:rPr lang="en-US" dirty="0" smtClean="0"/>
              <a:t>Integrated Development Environment (IDE) for developing device software, firmware and APIs.</a:t>
            </a:r>
          </a:p>
          <a:p>
            <a:pPr lvl="1"/>
            <a:r>
              <a:rPr lang="en-US" dirty="0" smtClean="0"/>
              <a:t>Protocols</a:t>
            </a:r>
          </a:p>
          <a:p>
            <a:pPr lvl="1"/>
            <a:r>
              <a:rPr lang="en-US" dirty="0" smtClean="0"/>
              <a:t>Communication</a:t>
            </a:r>
          </a:p>
          <a:p>
            <a:pPr lvl="1"/>
            <a:r>
              <a:rPr lang="en-US" dirty="0" smtClean="0"/>
              <a:t>Network backbone(IPv4,IPv6,UDP and 6LowPAN)</a:t>
            </a:r>
          </a:p>
          <a:p>
            <a:pPr lvl="1"/>
            <a:r>
              <a:rPr lang="en-US" dirty="0" smtClean="0"/>
              <a:t>Software(RIOT OS, Eclipse </a:t>
            </a:r>
            <a:r>
              <a:rPr lang="en-US" dirty="0" err="1" smtClean="0"/>
              <a:t>IoT</a:t>
            </a:r>
            <a:r>
              <a:rPr lang="en-US" dirty="0" smtClean="0"/>
              <a:t>)</a:t>
            </a:r>
          </a:p>
          <a:p>
            <a:pPr lvl="1"/>
            <a:r>
              <a:rPr lang="en-US" dirty="0" smtClean="0"/>
              <a:t>Internetwork cloud platforms/Data centre(IBM </a:t>
            </a:r>
            <a:r>
              <a:rPr lang="en-US" dirty="0" err="1" smtClean="0"/>
              <a:t>BlueMix</a:t>
            </a:r>
            <a:r>
              <a:rPr lang="en-US" dirty="0" smtClean="0"/>
              <a:t>, CISCO </a:t>
            </a:r>
            <a:r>
              <a:rPr lang="en-US" dirty="0" err="1" smtClean="0"/>
              <a:t>IoT</a:t>
            </a:r>
            <a:r>
              <a:rPr lang="en-US" dirty="0" smtClean="0"/>
              <a:t>, TCS CUP, </a:t>
            </a:r>
            <a:r>
              <a:rPr lang="en-US" dirty="0" err="1" smtClean="0"/>
              <a:t>Iox</a:t>
            </a:r>
            <a:r>
              <a:rPr lang="en-US" dirty="0" smtClean="0"/>
              <a:t> and Fog)</a:t>
            </a:r>
          </a:p>
          <a:p>
            <a:pPr lvl="1"/>
            <a:r>
              <a:rPr lang="en-US" dirty="0" smtClean="0"/>
              <a:t>Machine learning algorithms and software.(GROK)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smtClean="0"/>
              <a:t>The following five entities can be considered for the five levels behind an </a:t>
            </a:r>
            <a:r>
              <a:rPr lang="en-US" dirty="0" err="1" smtClean="0"/>
              <a:t>IoT</a:t>
            </a:r>
            <a:r>
              <a:rPr lang="en-US" dirty="0" smtClean="0"/>
              <a:t> system:</a:t>
            </a:r>
          </a:p>
          <a:p>
            <a:pPr lvl="1" algn="just"/>
            <a:r>
              <a:rPr lang="en-US" dirty="0" smtClean="0"/>
              <a:t>Device platform consisting of device hardware and software using a microcontroller, and software for the device APIs and web applications.</a:t>
            </a:r>
          </a:p>
          <a:p>
            <a:pPr lvl="1" algn="just"/>
            <a:r>
              <a:rPr lang="en-US" dirty="0" smtClean="0"/>
              <a:t>Connecting and networking enabling internetworking of devices and physical objects called things and enabling the internet connectivity to remote servers.</a:t>
            </a:r>
          </a:p>
          <a:p>
            <a:pPr lvl="1" algn="just"/>
            <a:r>
              <a:rPr lang="en-US" dirty="0" smtClean="0"/>
              <a:t>Server and web programming enabling web applications and web services.</a:t>
            </a:r>
          </a:p>
          <a:p>
            <a:pPr lvl="1" algn="just"/>
            <a:r>
              <a:rPr lang="en-US" dirty="0" smtClean="0"/>
              <a:t>Cloud platform enabling storage, computing prototype and product development platforms.</a:t>
            </a:r>
          </a:p>
          <a:p>
            <a:pPr lvl="1" algn="just"/>
            <a:r>
              <a:rPr lang="en-US" dirty="0" smtClean="0"/>
              <a:t>Online transactions processing, online analytics processing, data analytics and knowledge discovery enabling wider applications of an </a:t>
            </a:r>
            <a:r>
              <a:rPr lang="en-US" dirty="0" err="1" smtClean="0"/>
              <a:t>IoT</a:t>
            </a:r>
            <a:r>
              <a:rPr lang="en-US" dirty="0" smtClean="0"/>
              <a:t> system.</a:t>
            </a:r>
          </a:p>
          <a:p>
            <a:pPr lvl="1" algn="just"/>
            <a:endParaRPr lang="en-US" dirty="0" smtClean="0"/>
          </a:p>
          <a:p>
            <a:pPr lvl="1"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Server-end Technology</a:t>
            </a:r>
            <a:endParaRPr lang="en-US" dirty="0"/>
          </a:p>
        </p:txBody>
      </p:sp>
      <p:sp>
        <p:nvSpPr>
          <p:cNvPr id="3" name="Content Placeholder 2"/>
          <p:cNvSpPr>
            <a:spLocks noGrp="1"/>
          </p:cNvSpPr>
          <p:nvPr>
            <p:ph idx="1"/>
          </p:nvPr>
        </p:nvSpPr>
        <p:spPr/>
        <p:txBody>
          <a:bodyPr/>
          <a:lstStyle/>
          <a:p>
            <a:r>
              <a:rPr lang="en-US" dirty="0" smtClean="0"/>
              <a:t>Servers offer the following software components:</a:t>
            </a:r>
          </a:p>
          <a:p>
            <a:pPr lvl="1"/>
            <a:r>
              <a:rPr lang="en-US" dirty="0" smtClean="0"/>
              <a:t>Online platforms</a:t>
            </a:r>
          </a:p>
          <a:p>
            <a:pPr lvl="1"/>
            <a:r>
              <a:rPr lang="en-US" dirty="0" smtClean="0"/>
              <a:t>Devices </a:t>
            </a:r>
            <a:r>
              <a:rPr lang="en-US" dirty="0" err="1" smtClean="0"/>
              <a:t>identification,identity</a:t>
            </a:r>
            <a:r>
              <a:rPr lang="en-US" dirty="0" smtClean="0"/>
              <a:t> management and their access management</a:t>
            </a:r>
          </a:p>
          <a:p>
            <a:pPr lvl="1"/>
            <a:r>
              <a:rPr lang="en-US" dirty="0" smtClean="0"/>
              <a:t>Data aggregation, integration, </a:t>
            </a:r>
            <a:r>
              <a:rPr lang="en-US" dirty="0" err="1" smtClean="0"/>
              <a:t>organising</a:t>
            </a:r>
            <a:r>
              <a:rPr lang="en-US" dirty="0" smtClean="0"/>
              <a:t> and </a:t>
            </a:r>
            <a:r>
              <a:rPr lang="en-US" dirty="0" err="1" smtClean="0"/>
              <a:t>analysing</a:t>
            </a:r>
            <a:endParaRPr lang="en-US" dirty="0" smtClean="0"/>
          </a:p>
          <a:p>
            <a:pPr lvl="1"/>
            <a:r>
              <a:rPr lang="en-US" dirty="0" smtClean="0"/>
              <a:t>Use of web applications, services and business processes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 of </a:t>
            </a:r>
            <a:r>
              <a:rPr lang="en-US" dirty="0" err="1" smtClean="0"/>
              <a:t>IoT</a:t>
            </a:r>
            <a:r>
              <a:rPr lang="en-US" dirty="0" smtClean="0"/>
              <a:t> System</a:t>
            </a:r>
            <a:endParaRPr lang="en-US" dirty="0"/>
          </a:p>
        </p:txBody>
      </p:sp>
      <p:sp>
        <p:nvSpPr>
          <p:cNvPr id="3" name="Content Placeholder 2"/>
          <p:cNvSpPr>
            <a:spLocks noGrp="1"/>
          </p:cNvSpPr>
          <p:nvPr>
            <p:ph idx="1"/>
          </p:nvPr>
        </p:nvSpPr>
        <p:spPr/>
        <p:txBody>
          <a:bodyPr/>
          <a:lstStyle/>
          <a:p>
            <a:r>
              <a:rPr lang="en-US" dirty="0" smtClean="0"/>
              <a:t>Physical objects</a:t>
            </a:r>
          </a:p>
          <a:p>
            <a:r>
              <a:rPr lang="en-US" dirty="0" smtClean="0"/>
              <a:t>Hardware</a:t>
            </a:r>
          </a:p>
          <a:p>
            <a:r>
              <a:rPr lang="en-US" dirty="0" smtClean="0"/>
              <a:t>Communication module</a:t>
            </a:r>
          </a:p>
          <a:p>
            <a:r>
              <a:rPr lang="en-US" dirty="0" smtClean="0"/>
              <a:t>software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and Control Units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Sensors:</a:t>
            </a:r>
          </a:p>
          <a:p>
            <a:pPr lvl="1" algn="just"/>
            <a:r>
              <a:rPr lang="en-US" dirty="0" smtClean="0"/>
              <a:t>Sensors are electronic devices that sense the physical environments.</a:t>
            </a:r>
          </a:p>
          <a:p>
            <a:pPr lvl="1" algn="just"/>
            <a:r>
              <a:rPr lang="en-US" dirty="0" smtClean="0"/>
              <a:t>An industrial automation system or robotic system has multiple smart sensors embedded in it.</a:t>
            </a:r>
          </a:p>
          <a:p>
            <a:pPr lvl="1" algn="just"/>
            <a:r>
              <a:rPr lang="en-US" dirty="0" smtClean="0"/>
              <a:t>Sensor-actuator pairs are used in control systems.</a:t>
            </a:r>
          </a:p>
          <a:p>
            <a:pPr lvl="1" algn="just"/>
            <a:r>
              <a:rPr lang="en-US" dirty="0" smtClean="0"/>
              <a:t>A smart sensor includes computing and communication circuits.</a:t>
            </a:r>
          </a:p>
          <a:p>
            <a:pPr lvl="1" algn="just"/>
            <a:r>
              <a:rPr lang="en-US" dirty="0" smtClean="0"/>
              <a:t>Example :internet of streetlights.</a:t>
            </a:r>
          </a:p>
          <a:p>
            <a:pPr lvl="1" algn="just"/>
            <a:r>
              <a:rPr lang="en-US" dirty="0" smtClean="0"/>
              <a:t>Two types : </a:t>
            </a:r>
          </a:p>
          <a:p>
            <a:pPr lvl="2" algn="just"/>
            <a:r>
              <a:rPr lang="en-US" dirty="0" smtClean="0"/>
              <a:t>Analog</a:t>
            </a:r>
          </a:p>
          <a:p>
            <a:pPr lvl="2" algn="just"/>
            <a:r>
              <a:rPr lang="en-US" smtClean="0"/>
              <a:t>digital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Control Units :</a:t>
            </a:r>
          </a:p>
          <a:p>
            <a:pPr lvl="1"/>
            <a:r>
              <a:rPr lang="en-US" dirty="0" smtClean="0"/>
              <a:t>Most commonly used control unit in </a:t>
            </a:r>
            <a:r>
              <a:rPr lang="en-US" dirty="0" err="1" smtClean="0"/>
              <a:t>IoT</a:t>
            </a:r>
            <a:r>
              <a:rPr lang="en-US" dirty="0" smtClean="0"/>
              <a:t> consists of a Microcontroller Unit(MCU) or a custom chip.</a:t>
            </a:r>
          </a:p>
          <a:p>
            <a:pPr lvl="1"/>
            <a:r>
              <a:rPr lang="en-US" dirty="0" smtClean="0"/>
              <a:t>A microcontroller is an integrated chip or core in a VLSI or </a:t>
            </a:r>
            <a:r>
              <a:rPr lang="en-US" dirty="0" err="1" smtClean="0"/>
              <a:t>SoC.</a:t>
            </a:r>
            <a:endParaRPr lang="en-US" dirty="0" smtClean="0"/>
          </a:p>
          <a:p>
            <a:pPr lvl="1"/>
            <a:r>
              <a:rPr lang="en-US" dirty="0" smtClean="0"/>
              <a:t>Popular microcontroller are </a:t>
            </a:r>
            <a:r>
              <a:rPr lang="en-US" dirty="0" err="1" smtClean="0"/>
              <a:t>ATMega</a:t>
            </a:r>
            <a:r>
              <a:rPr lang="en-US" dirty="0" smtClean="0"/>
              <a:t> 328,  </a:t>
            </a:r>
            <a:r>
              <a:rPr lang="en-US" dirty="0" err="1" smtClean="0"/>
              <a:t>ATMega</a:t>
            </a:r>
            <a:r>
              <a:rPr lang="en-US" dirty="0" smtClean="0"/>
              <a:t> 32u4, ARM</a:t>
            </a:r>
            <a:r>
              <a:rPr lang="en-US" dirty="0"/>
              <a:t> </a:t>
            </a:r>
            <a:r>
              <a:rPr lang="en-US" dirty="0" smtClean="0"/>
              <a:t>Cortex and ARM LPC.</a:t>
            </a:r>
          </a:p>
          <a:p>
            <a:pPr lvl="1"/>
            <a:r>
              <a:rPr lang="en-US" dirty="0" smtClean="0"/>
              <a:t>An MCU comprises a processor, memory and several other hardware units which are interfaced together.</a:t>
            </a:r>
          </a:p>
          <a:p>
            <a:pPr lvl="1"/>
            <a:r>
              <a:rPr lang="en-US" dirty="0" smtClean="0"/>
              <a:t>It also has </a:t>
            </a:r>
            <a:r>
              <a:rPr lang="en-US" dirty="0" err="1" smtClean="0"/>
              <a:t>firmware,timers</a:t>
            </a:r>
            <a:r>
              <a:rPr lang="en-US" dirty="0" smtClean="0"/>
              <a:t>, interrupt controllers and functional IO units.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Additionally, an MCU has application-specific functional circuits designed as per the specific version of a given microcontroller family.</a:t>
            </a:r>
          </a:p>
          <a:p>
            <a:r>
              <a:rPr lang="en-US" dirty="0" smtClean="0"/>
              <a:t>For example, it may possess Analog to Digital Converters(ADC) and Pulse Width Modulators(PWM).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43000"/>
            <a:ext cx="8839200" cy="3581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304800" y="1447800"/>
            <a:ext cx="2133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Microcontroller</a:t>
            </a:r>
            <a:endParaRPr lang="en-US" dirty="0">
              <a:solidFill>
                <a:schemeClr val="tx1"/>
              </a:solidFill>
            </a:endParaRPr>
          </a:p>
        </p:txBody>
      </p:sp>
      <p:sp>
        <p:nvSpPr>
          <p:cNvPr id="6" name="Rectangle 5"/>
          <p:cNvSpPr/>
          <p:nvPr/>
        </p:nvSpPr>
        <p:spPr>
          <a:xfrm>
            <a:off x="381000" y="2057400"/>
            <a:ext cx="2362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Processor</a:t>
            </a:r>
            <a:endParaRPr lang="en-US" dirty="0">
              <a:solidFill>
                <a:schemeClr val="tx1"/>
              </a:solidFill>
            </a:endParaRPr>
          </a:p>
        </p:txBody>
      </p:sp>
      <p:sp>
        <p:nvSpPr>
          <p:cNvPr id="7" name="Rectangle 6"/>
          <p:cNvSpPr/>
          <p:nvPr/>
        </p:nvSpPr>
        <p:spPr>
          <a:xfrm>
            <a:off x="2971800" y="2057400"/>
            <a:ext cx="2362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Internal RAM</a:t>
            </a:r>
            <a:endParaRPr lang="en-US" dirty="0">
              <a:solidFill>
                <a:schemeClr val="tx1"/>
              </a:solidFill>
            </a:endParaRPr>
          </a:p>
        </p:txBody>
      </p:sp>
      <p:sp>
        <p:nvSpPr>
          <p:cNvPr id="8" name="Rectangle 7"/>
          <p:cNvSpPr/>
          <p:nvPr/>
        </p:nvSpPr>
        <p:spPr>
          <a:xfrm>
            <a:off x="5562600" y="2057400"/>
            <a:ext cx="3276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Internal Flash and Firmware</a:t>
            </a:r>
            <a:endParaRPr lang="en-US" dirty="0">
              <a:solidFill>
                <a:schemeClr val="tx1"/>
              </a:solidFill>
            </a:endParaRPr>
          </a:p>
        </p:txBody>
      </p:sp>
      <p:sp>
        <p:nvSpPr>
          <p:cNvPr id="9" name="Rectangle 8"/>
          <p:cNvSpPr/>
          <p:nvPr/>
        </p:nvSpPr>
        <p:spPr>
          <a:xfrm>
            <a:off x="381000" y="2819400"/>
            <a:ext cx="9906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Timers</a:t>
            </a:r>
            <a:endParaRPr lang="en-US" dirty="0">
              <a:solidFill>
                <a:schemeClr val="tx1"/>
              </a:solidFill>
            </a:endParaRPr>
          </a:p>
        </p:txBody>
      </p:sp>
      <p:sp>
        <p:nvSpPr>
          <p:cNvPr id="10" name="Rectangle 9"/>
          <p:cNvSpPr/>
          <p:nvPr/>
        </p:nvSpPr>
        <p:spPr>
          <a:xfrm>
            <a:off x="1447800" y="2819400"/>
            <a:ext cx="2438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Programmable IO Ports</a:t>
            </a:r>
            <a:endParaRPr lang="en-US" dirty="0">
              <a:solidFill>
                <a:schemeClr val="tx1"/>
              </a:solidFill>
            </a:endParaRPr>
          </a:p>
        </p:txBody>
      </p:sp>
      <p:sp>
        <p:nvSpPr>
          <p:cNvPr id="11" name="Rectangle 10"/>
          <p:cNvSpPr/>
          <p:nvPr/>
        </p:nvSpPr>
        <p:spPr>
          <a:xfrm>
            <a:off x="3962400" y="2819400"/>
            <a:ext cx="26670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General Purpose IO Ports</a:t>
            </a:r>
            <a:endParaRPr lang="en-US" dirty="0">
              <a:solidFill>
                <a:schemeClr val="tx1"/>
              </a:solidFill>
            </a:endParaRPr>
          </a:p>
        </p:txBody>
      </p:sp>
      <p:sp>
        <p:nvSpPr>
          <p:cNvPr id="12" name="Rectangle 11"/>
          <p:cNvSpPr/>
          <p:nvPr/>
        </p:nvSpPr>
        <p:spPr>
          <a:xfrm>
            <a:off x="6858000" y="2819400"/>
            <a:ext cx="19050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Serial IO Ports</a:t>
            </a:r>
            <a:endParaRPr lang="en-US" dirty="0">
              <a:solidFill>
                <a:schemeClr val="tx1"/>
              </a:solidFill>
            </a:endParaRPr>
          </a:p>
        </p:txBody>
      </p:sp>
      <p:sp>
        <p:nvSpPr>
          <p:cNvPr id="13" name="Rectangle 12"/>
          <p:cNvSpPr/>
          <p:nvPr/>
        </p:nvSpPr>
        <p:spPr>
          <a:xfrm>
            <a:off x="533400" y="3581400"/>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PWM (Pulse Width Modulator)</a:t>
            </a:r>
            <a:endParaRPr lang="en-US" dirty="0">
              <a:solidFill>
                <a:schemeClr val="tx1"/>
              </a:solidFill>
            </a:endParaRPr>
          </a:p>
        </p:txBody>
      </p:sp>
      <p:sp>
        <p:nvSpPr>
          <p:cNvPr id="14" name="Rectangle 13"/>
          <p:cNvSpPr/>
          <p:nvPr/>
        </p:nvSpPr>
        <p:spPr>
          <a:xfrm>
            <a:off x="3200400" y="3581400"/>
            <a:ext cx="3124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ADC ( Analog to Digital Converter)</a:t>
            </a:r>
            <a:endParaRPr lang="en-US" dirty="0">
              <a:solidFill>
                <a:schemeClr val="tx1"/>
              </a:solidFill>
            </a:endParaRPr>
          </a:p>
        </p:txBody>
      </p:sp>
      <p:sp>
        <p:nvSpPr>
          <p:cNvPr id="15" name="Rectangle 14"/>
          <p:cNvSpPr/>
          <p:nvPr/>
        </p:nvSpPr>
        <p:spPr>
          <a:xfrm>
            <a:off x="6705600" y="3581400"/>
            <a:ext cx="1981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 Network Interfaces</a:t>
            </a:r>
            <a:endParaRPr lang="en-US" dirty="0">
              <a:solidFill>
                <a:schemeClr val="tx1"/>
              </a:solidFill>
            </a:endParaRPr>
          </a:p>
        </p:txBody>
      </p:sp>
      <p:sp>
        <p:nvSpPr>
          <p:cNvPr id="16" name="Rectangle 15"/>
          <p:cNvSpPr/>
          <p:nvPr/>
        </p:nvSpPr>
        <p:spPr>
          <a:xfrm>
            <a:off x="0" y="51054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Figure 1.6 </a:t>
            </a:r>
            <a:r>
              <a:rPr lang="en-US" dirty="0" smtClean="0">
                <a:solidFill>
                  <a:schemeClr val="tx1"/>
                </a:solidFill>
              </a:rPr>
              <a:t>various functional units in an MCU that are embedded in an </a:t>
            </a:r>
            <a:r>
              <a:rPr lang="en-US" dirty="0" err="1" smtClean="0">
                <a:solidFill>
                  <a:schemeClr val="tx1"/>
                </a:solidFill>
              </a:rPr>
              <a:t>IoT</a:t>
            </a:r>
            <a:r>
              <a:rPr lang="en-US" dirty="0" smtClean="0">
                <a:solidFill>
                  <a:schemeClr val="tx1"/>
                </a:solidFill>
              </a:rPr>
              <a:t> device or a physical object</a:t>
            </a:r>
            <a:endParaRPr lang="en-U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Communication Module</a:t>
            </a:r>
          </a:p>
          <a:p>
            <a:pPr lvl="1"/>
            <a:r>
              <a:rPr lang="en-US" dirty="0" smtClean="0"/>
              <a:t>A communication module consists of protocol handlers, message queue and message cache.</a:t>
            </a:r>
          </a:p>
          <a:p>
            <a:pPr lvl="1"/>
            <a:r>
              <a:rPr lang="en-US" dirty="0" smtClean="0"/>
              <a:t>A device message-queue inserts the messages in the queue and deletes the messages from the queue in a first-in first-out manner.</a:t>
            </a:r>
          </a:p>
          <a:p>
            <a:pPr lvl="1"/>
            <a:r>
              <a:rPr lang="en-US" dirty="0" smtClean="0"/>
              <a:t>A device message-cache stores the received messages.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Software</a:t>
            </a:r>
          </a:p>
          <a:p>
            <a:pPr lvl="1"/>
            <a:r>
              <a:rPr lang="en-US" dirty="0" err="1" smtClean="0"/>
              <a:t>IoT</a:t>
            </a:r>
            <a:r>
              <a:rPr lang="en-US" dirty="0" smtClean="0"/>
              <a:t> software consists of two components</a:t>
            </a:r>
          </a:p>
          <a:p>
            <a:pPr lvl="2"/>
            <a:r>
              <a:rPr lang="en-US" dirty="0" smtClean="0"/>
              <a:t>Software at the </a:t>
            </a:r>
            <a:r>
              <a:rPr lang="en-US" dirty="0" err="1" smtClean="0"/>
              <a:t>IoT</a:t>
            </a:r>
            <a:r>
              <a:rPr lang="en-US" dirty="0" smtClean="0"/>
              <a:t> device</a:t>
            </a:r>
          </a:p>
          <a:p>
            <a:pPr lvl="2"/>
            <a:r>
              <a:rPr lang="en-US" dirty="0" smtClean="0"/>
              <a:t>Software at the </a:t>
            </a:r>
            <a:r>
              <a:rPr lang="en-US" dirty="0" err="1" smtClean="0"/>
              <a:t>IoT</a:t>
            </a:r>
            <a:r>
              <a:rPr lang="en-US" dirty="0" smtClean="0"/>
              <a:t> server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a:t>
            </a:r>
            <a:endParaRPr lang="en-US" dirty="0"/>
          </a:p>
        </p:txBody>
      </p:sp>
      <p:sp>
        <p:nvSpPr>
          <p:cNvPr id="3" name="Content Placeholder 2"/>
          <p:cNvSpPr>
            <a:spLocks noGrp="1"/>
          </p:cNvSpPr>
          <p:nvPr>
            <p:ph idx="1"/>
          </p:nvPr>
        </p:nvSpPr>
        <p:spPr/>
        <p:txBody>
          <a:bodyPr/>
          <a:lstStyle/>
          <a:p>
            <a:pPr algn="just"/>
            <a:r>
              <a:rPr lang="en-US" dirty="0" smtClean="0"/>
              <a:t>Internet of Things (</a:t>
            </a:r>
            <a:r>
              <a:rPr lang="en-US" dirty="0" err="1" smtClean="0"/>
              <a:t>IoT</a:t>
            </a:r>
            <a:r>
              <a:rPr lang="en-US" dirty="0" smtClean="0"/>
              <a:t>) is a concept which enables communication between internetworking devices and applications, whereby physical objects or ‘things’ communicate through the Internet.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 \images.jpg"/>
          <p:cNvPicPr>
            <a:picLocks noGrp="1" noChangeAspect="1" noChangeArrowheads="1"/>
          </p:cNvPicPr>
          <p:nvPr>
            <p:ph idx="1"/>
          </p:nvPr>
        </p:nvPicPr>
        <p:blipFill>
          <a:blip r:embed="rId2"/>
          <a:srcRect/>
          <a:stretch>
            <a:fillRect/>
          </a:stretch>
        </p:blipFill>
        <p:spPr bwMode="auto">
          <a:xfrm>
            <a:off x="0" y="304800"/>
            <a:ext cx="9144000" cy="6400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Middleware</a:t>
            </a:r>
          </a:p>
          <a:p>
            <a:pPr lvl="1"/>
            <a:r>
              <a:rPr lang="en-US" dirty="0" err="1" smtClean="0"/>
              <a:t>OpenIoT</a:t>
            </a:r>
            <a:r>
              <a:rPr lang="en-US" dirty="0" smtClean="0"/>
              <a:t> is an open source middleware. It  enables communication with sensor clouds as well as cloud-based ‘sensing as a service’.</a:t>
            </a:r>
          </a:p>
          <a:p>
            <a:pPr lvl="1"/>
            <a:r>
              <a:rPr lang="en-US" dirty="0" err="1" smtClean="0"/>
              <a:t>IoTSyS</a:t>
            </a:r>
            <a:r>
              <a:rPr lang="en-US" dirty="0" smtClean="0"/>
              <a:t> is a middleware which enables provisioning of communication stack for smart devices using IPv6, </a:t>
            </a:r>
            <a:r>
              <a:rPr lang="en-US" dirty="0" err="1" smtClean="0"/>
              <a:t>oBIX</a:t>
            </a:r>
            <a:r>
              <a:rPr lang="en-US" dirty="0" smtClean="0"/>
              <a:t>, 6LoWPAN, </a:t>
            </a:r>
            <a:r>
              <a:rPr lang="en-US" dirty="0" err="1" smtClean="0"/>
              <a:t>CoAP</a:t>
            </a:r>
            <a:r>
              <a:rPr lang="en-US" dirty="0" smtClean="0"/>
              <a:t> and multiple standards and protocols.</a:t>
            </a:r>
          </a:p>
          <a:p>
            <a:pPr lvl="1"/>
            <a:r>
              <a:rPr lang="en-US" dirty="0" smtClean="0"/>
              <a:t>The </a:t>
            </a:r>
            <a:r>
              <a:rPr lang="en-US" dirty="0" err="1" smtClean="0"/>
              <a:t>oBIX</a:t>
            </a:r>
            <a:r>
              <a:rPr lang="en-US" dirty="0" smtClean="0"/>
              <a:t> is standard XML and web services protocol </a:t>
            </a:r>
            <a:r>
              <a:rPr lang="en-US" dirty="0" err="1" smtClean="0"/>
              <a:t>oBIX</a:t>
            </a:r>
            <a:r>
              <a:rPr lang="en-US" dirty="0" smtClean="0"/>
              <a:t>(Open Building Information </a:t>
            </a:r>
            <a:r>
              <a:rPr lang="en-US" dirty="0" err="1" smtClean="0"/>
              <a:t>Xchange</a:t>
            </a:r>
            <a:r>
              <a:rPr lang="en-US" dirty="0" smtClean="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Operating System(OS)</a:t>
            </a:r>
          </a:p>
          <a:p>
            <a:pPr lvl="1"/>
            <a:r>
              <a:rPr lang="en-US" dirty="0" smtClean="0"/>
              <a:t>Examples of OS are RIOT, </a:t>
            </a:r>
            <a:r>
              <a:rPr lang="en-US" dirty="0" err="1" smtClean="0"/>
              <a:t>Raspbian</a:t>
            </a:r>
            <a:r>
              <a:rPr lang="en-US" dirty="0" smtClean="0"/>
              <a:t>, </a:t>
            </a:r>
            <a:r>
              <a:rPr lang="en-US" dirty="0" err="1" smtClean="0"/>
              <a:t>AllJoyn</a:t>
            </a:r>
            <a:r>
              <a:rPr lang="en-US" dirty="0" smtClean="0"/>
              <a:t>, Spark and </a:t>
            </a:r>
            <a:r>
              <a:rPr lang="en-US" dirty="0" err="1" smtClean="0"/>
              <a:t>Contiki</a:t>
            </a:r>
            <a:r>
              <a:rPr lang="en-US" dirty="0" smtClean="0"/>
              <a:t>.</a:t>
            </a:r>
          </a:p>
          <a:p>
            <a:pPr lvl="1"/>
            <a:r>
              <a:rPr lang="en-US" dirty="0" smtClean="0"/>
              <a:t>RIOT is an operating system for </a:t>
            </a:r>
            <a:r>
              <a:rPr lang="en-US" dirty="0" err="1" smtClean="0"/>
              <a:t>IoT</a:t>
            </a:r>
            <a:r>
              <a:rPr lang="en-US" dirty="0" smtClean="0"/>
              <a:t> devices. RIOT supports both developer and multiple architectures, including ARM7, Cortex-M0, Cortex-M3, Cortex-M4, standard x86 PCs and TI MSP430.</a:t>
            </a:r>
          </a:p>
          <a:p>
            <a:pPr lvl="1"/>
            <a:r>
              <a:rPr lang="en-US" dirty="0" err="1" smtClean="0"/>
              <a:t>Raspbian</a:t>
            </a:r>
            <a:r>
              <a:rPr lang="en-US" dirty="0" smtClean="0"/>
              <a:t> is a popular Raspberry Pi operating system that is based on the </a:t>
            </a:r>
            <a:r>
              <a:rPr lang="en-US" dirty="0" err="1" smtClean="0"/>
              <a:t>Debian</a:t>
            </a:r>
            <a:r>
              <a:rPr lang="en-US" dirty="0" smtClean="0"/>
              <a:t> distribution of Linux.</a:t>
            </a:r>
          </a:p>
          <a:p>
            <a:pPr lvl="1"/>
            <a:r>
              <a:rPr lang="en-US" dirty="0" err="1" smtClean="0"/>
              <a:t>AllJoyn</a:t>
            </a:r>
            <a:r>
              <a:rPr lang="en-US" dirty="0" smtClean="0"/>
              <a:t> is an open-source OS created by Qualcomm.</a:t>
            </a:r>
          </a:p>
          <a:p>
            <a:pPr lvl="1"/>
            <a:r>
              <a:rPr lang="en-US" dirty="0" smtClean="0"/>
              <a:t>It is a cross platform OS with APIs available for Android, IOS, OS X, Linux and Windows OSs.</a:t>
            </a:r>
          </a:p>
          <a:p>
            <a:pPr lvl="1"/>
            <a:r>
              <a:rPr lang="en-US" dirty="0" smtClean="0"/>
              <a:t>Spark is a distributed, cloud-based </a:t>
            </a:r>
            <a:r>
              <a:rPr lang="en-US" dirty="0" err="1" smtClean="0"/>
              <a:t>IoT</a:t>
            </a:r>
            <a:r>
              <a:rPr lang="en-US" dirty="0" smtClean="0"/>
              <a:t> operating system and web-based IDE. It includes a command-line interface, support for multiple languages and libraries for working with several different </a:t>
            </a:r>
            <a:r>
              <a:rPr lang="en-US" dirty="0" err="1" smtClean="0"/>
              <a:t>IoT</a:t>
            </a:r>
            <a:r>
              <a:rPr lang="en-US" dirty="0" smtClean="0"/>
              <a:t> devices.</a:t>
            </a:r>
          </a:p>
          <a:p>
            <a:pPr lvl="1"/>
            <a:r>
              <a:rPr lang="en-US" dirty="0" err="1" smtClean="0"/>
              <a:t>Contiki</a:t>
            </a:r>
            <a:r>
              <a:rPr lang="en-US" dirty="0" smtClean="0"/>
              <a:t> OS is an open source multitasking OS. It includes 6LowPAN, RPL, UDP, DTLS and TCP/IP protocols which are required in low-power wireless </a:t>
            </a:r>
            <a:r>
              <a:rPr lang="en-US" dirty="0" err="1" smtClean="0"/>
              <a:t>IoT</a:t>
            </a:r>
            <a:r>
              <a:rPr lang="en-US" dirty="0" smtClean="0"/>
              <a:t> Devices.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Firmware</a:t>
            </a:r>
          </a:p>
          <a:p>
            <a:pPr lvl="1"/>
            <a:r>
              <a:rPr lang="en-US" dirty="0" err="1" smtClean="0"/>
              <a:t>Thingsquare</a:t>
            </a:r>
            <a:r>
              <a:rPr lang="en-US" dirty="0" smtClean="0"/>
              <a:t> Mist is an open-source firmware(software embedded in hardware) for true Internet-Connectivity to the </a:t>
            </a:r>
            <a:r>
              <a:rPr lang="en-US" dirty="0" err="1" smtClean="0"/>
              <a:t>IoT</a:t>
            </a:r>
            <a:r>
              <a:rPr lang="en-US" dirty="0" smtClean="0"/>
              <a:t>.</a:t>
            </a:r>
          </a:p>
          <a:p>
            <a:pPr lvl="1"/>
            <a:r>
              <a:rPr lang="en-US" dirty="0" smtClean="0"/>
              <a:t>It enables resilient wireless mesh networking.</a:t>
            </a:r>
          </a:p>
          <a:p>
            <a:pPr lvl="1">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tools and Open-source framework for </a:t>
            </a:r>
            <a:r>
              <a:rPr lang="en-US" dirty="0" err="1" smtClean="0"/>
              <a:t>IoT</a:t>
            </a:r>
            <a:r>
              <a:rPr lang="en-US" dirty="0" smtClean="0"/>
              <a:t> implementation </a:t>
            </a:r>
            <a:endParaRPr lang="en-US" dirty="0"/>
          </a:p>
        </p:txBody>
      </p:sp>
      <p:sp>
        <p:nvSpPr>
          <p:cNvPr id="3" name="Content Placeholder 2"/>
          <p:cNvSpPr>
            <a:spLocks noGrp="1"/>
          </p:cNvSpPr>
          <p:nvPr>
            <p:ph idx="1"/>
          </p:nvPr>
        </p:nvSpPr>
        <p:spPr/>
        <p:txBody>
          <a:bodyPr/>
          <a:lstStyle/>
          <a:p>
            <a:pPr algn="just"/>
            <a:r>
              <a:rPr lang="en-US" b="1" dirty="0" smtClean="0"/>
              <a:t>Eclipse </a:t>
            </a:r>
            <a:r>
              <a:rPr lang="en-US" b="1" dirty="0" err="1" smtClean="0"/>
              <a:t>IoT</a:t>
            </a:r>
            <a:r>
              <a:rPr lang="en-US" b="1" dirty="0" smtClean="0"/>
              <a:t> </a:t>
            </a:r>
            <a:r>
              <a:rPr lang="en-US" dirty="0" smtClean="0"/>
              <a:t>provides open-source implementation of standards such as MQTT </a:t>
            </a:r>
            <a:r>
              <a:rPr lang="en-US" dirty="0" err="1" smtClean="0"/>
              <a:t>CoAP</a:t>
            </a:r>
            <a:r>
              <a:rPr lang="en-US" dirty="0" smtClean="0"/>
              <a:t>, OMA-DM and OMA LWM2M, and tools for working with </a:t>
            </a:r>
            <a:r>
              <a:rPr lang="en-US" dirty="0" err="1" smtClean="0"/>
              <a:t>Lua</a:t>
            </a:r>
            <a:r>
              <a:rPr lang="en-US" dirty="0" smtClean="0"/>
              <a:t>, services and frameworks that enable an Open Internet of Things.</a:t>
            </a:r>
          </a:p>
          <a:p>
            <a:pPr algn="just"/>
            <a:r>
              <a:rPr lang="en-US" dirty="0" smtClean="0"/>
              <a:t>Eclipse website provides sandbox environments for experimenting with the tools and a live demo.</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smtClean="0"/>
              <a:t>Arduino</a:t>
            </a:r>
            <a:r>
              <a:rPr lang="en-US" dirty="0" smtClean="0"/>
              <a:t> development tools provide a set of software that includes an IDE and the </a:t>
            </a:r>
            <a:r>
              <a:rPr lang="en-US" dirty="0" err="1" smtClean="0"/>
              <a:t>Arduino</a:t>
            </a:r>
            <a:r>
              <a:rPr lang="en-US" dirty="0" smtClean="0"/>
              <a:t> programming language for a hardware specification for interactive electronics that can sense and control more of the physical world.</a:t>
            </a:r>
          </a:p>
          <a:p>
            <a:pPr algn="just"/>
            <a:r>
              <a:rPr lang="en-US" dirty="0" err="1" smtClean="0"/>
              <a:t>Kinoma</a:t>
            </a:r>
            <a:r>
              <a:rPr lang="en-US" dirty="0" smtClean="0"/>
              <a:t> software platform- </a:t>
            </a:r>
            <a:r>
              <a:rPr lang="en-US" dirty="0" err="1" smtClean="0"/>
              <a:t>Kinoma</a:t>
            </a:r>
            <a:r>
              <a:rPr lang="en-US" dirty="0" smtClean="0"/>
              <a:t> Create, </a:t>
            </a:r>
            <a:r>
              <a:rPr lang="en-US" dirty="0" err="1" smtClean="0"/>
              <a:t>Kinoma</a:t>
            </a:r>
            <a:r>
              <a:rPr lang="en-US" dirty="0" smtClean="0"/>
              <a:t> Studio development environment and </a:t>
            </a:r>
            <a:r>
              <a:rPr lang="en-US" dirty="0" err="1" smtClean="0"/>
              <a:t>Kinoma</a:t>
            </a:r>
            <a:r>
              <a:rPr lang="en-US" dirty="0" smtClean="0"/>
              <a:t> Platform Runtime are three different open-source projects. </a:t>
            </a:r>
            <a:r>
              <a:rPr lang="en-US" dirty="0" err="1" smtClean="0"/>
              <a:t>Kinoma</a:t>
            </a:r>
            <a:r>
              <a:rPr lang="en-US" dirty="0" smtClean="0"/>
              <a:t> Connect is a free app for </a:t>
            </a:r>
            <a:r>
              <a:rPr lang="en-US" dirty="0" err="1" smtClean="0"/>
              <a:t>iOS</a:t>
            </a:r>
            <a:r>
              <a:rPr lang="en-US" dirty="0" smtClean="0"/>
              <a:t> and Android </a:t>
            </a:r>
            <a:r>
              <a:rPr lang="en-US" dirty="0" err="1" smtClean="0"/>
              <a:t>smartphones</a:t>
            </a:r>
            <a:r>
              <a:rPr lang="en-US" dirty="0" smtClean="0"/>
              <a:t> and tablets with </a:t>
            </a:r>
            <a:r>
              <a:rPr lang="en-US" dirty="0" err="1" smtClean="0"/>
              <a:t>IoT</a:t>
            </a:r>
            <a:r>
              <a:rPr lang="en-US" dirty="0" smtClean="0"/>
              <a:t> devices.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APIs and Device Interfacing Components</a:t>
            </a:r>
            <a:endParaRPr lang="en-US" dirty="0"/>
          </a:p>
        </p:txBody>
      </p:sp>
      <p:sp>
        <p:nvSpPr>
          <p:cNvPr id="3" name="Content Placeholder 2"/>
          <p:cNvSpPr>
            <a:spLocks noGrp="1"/>
          </p:cNvSpPr>
          <p:nvPr>
            <p:ph idx="1"/>
          </p:nvPr>
        </p:nvSpPr>
        <p:spPr/>
        <p:txBody>
          <a:bodyPr/>
          <a:lstStyle/>
          <a:p>
            <a:r>
              <a:rPr lang="en-US" dirty="0" smtClean="0"/>
              <a:t>Connectivity interface consists of communication APIs, device interfaces and processing units.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09600"/>
            <a:ext cx="8763000" cy="5562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381000" y="990600"/>
            <a:ext cx="8458200" cy="2895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457200" y="4114800"/>
            <a:ext cx="8305800" cy="1752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3962400" y="1143000"/>
            <a:ext cx="1447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REST API</a:t>
            </a:r>
            <a:endParaRPr lang="en-US" b="1" dirty="0">
              <a:solidFill>
                <a:schemeClr val="tx1"/>
              </a:solidFill>
            </a:endParaRPr>
          </a:p>
        </p:txBody>
      </p:sp>
      <p:sp>
        <p:nvSpPr>
          <p:cNvPr id="8" name="Rectangle 7"/>
          <p:cNvSpPr/>
          <p:nvPr/>
        </p:nvSpPr>
        <p:spPr>
          <a:xfrm>
            <a:off x="533400" y="1676400"/>
            <a:ext cx="41910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Administration and Security Management</a:t>
            </a:r>
            <a:endParaRPr lang="en-US" dirty="0">
              <a:solidFill>
                <a:schemeClr val="tx1"/>
              </a:solidFill>
            </a:endParaRPr>
          </a:p>
        </p:txBody>
      </p:sp>
      <p:sp>
        <p:nvSpPr>
          <p:cNvPr id="9" name="Rectangle 8"/>
          <p:cNvSpPr/>
          <p:nvPr/>
        </p:nvSpPr>
        <p:spPr>
          <a:xfrm>
            <a:off x="4953000" y="1676400"/>
            <a:ext cx="3733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flow and device management</a:t>
            </a:r>
            <a:endParaRPr lang="en-US" dirty="0">
              <a:solidFill>
                <a:schemeClr val="tx1"/>
              </a:solidFill>
            </a:endParaRPr>
          </a:p>
        </p:txBody>
      </p:sp>
      <p:sp>
        <p:nvSpPr>
          <p:cNvPr id="10" name="Rectangle 9"/>
          <p:cNvSpPr/>
          <p:nvPr/>
        </p:nvSpPr>
        <p:spPr>
          <a:xfrm>
            <a:off x="838200" y="2286000"/>
            <a:ext cx="1905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Multi-tenancy</a:t>
            </a:r>
            <a:endParaRPr lang="en-US" dirty="0">
              <a:solidFill>
                <a:schemeClr val="tx1"/>
              </a:solidFill>
            </a:endParaRPr>
          </a:p>
        </p:txBody>
      </p:sp>
      <p:sp>
        <p:nvSpPr>
          <p:cNvPr id="11" name="Rectangle 10"/>
          <p:cNvSpPr/>
          <p:nvPr/>
        </p:nvSpPr>
        <p:spPr>
          <a:xfrm>
            <a:off x="2971800" y="2286000"/>
            <a:ext cx="16764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authentication</a:t>
            </a:r>
            <a:endParaRPr lang="en-US" dirty="0">
              <a:solidFill>
                <a:schemeClr val="tx1"/>
              </a:solidFill>
            </a:endParaRPr>
          </a:p>
        </p:txBody>
      </p:sp>
      <p:sp>
        <p:nvSpPr>
          <p:cNvPr id="12" name="Rectangle 11"/>
          <p:cNvSpPr/>
          <p:nvPr/>
        </p:nvSpPr>
        <p:spPr>
          <a:xfrm>
            <a:off x="4953000" y="2286000"/>
            <a:ext cx="1600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directory</a:t>
            </a:r>
            <a:endParaRPr lang="en-US" dirty="0">
              <a:solidFill>
                <a:schemeClr val="tx1"/>
              </a:solidFill>
            </a:endParaRPr>
          </a:p>
        </p:txBody>
      </p:sp>
      <p:sp>
        <p:nvSpPr>
          <p:cNvPr id="13" name="Rectangle 12"/>
          <p:cNvSpPr/>
          <p:nvPr/>
        </p:nvSpPr>
        <p:spPr>
          <a:xfrm>
            <a:off x="6858000" y="2286000"/>
            <a:ext cx="1524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subscription</a:t>
            </a:r>
            <a:endParaRPr lang="en-US" dirty="0">
              <a:solidFill>
                <a:schemeClr val="tx1"/>
              </a:solidFill>
            </a:endParaRPr>
          </a:p>
        </p:txBody>
      </p:sp>
      <p:sp>
        <p:nvSpPr>
          <p:cNvPr id="14" name="Rectangle 13"/>
          <p:cNvSpPr/>
          <p:nvPr/>
        </p:nvSpPr>
        <p:spPr>
          <a:xfrm>
            <a:off x="685800" y="3048000"/>
            <a:ext cx="12954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REST</a:t>
            </a:r>
            <a:endParaRPr lang="en-US" b="1" dirty="0">
              <a:solidFill>
                <a:schemeClr val="tx1"/>
              </a:solidFill>
            </a:endParaRPr>
          </a:p>
        </p:txBody>
      </p:sp>
      <p:sp>
        <p:nvSpPr>
          <p:cNvPr id="15" name="Rectangle 14"/>
          <p:cNvSpPr/>
          <p:nvPr/>
        </p:nvSpPr>
        <p:spPr>
          <a:xfrm>
            <a:off x="2209800" y="3048000"/>
            <a:ext cx="3048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Publish/Subscribe</a:t>
            </a:r>
            <a:endParaRPr lang="en-US" b="1" dirty="0">
              <a:solidFill>
                <a:schemeClr val="tx1"/>
              </a:solidFill>
            </a:endParaRPr>
          </a:p>
        </p:txBody>
      </p:sp>
      <p:sp>
        <p:nvSpPr>
          <p:cNvPr id="16" name="Rectangle 15"/>
          <p:cNvSpPr/>
          <p:nvPr/>
        </p:nvSpPr>
        <p:spPr>
          <a:xfrm>
            <a:off x="5562600" y="2971800"/>
            <a:ext cx="26670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LWM2M</a:t>
            </a:r>
            <a:endParaRPr lang="en-US" b="1" dirty="0">
              <a:solidFill>
                <a:schemeClr val="tx1"/>
              </a:solidFill>
            </a:endParaRPr>
          </a:p>
        </p:txBody>
      </p:sp>
      <p:sp>
        <p:nvSpPr>
          <p:cNvPr id="17" name="Rectangle 16"/>
          <p:cNvSpPr/>
          <p:nvPr/>
        </p:nvSpPr>
        <p:spPr>
          <a:xfrm>
            <a:off x="3886200" y="4191000"/>
            <a:ext cx="1828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Device Interface</a:t>
            </a:r>
            <a:endParaRPr lang="en-US" b="1" dirty="0">
              <a:solidFill>
                <a:schemeClr val="tx1"/>
              </a:solidFill>
            </a:endParaRPr>
          </a:p>
        </p:txBody>
      </p:sp>
      <p:sp>
        <p:nvSpPr>
          <p:cNvPr id="18" name="Rectangle 17"/>
          <p:cNvSpPr/>
          <p:nvPr/>
        </p:nvSpPr>
        <p:spPr>
          <a:xfrm>
            <a:off x="838200" y="4724400"/>
            <a:ext cx="33528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CoAP-SMS,CoAP-MQ,CoAP</a:t>
            </a:r>
            <a:endParaRPr lang="en-US" dirty="0">
              <a:solidFill>
                <a:schemeClr val="tx1"/>
              </a:solidFill>
            </a:endParaRPr>
          </a:p>
        </p:txBody>
      </p:sp>
      <p:sp>
        <p:nvSpPr>
          <p:cNvPr id="19" name="Rectangle 18"/>
          <p:cNvSpPr/>
          <p:nvPr/>
        </p:nvSpPr>
        <p:spPr>
          <a:xfrm>
            <a:off x="4648200" y="4724400"/>
            <a:ext cx="3276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CoAP</a:t>
            </a:r>
            <a:r>
              <a:rPr lang="en-US" dirty="0" smtClean="0">
                <a:solidFill>
                  <a:schemeClr val="tx1"/>
                </a:solidFill>
              </a:rPr>
              <a:t>, HTTP,MQTT</a:t>
            </a:r>
            <a:endParaRPr lang="en-US" dirty="0">
              <a:solidFill>
                <a:schemeClr val="tx1"/>
              </a:solidFill>
            </a:endParaRPr>
          </a:p>
        </p:txBody>
      </p:sp>
      <p:sp>
        <p:nvSpPr>
          <p:cNvPr id="20" name="Rectangle 19"/>
          <p:cNvSpPr/>
          <p:nvPr/>
        </p:nvSpPr>
        <p:spPr>
          <a:xfrm>
            <a:off x="838200" y="5257800"/>
            <a:ext cx="33528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DTLS</a:t>
            </a:r>
            <a:endParaRPr lang="en-US" dirty="0">
              <a:solidFill>
                <a:schemeClr val="tx1"/>
              </a:solidFill>
            </a:endParaRPr>
          </a:p>
        </p:txBody>
      </p:sp>
      <p:sp>
        <p:nvSpPr>
          <p:cNvPr id="21" name="Rectangle 20"/>
          <p:cNvSpPr/>
          <p:nvPr/>
        </p:nvSpPr>
        <p:spPr>
          <a:xfrm>
            <a:off x="4648200" y="5257800"/>
            <a:ext cx="33528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TLS</a:t>
            </a:r>
            <a:endParaRPr lang="en-US" dirty="0">
              <a:solidFill>
                <a:schemeClr val="tx1"/>
              </a:solidFill>
            </a:endParaRPr>
          </a:p>
        </p:txBody>
      </p:sp>
      <p:sp>
        <p:nvSpPr>
          <p:cNvPr id="22" name="Rectangle 21"/>
          <p:cNvSpPr/>
          <p:nvPr/>
        </p:nvSpPr>
        <p:spPr>
          <a:xfrm>
            <a:off x="304800" y="6324600"/>
            <a:ext cx="8686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Figure 1.8 </a:t>
            </a:r>
            <a:r>
              <a:rPr lang="en-US" dirty="0" err="1" smtClean="0">
                <a:solidFill>
                  <a:schemeClr val="tx1"/>
                </a:solidFill>
              </a:rPr>
              <a:t>mBed</a:t>
            </a:r>
            <a:r>
              <a:rPr lang="en-US" dirty="0" smtClean="0">
                <a:solidFill>
                  <a:schemeClr val="tx1"/>
                </a:solidFill>
              </a:rPr>
              <a:t> API and device interfacing components</a:t>
            </a:r>
            <a:endParaRPr lang="en-US"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and Integration Tools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err="1" smtClean="0"/>
              <a:t>ThingSpeak</a:t>
            </a:r>
            <a:r>
              <a:rPr lang="en-US" dirty="0" smtClean="0"/>
              <a:t> is an open data platform with an open API. It consists of APIs that enable real-time data collection, </a:t>
            </a:r>
            <a:r>
              <a:rPr lang="en-US" dirty="0" err="1" smtClean="0"/>
              <a:t>geolocation</a:t>
            </a:r>
            <a:r>
              <a:rPr lang="en-US" dirty="0" smtClean="0"/>
              <a:t> data, data processing and </a:t>
            </a:r>
            <a:r>
              <a:rPr lang="en-US" dirty="0" err="1" smtClean="0"/>
              <a:t>visualisations</a:t>
            </a:r>
            <a:r>
              <a:rPr lang="en-US" dirty="0" smtClean="0"/>
              <a:t>.</a:t>
            </a:r>
          </a:p>
          <a:p>
            <a:pPr algn="just"/>
            <a:r>
              <a:rPr lang="en-US" dirty="0" smtClean="0"/>
              <a:t>It can process HTTP requests and store and process data. It can integrate multiple hardware and software platforms.</a:t>
            </a:r>
          </a:p>
          <a:p>
            <a:pPr algn="just"/>
            <a:r>
              <a:rPr lang="en-US" dirty="0" smtClean="0"/>
              <a:t>An important feature of </a:t>
            </a:r>
            <a:r>
              <a:rPr lang="en-US" dirty="0" err="1" smtClean="0"/>
              <a:t>ThingSpeak</a:t>
            </a:r>
            <a:r>
              <a:rPr lang="en-US" dirty="0" smtClean="0"/>
              <a:t> is the support to MATLAB data analytics, mobile, web applications and social networks.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Nimbits</a:t>
            </a:r>
            <a:r>
              <a:rPr lang="en-US" dirty="0" smtClean="0"/>
              <a:t> is a cloud platform which supports multiple programming languages, including </a:t>
            </a:r>
            <a:r>
              <a:rPr lang="en-US" dirty="0" err="1" smtClean="0"/>
              <a:t>Arduino</a:t>
            </a:r>
            <a:r>
              <a:rPr lang="en-US" dirty="0" smtClean="0"/>
              <a:t>, JavaScript, HTML or the Nimbits.io Java library.</a:t>
            </a:r>
          </a:p>
          <a:p>
            <a:r>
              <a:rPr lang="en-US" dirty="0" smtClean="0"/>
              <a:t>It processes a specific type of data and can also store the data. The data can be time-or geo-stamped.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Definition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definition of </a:t>
            </a:r>
            <a:r>
              <a:rPr lang="en-US" dirty="0" err="1" smtClean="0"/>
              <a:t>IoT</a:t>
            </a:r>
            <a:r>
              <a:rPr lang="en-US" dirty="0" smtClean="0"/>
              <a:t> can be explained as follows:</a:t>
            </a:r>
          </a:p>
          <a:p>
            <a:pPr lvl="1" algn="just">
              <a:buNone/>
            </a:pPr>
            <a:r>
              <a:rPr lang="en-US" dirty="0" smtClean="0"/>
              <a:t>1.		Internet of Things means a network of physical things(objects) sending, receiving, or communicating information using the Internet or other communication technologies and network just as the computers, tablets and mobiles do, and thus enabling the monitoring, coordinating or controlling process across the Internet or another data network.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err="1" smtClean="0"/>
              <a:t>IoT</a:t>
            </a:r>
            <a:r>
              <a:rPr lang="en-US" b="1" dirty="0" smtClean="0"/>
              <a:t> Toolkit </a:t>
            </a:r>
            <a:r>
              <a:rPr lang="en-US" dirty="0" smtClean="0"/>
              <a:t>offers Smart Object API, HTTP-to-</a:t>
            </a:r>
            <a:r>
              <a:rPr lang="en-US" dirty="0" err="1" smtClean="0"/>
              <a:t>CoAP</a:t>
            </a:r>
            <a:r>
              <a:rPr lang="en-US" dirty="0" smtClean="0"/>
              <a:t> semantic mapping and a variety of tools for integrating multiple </a:t>
            </a:r>
            <a:r>
              <a:rPr lang="en-US" dirty="0" err="1" smtClean="0"/>
              <a:t>IoT</a:t>
            </a:r>
            <a:r>
              <a:rPr lang="en-US" dirty="0" smtClean="0"/>
              <a:t>-Related sensor networks and protocols.</a:t>
            </a:r>
          </a:p>
          <a:p>
            <a:r>
              <a:rPr lang="en-US" b="1" dirty="0" err="1" smtClean="0"/>
              <a:t>SiteWhere</a:t>
            </a:r>
            <a:r>
              <a:rPr lang="en-US" b="1" dirty="0" smtClean="0"/>
              <a:t> </a:t>
            </a:r>
            <a:r>
              <a:rPr lang="en-US" dirty="0" smtClean="0"/>
              <a:t>provisions a complete platform for managing </a:t>
            </a:r>
            <a:r>
              <a:rPr lang="en-US" dirty="0" err="1" smtClean="0"/>
              <a:t>IoT</a:t>
            </a:r>
            <a:r>
              <a:rPr lang="en-US" dirty="0" smtClean="0"/>
              <a:t> devices. It enables gathering of data and integrating it with external systems. </a:t>
            </a:r>
            <a:r>
              <a:rPr lang="en-US" dirty="0" err="1" smtClean="0"/>
              <a:t>SiteWhere</a:t>
            </a:r>
            <a:r>
              <a:rPr lang="en-US" dirty="0" smtClean="0"/>
              <a:t> can be used on Amazon’s cloud or downloaded.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t>
            </a:r>
            <a:r>
              <a:rPr lang="en-US" dirty="0" err="1" smtClean="0"/>
              <a:t>IoT</a:t>
            </a:r>
            <a:endParaRPr lang="en-US" dirty="0"/>
          </a:p>
        </p:txBody>
      </p:sp>
      <p:sp>
        <p:nvSpPr>
          <p:cNvPr id="3" name="Content Placeholder 2"/>
          <p:cNvSpPr>
            <a:spLocks noGrp="1"/>
          </p:cNvSpPr>
          <p:nvPr>
            <p:ph idx="1"/>
          </p:nvPr>
        </p:nvSpPr>
        <p:spPr/>
        <p:txBody>
          <a:bodyPr/>
          <a:lstStyle/>
          <a:p>
            <a:r>
              <a:rPr lang="en-US" dirty="0" smtClean="0"/>
              <a:t>Examples of hardware sources for </a:t>
            </a:r>
            <a:r>
              <a:rPr lang="en-US" dirty="0" err="1" smtClean="0"/>
              <a:t>IoT</a:t>
            </a:r>
            <a:r>
              <a:rPr lang="en-US" dirty="0" smtClean="0"/>
              <a:t> prototype development are </a:t>
            </a:r>
            <a:r>
              <a:rPr lang="en-US" dirty="0" err="1" smtClean="0"/>
              <a:t>Arduino</a:t>
            </a:r>
            <a:r>
              <a:rPr lang="en-US" dirty="0" smtClean="0"/>
              <a:t> </a:t>
            </a:r>
            <a:r>
              <a:rPr lang="en-US" dirty="0" err="1" smtClean="0"/>
              <a:t>Yun</a:t>
            </a:r>
            <a:r>
              <a:rPr lang="en-US" dirty="0" smtClean="0"/>
              <a:t>, </a:t>
            </a:r>
            <a:r>
              <a:rPr lang="en-US" dirty="0" err="1" smtClean="0"/>
              <a:t>Microduino</a:t>
            </a:r>
            <a:r>
              <a:rPr lang="en-US" dirty="0" smtClean="0"/>
              <a:t>, Beagle Board and  </a:t>
            </a:r>
            <a:r>
              <a:rPr lang="en-US" dirty="0" err="1" smtClean="0"/>
              <a:t>RasWIK</a:t>
            </a:r>
            <a:r>
              <a:rPr lang="en-US" dirty="0" smtClean="0"/>
              <a:t>.</a:t>
            </a:r>
          </a:p>
          <a:p>
            <a:r>
              <a:rPr lang="en-US" dirty="0" smtClean="0"/>
              <a:t>Hardware prototype needs an IDE for developing device software, firmware and APIs.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Popular </a:t>
            </a:r>
            <a:r>
              <a:rPr lang="en-US" dirty="0" err="1" smtClean="0"/>
              <a:t>IoT</a:t>
            </a:r>
            <a:r>
              <a:rPr lang="en-US" dirty="0" smtClean="0"/>
              <a:t> Development Boards</a:t>
            </a:r>
          </a:p>
          <a:p>
            <a:pPr lvl="1"/>
            <a:r>
              <a:rPr lang="en-US" dirty="0" err="1" smtClean="0"/>
              <a:t>Arduino</a:t>
            </a:r>
            <a:r>
              <a:rPr lang="en-US" dirty="0" smtClean="0"/>
              <a:t> </a:t>
            </a:r>
            <a:r>
              <a:rPr lang="en-US" dirty="0" err="1" smtClean="0"/>
              <a:t>Yun</a:t>
            </a:r>
            <a:endParaRPr lang="en-US" dirty="0" smtClean="0"/>
          </a:p>
          <a:p>
            <a:pPr lvl="1"/>
            <a:r>
              <a:rPr lang="en-US" dirty="0" err="1" smtClean="0"/>
              <a:t>Microduino</a:t>
            </a:r>
            <a:endParaRPr lang="en-US" dirty="0" smtClean="0"/>
          </a:p>
          <a:p>
            <a:pPr lvl="1"/>
            <a:r>
              <a:rPr lang="en-US" dirty="0" smtClean="0"/>
              <a:t>Intel Galileo</a:t>
            </a:r>
          </a:p>
          <a:p>
            <a:pPr lvl="1"/>
            <a:r>
              <a:rPr lang="en-US" dirty="0" smtClean="0"/>
              <a:t>Intel Edison</a:t>
            </a:r>
          </a:p>
          <a:p>
            <a:pPr lvl="1"/>
            <a:r>
              <a:rPr lang="en-US" dirty="0" smtClean="0"/>
              <a:t>Beagle Board</a:t>
            </a:r>
          </a:p>
          <a:p>
            <a:pPr lvl="1"/>
            <a:r>
              <a:rPr lang="en-US" dirty="0" smtClean="0"/>
              <a:t>Raspberry Pi Wireless Inventors Kit(</a:t>
            </a:r>
            <a:r>
              <a:rPr lang="en-US" dirty="0" err="1" smtClean="0"/>
              <a:t>RasWIK</a:t>
            </a: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Arduino</a:t>
            </a:r>
            <a:r>
              <a:rPr lang="en-US" b="1" dirty="0" smtClean="0"/>
              <a:t> </a:t>
            </a:r>
            <a:r>
              <a:rPr lang="en-US" b="1" dirty="0" err="1" smtClean="0"/>
              <a:t>Yun</a:t>
            </a:r>
            <a:endParaRPr lang="en-US" b="1" dirty="0" smtClean="0"/>
          </a:p>
          <a:p>
            <a:pPr lvl="1"/>
            <a:r>
              <a:rPr lang="en-US" dirty="0" err="1" smtClean="0"/>
              <a:t>Arduino</a:t>
            </a:r>
            <a:r>
              <a:rPr lang="en-US" dirty="0" smtClean="0"/>
              <a:t> </a:t>
            </a:r>
            <a:r>
              <a:rPr lang="en-US" dirty="0" err="1" smtClean="0"/>
              <a:t>Yun</a:t>
            </a:r>
            <a:r>
              <a:rPr lang="en-US" dirty="0" smtClean="0"/>
              <a:t> board uses microcontroller ATmega32u4 that supports </a:t>
            </a:r>
            <a:r>
              <a:rPr lang="en-US" dirty="0" err="1" smtClean="0"/>
              <a:t>Arduino</a:t>
            </a:r>
            <a:r>
              <a:rPr lang="en-US" dirty="0" smtClean="0"/>
              <a:t> and includes Wi-Fi, Ethernet, USB port, micro-SD card slot and three reset buttons.</a:t>
            </a:r>
          </a:p>
          <a:p>
            <a:pPr lvl="1"/>
            <a:r>
              <a:rPr lang="en-US" dirty="0" smtClean="0"/>
              <a:t>The board also combines with </a:t>
            </a:r>
            <a:r>
              <a:rPr lang="en-US" dirty="0" err="1" smtClean="0"/>
              <a:t>Atheros</a:t>
            </a:r>
            <a:r>
              <a:rPr lang="en-US" dirty="0" smtClean="0"/>
              <a:t> AR9331 that runs Linux.</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err="1" smtClean="0"/>
              <a:t>Microduino</a:t>
            </a:r>
            <a:endParaRPr lang="en-US" dirty="0" smtClean="0"/>
          </a:p>
          <a:p>
            <a:pPr lvl="1" algn="just"/>
            <a:r>
              <a:rPr lang="en-US" dirty="0" err="1" smtClean="0"/>
              <a:t>Microduino</a:t>
            </a:r>
            <a:r>
              <a:rPr lang="en-US" dirty="0" smtClean="0"/>
              <a:t> is a small board compatible with </a:t>
            </a:r>
            <a:r>
              <a:rPr lang="en-US" dirty="0" err="1" smtClean="0"/>
              <a:t>Arduino</a:t>
            </a:r>
            <a:r>
              <a:rPr lang="en-US" dirty="0" smtClean="0"/>
              <a:t> that can be stacked with the other </a:t>
            </a:r>
            <a:r>
              <a:rPr lang="en-US" dirty="0" err="1" smtClean="0"/>
              <a:t>boards.All</a:t>
            </a:r>
            <a:r>
              <a:rPr lang="en-US" dirty="0" smtClean="0"/>
              <a:t> the hardware designs are open source.</a:t>
            </a:r>
          </a:p>
          <a:p>
            <a:pPr algn="just"/>
            <a:r>
              <a:rPr lang="en-US" dirty="0" smtClean="0"/>
              <a:t>Intel Galileo</a:t>
            </a:r>
          </a:p>
          <a:p>
            <a:pPr lvl="1" algn="just"/>
            <a:r>
              <a:rPr lang="en-US" dirty="0" smtClean="0"/>
              <a:t>Intel Galileo is a line of </a:t>
            </a:r>
            <a:r>
              <a:rPr lang="en-US" dirty="0" err="1" smtClean="0"/>
              <a:t>Arduino</a:t>
            </a:r>
            <a:r>
              <a:rPr lang="en-US" dirty="0" smtClean="0"/>
              <a:t>-certified development boards. Galileo is based on Intel x86 architecture. It is open-source hardware that features the Intel SOC x1000 Quark based Soc.</a:t>
            </a:r>
          </a:p>
          <a:p>
            <a:pPr lvl="1" algn="just"/>
            <a:r>
              <a:rPr lang="en-US" dirty="0" smtClean="0"/>
              <a:t>Galileo is pin-compatible with </a:t>
            </a:r>
            <a:r>
              <a:rPr lang="en-US" dirty="0" err="1" smtClean="0"/>
              <a:t>Arduino</a:t>
            </a:r>
            <a:r>
              <a:rPr lang="en-US" dirty="0" smtClean="0"/>
              <a:t>. It has 20 digital I/O, 12-bit PWM for more precise control, six analog inputs and supports power over Ethernet.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Intel Edison</a:t>
            </a:r>
          </a:p>
          <a:p>
            <a:pPr lvl="1" algn="just"/>
            <a:r>
              <a:rPr lang="en-US" dirty="0" smtClean="0"/>
              <a:t>Intel Edison is a compute module. It enables creation of prototype and fast development of prototyping projects and rapidly produces </a:t>
            </a:r>
            <a:r>
              <a:rPr lang="en-US" dirty="0" err="1" smtClean="0"/>
              <a:t>IoT</a:t>
            </a:r>
            <a:r>
              <a:rPr lang="en-US" dirty="0" smtClean="0"/>
              <a:t> and wearable computing devices.</a:t>
            </a:r>
          </a:p>
          <a:p>
            <a:pPr lvl="1" algn="just"/>
            <a:r>
              <a:rPr lang="en-US" dirty="0" smtClean="0"/>
              <a:t>It includes foundational tools. The tools collect, store and process data in the cloud , and process rules on the data stream.</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Beagle Board</a:t>
            </a:r>
          </a:p>
          <a:p>
            <a:pPr lvl="1" algn="just"/>
            <a:r>
              <a:rPr lang="en-US" dirty="0" smtClean="0"/>
              <a:t>Beagle bone based board has very low power requirement. It is a card-like computer which can run Android and Linux. Both the hardware designs and the software for the </a:t>
            </a:r>
            <a:r>
              <a:rPr lang="en-US" dirty="0" err="1" smtClean="0"/>
              <a:t>IoT</a:t>
            </a:r>
            <a:r>
              <a:rPr lang="en-US" dirty="0" smtClean="0"/>
              <a:t> devices are open source.</a:t>
            </a:r>
          </a:p>
          <a:p>
            <a:pPr algn="just"/>
            <a:r>
              <a:rPr lang="en-US" dirty="0" smtClean="0"/>
              <a:t>Raspberry Pi Wireless Inventors Kit(</a:t>
            </a:r>
            <a:r>
              <a:rPr lang="en-US" dirty="0" err="1" smtClean="0"/>
              <a:t>RasWIK</a:t>
            </a:r>
            <a:r>
              <a:rPr lang="en-US" dirty="0" smtClean="0"/>
              <a:t>)</a:t>
            </a:r>
          </a:p>
          <a:p>
            <a:pPr lvl="1" algn="just"/>
            <a:r>
              <a:rPr lang="en-US" dirty="0" err="1" smtClean="0"/>
              <a:t>RasWIK</a:t>
            </a:r>
            <a:r>
              <a:rPr lang="en-US" dirty="0" smtClean="0"/>
              <a:t> enables Raspberry Pi Wi-Fi connected devices. It includes documentation for 29 different projects or you can comp up with one of your own.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RFID and </a:t>
            </a:r>
            <a:r>
              <a:rPr lang="en-US" dirty="0" err="1" smtClean="0"/>
              <a:t>IoT</a:t>
            </a:r>
            <a:r>
              <a:rPr lang="en-US" dirty="0" smtClean="0"/>
              <a:t> Applications</a:t>
            </a:r>
            <a:endParaRPr lang="en-US" dirty="0"/>
          </a:p>
        </p:txBody>
      </p:sp>
      <p:sp>
        <p:nvSpPr>
          <p:cNvPr id="3" name="Content Placeholder 2"/>
          <p:cNvSpPr>
            <a:spLocks noGrp="1"/>
          </p:cNvSpPr>
          <p:nvPr>
            <p:ph idx="1"/>
          </p:nvPr>
        </p:nvSpPr>
        <p:spPr/>
        <p:txBody>
          <a:bodyPr/>
          <a:lstStyle/>
          <a:p>
            <a:r>
              <a:rPr lang="en-US" dirty="0" smtClean="0"/>
              <a:t>RFID enables tracking and inventory control, identification in supply chain systems, access to buildings and road tolls or secured store centre entries, and devices such as RFID-based temperature sensors.</a:t>
            </a:r>
          </a:p>
          <a:p>
            <a:r>
              <a:rPr lang="en-US" dirty="0" smtClean="0"/>
              <a:t>RFID networks have new applications in factory design, leasing, insurance and quality management.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Sensor Networks(WSNs)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Sensors can be networked using wireless technology and can cooperatively monitor physical or environmental conditions.</a:t>
            </a:r>
          </a:p>
          <a:p>
            <a:r>
              <a:rPr lang="en-US" dirty="0" smtClean="0"/>
              <a:t>Sensors acquire data from remote locations, which may not be easily accessible. Each wireless sensor also has communication abilities for which it uses a radio-frequency transceiver.</a:t>
            </a:r>
          </a:p>
          <a:p>
            <a:r>
              <a:rPr lang="en-US" dirty="0" smtClean="0"/>
              <a:t>Each node either has an analog sensor with signal conditioner circuit or a digital sensor.</a:t>
            </a:r>
          </a:p>
          <a:p>
            <a:r>
              <a:rPr lang="en-US" dirty="0" smtClean="0"/>
              <a:t>Sensing can be done to monitor temperature, light intensity, presence of darkness, metal proximity, traffic, physical, chemical and biological data etc.</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WSN Definition</a:t>
            </a:r>
          </a:p>
          <a:p>
            <a:pPr lvl="1" algn="just"/>
            <a:r>
              <a:rPr lang="en-US" dirty="0" smtClean="0"/>
              <a:t>Wireless Sensor Network(WSN) is defined as a network in which each sensor node connects wirelessly and has capabilities of computations for data compaction, aggregation and analysis plus communication and networking. WSN node is autonomous. Autonomous refer to independent computing power and capability to send requests and receive responses , and data forward and routing </a:t>
            </a:r>
            <a:r>
              <a:rPr lang="en-US" dirty="0" err="1" smtClean="0"/>
              <a:t>capabilites</a:t>
            </a:r>
            <a:r>
              <a:rPr lang="en-US" dirty="0" smtClean="0"/>
              <a:t>.</a:t>
            </a:r>
          </a:p>
          <a:p>
            <a:pPr lvl="1"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IoT</a:t>
            </a:r>
            <a:r>
              <a:rPr lang="en-US" dirty="0" smtClean="0"/>
              <a:t> Definition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2.		Internet of Things is the network of physical objects or ‘things’ embedded with electronics, software, sensors and connectivity to enable it to achieve greater value and service by exchanging data with the manufacturer, operator and/or other connected devices. Each thing is uniquely identifiable through its embedded computing system but is able to interoperate within the existing Internet infrastructure.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smtClean="0"/>
              <a:t>A web source defines the WSN as “ a wireless network consisting of spatially distributed autonomous devices using sensors to cooperatively monitor physical or environmental conditions such as temperature, sound, vibration, pressure , motion or pollutants at different locations.”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WSN Node</a:t>
            </a:r>
          </a:p>
          <a:p>
            <a:pPr lvl="1" algn="just"/>
            <a:r>
              <a:rPr lang="en-US" dirty="0" smtClean="0"/>
              <a:t>A WSN node has limited computing power. It may change topology rapidly. The WSN network in the topology-changing environment functions as an as-hoc network. A WSN network in that environment is generally self-configuring, self -</a:t>
            </a:r>
            <a:r>
              <a:rPr lang="en-US" dirty="0" err="1" smtClean="0"/>
              <a:t>organising</a:t>
            </a:r>
            <a:r>
              <a:rPr lang="en-US" dirty="0" smtClean="0"/>
              <a:t> , self-healing and self- discovering.</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M2M Communication</a:t>
            </a:r>
            <a:endParaRPr lang="en-US" dirty="0"/>
          </a:p>
        </p:txBody>
      </p:sp>
      <p:sp>
        <p:nvSpPr>
          <p:cNvPr id="3" name="Content Placeholder 2"/>
          <p:cNvSpPr>
            <a:spLocks noGrp="1"/>
          </p:cNvSpPr>
          <p:nvPr>
            <p:ph idx="1"/>
          </p:nvPr>
        </p:nvSpPr>
        <p:spPr/>
        <p:txBody>
          <a:bodyPr>
            <a:normAutofit fontScale="92500"/>
          </a:bodyPr>
          <a:lstStyle/>
          <a:p>
            <a:r>
              <a:rPr lang="en-US" dirty="0" smtClean="0"/>
              <a:t>Machine –to-machine refers to the process of communication of a physical object or device at machine with others of the same type, mostly for monitoring but also for control purposes.</a:t>
            </a:r>
          </a:p>
          <a:p>
            <a:r>
              <a:rPr lang="en-US" dirty="0" smtClean="0"/>
              <a:t>Each machine in an M2M system embeds a smart device. The device senses the data or status of the machine, and performs the computation and communication functions.</a:t>
            </a:r>
          </a:p>
          <a:p>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Vision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Internet o things is a vision where things (wearable watches, alarm clocks, home devices, surrounding objects) become ‘smart’ and function like living entities by sensing, computing and communicating through embedded devices which interact with remote objects(servers, clouds, applications, services and processes) or persons through the Internet or Near-Field Communication(NFC)etc.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pPr marL="514350" indent="-514350">
              <a:buAutoNum type="arabicPeriod"/>
            </a:pPr>
            <a:r>
              <a:rPr lang="en-US" dirty="0" smtClean="0"/>
              <a:t>Internet connected umbrella.</a:t>
            </a:r>
          </a:p>
          <a:p>
            <a:pPr marL="514350" indent="-514350">
              <a:buAutoNum type="arabicPeriod"/>
            </a:pPr>
            <a:r>
              <a:rPr lang="en-US" dirty="0" smtClean="0"/>
              <a:t>Streetlights in a city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152400"/>
            <a:ext cx="5867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Central command-and- control station</a:t>
            </a:r>
            <a:endParaRPr lang="en-US" dirty="0">
              <a:solidFill>
                <a:schemeClr val="tx1"/>
              </a:solidFill>
            </a:endParaRPr>
          </a:p>
        </p:txBody>
      </p:sp>
      <p:sp>
        <p:nvSpPr>
          <p:cNvPr id="5" name="Rectangle 4"/>
          <p:cNvSpPr/>
          <p:nvPr/>
        </p:nvSpPr>
        <p:spPr>
          <a:xfrm>
            <a:off x="4724400" y="1066800"/>
            <a:ext cx="533400" cy="533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a:t>
            </a:r>
          </a:p>
          <a:p>
            <a:pPr algn="ctr"/>
            <a:r>
              <a:rPr lang="en-US" b="1" dirty="0" smtClean="0">
                <a:solidFill>
                  <a:schemeClr val="tx1"/>
                </a:solidFill>
              </a:rPr>
              <a:t>N</a:t>
            </a:r>
          </a:p>
          <a:p>
            <a:pPr algn="ctr"/>
            <a:r>
              <a:rPr lang="en-US" b="1" dirty="0" smtClean="0">
                <a:solidFill>
                  <a:schemeClr val="tx1"/>
                </a:solidFill>
              </a:rPr>
              <a:t>T</a:t>
            </a:r>
          </a:p>
          <a:p>
            <a:pPr algn="ctr"/>
            <a:r>
              <a:rPr lang="en-US" b="1" dirty="0" smtClean="0">
                <a:solidFill>
                  <a:schemeClr val="tx1"/>
                </a:solidFill>
              </a:rPr>
              <a:t>E</a:t>
            </a:r>
          </a:p>
          <a:p>
            <a:pPr algn="ctr"/>
            <a:r>
              <a:rPr lang="en-US" b="1" dirty="0" smtClean="0">
                <a:solidFill>
                  <a:schemeClr val="tx1"/>
                </a:solidFill>
              </a:rPr>
              <a:t>R</a:t>
            </a:r>
          </a:p>
          <a:p>
            <a:pPr algn="ctr"/>
            <a:r>
              <a:rPr lang="en-US" b="1" dirty="0" smtClean="0">
                <a:solidFill>
                  <a:schemeClr val="tx1"/>
                </a:solidFill>
              </a:rPr>
              <a:t>N</a:t>
            </a:r>
          </a:p>
          <a:p>
            <a:pPr algn="ctr"/>
            <a:r>
              <a:rPr lang="en-US" b="1" dirty="0" smtClean="0">
                <a:solidFill>
                  <a:schemeClr val="tx1"/>
                </a:solidFill>
              </a:rPr>
              <a:t>E</a:t>
            </a:r>
          </a:p>
          <a:p>
            <a:pPr algn="ctr"/>
            <a:r>
              <a:rPr lang="en-US" b="1" dirty="0" smtClean="0">
                <a:solidFill>
                  <a:schemeClr val="tx1"/>
                </a:solidFill>
              </a:rPr>
              <a:t>T</a:t>
            </a:r>
          </a:p>
          <a:p>
            <a:pPr algn="ctr"/>
            <a:endParaRPr lang="en-US" b="1" dirty="0">
              <a:solidFill>
                <a:schemeClr val="tx1"/>
              </a:solidFill>
            </a:endParaRPr>
          </a:p>
        </p:txBody>
      </p:sp>
      <p:sp>
        <p:nvSpPr>
          <p:cNvPr id="6" name="Rectangle 5"/>
          <p:cNvSpPr/>
          <p:nvPr/>
        </p:nvSpPr>
        <p:spPr>
          <a:xfrm>
            <a:off x="533400" y="16002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7" name="Rectangle 6"/>
          <p:cNvSpPr/>
          <p:nvPr/>
        </p:nvSpPr>
        <p:spPr>
          <a:xfrm>
            <a:off x="2743200" y="1600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8" name="Rectangle 7"/>
          <p:cNvSpPr/>
          <p:nvPr/>
        </p:nvSpPr>
        <p:spPr>
          <a:xfrm>
            <a:off x="533400" y="25146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9" name="Rectangle 8"/>
          <p:cNvSpPr/>
          <p:nvPr/>
        </p:nvSpPr>
        <p:spPr>
          <a:xfrm>
            <a:off x="2743200" y="25908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0" name="Rectangle 9"/>
          <p:cNvSpPr/>
          <p:nvPr/>
        </p:nvSpPr>
        <p:spPr>
          <a:xfrm>
            <a:off x="685800" y="3733800"/>
            <a:ext cx="3505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Group controllers 1 and 2</a:t>
            </a:r>
            <a:endParaRPr lang="en-US" dirty="0">
              <a:solidFill>
                <a:schemeClr val="tx1"/>
              </a:solidFill>
            </a:endParaRPr>
          </a:p>
        </p:txBody>
      </p:sp>
      <p:sp>
        <p:nvSpPr>
          <p:cNvPr id="11" name="Rectangle 10"/>
          <p:cNvSpPr/>
          <p:nvPr/>
        </p:nvSpPr>
        <p:spPr>
          <a:xfrm>
            <a:off x="609600" y="4724400"/>
            <a:ext cx="1447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2" name="Rectangle 11"/>
          <p:cNvSpPr/>
          <p:nvPr/>
        </p:nvSpPr>
        <p:spPr>
          <a:xfrm>
            <a:off x="2895600" y="4724400"/>
            <a:ext cx="1447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3" name="Rectangle 12"/>
          <p:cNvSpPr/>
          <p:nvPr/>
        </p:nvSpPr>
        <p:spPr>
          <a:xfrm>
            <a:off x="609600" y="5791200"/>
            <a:ext cx="1524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4" name="Rectangle 13"/>
          <p:cNvSpPr/>
          <p:nvPr/>
        </p:nvSpPr>
        <p:spPr>
          <a:xfrm>
            <a:off x="2895600" y="5791200"/>
            <a:ext cx="1524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5" name="Rectangle 14"/>
          <p:cNvSpPr/>
          <p:nvPr/>
        </p:nvSpPr>
        <p:spPr>
          <a:xfrm>
            <a:off x="5638800" y="16002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6" name="Rectangle 15"/>
          <p:cNvSpPr/>
          <p:nvPr/>
        </p:nvSpPr>
        <p:spPr>
          <a:xfrm>
            <a:off x="7391400" y="16002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7" name="Rectangle 16"/>
          <p:cNvSpPr/>
          <p:nvPr/>
        </p:nvSpPr>
        <p:spPr>
          <a:xfrm>
            <a:off x="5638800" y="25908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8" name="Rectangle 17"/>
          <p:cNvSpPr/>
          <p:nvPr/>
        </p:nvSpPr>
        <p:spPr>
          <a:xfrm>
            <a:off x="7467600" y="25908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19" name="Rectangle 18"/>
          <p:cNvSpPr/>
          <p:nvPr/>
        </p:nvSpPr>
        <p:spPr>
          <a:xfrm>
            <a:off x="5562600" y="3657600"/>
            <a:ext cx="3276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Group controllers 3 and 4</a:t>
            </a:r>
            <a:endParaRPr lang="en-US" dirty="0">
              <a:solidFill>
                <a:schemeClr val="tx1"/>
              </a:solidFill>
            </a:endParaRPr>
          </a:p>
        </p:txBody>
      </p:sp>
      <p:sp>
        <p:nvSpPr>
          <p:cNvPr id="20" name="Rectangle 19"/>
          <p:cNvSpPr/>
          <p:nvPr/>
        </p:nvSpPr>
        <p:spPr>
          <a:xfrm>
            <a:off x="5715000" y="4572000"/>
            <a:ext cx="12954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21" name="Rectangle 20"/>
          <p:cNvSpPr/>
          <p:nvPr/>
        </p:nvSpPr>
        <p:spPr>
          <a:xfrm>
            <a:off x="7467600" y="4572000"/>
            <a:ext cx="1371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22" name="Rectangle 21"/>
          <p:cNvSpPr/>
          <p:nvPr/>
        </p:nvSpPr>
        <p:spPr>
          <a:xfrm>
            <a:off x="5715000" y="5715000"/>
            <a:ext cx="12954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23" name="Rectangle 22"/>
          <p:cNvSpPr/>
          <p:nvPr/>
        </p:nvSpPr>
        <p:spPr>
          <a:xfrm>
            <a:off x="7467600" y="5715000"/>
            <a:ext cx="1447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Streetlight</a:t>
            </a:r>
            <a:endParaRPr lang="en-US" dirty="0">
              <a:solidFill>
                <a:schemeClr val="tx1"/>
              </a:solidFill>
            </a:endParaRPr>
          </a:p>
        </p:txBody>
      </p:sp>
      <p:sp>
        <p:nvSpPr>
          <p:cNvPr id="24" name="Rectangle 23"/>
          <p:cNvSpPr/>
          <p:nvPr/>
        </p:nvSpPr>
        <p:spPr>
          <a:xfrm>
            <a:off x="457200" y="762000"/>
            <a:ext cx="1371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Streetlights</a:t>
            </a:r>
          </a:p>
          <a:p>
            <a:pPr algn="ctr"/>
            <a:r>
              <a:rPr lang="en-US" b="1" dirty="0" smtClean="0">
                <a:solidFill>
                  <a:schemeClr val="tx1"/>
                </a:solidFill>
              </a:rPr>
              <a:t>Group 1</a:t>
            </a:r>
            <a:endParaRPr lang="en-US" b="1" dirty="0">
              <a:solidFill>
                <a:schemeClr val="tx1"/>
              </a:solidFill>
            </a:endParaRPr>
          </a:p>
        </p:txBody>
      </p:sp>
      <p:sp>
        <p:nvSpPr>
          <p:cNvPr id="25" name="Rectangle 24"/>
          <p:cNvSpPr/>
          <p:nvPr/>
        </p:nvSpPr>
        <p:spPr>
          <a:xfrm>
            <a:off x="2743200" y="838200"/>
            <a:ext cx="1447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Streetlights</a:t>
            </a:r>
          </a:p>
          <a:p>
            <a:pPr algn="ctr"/>
            <a:r>
              <a:rPr lang="en-US" b="1" dirty="0" smtClean="0">
                <a:solidFill>
                  <a:schemeClr val="tx1"/>
                </a:solidFill>
              </a:rPr>
              <a:t>Group 2</a:t>
            </a:r>
            <a:endParaRPr lang="en-US" b="1" dirty="0">
              <a:solidFill>
                <a:schemeClr val="tx1"/>
              </a:solidFill>
            </a:endParaRPr>
          </a:p>
        </p:txBody>
      </p:sp>
      <p:sp>
        <p:nvSpPr>
          <p:cNvPr id="26" name="Rectangle 25"/>
          <p:cNvSpPr/>
          <p:nvPr/>
        </p:nvSpPr>
        <p:spPr>
          <a:xfrm>
            <a:off x="5562600" y="762000"/>
            <a:ext cx="1447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Streetlights</a:t>
            </a:r>
          </a:p>
          <a:p>
            <a:pPr algn="ctr"/>
            <a:r>
              <a:rPr lang="en-US" sz="1600" b="1" dirty="0" smtClean="0">
                <a:solidFill>
                  <a:schemeClr val="tx1"/>
                </a:solidFill>
              </a:rPr>
              <a:t>Group 3 </a:t>
            </a:r>
          </a:p>
          <a:p>
            <a:pPr algn="ctr"/>
            <a:endParaRPr lang="en-US" b="1" dirty="0">
              <a:solidFill>
                <a:schemeClr val="tx1"/>
              </a:solidFill>
            </a:endParaRPr>
          </a:p>
        </p:txBody>
      </p:sp>
      <p:sp>
        <p:nvSpPr>
          <p:cNvPr id="27" name="Rectangle 26"/>
          <p:cNvSpPr/>
          <p:nvPr/>
        </p:nvSpPr>
        <p:spPr>
          <a:xfrm>
            <a:off x="7467600" y="6858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Streetlights</a:t>
            </a:r>
          </a:p>
          <a:p>
            <a:pPr algn="ctr"/>
            <a:r>
              <a:rPr lang="en-US" b="1" dirty="0" smtClean="0">
                <a:solidFill>
                  <a:schemeClr val="tx1"/>
                </a:solidFill>
              </a:rPr>
              <a:t>Group 4</a:t>
            </a:r>
            <a:endParaRPr lang="en-US" b="1" dirty="0">
              <a:solidFill>
                <a:schemeClr val="tx1"/>
              </a:solidFill>
            </a:endParaRPr>
          </a:p>
        </p:txBody>
      </p:sp>
      <p:cxnSp>
        <p:nvCxnSpPr>
          <p:cNvPr id="29" name="Straight Arrow Connector 28"/>
          <p:cNvCxnSpPr>
            <a:stCxn id="6" idx="3"/>
            <a:endCxn id="7" idx="1"/>
          </p:cNvCxnSpPr>
          <p:nvPr/>
        </p:nvCxnSpPr>
        <p:spPr>
          <a:xfrm>
            <a:off x="1905000" y="18669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p:cNvCxnSpPr>
          <p:nvPr/>
        </p:nvCxnSpPr>
        <p:spPr>
          <a:xfrm flipV="1">
            <a:off x="1905000" y="2743200"/>
            <a:ext cx="8382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p:cNvCxnSpPr>
          <p:nvPr/>
        </p:nvCxnSpPr>
        <p:spPr>
          <a:xfrm>
            <a:off x="1905000" y="2781300"/>
            <a:ext cx="228600" cy="952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1"/>
          </p:cNvCxnSpPr>
          <p:nvPr/>
        </p:nvCxnSpPr>
        <p:spPr>
          <a:xfrm rot="10800000" flipV="1">
            <a:off x="2590800" y="2857500"/>
            <a:ext cx="152400" cy="876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1219200" y="2667000"/>
            <a:ext cx="17526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1"/>
            <a:endCxn id="10" idx="0"/>
          </p:cNvCxnSpPr>
          <p:nvPr/>
        </p:nvCxnSpPr>
        <p:spPr>
          <a:xfrm rot="10800000" flipV="1">
            <a:off x="2438400" y="1866900"/>
            <a:ext cx="304800" cy="1866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12" idx="1"/>
          </p:cNvCxnSpPr>
          <p:nvPr/>
        </p:nvCxnSpPr>
        <p:spPr>
          <a:xfrm>
            <a:off x="2057400" y="50292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4" idx="1"/>
          </p:cNvCxnSpPr>
          <p:nvPr/>
        </p:nvCxnSpPr>
        <p:spPr>
          <a:xfrm>
            <a:off x="2133600" y="60960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1790700" y="4381500"/>
            <a:ext cx="60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2514600" y="4343400"/>
            <a:ext cx="609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1333500" y="4914900"/>
            <a:ext cx="1752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V="1">
            <a:off x="1866900" y="4838700"/>
            <a:ext cx="1752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191000" y="12192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191000" y="4038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5257800" y="3962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6" idx="1"/>
          </p:cNvCxnSpPr>
          <p:nvPr/>
        </p:nvCxnSpPr>
        <p:spPr>
          <a:xfrm flipV="1">
            <a:off x="6934200" y="1828800"/>
            <a:ext cx="4572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934200" y="2971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6134100" y="2781300"/>
            <a:ext cx="1676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1"/>
          </p:cNvCxnSpPr>
          <p:nvPr/>
        </p:nvCxnSpPr>
        <p:spPr>
          <a:xfrm rot="10800000" flipV="1">
            <a:off x="7391400" y="1828800"/>
            <a:ext cx="1588" cy="1828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6477000" y="33528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7391400" y="33528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9" idx="2"/>
          </p:cNvCxnSpPr>
          <p:nvPr/>
        </p:nvCxnSpPr>
        <p:spPr>
          <a:xfrm rot="5400000" flipH="1" flipV="1">
            <a:off x="6267450" y="4781550"/>
            <a:ext cx="167640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6200000" flipV="1">
            <a:off x="6553200" y="4800600"/>
            <a:ext cx="16764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flipH="1" flipV="1">
            <a:off x="6591300" y="4229100"/>
            <a:ext cx="5334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V="1">
            <a:off x="7467600" y="41910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0" idx="3"/>
            <a:endCxn id="21" idx="1"/>
          </p:cNvCxnSpPr>
          <p:nvPr/>
        </p:nvCxnSpPr>
        <p:spPr>
          <a:xfrm>
            <a:off x="7010400" y="48768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2" idx="3"/>
            <a:endCxn id="23" idx="1"/>
          </p:cNvCxnSpPr>
          <p:nvPr/>
        </p:nvCxnSpPr>
        <p:spPr>
          <a:xfrm>
            <a:off x="7010400" y="60198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0800000" flipV="1">
            <a:off x="5257800" y="1219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57200" y="64770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Figure 1.1 Use of Internet of Things concept for streetlights in a city</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and </a:t>
            </a:r>
            <a:r>
              <a:rPr lang="en-US" dirty="0" err="1" smtClean="0"/>
              <a:t>Hyperconnected</a:t>
            </a:r>
            <a:r>
              <a:rPr lang="en-US" dirty="0" smtClean="0"/>
              <a:t> Devices</a:t>
            </a:r>
            <a:endParaRPr lang="en-US" dirty="0"/>
          </a:p>
        </p:txBody>
      </p:sp>
      <p:sp>
        <p:nvSpPr>
          <p:cNvPr id="3" name="Content Placeholder 2"/>
          <p:cNvSpPr>
            <a:spLocks noGrp="1"/>
          </p:cNvSpPr>
          <p:nvPr>
            <p:ph idx="1"/>
          </p:nvPr>
        </p:nvSpPr>
        <p:spPr/>
        <p:txBody>
          <a:bodyPr>
            <a:normAutofit fontScale="92500"/>
          </a:bodyPr>
          <a:lstStyle/>
          <a:p>
            <a:pPr algn="just"/>
            <a:r>
              <a:rPr lang="en-US" dirty="0" err="1" smtClean="0"/>
              <a:t>Hyperconnectivity</a:t>
            </a:r>
            <a:r>
              <a:rPr lang="en-US" dirty="0" smtClean="0"/>
              <a:t> means use of multiple systems and devices to remain constantly connected to social networks and streams of information.</a:t>
            </a:r>
          </a:p>
          <a:p>
            <a:pPr algn="just"/>
            <a:r>
              <a:rPr lang="en-US" dirty="0" smtClean="0"/>
              <a:t>Smart devices are devices with computing and communication capabilities that can constantly connect to networks.</a:t>
            </a:r>
          </a:p>
          <a:p>
            <a:pPr algn="just"/>
            <a:r>
              <a:rPr lang="en-US" dirty="0" smtClean="0"/>
              <a:t>For example, a city network of streetlights which constantly connects to the controlling station.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2431</Words>
  <Application>Microsoft Office PowerPoint</Application>
  <PresentationFormat>On-screen Show (4:3)</PresentationFormat>
  <Paragraphs>236</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Internet of Things: An Overview</vt:lpstr>
      <vt:lpstr>Internet of things</vt:lpstr>
      <vt:lpstr>IoT Definition</vt:lpstr>
      <vt:lpstr>…IoT Definition</vt:lpstr>
      <vt:lpstr>IoT Vision</vt:lpstr>
      <vt:lpstr>Slide 7</vt:lpstr>
      <vt:lpstr>Slide 8</vt:lpstr>
      <vt:lpstr>Smart and Hyperconnected Devices</vt:lpstr>
      <vt:lpstr>Slide 10</vt:lpstr>
      <vt:lpstr>IoT Conceptual Framework</vt:lpstr>
      <vt:lpstr>IoT Architectural View</vt:lpstr>
      <vt:lpstr>Slide 13</vt:lpstr>
      <vt:lpstr>Slide 14</vt:lpstr>
      <vt:lpstr>Slide 15</vt:lpstr>
      <vt:lpstr>Slide 16</vt:lpstr>
      <vt:lpstr>Slide 17</vt:lpstr>
      <vt:lpstr>Slide 18</vt:lpstr>
      <vt:lpstr>Slide 19</vt:lpstr>
      <vt:lpstr>Technology behind IoT</vt:lpstr>
      <vt:lpstr>Slide 21</vt:lpstr>
      <vt:lpstr>Server-end Technology</vt:lpstr>
      <vt:lpstr>Major Components of IoT System</vt:lpstr>
      <vt:lpstr>Sensors and Control Units</vt:lpstr>
      <vt:lpstr>Slide 25</vt:lpstr>
      <vt:lpstr>Slide 26</vt:lpstr>
      <vt:lpstr>Slide 27</vt:lpstr>
      <vt:lpstr>Slide 28</vt:lpstr>
      <vt:lpstr>Slide 29</vt:lpstr>
      <vt:lpstr>Slide 30</vt:lpstr>
      <vt:lpstr>Slide 31</vt:lpstr>
      <vt:lpstr>Slide 32</vt:lpstr>
      <vt:lpstr>Slide 33</vt:lpstr>
      <vt:lpstr>Development tools and Open-source framework for IoT implementation </vt:lpstr>
      <vt:lpstr>Continue..</vt:lpstr>
      <vt:lpstr>APIs and Device Interfacing Components</vt:lpstr>
      <vt:lpstr>Slide 37</vt:lpstr>
      <vt:lpstr>Platforms and Integration Tools</vt:lpstr>
      <vt:lpstr>Slide 39</vt:lpstr>
      <vt:lpstr>Slide 40</vt:lpstr>
      <vt:lpstr>Sources Of IoT</vt:lpstr>
      <vt:lpstr>Slide 42</vt:lpstr>
      <vt:lpstr>Slide 43</vt:lpstr>
      <vt:lpstr>Slide 44</vt:lpstr>
      <vt:lpstr>Slide 45</vt:lpstr>
      <vt:lpstr>Slide 46</vt:lpstr>
      <vt:lpstr>Role of RFID and IoT Applications</vt:lpstr>
      <vt:lpstr>Wireless Sensor Networks(WSNs)</vt:lpstr>
      <vt:lpstr>Slide 49</vt:lpstr>
      <vt:lpstr>Slide 50</vt:lpstr>
      <vt:lpstr>Slide 51</vt:lpstr>
      <vt:lpstr>M2M Communication</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An Overview</dc:title>
  <dc:creator>user</dc:creator>
  <cp:lastModifiedBy>user</cp:lastModifiedBy>
  <cp:revision>76</cp:revision>
  <dcterms:created xsi:type="dcterms:W3CDTF">2019-12-30T05:12:05Z</dcterms:created>
  <dcterms:modified xsi:type="dcterms:W3CDTF">2020-01-16T03:42:08Z</dcterms:modified>
</cp:coreProperties>
</file>