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00" r:id="rId15"/>
    <p:sldId id="269" r:id="rId16"/>
    <p:sldId id="270" r:id="rId17"/>
    <p:sldId id="271" r:id="rId18"/>
    <p:sldId id="272" r:id="rId19"/>
    <p:sldId id="273" r:id="rId20"/>
    <p:sldId id="274" r:id="rId21"/>
    <p:sldId id="275" r:id="rId22"/>
    <p:sldId id="276" r:id="rId23"/>
    <p:sldId id="277" r:id="rId24"/>
    <p:sldId id="304" r:id="rId25"/>
    <p:sldId id="278" r:id="rId26"/>
    <p:sldId id="279" r:id="rId27"/>
    <p:sldId id="280" r:id="rId28"/>
    <p:sldId id="281" r:id="rId29"/>
    <p:sldId id="282" r:id="rId30"/>
    <p:sldId id="283" r:id="rId31"/>
    <p:sldId id="284" r:id="rId32"/>
    <p:sldId id="286" r:id="rId33"/>
    <p:sldId id="301" r:id="rId34"/>
    <p:sldId id="302" r:id="rId35"/>
    <p:sldId id="303" r:id="rId36"/>
    <p:sldId id="287" r:id="rId37"/>
    <p:sldId id="288" r:id="rId38"/>
    <p:sldId id="305" r:id="rId39"/>
    <p:sldId id="289" r:id="rId40"/>
    <p:sldId id="290" r:id="rId41"/>
    <p:sldId id="306" r:id="rId42"/>
    <p:sldId id="307" r:id="rId43"/>
    <p:sldId id="310" r:id="rId44"/>
    <p:sldId id="291" r:id="rId45"/>
    <p:sldId id="308" r:id="rId46"/>
    <p:sldId id="309" r:id="rId47"/>
    <p:sldId id="311" r:id="rId48"/>
    <p:sldId id="314" r:id="rId49"/>
    <p:sldId id="312" r:id="rId50"/>
    <p:sldId id="292" r:id="rId51"/>
    <p:sldId id="315" r:id="rId52"/>
    <p:sldId id="316" r:id="rId53"/>
    <p:sldId id="293" r:id="rId54"/>
    <p:sldId id="294" r:id="rId55"/>
    <p:sldId id="285" r:id="rId56"/>
    <p:sldId id="295" r:id="rId57"/>
    <p:sldId id="317" r:id="rId58"/>
    <p:sldId id="318" r:id="rId59"/>
    <p:sldId id="296" r:id="rId60"/>
    <p:sldId id="319" r:id="rId61"/>
    <p:sldId id="297" r:id="rId62"/>
    <p:sldId id="320" r:id="rId63"/>
    <p:sldId id="298" r:id="rId64"/>
    <p:sldId id="321" r:id="rId65"/>
    <p:sldId id="322" r:id="rId66"/>
    <p:sldId id="299" r:id="rId67"/>
    <p:sldId id="32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02DFD-C85A-4E7D-855F-DD5B5EEFE70B}"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E536-295B-4D08-B334-3DFBC94B53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02DFD-C85A-4E7D-855F-DD5B5EEFE70B}"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E536-295B-4D08-B334-3DFBC94B53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02DFD-C85A-4E7D-855F-DD5B5EEFE70B}"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E536-295B-4D08-B334-3DFBC94B53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02DFD-C85A-4E7D-855F-DD5B5EEFE70B}"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E536-295B-4D08-B334-3DFBC94B53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02DFD-C85A-4E7D-855F-DD5B5EEFE70B}"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E536-295B-4D08-B334-3DFBC94B53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02DFD-C85A-4E7D-855F-DD5B5EEFE70B}"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BE536-295B-4D08-B334-3DFBC94B53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02DFD-C85A-4E7D-855F-DD5B5EEFE70B}" type="datetimeFigureOut">
              <a:rPr lang="en-US" smtClean="0"/>
              <a:pPr/>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3BE536-295B-4D08-B334-3DFBC94B53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02DFD-C85A-4E7D-855F-DD5B5EEFE70B}" type="datetimeFigureOut">
              <a:rPr lang="en-US" smtClean="0"/>
              <a:pPr/>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3BE536-295B-4D08-B334-3DFBC94B53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02DFD-C85A-4E7D-855F-DD5B5EEFE70B}" type="datetimeFigureOut">
              <a:rPr lang="en-US" smtClean="0"/>
              <a:pPr/>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3BE536-295B-4D08-B334-3DFBC94B53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02DFD-C85A-4E7D-855F-DD5B5EEFE70B}"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BE536-295B-4D08-B334-3DFBC94B53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02DFD-C85A-4E7D-855F-DD5B5EEFE70B}"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BE536-295B-4D08-B334-3DFBC94B53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02DFD-C85A-4E7D-855F-DD5B5EEFE70B}" type="datetimeFigureOut">
              <a:rPr lang="en-US" smtClean="0"/>
              <a:pPr/>
              <a:t>2/12/2020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BE536-295B-4D08-B334-3DFBC94B53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Principles for Connected Devices</a:t>
            </a:r>
            <a:endParaRPr lang="en-US" dirty="0"/>
          </a:p>
        </p:txBody>
      </p:sp>
      <p:sp>
        <p:nvSpPr>
          <p:cNvPr id="3" name="Subtitle 2"/>
          <p:cNvSpPr>
            <a:spLocks noGrp="1"/>
          </p:cNvSpPr>
          <p:nvPr>
            <p:ph type="subTitle" idx="1"/>
          </p:nvPr>
        </p:nvSpPr>
        <p:spPr>
          <a:xfrm>
            <a:off x="838200" y="1371600"/>
            <a:ext cx="1905000" cy="609600"/>
          </a:xfrm>
        </p:spPr>
        <p:txBody>
          <a:bodyPr/>
          <a:lstStyle/>
          <a:p>
            <a:r>
              <a:rPr lang="en-US" dirty="0" smtClean="0"/>
              <a:t>Chapter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Protocol Data Unit is a unit of data which is specified in a protocol of a given layer which transfers from one layer to another.</a:t>
            </a:r>
          </a:p>
          <a:p>
            <a:pPr algn="just"/>
            <a:r>
              <a:rPr lang="en-US" dirty="0" smtClean="0"/>
              <a:t>PDU is transfers from physical layer; frame from data-link layer; packet from network layer; segment from transport layer and text from application and other layers.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smtClean="0"/>
              <a:t>Maximum Transmission Unit(MTU) is the largest size frame or packet or segment specified in octets that can be sent in a packet or frame-based network such as the Internet.</a:t>
            </a:r>
          </a:p>
          <a:p>
            <a:pPr algn="just"/>
            <a:r>
              <a:rPr lang="en-US" dirty="0" smtClean="0"/>
              <a:t>For example: </a:t>
            </a:r>
          </a:p>
          <a:p>
            <a:pPr lvl="1" algn="just"/>
            <a:r>
              <a:rPr lang="en-US" dirty="0" smtClean="0"/>
              <a:t>consider transfers of a segment from the transport layer using the Transmission Control Protocol(TCP) to the network layer. </a:t>
            </a:r>
          </a:p>
          <a:p>
            <a:pPr lvl="1" algn="just"/>
            <a:r>
              <a:rPr lang="en-US" dirty="0" smtClean="0"/>
              <a:t>The MTU determines the maximum size of each data stack in any transfer to the network layer.</a:t>
            </a:r>
          </a:p>
          <a:p>
            <a:pPr lvl="1" algn="just"/>
            <a:r>
              <a:rPr lang="en-US" dirty="0" smtClean="0"/>
              <a:t>The network layer determines the maximum sixe of each frame in any transfer to the data-link layer and then uses MTU of the data-link layer.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Star network denotes the number of nodes interacting with a coordinator or master node.</a:t>
            </a:r>
          </a:p>
          <a:p>
            <a:pPr algn="just"/>
            <a:r>
              <a:rPr lang="en-US" dirty="0" smtClean="0"/>
              <a:t>Mesh network denotes the number of nodes that may interconnect with each other.</a:t>
            </a:r>
          </a:p>
          <a:p>
            <a:pPr algn="just"/>
            <a:r>
              <a:rPr lang="en-US" dirty="0" smtClean="0"/>
              <a:t>End-point device or node denotes he one that provides connectivity to a coordinator or router.</a:t>
            </a:r>
          </a:p>
          <a:p>
            <a:pPr algn="just"/>
            <a:r>
              <a:rPr lang="en-US" dirty="0" smtClean="0"/>
              <a:t>Coordinator denotes the one that connects to a number of end-points as well as routers in a star topology and forwards the data stack from one attached end point/ router to another.</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smtClean="0"/>
              <a:t>Master refers to the one who initiates the pairing with the devices in a star topology network.</a:t>
            </a:r>
          </a:p>
          <a:p>
            <a:pPr algn="just"/>
            <a:r>
              <a:rPr lang="en-US" dirty="0" smtClean="0"/>
              <a:t>Slave means one that pairs with a master, uses the clock signals from master for </a:t>
            </a:r>
            <a:r>
              <a:rPr lang="en-US" dirty="0" err="1" smtClean="0"/>
              <a:t>synchronisation</a:t>
            </a:r>
            <a:r>
              <a:rPr lang="en-US" dirty="0" smtClean="0"/>
              <a:t> and uses address assigned by the master at the beginning.</a:t>
            </a:r>
          </a:p>
          <a:p>
            <a:pPr algn="just"/>
            <a:r>
              <a:rPr lang="en-US" dirty="0" smtClean="0"/>
              <a:t>Router refers to a device or node capable of storing paths each destination to which it has logical links. The router sends the data stack according to the available path or paths at a receiving instance.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Application means software for specific tasks, such as streetlight monitoring or control.</a:t>
            </a:r>
          </a:p>
          <a:p>
            <a:r>
              <a:rPr lang="en-US" dirty="0" smtClean="0"/>
              <a:t>Service means service software, for example, report generation or chart </a:t>
            </a:r>
            <a:r>
              <a:rPr lang="en-US" dirty="0" err="1" smtClean="0"/>
              <a:t>visualisation</a:t>
            </a:r>
            <a:r>
              <a:rPr lang="en-US" dirty="0" smtClean="0"/>
              <a:t> service.</a:t>
            </a:r>
          </a:p>
          <a:p>
            <a:r>
              <a:rPr lang="en-US" dirty="0" smtClean="0"/>
              <a:t>Process means a software component which processes the input and generates the output;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2.2 </a:t>
            </a:r>
            <a:r>
              <a:rPr lang="en-US" sz="2800" dirty="0" err="1" smtClean="0"/>
              <a:t>IoT</a:t>
            </a:r>
            <a:r>
              <a:rPr lang="en-US" sz="2800" dirty="0" smtClean="0"/>
              <a:t>/M2M Systems, Layers And Designs </a:t>
            </a:r>
            <a:r>
              <a:rPr lang="en-US" sz="2800" dirty="0" err="1" smtClean="0"/>
              <a:t>Standardisation</a:t>
            </a:r>
            <a:endParaRPr lang="en-US" sz="2800" dirty="0"/>
          </a:p>
        </p:txBody>
      </p:sp>
      <p:sp>
        <p:nvSpPr>
          <p:cNvPr id="3" name="Content Placeholder 2"/>
          <p:cNvSpPr>
            <a:spLocks noGrp="1"/>
          </p:cNvSpPr>
          <p:nvPr>
            <p:ph idx="1"/>
          </p:nvPr>
        </p:nvSpPr>
        <p:spPr/>
        <p:txBody>
          <a:bodyPr>
            <a:normAutofit fontScale="92500"/>
          </a:bodyPr>
          <a:lstStyle/>
          <a:p>
            <a:pPr algn="just"/>
            <a:r>
              <a:rPr lang="en-US" dirty="0" smtClean="0"/>
              <a:t>A number of international </a:t>
            </a:r>
            <a:r>
              <a:rPr lang="en-US" dirty="0" err="1" smtClean="0"/>
              <a:t>organisations</a:t>
            </a:r>
            <a:r>
              <a:rPr lang="en-US" dirty="0" smtClean="0"/>
              <a:t> have taken action for </a:t>
            </a:r>
            <a:r>
              <a:rPr lang="en-US" dirty="0" err="1" smtClean="0"/>
              <a:t>IoT</a:t>
            </a:r>
            <a:r>
              <a:rPr lang="en-US" dirty="0" smtClean="0"/>
              <a:t> design </a:t>
            </a:r>
            <a:r>
              <a:rPr lang="en-US" dirty="0" err="1" smtClean="0"/>
              <a:t>standardisation</a:t>
            </a:r>
            <a:r>
              <a:rPr lang="en-US" dirty="0" smtClean="0"/>
              <a:t>. Examples are :</a:t>
            </a:r>
          </a:p>
          <a:p>
            <a:pPr lvl="1" algn="just"/>
            <a:r>
              <a:rPr lang="en-US" dirty="0" smtClean="0"/>
              <a:t>IETF(Internet Engineering Task Force), an international body initiated actions for addressing and working on the recommendations for the engineering specifications for the Internet of Things.</a:t>
            </a:r>
          </a:p>
          <a:p>
            <a:pPr lvl="1" algn="just"/>
            <a:r>
              <a:rPr lang="en-US" dirty="0" smtClean="0"/>
              <a:t>IETF suggests the specifications for the layers, and the engineering aspects for the </a:t>
            </a:r>
            <a:r>
              <a:rPr lang="en-US" dirty="0" err="1" smtClean="0"/>
              <a:t>IoT</a:t>
            </a:r>
            <a:r>
              <a:rPr lang="en-US" dirty="0" smtClean="0"/>
              <a:t> communication, networks and applications.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a:r>
              <a:rPr lang="en-US" dirty="0" smtClean="0"/>
              <a:t>(ITU-T) International Telecommunication </a:t>
            </a:r>
            <a:r>
              <a:rPr lang="en-US" dirty="0" err="1" smtClean="0"/>
              <a:t>Unionfor</a:t>
            </a:r>
            <a:r>
              <a:rPr lang="en-US" dirty="0" smtClean="0"/>
              <a:t> Telecommunication suggested a reference model for </a:t>
            </a:r>
            <a:r>
              <a:rPr lang="en-US" dirty="0" err="1" smtClean="0"/>
              <a:t>IoT</a:t>
            </a:r>
            <a:r>
              <a:rPr lang="en-US" dirty="0" smtClean="0"/>
              <a:t> domain, network and transport capabilities for the </a:t>
            </a:r>
            <a:r>
              <a:rPr lang="en-US" dirty="0" err="1" smtClean="0"/>
              <a:t>IoT</a:t>
            </a:r>
            <a:r>
              <a:rPr lang="en-US" dirty="0" smtClean="0"/>
              <a:t> services and the applications at the application and application-support layers.</a:t>
            </a:r>
          </a:p>
          <a:p>
            <a:pPr lvl="1" algn="just"/>
            <a:r>
              <a:rPr lang="en-US" dirty="0" smtClean="0"/>
              <a:t>(ETSI) </a:t>
            </a:r>
            <a:r>
              <a:rPr lang="en-US" dirty="0" err="1" smtClean="0"/>
              <a:t>Europian</a:t>
            </a:r>
            <a:r>
              <a:rPr lang="en-US" dirty="0" smtClean="0"/>
              <a:t> Telecommunication Standards Institute initiated the development of set of standards for the network , and devices and gateway domains for the communication between machines.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a:r>
              <a:rPr lang="en-US" dirty="0" smtClean="0"/>
              <a:t>(OGC) Open Geospatial Consortium, an International Industry Consortium, has also suggested open standards for sensors discovery, capabilities ,quality and other aspects with support to geographical information web support.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2.2.1 Modified OSI model for the </a:t>
            </a:r>
            <a:r>
              <a:rPr lang="en-US" dirty="0" err="1" smtClean="0"/>
              <a:t>IoT</a:t>
            </a:r>
            <a:r>
              <a:rPr lang="en-US" dirty="0" smtClean="0"/>
              <a:t>/M2M systems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 seven-layer OSI model is a standard model. It gives the basic outline for designing a communication network.</a:t>
            </a:r>
          </a:p>
          <a:p>
            <a:pPr algn="just"/>
            <a:r>
              <a:rPr lang="en-US" dirty="0" smtClean="0"/>
              <a:t>A classical seven-layer OSI model and the modifications in that model proposed by IETF.</a:t>
            </a:r>
          </a:p>
          <a:p>
            <a:pPr algn="just"/>
            <a:r>
              <a:rPr lang="en-US" dirty="0" smtClean="0"/>
              <a:t>Data communicates from device end to application end.</a:t>
            </a:r>
          </a:p>
          <a:p>
            <a:pPr algn="just"/>
            <a:r>
              <a:rPr lang="en-US" dirty="0" smtClean="0"/>
              <a:t>Each layer processes the received data and creates a new data stack which transfers it to the next layer.</a:t>
            </a:r>
          </a:p>
          <a:p>
            <a:pPr algn="just"/>
            <a:r>
              <a:rPr lang="en-US" dirty="0" smtClean="0"/>
              <a:t>The processing takes place at the in-between layers, i.e. between the bottom functional-layer to the top layer.</a:t>
            </a:r>
          </a:p>
          <a:p>
            <a:pPr algn="just"/>
            <a:r>
              <a:rPr lang="en-US" dirty="0" smtClean="0"/>
              <a:t>Device end also receives data from an application/service after processing at the in-between layers.</a:t>
            </a:r>
          </a:p>
          <a:p>
            <a:pPr algn="just"/>
            <a:r>
              <a:rPr lang="en-US" dirty="0" err="1" smtClean="0"/>
              <a:t>Gather+Enrich+Stream</a:t>
            </a:r>
            <a:r>
              <a:rPr lang="en-US" dirty="0" smtClean="0"/>
              <a:t>(</a:t>
            </a:r>
            <a:r>
              <a:rPr lang="en-US" dirty="0" err="1" smtClean="0"/>
              <a:t>manage+acquire+organise+analyse</a:t>
            </a:r>
            <a:r>
              <a:rPr lang="en-US" dirty="0" smtClean="0"/>
              <a:t>)=</a:t>
            </a:r>
            <a:r>
              <a:rPr lang="en-US" dirty="0" err="1" smtClean="0"/>
              <a:t>IoT</a:t>
            </a:r>
            <a:r>
              <a:rPr lang="en-US" dirty="0" smtClean="0"/>
              <a:t> applications and services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dirty="0"/>
          </a:p>
        </p:txBody>
      </p:sp>
      <p:pic>
        <p:nvPicPr>
          <p:cNvPr id="7171" name="Picture 3"/>
          <p:cNvPicPr>
            <a:picLocks noChangeAspect="1" noChangeArrowheads="1"/>
          </p:cNvPicPr>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Introduction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Letter…………………</a:t>
            </a:r>
          </a:p>
          <a:p>
            <a:pPr algn="just"/>
            <a:r>
              <a:rPr lang="en-US" dirty="0" smtClean="0"/>
              <a:t>Similarly, when data is transferred from a sensor, then functional units create a stack for data communication to an application.</a:t>
            </a:r>
          </a:p>
          <a:p>
            <a:pPr algn="just"/>
            <a:r>
              <a:rPr lang="en-US" dirty="0" err="1" smtClean="0"/>
              <a:t>IoT</a:t>
            </a:r>
            <a:r>
              <a:rPr lang="en-US" dirty="0" smtClean="0"/>
              <a:t> or M2M device data refers to the data meant for communication to an application, service or process. Data also refers to data received by a device for its monitoring or for actions at actuator in it.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New applications and services are present at the application layer6.</a:t>
            </a:r>
          </a:p>
          <a:p>
            <a:pPr algn="just"/>
            <a:r>
              <a:rPr lang="en-US" dirty="0" smtClean="0"/>
              <a:t>A modification to this is that the application-support layer 5 uses protocols, such as </a:t>
            </a:r>
            <a:r>
              <a:rPr lang="en-US" dirty="0" err="1" smtClean="0"/>
              <a:t>CoAP</a:t>
            </a:r>
            <a:endParaRPr lang="en-US" dirty="0" smtClean="0"/>
          </a:p>
          <a:p>
            <a:pPr algn="just"/>
            <a:r>
              <a:rPr lang="en-US" dirty="0" err="1" smtClean="0"/>
              <a:t>IoT</a:t>
            </a:r>
            <a:r>
              <a:rPr lang="en-US" dirty="0" smtClean="0"/>
              <a:t> applications and services commonly use them for network communication.</a:t>
            </a:r>
          </a:p>
          <a:p>
            <a:pPr algn="just"/>
            <a:r>
              <a:rPr lang="en-US" dirty="0" smtClean="0"/>
              <a:t>The </a:t>
            </a:r>
            <a:r>
              <a:rPr lang="en-US" dirty="0" err="1" smtClean="0"/>
              <a:t>CoAP</a:t>
            </a:r>
            <a:r>
              <a:rPr lang="en-US" dirty="0" smtClean="0"/>
              <a:t> protocol at the layer is used for request/response interactions between the client and server at the network.</a:t>
            </a:r>
          </a:p>
          <a:p>
            <a:pPr algn="just"/>
            <a:r>
              <a:rPr lang="en-US" dirty="0" smtClean="0"/>
              <a:t>Similarly, the application-support layer may include processes for data managing, acquiring, </a:t>
            </a:r>
            <a:r>
              <a:rPr lang="en-US" dirty="0" err="1" smtClean="0"/>
              <a:t>organising</a:t>
            </a:r>
            <a:r>
              <a:rPr lang="en-US" dirty="0" smtClean="0"/>
              <a:t> and </a:t>
            </a:r>
            <a:r>
              <a:rPr lang="en-US" dirty="0" err="1" smtClean="0"/>
              <a:t>analysing</a:t>
            </a:r>
            <a:r>
              <a:rPr lang="en-US" dirty="0" smtClean="0"/>
              <a:t> which are mostly used by applications and services.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Modifications are also at the data-link layer2and physical layer 1.</a:t>
            </a:r>
          </a:p>
          <a:p>
            <a:r>
              <a:rPr lang="en-US" dirty="0" smtClean="0"/>
              <a:t>The new layers are data-adaption and physical cum data-link. The data-adaption layer includes a gateway. The gateway enables communication between the devices network and the web.</a:t>
            </a:r>
          </a:p>
          <a:p>
            <a:r>
              <a:rPr lang="en-US" dirty="0" smtClean="0"/>
              <a:t>A physical </a:t>
            </a:r>
            <a:r>
              <a:rPr lang="en-US" dirty="0" err="1" smtClean="0"/>
              <a:t>IoT</a:t>
            </a:r>
            <a:r>
              <a:rPr lang="en-US" dirty="0" smtClean="0"/>
              <a:t>/M2M device hardware may integrate a wireless transceiver using a communication protocol as well as a data-link protocol for linking the data stacks of L1 and L2.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70000" lnSpcReduction="20000"/>
          </a:bodyPr>
          <a:lstStyle/>
          <a:p>
            <a:pPr algn="just"/>
            <a:r>
              <a:rPr lang="en-US" b="1" dirty="0" smtClean="0"/>
              <a:t>What are the architectural layers in a modified OSI model for Internet of smart streetlights application in example 1.2?</a:t>
            </a:r>
          </a:p>
          <a:p>
            <a:pPr lvl="1" algn="just"/>
            <a:r>
              <a:rPr lang="en-US" dirty="0" smtClean="0"/>
              <a:t>Consider a model for Internet of streetlights. Following are the layers for data interchange in the modified OSI model :</a:t>
            </a:r>
          </a:p>
          <a:p>
            <a:pPr lvl="2" algn="just"/>
            <a:r>
              <a:rPr lang="en-US" sz="2900" dirty="0" smtClean="0"/>
              <a:t>L1 : It consists of smart sensing and data-link circuits with each streetlight transferring the sensed data to L2.</a:t>
            </a:r>
          </a:p>
          <a:p>
            <a:pPr lvl="2" algn="just"/>
            <a:r>
              <a:rPr lang="en-US" sz="2900" dirty="0" smtClean="0"/>
              <a:t>L2: It consists of a group-controller which receives data of each group through Bluetooth or </a:t>
            </a:r>
            <a:r>
              <a:rPr lang="en-US" sz="2900" dirty="0" err="1" smtClean="0"/>
              <a:t>ZigBee</a:t>
            </a:r>
            <a:r>
              <a:rPr lang="en-US" sz="2900" dirty="0" smtClean="0"/>
              <a:t>, aggregates and compacts the data for communication to  the Internet, and controls the group streetlights as per the program commands from a central station.</a:t>
            </a:r>
          </a:p>
          <a:p>
            <a:pPr lvl="2" algn="just"/>
            <a:r>
              <a:rPr lang="en-US" sz="2900" dirty="0" smtClean="0"/>
              <a:t>L3: It communicates a network stream on the Internet to the next layer.</a:t>
            </a:r>
          </a:p>
          <a:p>
            <a:pPr lvl="2" algn="just"/>
            <a:r>
              <a:rPr lang="en-US" sz="2900" dirty="0" smtClean="0"/>
              <a:t>L4: The transport layer does device identity management , identity registry and data routing to the next layer.</a:t>
            </a:r>
          </a:p>
          <a:p>
            <a:pPr lvl="2" algn="just"/>
            <a:r>
              <a:rPr lang="en-US" sz="2900" dirty="0" smtClean="0"/>
              <a:t>L5: The application-support layer does data managing, acquiring, </a:t>
            </a:r>
            <a:r>
              <a:rPr lang="en-US" sz="2900" dirty="0" err="1" smtClean="0"/>
              <a:t>organising</a:t>
            </a:r>
            <a:r>
              <a:rPr lang="en-US" sz="2900" dirty="0" smtClean="0"/>
              <a:t> and </a:t>
            </a:r>
            <a:r>
              <a:rPr lang="en-US" sz="2900" dirty="0" err="1" smtClean="0"/>
              <a:t>analysing</a:t>
            </a:r>
            <a:r>
              <a:rPr lang="en-US" sz="2900" dirty="0" smtClean="0"/>
              <a:t>, and functionalities of standard protocols such as </a:t>
            </a:r>
            <a:r>
              <a:rPr lang="en-US" sz="2900" dirty="0" err="1" smtClean="0"/>
              <a:t>CoAP</a:t>
            </a:r>
            <a:r>
              <a:rPr lang="en-US" sz="2900" dirty="0" smtClean="0"/>
              <a:t>, UDP and IP.</a:t>
            </a:r>
          </a:p>
          <a:p>
            <a:pPr lvl="2" algn="just"/>
            <a:r>
              <a:rPr lang="en-US" sz="2900" dirty="0" smtClean="0"/>
              <a:t>L6: The application layer enables remote programming and issue of central state directions to switch on-off and commands of services to the controllers along with monitoring each group of streetlights in the whole city.</a:t>
            </a:r>
            <a:endParaRPr lang="en-US" sz="29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2.2.2 ITU-T Reference Model</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ITU-T reference model RM1 considers four layers which are :</a:t>
            </a:r>
          </a:p>
          <a:p>
            <a:pPr lvl="1" algn="just"/>
            <a:r>
              <a:rPr lang="en-US" dirty="0" smtClean="0"/>
              <a:t>Lowest Layer, L1 , is the device layer and has device and gateway capabilities.</a:t>
            </a:r>
          </a:p>
          <a:p>
            <a:pPr lvl="1" algn="just"/>
            <a:r>
              <a:rPr lang="en-US" dirty="0" smtClean="0"/>
              <a:t>Next layer, L2, has transport and network capabilities.</a:t>
            </a:r>
          </a:p>
          <a:p>
            <a:pPr lvl="1" algn="just"/>
            <a:r>
              <a:rPr lang="en-US" dirty="0" smtClean="0"/>
              <a:t>Next layer ,L3, is the services and application-support layer. The support layer has two types of capabilities- generic and specific service or application-support capabilities.</a:t>
            </a:r>
          </a:p>
          <a:p>
            <a:pPr lvl="1" algn="just"/>
            <a:r>
              <a:rPr lang="en-US" dirty="0" smtClean="0"/>
              <a:t>Top layer, L4, is for applications and services.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dirty="0"/>
          </a:p>
        </p:txBody>
      </p:sp>
      <p:pic>
        <p:nvPicPr>
          <p:cNvPr id="6147" name="Picture 3"/>
          <p:cNvPicPr>
            <a:picLocks noChangeAspect="1" noChangeArrowheads="1"/>
          </p:cNvPicPr>
          <p:nvPr/>
        </p:nvPicPr>
        <p:blipFill>
          <a:blip r:embed="rId2"/>
          <a:srcRect/>
          <a:stretch>
            <a:fillRect/>
          </a:stretch>
        </p:blipFill>
        <p:spPr bwMode="auto">
          <a:xfrm>
            <a:off x="80963" y="0"/>
            <a:ext cx="8982075"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ITU-T recommends four layers, each with different capabilities . A comparison of ITU-T RM1 with the six-layer OSI model can be made as follows:</a:t>
            </a:r>
          </a:p>
          <a:p>
            <a:pPr lvl="1" algn="just"/>
            <a:r>
              <a:rPr lang="en-US" dirty="0" smtClean="0"/>
              <a:t>RM1 device layer capabilities are similar to data adaption and physical cum data-link layers.</a:t>
            </a:r>
          </a:p>
          <a:p>
            <a:pPr lvl="1" algn="just"/>
            <a:r>
              <a:rPr lang="en-US" dirty="0" smtClean="0"/>
              <a:t>RM1 network layer capabilities are similar to transport and network layers.</a:t>
            </a:r>
          </a:p>
          <a:p>
            <a:pPr lvl="1" algn="just"/>
            <a:r>
              <a:rPr lang="en-US" dirty="0" smtClean="0"/>
              <a:t>RM1 upper two layer capabilities are similar to top down layers.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A comparison with the CISCO </a:t>
            </a:r>
            <a:r>
              <a:rPr lang="en-US" dirty="0" err="1" smtClean="0"/>
              <a:t>IoT</a:t>
            </a:r>
            <a:r>
              <a:rPr lang="en-US" dirty="0" smtClean="0"/>
              <a:t> reference model(RM2) can be made as follows:</a:t>
            </a:r>
          </a:p>
          <a:p>
            <a:pPr lvl="1" algn="just"/>
            <a:r>
              <a:rPr lang="en-US" dirty="0" smtClean="0"/>
              <a:t>RM1 L4 capabilities are similar to RM2 collaborations and processes , and application top two levels.</a:t>
            </a:r>
          </a:p>
          <a:p>
            <a:pPr lvl="1" algn="just"/>
            <a:r>
              <a:rPr lang="en-US" dirty="0" smtClean="0"/>
              <a:t>RM1 L3 capabilities are similar to RM2 three middle-level functions of data abstraction, accumulation, analysis and transformation.</a:t>
            </a:r>
          </a:p>
          <a:p>
            <a:pPr lvl="1" algn="just"/>
            <a:r>
              <a:rPr lang="en-US" dirty="0" smtClean="0"/>
              <a:t>RM1 L2 layer capabilities are similar to RM2 functions at connectivity level.</a:t>
            </a:r>
          </a:p>
          <a:p>
            <a:pPr lvl="1" algn="just"/>
            <a:r>
              <a:rPr lang="en-US" dirty="0" smtClean="0"/>
              <a:t>RM1 L1 device layer capabilities are similar to RM2 functions at physical devices level.</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fontScale="70000" lnSpcReduction="20000"/>
          </a:bodyPr>
          <a:lstStyle/>
          <a:p>
            <a:pPr algn="just"/>
            <a:r>
              <a:rPr lang="en-US" sz="3400" b="1" dirty="0" smtClean="0"/>
              <a:t>What are the architectural layers in ITU-T reference model for Internet of RFIDs application?</a:t>
            </a:r>
          </a:p>
          <a:p>
            <a:pPr lvl="1" algn="just"/>
            <a:r>
              <a:rPr lang="en-US" dirty="0" smtClean="0"/>
              <a:t>Consider a model for Internet of RFIDs. Following are the capabilities of the layers and data interchange in the ITU-T reference model.</a:t>
            </a:r>
          </a:p>
          <a:p>
            <a:pPr lvl="2" algn="just"/>
            <a:r>
              <a:rPr lang="en-US" sz="3200" dirty="0" smtClean="0"/>
              <a:t>Layer1 : Device and gateway capabilities are present in the RFID physical device cum RFID reader which acquires the ID data, and communicates the enriched data according  to a wireless protocol to an access point(AP).</a:t>
            </a:r>
          </a:p>
          <a:p>
            <a:pPr lvl="2" algn="just"/>
            <a:r>
              <a:rPr lang="en-US" sz="3200" dirty="0" smtClean="0"/>
              <a:t>Layer2 : Transport and network capabilities are present at access network consisting of </a:t>
            </a:r>
            <a:r>
              <a:rPr lang="en-US" sz="3200" dirty="0" err="1" smtClean="0"/>
              <a:t>Aps</a:t>
            </a:r>
            <a:r>
              <a:rPr lang="en-US" sz="3200" dirty="0" smtClean="0"/>
              <a:t> and Internet connectivity to servers.</a:t>
            </a:r>
          </a:p>
          <a:p>
            <a:pPr lvl="2" algn="just"/>
            <a:r>
              <a:rPr lang="en-US" sz="3200" dirty="0" smtClean="0"/>
              <a:t>Layer 3: Services and application-support layer capabilities at server are RFID device’s registry , ID management, RFIDs data routing to server or data centre , data analysis for the time-series device presence and device tracked positions.</a:t>
            </a:r>
          </a:p>
          <a:p>
            <a:pPr lvl="2" algn="just"/>
            <a:r>
              <a:rPr lang="en-US" sz="3200" dirty="0" smtClean="0"/>
              <a:t>Layer 4: Services and capabilities of RFIDs are tracking, inventory control of goods and business processes; for example, supply-chain management.</a:t>
            </a:r>
            <a:endParaRPr lang="en-US" sz="3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Communication technologies</a:t>
            </a:r>
            <a:endParaRPr lang="en-US" dirty="0"/>
          </a:p>
        </p:txBody>
      </p:sp>
      <p:sp>
        <p:nvSpPr>
          <p:cNvPr id="3" name="Content Placeholder 2"/>
          <p:cNvSpPr>
            <a:spLocks noGrp="1"/>
          </p:cNvSpPr>
          <p:nvPr>
            <p:ph idx="1"/>
          </p:nvPr>
        </p:nvSpPr>
        <p:spPr/>
        <p:txBody>
          <a:bodyPr/>
          <a:lstStyle/>
          <a:p>
            <a:pPr algn="just"/>
            <a:r>
              <a:rPr lang="en-US" dirty="0" smtClean="0"/>
              <a:t>Physical cum data-link layer in the model consists of a local area network/personal area network.</a:t>
            </a:r>
          </a:p>
          <a:p>
            <a:pPr algn="just"/>
            <a:r>
              <a:rPr lang="en-US" dirty="0" smtClean="0"/>
              <a:t>A local network of </a:t>
            </a:r>
            <a:r>
              <a:rPr lang="en-US" dirty="0" err="1" smtClean="0"/>
              <a:t>IoT</a:t>
            </a:r>
            <a:r>
              <a:rPr lang="en-US" dirty="0" smtClean="0"/>
              <a:t> or M2M device deploys one of the two types of technologies:</a:t>
            </a:r>
          </a:p>
          <a:p>
            <a:pPr lvl="1" algn="just"/>
            <a:r>
              <a:rPr lang="en-US" dirty="0" smtClean="0"/>
              <a:t>Wireless communication technologies</a:t>
            </a:r>
          </a:p>
          <a:p>
            <a:pPr lvl="1" algn="just"/>
            <a:r>
              <a:rPr lang="en-US" dirty="0" smtClean="0"/>
              <a:t>Wired communication technologies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a:bodyPr>
          <a:lstStyle/>
          <a:p>
            <a:pPr algn="just"/>
            <a:r>
              <a:rPr lang="en-US" sz="2400" dirty="0" smtClean="0"/>
              <a:t>Figure 2.4 shows connected devices(1</a:t>
            </a:r>
            <a:r>
              <a:rPr lang="en-US" sz="2400" baseline="30000" dirty="0" smtClean="0"/>
              <a:t>st</a:t>
            </a:r>
            <a:r>
              <a:rPr lang="en-US" sz="2400" dirty="0" smtClean="0"/>
              <a:t> to </a:t>
            </a:r>
            <a:r>
              <a:rPr lang="en-US" sz="2400" dirty="0" err="1" smtClean="0"/>
              <a:t>ith</a:t>
            </a:r>
            <a:r>
              <a:rPr lang="en-US" sz="2400" dirty="0" smtClean="0"/>
              <a:t>) connectivity using different technologies for communication of data from and to devices to the local network connectivity to a gateway.</a:t>
            </a:r>
            <a:endParaRPr lang="en-US" sz="2400" dirty="0"/>
          </a:p>
        </p:txBody>
      </p:sp>
      <p:pic>
        <p:nvPicPr>
          <p:cNvPr id="24578" name="Picture 2"/>
          <p:cNvPicPr>
            <a:picLocks noChangeAspect="1" noChangeArrowheads="1"/>
          </p:cNvPicPr>
          <p:nvPr/>
        </p:nvPicPr>
        <p:blipFill>
          <a:blip r:embed="rId2"/>
          <a:srcRect/>
          <a:stretch>
            <a:fillRect/>
          </a:stretch>
        </p:blipFill>
        <p:spPr bwMode="auto">
          <a:xfrm>
            <a:off x="0" y="1524000"/>
            <a:ext cx="9144000" cy="5334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stack denotes the data received after the actions at various in-between layers. Layers in OSI model are Application, Presentation, session, transport, Network, data-link and physical.</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Figure 2.4 shows number of devices present in an </a:t>
            </a:r>
            <a:r>
              <a:rPr lang="en-US" dirty="0" err="1" smtClean="0"/>
              <a:t>IoT</a:t>
            </a:r>
            <a:r>
              <a:rPr lang="en-US" dirty="0" smtClean="0"/>
              <a:t> or M2M devices network. The figure shows the local area network of devices . </a:t>
            </a:r>
          </a:p>
          <a:p>
            <a:pPr algn="just"/>
            <a:r>
              <a:rPr lang="en-US" dirty="0" smtClean="0"/>
              <a:t>The connectivity between the devices is by using RF, Bluetooth Smart Energy, </a:t>
            </a:r>
            <a:r>
              <a:rPr lang="en-US" dirty="0" err="1" smtClean="0"/>
              <a:t>ZigBee</a:t>
            </a:r>
            <a:r>
              <a:rPr lang="en-US" dirty="0" smtClean="0"/>
              <a:t> IP, </a:t>
            </a:r>
            <a:r>
              <a:rPr lang="en-US" dirty="0" err="1" smtClean="0"/>
              <a:t>ZigBee</a:t>
            </a:r>
            <a:r>
              <a:rPr lang="en-US" dirty="0" smtClean="0"/>
              <a:t> NAN, NFC or 6LowPAN or mobile.</a:t>
            </a:r>
          </a:p>
          <a:p>
            <a:pPr algn="just"/>
            <a:r>
              <a:rPr lang="en-US" dirty="0" smtClean="0"/>
              <a:t>Tens of bytes communicate at an instance between the device and local devices network.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2.3.1 Wireless Communication Technology</a:t>
            </a:r>
            <a:endParaRPr lang="en-US" sz="3600" dirty="0"/>
          </a:p>
        </p:txBody>
      </p:sp>
      <p:sp>
        <p:nvSpPr>
          <p:cNvPr id="3" name="Content Placeholder 2"/>
          <p:cNvSpPr>
            <a:spLocks noGrp="1"/>
          </p:cNvSpPr>
          <p:nvPr>
            <p:ph idx="1"/>
          </p:nvPr>
        </p:nvSpPr>
        <p:spPr/>
        <p:txBody>
          <a:bodyPr/>
          <a:lstStyle/>
          <a:p>
            <a:pPr algn="just"/>
            <a:r>
              <a:rPr lang="en-US" dirty="0" smtClean="0"/>
              <a:t>Examples of wireless communication technologies are NFC, RFID, </a:t>
            </a:r>
            <a:r>
              <a:rPr lang="en-US" dirty="0" err="1" smtClean="0"/>
              <a:t>ZigBee</a:t>
            </a:r>
            <a:r>
              <a:rPr lang="en-US" dirty="0" smtClean="0"/>
              <a:t>, </a:t>
            </a:r>
            <a:r>
              <a:rPr lang="en-US" dirty="0" err="1" smtClean="0"/>
              <a:t>BlueTooth</a:t>
            </a:r>
            <a:r>
              <a:rPr lang="en-US" dirty="0" smtClean="0"/>
              <a:t>(BT), RF transceivers and RF modules.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Near-Field Communication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Near-Field communication is an enhancement of ISO/IEC14443 standard for contact-less proximity-card.</a:t>
            </a:r>
          </a:p>
          <a:p>
            <a:pPr algn="just"/>
            <a:r>
              <a:rPr lang="en-US" dirty="0" smtClean="0"/>
              <a:t>NFC is a short distance wireless communication technology.</a:t>
            </a:r>
          </a:p>
          <a:p>
            <a:pPr algn="just"/>
            <a:r>
              <a:rPr lang="en-US" dirty="0" smtClean="0"/>
              <a:t>It enables data exchange between cards in proximity and other devices.</a:t>
            </a:r>
          </a:p>
          <a:p>
            <a:pPr algn="just"/>
            <a:r>
              <a:rPr lang="en-US" dirty="0" smtClean="0"/>
              <a:t>Examples of applications of NFC are proximity-card reader/RFID/</a:t>
            </a:r>
            <a:r>
              <a:rPr lang="en-US" dirty="0" err="1" smtClean="0"/>
              <a:t>IoT</a:t>
            </a:r>
            <a:r>
              <a:rPr lang="en-US" dirty="0" smtClean="0"/>
              <a:t>/M2M/mobile device, mobile payment wallet, electronic keys for car, house , office entry keys and biometric passport readers.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NFC devices transmit and receive data at the same instance and the setup time is 0.1s.</a:t>
            </a:r>
          </a:p>
          <a:p>
            <a:r>
              <a:rPr lang="en-US" dirty="0" smtClean="0"/>
              <a:t>The device or its reader can generate RF fields for the nearby passive devices such as passive RFID.</a:t>
            </a:r>
          </a:p>
          <a:p>
            <a:r>
              <a:rPr lang="en-US" dirty="0" smtClean="0"/>
              <a:t>An NFC device can check RF field and detect collision of transmitted signals.</a:t>
            </a:r>
          </a:p>
          <a:p>
            <a:r>
              <a:rPr lang="en-US" dirty="0" smtClean="0"/>
              <a:t>The device can check collision when the received signal bits do not match with the transmitted signal bits.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Features of an NFC device are:</a:t>
            </a:r>
          </a:p>
          <a:p>
            <a:pPr lvl="1" algn="just"/>
            <a:r>
              <a:rPr lang="en-US" dirty="0" smtClean="0"/>
              <a:t>Range of functioning is within10 to 20 cm.</a:t>
            </a:r>
          </a:p>
          <a:p>
            <a:pPr lvl="1" algn="just"/>
            <a:r>
              <a:rPr lang="en-US" dirty="0" smtClean="0"/>
              <a:t>The device can also communicate with Bluetooth and Wi-Fi devices in order to extend the distance from 10cm to 30 m or higher.</a:t>
            </a:r>
          </a:p>
          <a:p>
            <a:pPr lvl="1" algn="just"/>
            <a:r>
              <a:rPr lang="en-US" dirty="0" smtClean="0"/>
              <a:t>The device is able to receive and pass the data to a </a:t>
            </a:r>
            <a:r>
              <a:rPr lang="en-US" dirty="0" err="1" smtClean="0"/>
              <a:t>bluetooth</a:t>
            </a:r>
            <a:r>
              <a:rPr lang="en-US" dirty="0" smtClean="0"/>
              <a:t> connection or </a:t>
            </a:r>
            <a:r>
              <a:rPr lang="en-US" dirty="0" err="1" smtClean="0"/>
              <a:t>standardised</a:t>
            </a:r>
            <a:r>
              <a:rPr lang="en-US" dirty="0" smtClean="0"/>
              <a:t> LAN or Wi-Fi using information handover functions.</a:t>
            </a:r>
          </a:p>
          <a:p>
            <a:pPr lvl="1" algn="just"/>
            <a:r>
              <a:rPr lang="en-US" dirty="0" smtClean="0"/>
              <a:t>Device data transfer rates are 106 kbps, 212 kbps,424 kbps and 848 kbps.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algn="just"/>
            <a:r>
              <a:rPr lang="en-US" dirty="0" smtClean="0"/>
              <a:t>Three modes of communication are:</a:t>
            </a:r>
          </a:p>
          <a:p>
            <a:pPr lvl="1" algn="just"/>
            <a:r>
              <a:rPr lang="en-US" dirty="0" smtClean="0"/>
              <a:t>Point-to-point(P2P) mode: both devices use the active devices in which RF fields alternately generate when communicating.</a:t>
            </a:r>
          </a:p>
          <a:p>
            <a:pPr lvl="1" algn="just"/>
            <a:r>
              <a:rPr lang="en-US" dirty="0" smtClean="0"/>
              <a:t>Card-emulation mode: Communication without interruption for the read and write as required in a smart card and smart card reader.</a:t>
            </a:r>
          </a:p>
          <a:p>
            <a:pPr lvl="2" algn="just"/>
            <a:r>
              <a:rPr lang="en-US" dirty="0" err="1" smtClean="0"/>
              <a:t>FeliCa</a:t>
            </a:r>
            <a:r>
              <a:rPr lang="en-US" dirty="0" smtClean="0"/>
              <a:t> and </a:t>
            </a:r>
            <a:r>
              <a:rPr lang="en-US" dirty="0" err="1" smtClean="0"/>
              <a:t>Mifare</a:t>
            </a:r>
            <a:r>
              <a:rPr lang="en-US" dirty="0" smtClean="0"/>
              <a:t> standards are protocols for reading and writing data on the card device and reader, and then the reader can transfer information to Bluetooth or LAN.</a:t>
            </a:r>
          </a:p>
          <a:p>
            <a:pPr lvl="1" algn="just"/>
            <a:r>
              <a:rPr lang="en-US" dirty="0" smtClean="0"/>
              <a:t>Reader Mode : Using NFC the device reads passive RFID device. The RF field is generated by an active NFC device. This enables the passive device to communicate.</a:t>
            </a:r>
          </a:p>
          <a:p>
            <a:pPr lvl="2" algn="just"/>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Radio Frequency Identification(RFID) is an automatic identification method. RFIDs use the Internet. RFID usage is, therefore , in remote storage and retrieval of data is done at the RFID tags.</a:t>
            </a:r>
          </a:p>
          <a:p>
            <a:pPr algn="just"/>
            <a:r>
              <a:rPr lang="en-US" dirty="0" smtClean="0"/>
              <a:t>An RFID device functions as tag or label, which may be placed on an object. The objects can be tracked for the movements. The object may be parcel, person, bird or an animal.</a:t>
            </a:r>
          </a:p>
          <a:p>
            <a:pPr algn="just"/>
            <a:r>
              <a:rPr lang="en-US" dirty="0" err="1" smtClean="0"/>
              <a:t>IoT</a:t>
            </a:r>
            <a:r>
              <a:rPr lang="en-US" dirty="0" smtClean="0"/>
              <a:t> applications of RFID are in business processes , such as parcels tracking and inventory control, sales log-ins and supply-chain management.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Bluetooth BR/EDR and Bluetooth Low energy</a:t>
            </a:r>
            <a:endParaRPr lang="en-US" sz="3200" dirty="0"/>
          </a:p>
        </p:txBody>
      </p:sp>
      <p:sp>
        <p:nvSpPr>
          <p:cNvPr id="3" name="Content Placeholder 2"/>
          <p:cNvSpPr>
            <a:spLocks noGrp="1"/>
          </p:cNvSpPr>
          <p:nvPr>
            <p:ph idx="1"/>
          </p:nvPr>
        </p:nvSpPr>
        <p:spPr/>
        <p:txBody>
          <a:bodyPr>
            <a:normAutofit fontScale="92500"/>
          </a:bodyPr>
          <a:lstStyle/>
          <a:p>
            <a:pPr algn="just"/>
            <a:r>
              <a:rPr lang="en-US" dirty="0" smtClean="0"/>
              <a:t>Bluetooth devices follow IEEE 802.15.1 standard protocol for L1. BT devices form a WPAN device network.</a:t>
            </a:r>
          </a:p>
          <a:p>
            <a:pPr algn="just"/>
            <a:r>
              <a:rPr lang="en-US" dirty="0" smtClean="0"/>
              <a:t>Two types of modes for the devices are Bluetooth BR/EDR and Bluetooth low energy.</a:t>
            </a:r>
          </a:p>
          <a:p>
            <a:pPr algn="just"/>
            <a:r>
              <a:rPr lang="en-US" dirty="0" smtClean="0"/>
              <a:t>A latest version is Bluetooth v4.2.</a:t>
            </a:r>
          </a:p>
          <a:p>
            <a:pPr algn="just"/>
            <a:r>
              <a:rPr lang="en-US" dirty="0" smtClean="0"/>
              <a:t>BT LE is also called Bluetooth Smart. BT LE range is 150m at 10mW power output , data transfer rate is 1Mbps and setup time is less than 6s.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74637"/>
            <a:ext cx="8229600" cy="5897563"/>
          </a:xfrm>
        </p:spPr>
        <p:txBody>
          <a:bodyPr>
            <a:normAutofit fontScale="85000" lnSpcReduction="20000"/>
          </a:bodyPr>
          <a:lstStyle/>
          <a:p>
            <a:r>
              <a:rPr lang="en-US" dirty="0" smtClean="0"/>
              <a:t>Bluetooth v5 , released in June 2016, has increased the broadcast capacity by 800%, quadrupled the range and doubled the speed.</a:t>
            </a:r>
          </a:p>
          <a:p>
            <a:r>
              <a:rPr lang="en-US" dirty="0" smtClean="0"/>
              <a:t>Features of BT LE or dual mode BT BR/EDR are: </a:t>
            </a:r>
          </a:p>
          <a:p>
            <a:pPr lvl="1"/>
            <a:r>
              <a:rPr lang="en-US" dirty="0" smtClean="0"/>
              <a:t>Auto-</a:t>
            </a:r>
            <a:r>
              <a:rPr lang="en-US" dirty="0" err="1" smtClean="0"/>
              <a:t>synchronisation</a:t>
            </a:r>
            <a:r>
              <a:rPr lang="en-US" dirty="0" smtClean="0"/>
              <a:t> between mobile and other devices when both use BT. BT network uses features of self-discovery, self-configuration and self-healing.</a:t>
            </a:r>
          </a:p>
          <a:p>
            <a:pPr lvl="1"/>
            <a:r>
              <a:rPr lang="en-US" dirty="0" smtClean="0"/>
              <a:t>Radio range depending on class of radio; class 1 or 2 or radios: 100m, 10m or 1m used in device BT implementation.</a:t>
            </a:r>
          </a:p>
          <a:p>
            <a:pPr lvl="1"/>
            <a:r>
              <a:rPr lang="en-US" dirty="0" smtClean="0"/>
              <a:t>Support to NFC pairing for low latency in pairing the BT devices.</a:t>
            </a:r>
          </a:p>
          <a:p>
            <a:pPr lvl="1"/>
            <a:r>
              <a:rPr lang="en-US" dirty="0" smtClean="0"/>
              <a:t>Two modes –dual or single mode devices are used for </a:t>
            </a:r>
            <a:r>
              <a:rPr lang="en-US" dirty="0" err="1" smtClean="0"/>
              <a:t>IoT</a:t>
            </a:r>
            <a:r>
              <a:rPr lang="en-US" dirty="0" smtClean="0"/>
              <a:t> /M2M devices local area network.</a:t>
            </a:r>
          </a:p>
          <a:p>
            <a:pPr lvl="1"/>
            <a:r>
              <a:rPr lang="en-US" dirty="0" smtClean="0"/>
              <a:t>Ipv6 connection option for BT smart with IPSP.</a:t>
            </a:r>
          </a:p>
          <a:p>
            <a:pPr lvl="1"/>
            <a:r>
              <a:rPr lang="en-US" dirty="0" smtClean="0"/>
              <a:t>Smaller packets in LE mode.</a:t>
            </a:r>
          </a:p>
          <a:p>
            <a:pPr lvl="1"/>
            <a:r>
              <a:rPr lang="en-US" dirty="0" smtClean="0"/>
              <a:t>Operation in secured as well as unsecured modes.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ZigBee</a:t>
            </a:r>
            <a:r>
              <a:rPr lang="en-US" dirty="0" smtClean="0"/>
              <a:t> IP/</a:t>
            </a:r>
            <a:r>
              <a:rPr lang="en-US" dirty="0" err="1" smtClean="0"/>
              <a:t>ZigBee</a:t>
            </a:r>
            <a:r>
              <a:rPr lang="en-US" dirty="0" smtClean="0"/>
              <a:t> SE 2.0</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err="1" smtClean="0"/>
              <a:t>ZigBee</a:t>
            </a:r>
            <a:r>
              <a:rPr lang="en-US" dirty="0" smtClean="0"/>
              <a:t> devices follow the IEEE 802.15.4 standard protocol L1. </a:t>
            </a:r>
            <a:r>
              <a:rPr lang="en-US" dirty="0" err="1" smtClean="0"/>
              <a:t>ZigBee</a:t>
            </a:r>
            <a:r>
              <a:rPr lang="en-US" dirty="0" smtClean="0"/>
              <a:t> devices form a WPAN devices network.</a:t>
            </a:r>
          </a:p>
          <a:p>
            <a:pPr algn="just"/>
            <a:r>
              <a:rPr lang="en-US" dirty="0" err="1" smtClean="0"/>
              <a:t>ZigBee</a:t>
            </a:r>
            <a:r>
              <a:rPr lang="en-US" dirty="0" smtClean="0"/>
              <a:t> end-point devices form a WPAN of embedded sensors, actuators, appliances, controllers or medical data systems which connect to the Internet for </a:t>
            </a:r>
            <a:r>
              <a:rPr lang="en-US" dirty="0" err="1" smtClean="0"/>
              <a:t>IoT</a:t>
            </a:r>
            <a:r>
              <a:rPr lang="en-US" dirty="0" smtClean="0"/>
              <a:t> applications , services and business processes.</a:t>
            </a:r>
          </a:p>
          <a:p>
            <a:pPr algn="just"/>
            <a:r>
              <a:rPr lang="en-US" dirty="0" err="1" smtClean="0"/>
              <a:t>ZigBee</a:t>
            </a:r>
            <a:r>
              <a:rPr lang="en-US" dirty="0" smtClean="0"/>
              <a:t> </a:t>
            </a:r>
            <a:r>
              <a:rPr lang="en-US" dirty="0" err="1" smtClean="0"/>
              <a:t>Neighbourhood</a:t>
            </a:r>
            <a:r>
              <a:rPr lang="en-US" dirty="0" smtClean="0"/>
              <a:t> Area Network (NAN) is a version for a smart grid. </a:t>
            </a:r>
            <a:r>
              <a:rPr lang="en-US" dirty="0" err="1" smtClean="0"/>
              <a:t>ZigBee</a:t>
            </a:r>
            <a:r>
              <a:rPr lang="en-US" dirty="0" smtClean="0"/>
              <a:t> smart energy version 2.0 has energy management and energy efficiency capabilities using an IP network.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smtClean="0"/>
              <a:t>Following are the key terms which need to be understood to learn the design principles of connected devices for </a:t>
            </a:r>
            <a:r>
              <a:rPr lang="en-US" dirty="0" err="1" smtClean="0"/>
              <a:t>IoTs</a:t>
            </a:r>
            <a:r>
              <a:rPr lang="en-US" dirty="0" smtClean="0"/>
              <a:t> :</a:t>
            </a:r>
          </a:p>
          <a:p>
            <a:pPr lvl="1" algn="just"/>
            <a:r>
              <a:rPr lang="en-US" dirty="0" smtClean="0"/>
              <a:t>Layer refers to a stage during a set of actions which the action is taken as per a specific protocol or method..</a:t>
            </a:r>
          </a:p>
          <a:p>
            <a:pPr lvl="1" algn="just"/>
            <a:r>
              <a:rPr lang="en-US" dirty="0" smtClean="0"/>
              <a:t>Physical layer refers to a layer at transmitting-node or at the receiving node for the data bits.  The transfer uses physical system and refers to wireless or wired transmission. This layer is the lowest layer.</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dirty="0" smtClean="0"/>
              <a:t>Features of a </a:t>
            </a:r>
            <a:r>
              <a:rPr lang="en-US" dirty="0" err="1" smtClean="0"/>
              <a:t>ZigBee</a:t>
            </a:r>
            <a:r>
              <a:rPr lang="en-US" dirty="0" smtClean="0"/>
              <a:t> network are:</a:t>
            </a:r>
          </a:p>
          <a:p>
            <a:pPr lvl="1" algn="just"/>
            <a:r>
              <a:rPr lang="en-US" dirty="0" smtClean="0"/>
              <a:t>L1 layer PDU=127B</a:t>
            </a:r>
          </a:p>
          <a:p>
            <a:pPr lvl="1" algn="just"/>
            <a:r>
              <a:rPr lang="en-US" dirty="0" smtClean="0"/>
              <a:t>Used for low-power, short-range WPAN</a:t>
            </a:r>
          </a:p>
          <a:p>
            <a:pPr lvl="1" algn="just"/>
            <a:r>
              <a:rPr lang="en-US" dirty="0" smtClean="0"/>
              <a:t>The device can function in six modes- end point, </a:t>
            </a:r>
            <a:r>
              <a:rPr lang="en-US" dirty="0" err="1" smtClean="0"/>
              <a:t>ZigBee-ZigBee</a:t>
            </a:r>
            <a:r>
              <a:rPr lang="en-US" dirty="0" smtClean="0"/>
              <a:t> devices router, </a:t>
            </a:r>
            <a:r>
              <a:rPr lang="en-US" dirty="0" err="1" smtClean="0"/>
              <a:t>ZigBee</a:t>
            </a:r>
            <a:r>
              <a:rPr lang="en-US" dirty="0" smtClean="0"/>
              <a:t> network coordinator, </a:t>
            </a:r>
            <a:r>
              <a:rPr lang="en-US" dirty="0" err="1" smtClean="0"/>
              <a:t>ZigBee</a:t>
            </a:r>
            <a:r>
              <a:rPr lang="en-US" dirty="0" smtClean="0"/>
              <a:t>-IP coordinator, </a:t>
            </a:r>
            <a:r>
              <a:rPr lang="en-US" dirty="0" err="1" smtClean="0"/>
              <a:t>ZigBee</a:t>
            </a:r>
            <a:r>
              <a:rPr lang="en-US" dirty="0" smtClean="0"/>
              <a:t>-IP router and IP host.</a:t>
            </a:r>
          </a:p>
          <a:p>
            <a:pPr lvl="1" algn="just"/>
            <a:r>
              <a:rPr lang="en-US" dirty="0" err="1" smtClean="0"/>
              <a:t>ZigBee</a:t>
            </a:r>
            <a:r>
              <a:rPr lang="en-US" dirty="0" smtClean="0"/>
              <a:t> IP enhancement provisions the IPv6 connectivity. A </a:t>
            </a:r>
            <a:r>
              <a:rPr lang="en-US" dirty="0" err="1" smtClean="0"/>
              <a:t>zigBee</a:t>
            </a:r>
            <a:r>
              <a:rPr lang="en-US" dirty="0" smtClean="0"/>
              <a:t> IP device is a Reduced Function Device(RFD).</a:t>
            </a:r>
          </a:p>
          <a:p>
            <a:pPr lvl="1" algn="just"/>
            <a:r>
              <a:rPr lang="en-US" dirty="0" smtClean="0"/>
              <a:t>The </a:t>
            </a:r>
            <a:r>
              <a:rPr lang="en-US" dirty="0" err="1" smtClean="0"/>
              <a:t>ZigBee</a:t>
            </a:r>
            <a:r>
              <a:rPr lang="en-US" dirty="0" smtClean="0"/>
              <a:t> router uses reactive and proactive protocols for routing mode, which enable applications in big-scale automation and remote controls.</a:t>
            </a:r>
          </a:p>
          <a:p>
            <a:pPr lvl="1" algn="just"/>
            <a:r>
              <a:rPr lang="en-US" dirty="0" smtClean="0"/>
              <a:t>A self-configuring and self-healing dynamic pairing mesh network, supports both multicast and </a:t>
            </a:r>
            <a:r>
              <a:rPr lang="en-US" dirty="0" err="1" smtClean="0"/>
              <a:t>unicast</a:t>
            </a:r>
            <a:r>
              <a:rPr lang="en-US" dirty="0" smtClean="0"/>
              <a:t> options.</a:t>
            </a:r>
          </a:p>
          <a:p>
            <a:pPr lvl="1" algn="just"/>
            <a:r>
              <a:rPr lang="en-US" dirty="0" smtClean="0"/>
              <a:t>Support to development of discovery  mechanism with full application confirmation.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ZigBee</a:t>
            </a:r>
            <a:r>
              <a:rPr lang="en-US" dirty="0" smtClean="0"/>
              <a:t> NAN is for devices which are used for smart-metering, distribution automation devices and smart grid communication profile.</a:t>
            </a:r>
          </a:p>
          <a:p>
            <a:r>
              <a:rPr lang="en-US" dirty="0" smtClean="0"/>
              <a:t>NAN enables utility’s last-mile at HAN , outdoor access network that connects smart meters to WAN gateways.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pic>
        <p:nvPicPr>
          <p:cNvPr id="1027" name="Picture 3"/>
          <p:cNvPicPr>
            <a:picLocks noChangeAspect="1" noChangeArrowheads="1"/>
          </p:cNvPicPr>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51" name="Picture 3"/>
          <p:cNvPicPr>
            <a:picLocks noChangeAspect="1" noChangeArrowheads="1"/>
          </p:cNvPicPr>
          <p:nvPr/>
        </p:nvPicPr>
        <p:blipFill>
          <a:blip r:embed="rId2"/>
          <a:srcRect/>
          <a:stretch>
            <a:fillRect/>
          </a:stretch>
        </p:blipFill>
        <p:spPr bwMode="auto">
          <a:xfrm>
            <a:off x="47625" y="0"/>
            <a:ext cx="9048750" cy="5257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smtClean="0"/>
              <a:t>Wi-Fi is an interface technology that uses IEEE 802.11 protocol and enables the Wireless Local Area Networks .</a:t>
            </a:r>
          </a:p>
          <a:p>
            <a:r>
              <a:rPr lang="en-US" dirty="0" smtClean="0"/>
              <a:t>Wi-Fi devices connect enterprises, universities and offices through home AP/public hotspots.</a:t>
            </a:r>
          </a:p>
          <a:p>
            <a:r>
              <a:rPr lang="en-US" dirty="0" smtClean="0"/>
              <a:t>Wi-Fi connects distributed WLAN networks using the Internet.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Automobiles, instruments, home networking, sensors, actuators , industrial device nodes, computers, tablets, mobiles, printers and many devices have Wi-Fi interface.</a:t>
            </a:r>
          </a:p>
          <a:p>
            <a:r>
              <a:rPr lang="en-US" dirty="0" smtClean="0"/>
              <a:t>Wi-Fi is very popular. The issues of Wi-Fi interfaces, APs and routers are higher power consumption, interference and performance degradation.</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smtClean="0"/>
              <a:t>Wi-Fi interfaces connect within themselves or to an AP or wireless router using Wi-Fi PCMCIA or PCI card or built-in circuits cards and through the following:</a:t>
            </a:r>
          </a:p>
          <a:p>
            <a:pPr lvl="1"/>
            <a:r>
              <a:rPr lang="en-US" dirty="0" smtClean="0"/>
              <a:t>Base station (BS) or AP</a:t>
            </a:r>
          </a:p>
          <a:p>
            <a:pPr lvl="1"/>
            <a:r>
              <a:rPr lang="en-US" dirty="0" smtClean="0"/>
              <a:t>A WLAN transceiver or BS can connect one or many wireless devices simultaneously to the Internet.</a:t>
            </a:r>
          </a:p>
          <a:p>
            <a:pPr lvl="1"/>
            <a:r>
              <a:rPr lang="en-US" dirty="0" smtClean="0"/>
              <a:t>Peer-to-Peer nodes without access point: client devices within Independent Basic Service Set(IBSS) network can communicate directly with each other. It enables fast and easy setting of an 802.11 network.</a:t>
            </a:r>
          </a:p>
          <a:p>
            <a:pPr lvl="1"/>
            <a:r>
              <a:rPr lang="en-US" dirty="0" smtClean="0"/>
              <a:t>Peer to multipoint nodes with Basic Service Sets using one in-between AP point or distributed BSSs connect through multiple </a:t>
            </a:r>
            <a:r>
              <a:rPr lang="en-US" dirty="0" err="1" smtClean="0"/>
              <a:t>Aps</a:t>
            </a:r>
            <a:r>
              <a:rPr lang="en-US" dirty="0" smtClean="0"/>
              <a:t>.</a:t>
            </a:r>
          </a:p>
          <a:p>
            <a:pPr lvl="1"/>
            <a:r>
              <a:rPr lang="en-US" dirty="0" smtClean="0"/>
              <a:t>Connectivity range of each BSS depends on the range of wireless bridges and antennae used and environmental conditions.</a:t>
            </a:r>
          </a:p>
          <a:p>
            <a:pPr lvl="1"/>
            <a:r>
              <a:rPr lang="en-US" dirty="0" smtClean="0"/>
              <a:t>Each BSS is a service Set Identifier(SSID).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srcRect/>
          <a:stretch>
            <a:fillRect/>
          </a:stretch>
        </p:blipFill>
        <p:spPr bwMode="auto">
          <a:xfrm>
            <a:off x="33338" y="152400"/>
            <a:ext cx="9077325"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3" name="Picture 3"/>
          <p:cNvPicPr>
            <a:picLocks noChangeAspect="1" noChangeArrowheads="1"/>
          </p:cNvPicPr>
          <p:nvPr/>
        </p:nvPicPr>
        <p:blipFill>
          <a:blip r:embed="rId2"/>
          <a:srcRect/>
          <a:stretch>
            <a:fillRect/>
          </a:stretch>
        </p:blipFill>
        <p:spPr bwMode="auto">
          <a:xfrm>
            <a:off x="100013" y="0"/>
            <a:ext cx="8943975" cy="6629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4098" name="Object 2"/>
          <p:cNvGraphicFramePr>
            <a:graphicFrameLocks noChangeAspect="1"/>
          </p:cNvGraphicFramePr>
          <p:nvPr/>
        </p:nvGraphicFramePr>
        <p:xfrm>
          <a:off x="0" y="0"/>
          <a:ext cx="9143999" cy="6858000"/>
        </p:xfrm>
        <a:graphic>
          <a:graphicData uri="http://schemas.openxmlformats.org/presentationml/2006/ole">
            <p:oleObj spid="_x0000_s4098" name="Acrobat Document" r:id="rId3" imgW="5667037" imgH="8019948" progId="AcroExch.Document.DC">
              <p:embed/>
            </p:oleObj>
          </a:graphicData>
        </a:graphic>
      </p:graphicFrame>
      <p:pic>
        <p:nvPicPr>
          <p:cNvPr id="4099" name="Picture 3"/>
          <p:cNvPicPr>
            <a:picLocks noChangeAspect="1" noChangeArrowheads="1"/>
          </p:cNvPicPr>
          <p:nvPr/>
        </p:nvPicPr>
        <p:blipFill>
          <a:blip r:embed="rId4"/>
          <a:srcRect/>
          <a:stretch>
            <a:fillRect/>
          </a:stretch>
        </p:blipFill>
        <p:spPr bwMode="auto">
          <a:xfrm>
            <a:off x="0" y="0"/>
            <a:ext cx="9143999" cy="670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a:r>
              <a:rPr lang="en-US" dirty="0" smtClean="0"/>
              <a:t>Application layer refers to a layer for transmitting or receiving the data bits of an application. Data bits route across the network and transfer takes place as follows:</a:t>
            </a:r>
          </a:p>
          <a:p>
            <a:pPr lvl="2" algn="just"/>
            <a:r>
              <a:rPr lang="en-US" dirty="0" smtClean="0"/>
              <a:t>Application data from the application layer transfers after passing through several in-between layers to the physical layer, and from there it transmits to the receiving-end physical layer.</a:t>
            </a:r>
          </a:p>
          <a:p>
            <a:pPr lvl="2" algn="just"/>
            <a:r>
              <a:rPr lang="en-US" dirty="0" smtClean="0"/>
              <a:t>Then ,the data at the receiving node transfers from the physical layer to the application layer after passing through several in-between layers.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transceivers and RF Modules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RF transmitters, receivers, and transceivers are the simplest RF circuits. </a:t>
            </a:r>
          </a:p>
          <a:p>
            <a:pPr algn="just"/>
            <a:r>
              <a:rPr lang="en-US" dirty="0" smtClean="0"/>
              <a:t>A transceiver transmits the RF from one end and receives the RF from one end and receives the RF from the other end, but internally has an additional circuit, which separates the signals from both ends. </a:t>
            </a:r>
          </a:p>
          <a:p>
            <a:pPr algn="just"/>
            <a:r>
              <a:rPr lang="en-US" dirty="0" smtClean="0"/>
              <a:t>An oscillator generates RF pulses of required active duty cycle and connects to a transmitter.</a:t>
            </a:r>
          </a:p>
          <a:p>
            <a:pPr algn="just"/>
            <a:r>
              <a:rPr lang="en-US" dirty="0" smtClean="0"/>
              <a:t>BT, </a:t>
            </a:r>
            <a:r>
              <a:rPr lang="en-US" dirty="0" err="1" smtClean="0"/>
              <a:t>ZigBee</a:t>
            </a:r>
            <a:r>
              <a:rPr lang="en-US" dirty="0" smtClean="0"/>
              <a:t> and Wi-Fi radios deploy ISM band transceivers which have comparatively complex circuits.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number of systems use RF modules for applications needing wireless connectivity; for example, security , telemetry, </a:t>
            </a:r>
            <a:r>
              <a:rPr lang="en-US" dirty="0" err="1" smtClean="0"/>
              <a:t>telematics</a:t>
            </a:r>
            <a:r>
              <a:rPr lang="en-US" dirty="0" smtClean="0"/>
              <a:t>, fleet management, back-up cameras and GPS navigation service, payment wallet, RFID and maintenance.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6563" name="Picture 3"/>
          <p:cNvPicPr>
            <a:picLocks noChangeAspect="1" noChangeArrowheads="1"/>
          </p:cNvPicPr>
          <p:nvPr/>
        </p:nvPicPr>
        <p:blipFill>
          <a:blip r:embed="rId2"/>
          <a:srcRect/>
          <a:stretch>
            <a:fillRect/>
          </a:stretch>
        </p:blipFill>
        <p:spPr bwMode="auto">
          <a:xfrm>
            <a:off x="266700" y="152400"/>
            <a:ext cx="8610600" cy="67056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GPRS/GSM Cellular Networks-Mobile Internet</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An </a:t>
            </a:r>
            <a:r>
              <a:rPr lang="en-US" dirty="0" err="1" smtClean="0"/>
              <a:t>IoT</a:t>
            </a:r>
            <a:r>
              <a:rPr lang="en-US" dirty="0" smtClean="0"/>
              <a:t>/M2M communication gateway can access a Wireless Wide Area Network(WWAN).</a:t>
            </a:r>
          </a:p>
          <a:p>
            <a:pPr algn="just"/>
            <a:r>
              <a:rPr lang="en-US" dirty="0" smtClean="0"/>
              <a:t>The network access may use a GPRS cellular network or new generation cellular network for Internet access.</a:t>
            </a:r>
          </a:p>
          <a:p>
            <a:pPr algn="just"/>
            <a:r>
              <a:rPr lang="en-US" dirty="0" smtClean="0"/>
              <a:t>A mobile phone provisions for a USB wired port, BT and Wi-Fi connectivity. </a:t>
            </a:r>
          </a:p>
          <a:p>
            <a:pPr algn="just"/>
            <a:r>
              <a:rPr lang="en-US" dirty="0" smtClean="0"/>
              <a:t>Wireless connectivity for Internet uses data connectivity using GSM, GPRS, UMTS/LTE and </a:t>
            </a:r>
            <a:r>
              <a:rPr lang="en-US" dirty="0" err="1" smtClean="0"/>
              <a:t>WiMax</a:t>
            </a:r>
            <a:r>
              <a:rPr lang="en-US" dirty="0" smtClean="0"/>
              <a:t> services of a mobile service provider or Wi-Fi using a modem.</a:t>
            </a:r>
          </a:p>
          <a:p>
            <a:pPr algn="just"/>
            <a:r>
              <a:rPr lang="en-US" dirty="0" smtClean="0"/>
              <a:t>A phone, generally, provisions for number of sensors also ; for example, acceleration, GPS and proximity.</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USB</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Wireless USB is a wireless extension of USB 2.0 and it operates at ultra-wide band(UWB) 5.1GHz to 10.6GHz frequencies.</a:t>
            </a:r>
          </a:p>
          <a:p>
            <a:pPr algn="just"/>
            <a:r>
              <a:rPr lang="en-US" dirty="0" smtClean="0"/>
              <a:t>It is for short-range personal area network.</a:t>
            </a:r>
          </a:p>
          <a:p>
            <a:pPr algn="just"/>
            <a:r>
              <a:rPr lang="en-US" dirty="0" smtClean="0"/>
              <a:t>FCC recommends a host wire adapter(HWA) and a device wire adapter(DWA), which provides wireless USB solution.</a:t>
            </a:r>
          </a:p>
          <a:p>
            <a:pPr algn="just"/>
            <a:r>
              <a:rPr lang="en-US" dirty="0" smtClean="0"/>
              <a:t>Wireless USB also supports dual-role devices(DRDs).</a:t>
            </a:r>
          </a:p>
          <a:p>
            <a:pPr algn="just"/>
            <a:r>
              <a:rPr lang="en-US" dirty="0" smtClean="0"/>
              <a:t>A device can be a USB device as well as limited capability host.</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2.3.2 Wired Communication Technology</a:t>
            </a:r>
            <a:endParaRPr lang="en-US" sz="3600" dirty="0"/>
          </a:p>
        </p:txBody>
      </p:sp>
      <p:sp>
        <p:nvSpPr>
          <p:cNvPr id="3" name="Content Placeholder 2"/>
          <p:cNvSpPr>
            <a:spLocks noGrp="1"/>
          </p:cNvSpPr>
          <p:nvPr>
            <p:ph idx="1"/>
          </p:nvPr>
        </p:nvSpPr>
        <p:spPr/>
        <p:txBody>
          <a:bodyPr>
            <a:normAutofit fontScale="70000" lnSpcReduction="20000"/>
          </a:bodyPr>
          <a:lstStyle/>
          <a:p>
            <a:pPr algn="just"/>
            <a:r>
              <a:rPr lang="en-US" dirty="0" smtClean="0"/>
              <a:t>Wired communication can be serial asynchronous or synchronous serial communication.</a:t>
            </a:r>
          </a:p>
          <a:p>
            <a:pPr algn="just"/>
            <a:r>
              <a:rPr lang="en-US" dirty="0" smtClean="0"/>
              <a:t>Communications can be over a bus when a number of systems connect through a common set of interconnections.</a:t>
            </a:r>
          </a:p>
          <a:p>
            <a:pPr algn="just"/>
            <a:r>
              <a:rPr lang="en-US" dirty="0" smtClean="0"/>
              <a:t>Bus refers to a number of systems connected through a common set of control, address and data signals such that the data signals are accepted by the device at destination address only from a source at an instance.</a:t>
            </a:r>
          </a:p>
          <a:p>
            <a:pPr algn="just"/>
            <a:r>
              <a:rPr lang="en-US" dirty="0" smtClean="0"/>
              <a:t>But signals may be sent in a serial or parallel manner.</a:t>
            </a:r>
          </a:p>
          <a:p>
            <a:pPr algn="just"/>
            <a:r>
              <a:rPr lang="en-US" dirty="0" smtClean="0"/>
              <a:t>Communication is between a master at a given instance and the destined address computer at an instance.</a:t>
            </a:r>
          </a:p>
          <a:p>
            <a:pPr algn="just"/>
            <a:r>
              <a:rPr lang="en-US" dirty="0" smtClean="0"/>
              <a:t>Wired communication can be done using Ethernet IEEE 802.2 bus </a:t>
            </a:r>
            <a:r>
              <a:rPr lang="en-US" smtClean="0"/>
              <a:t>specifications.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UART/USART Serial Communication</a:t>
            </a:r>
            <a:endParaRPr lang="en-US" dirty="0"/>
          </a:p>
        </p:txBody>
      </p:sp>
      <p:sp>
        <p:nvSpPr>
          <p:cNvPr id="3" name="Content Placeholder 2"/>
          <p:cNvSpPr>
            <a:spLocks noGrp="1"/>
          </p:cNvSpPr>
          <p:nvPr>
            <p:ph idx="1"/>
          </p:nvPr>
        </p:nvSpPr>
        <p:spPr>
          <a:xfrm>
            <a:off x="457200" y="609600"/>
            <a:ext cx="8229600" cy="5516563"/>
          </a:xfrm>
        </p:spPr>
        <p:txBody>
          <a:bodyPr>
            <a:noAutofit/>
          </a:bodyPr>
          <a:lstStyle/>
          <a:p>
            <a:pPr algn="just"/>
            <a:r>
              <a:rPr lang="en-US" sz="2400" dirty="0" smtClean="0"/>
              <a:t>A universal Asynchronous Transmitter(UART) enables serial communication of 8 bits serially with a start bit at the start of transmission of a byte on serial Transmitter Data output line.</a:t>
            </a:r>
          </a:p>
          <a:p>
            <a:pPr algn="just"/>
            <a:r>
              <a:rPr lang="en-US" sz="2400" dirty="0" smtClean="0"/>
              <a:t>Serial means present one after another at successive time intervals.</a:t>
            </a:r>
          </a:p>
          <a:p>
            <a:pPr algn="just"/>
            <a:r>
              <a:rPr lang="en-US" sz="2400" dirty="0" smtClean="0"/>
              <a:t>Asynchronous refers to all bytes in a frame transmit, which can result in variation in time interval spacing or phase differences between successive bytes and in-between wait interval.</a:t>
            </a:r>
          </a:p>
          <a:p>
            <a:pPr algn="just"/>
            <a:r>
              <a:rPr lang="en-US" sz="2400" dirty="0" smtClean="0"/>
              <a:t>This is because clock information of transmitter does not transmit along with the data. </a:t>
            </a:r>
          </a:p>
          <a:p>
            <a:pPr algn="just"/>
            <a:r>
              <a:rPr lang="en-US" sz="2400" dirty="0" smtClean="0"/>
              <a:t>The receiver clock also does not </a:t>
            </a:r>
            <a:r>
              <a:rPr lang="en-US" sz="2400" dirty="0" err="1" smtClean="0"/>
              <a:t>synchronise</a:t>
            </a:r>
            <a:r>
              <a:rPr lang="en-US" sz="2400" dirty="0" smtClean="0"/>
              <a:t> with the data. Further, successive set of bytes may wait after transmission till an acknowledgement is received from the receiving end.</a:t>
            </a:r>
            <a:endParaRPr 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smtClean="0"/>
              <a:t>The intervals of each transmit bit are controlled by a clock. When the clock period is T=0.01µs, then period for transmission of a byte on T×D=10T=0.1µs.</a:t>
            </a:r>
          </a:p>
          <a:p>
            <a:pPr algn="just"/>
            <a:r>
              <a:rPr lang="en-US" dirty="0" smtClean="0"/>
              <a:t>A byte’s transfer rate is 1 </a:t>
            </a:r>
            <a:r>
              <a:rPr lang="en-US" dirty="0" err="1" smtClean="0"/>
              <a:t>MBps</a:t>
            </a:r>
            <a:r>
              <a:rPr lang="en-US" dirty="0" smtClean="0"/>
              <a:t>. Reciprocal of T in UART is called Baud rate.</a:t>
            </a:r>
          </a:p>
          <a:p>
            <a:pPr algn="just"/>
            <a:r>
              <a:rPr lang="en-US" dirty="0" smtClean="0"/>
              <a:t>When an additional bit appends between stop bit and last bit of the byte, then T=0.11µs.</a:t>
            </a:r>
          </a:p>
          <a:p>
            <a:pPr algn="just"/>
            <a:r>
              <a:rPr lang="en-US" dirty="0" smtClean="0"/>
              <a:t>An additional bit can be used to identify the received byte on the serial line as the address or data.</a:t>
            </a:r>
          </a:p>
          <a:p>
            <a:pPr algn="just"/>
            <a:r>
              <a:rPr lang="en-US" dirty="0" smtClean="0"/>
              <a:t>It can be used for error detection.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An Universal Synchronous Asynchronous Transmitter (USART) enables serial communication in synchronous as well as asynchronous modes.</a:t>
            </a:r>
          </a:p>
          <a:p>
            <a:pPr algn="just"/>
            <a:r>
              <a:rPr lang="en-US" dirty="0" smtClean="0"/>
              <a:t>Synchronous means all bytes in a frame transmit with equal time spacing or equal phase differences.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Peripheral Interface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Serial Peripheral Interface(SPI) is one of the widely used serial synchronous communication methods.</a:t>
            </a:r>
          </a:p>
          <a:p>
            <a:pPr algn="just"/>
            <a:r>
              <a:rPr lang="en-US" dirty="0" smtClean="0"/>
              <a:t> Source of serial synchronous output or input is called master when it also controls the </a:t>
            </a:r>
            <a:r>
              <a:rPr lang="en-US" dirty="0" err="1" smtClean="0"/>
              <a:t>synchronising</a:t>
            </a:r>
            <a:r>
              <a:rPr lang="en-US" dirty="0" smtClean="0"/>
              <a:t> clock information to the receiver.</a:t>
            </a:r>
          </a:p>
          <a:p>
            <a:pPr algn="just"/>
            <a:r>
              <a:rPr lang="en-US" dirty="0" smtClean="0"/>
              <a:t>A receiver of serial synchronous input or output is called a slave, when along with the serial data is also receives the </a:t>
            </a:r>
            <a:r>
              <a:rPr lang="en-US" dirty="0" err="1" smtClean="0"/>
              <a:t>synchronising</a:t>
            </a:r>
            <a:r>
              <a:rPr lang="en-US" dirty="0" smtClean="0"/>
              <a:t> clock information from the master.</a:t>
            </a:r>
          </a:p>
          <a:p>
            <a:pPr algn="just"/>
            <a:r>
              <a:rPr lang="en-US" dirty="0" smtClean="0"/>
              <a:t>Four sets of signals, viz., SCLK, MISO, MOSI, and SS are used on four wires. When SS is active, then the device functions as a slave.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smtClean="0"/>
              <a:t>Level refers to a stage from the lowest to the highest. For example, acquiring device data and actions that may be considered at the lowest level and actions in business processes at the highest level.</a:t>
            </a:r>
          </a:p>
          <a:p>
            <a:pPr algn="just"/>
            <a:r>
              <a:rPr lang="en-US" dirty="0" smtClean="0"/>
              <a:t>Domain refers to a set of software , layers or levels having specific applications and capabilities. For example, </a:t>
            </a:r>
            <a:r>
              <a:rPr lang="en-US" dirty="0" err="1" smtClean="0"/>
              <a:t>CoRE</a:t>
            </a:r>
            <a:r>
              <a:rPr lang="en-US" dirty="0" smtClean="0"/>
              <a:t> network, access network, service capabilities and applications can be considered as one domain, say, network domain. A domain generally has limited interactions with other domains or outside the domain.</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lgn="just"/>
            <a:r>
              <a:rPr lang="en-US" dirty="0" smtClean="0"/>
              <a:t>Master Input Slave Output(MISCO) and Master Output Slave Input (MOSI) are synchronous serial bits I/Os at the master slave and IOs are as per </a:t>
            </a:r>
            <a:r>
              <a:rPr lang="en-US" dirty="0" err="1" smtClean="0"/>
              <a:t>synchronising</a:t>
            </a:r>
            <a:r>
              <a:rPr lang="en-US" dirty="0" smtClean="0"/>
              <a:t> clock of the master SCLK.</a:t>
            </a:r>
          </a:p>
          <a:p>
            <a:pPr algn="just"/>
            <a:r>
              <a:rPr lang="en-US" dirty="0" smtClean="0"/>
              <a:t>MOSI is output from master and input at slave and SCLK ( Clock information or signal) is from the master to slave.</a:t>
            </a:r>
          </a:p>
          <a:p>
            <a:pPr algn="just"/>
            <a:r>
              <a:rPr lang="en-US" dirty="0" smtClean="0"/>
              <a:t>Slave </a:t>
            </a:r>
            <a:r>
              <a:rPr lang="en-US" dirty="0" err="1" smtClean="0"/>
              <a:t>synchronises</a:t>
            </a:r>
            <a:r>
              <a:rPr lang="en-US" dirty="0" smtClean="0"/>
              <a:t> and receives the inputs bits as MOSI from the master as per the SCLK input at slave.</a:t>
            </a:r>
          </a:p>
          <a:p>
            <a:pPr algn="just"/>
            <a:r>
              <a:rPr lang="en-US" dirty="0" smtClean="0"/>
              <a:t>MISO is synchronous serial input at the master for the serial output from slave. Slave </a:t>
            </a:r>
            <a:r>
              <a:rPr lang="en-US" dirty="0" err="1" smtClean="0"/>
              <a:t>synchronises</a:t>
            </a:r>
            <a:r>
              <a:rPr lang="en-US" dirty="0" smtClean="0"/>
              <a:t> output as per SCLK of the master. Master </a:t>
            </a:r>
            <a:r>
              <a:rPr lang="en-US" dirty="0" err="1" smtClean="0"/>
              <a:t>synchronises</a:t>
            </a:r>
            <a:r>
              <a:rPr lang="en-US" dirty="0" smtClean="0"/>
              <a:t> the input as per SCLK of the master.</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I2C Bus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 number of device integrated circuits for sensors, actuators, flash memory and </a:t>
            </a:r>
            <a:r>
              <a:rPr lang="en-US" dirty="0" err="1" smtClean="0"/>
              <a:t>touchscreens</a:t>
            </a:r>
            <a:r>
              <a:rPr lang="en-US" dirty="0" smtClean="0"/>
              <a:t> need data exchanges in a number of processes. </a:t>
            </a:r>
          </a:p>
          <a:p>
            <a:pPr algn="just"/>
            <a:r>
              <a:rPr lang="en-US" dirty="0" smtClean="0"/>
              <a:t>ICs mutually network through a common synchronous serial bus, called inter-integrated circuit. </a:t>
            </a:r>
          </a:p>
          <a:p>
            <a:pPr algn="just"/>
            <a:r>
              <a:rPr lang="en-US" dirty="0" smtClean="0"/>
              <a:t>Four potential modes of operation for I2C bus device and generally most devices have a single role and use two modes only. </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The I2C was originally developed at Philips Semiconductors. There are three I2C bus standards: Industrial 100kbps I2C, 100kbps SM I2C and 400 kbps I2C.</a:t>
            </a:r>
          </a:p>
          <a:p>
            <a:pPr algn="just"/>
            <a:r>
              <a:rPr lang="en-US" dirty="0" smtClean="0"/>
              <a:t>I2C bus has two lines that carry the signals – one line is for the clock and one is for bidirectional data. </a:t>
            </a:r>
          </a:p>
          <a:p>
            <a:pPr algn="just"/>
            <a:r>
              <a:rPr lang="en-US" dirty="0" smtClean="0"/>
              <a:t>I2C bus protocol has specific fields. Each fields has a specific number of bits, sequence and time intervals between them.</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Wired USB</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Universal Serial Bus(USB) is for fast serial transmission and reception between the hosts, the embedded system and distributed serial devices;</a:t>
            </a:r>
          </a:p>
          <a:p>
            <a:pPr algn="just"/>
            <a:r>
              <a:rPr lang="en-US" dirty="0" smtClean="0"/>
              <a:t>For example, like connecting a keyboard, printer or scanner.</a:t>
            </a:r>
          </a:p>
          <a:p>
            <a:pPr algn="just"/>
            <a:r>
              <a:rPr lang="en-US" dirty="0" smtClean="0"/>
              <a:t>USB is a bus between the host system and a number of interconnected peripheral devices.</a:t>
            </a:r>
          </a:p>
          <a:p>
            <a:pPr algn="just"/>
            <a:r>
              <a:rPr lang="en-US" dirty="0" smtClean="0"/>
              <a:t>Maximum 127 devices can connect with a host.</a:t>
            </a:r>
          </a:p>
          <a:p>
            <a:pPr algn="just"/>
            <a:r>
              <a:rPr lang="en-US" dirty="0" smtClean="0"/>
              <a:t>USB standard provides a fast as well as a low –speed serial transmission and reception between the host and serial devices. Both the host and device can function in a system. </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USB three standards are USB 1.1, 2.0 480 Mbps, 3.0 5 </a:t>
            </a:r>
            <a:r>
              <a:rPr lang="en-US" dirty="0" err="1" smtClean="0"/>
              <a:t>Gbps</a:t>
            </a:r>
            <a:r>
              <a:rPr lang="en-US" dirty="0" smtClean="0"/>
              <a:t> and 3.1.</a:t>
            </a:r>
          </a:p>
          <a:p>
            <a:pPr algn="just"/>
            <a:r>
              <a:rPr lang="en-US" dirty="0" smtClean="0"/>
              <a:t>Features of a USB are:</a:t>
            </a:r>
          </a:p>
          <a:p>
            <a:pPr lvl="1" algn="just"/>
            <a:r>
              <a:rPr lang="en-US" dirty="0" smtClean="0"/>
              <a:t>USB data format and transfer serial signals are Non Return to Zero (ZRZI) and the clock is encoded by inserting synchronous code (SYNC) field before each packet.</a:t>
            </a:r>
          </a:p>
          <a:p>
            <a:pPr lvl="1" algn="just"/>
            <a:r>
              <a:rPr lang="en-US" dirty="0" smtClean="0"/>
              <a:t>The receiver </a:t>
            </a:r>
            <a:r>
              <a:rPr lang="en-US" dirty="0" err="1" smtClean="0"/>
              <a:t>synchronises</a:t>
            </a:r>
            <a:r>
              <a:rPr lang="en-US" dirty="0" smtClean="0"/>
              <a:t> bit recovery clock continuously. The data transfer is of four types- controlled data transfer, bulk data transfer, interrupt driven data transfer and </a:t>
            </a:r>
            <a:r>
              <a:rPr lang="en-US" dirty="0" err="1" smtClean="0"/>
              <a:t>isosynchronous</a:t>
            </a:r>
            <a:r>
              <a:rPr lang="en-US" dirty="0" smtClean="0"/>
              <a:t> transfer.</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USB is a polled bus.</a:t>
            </a:r>
          </a:p>
          <a:p>
            <a:pPr algn="just"/>
            <a:r>
              <a:rPr lang="en-US" dirty="0" smtClean="0"/>
              <a:t> Polling mode functions as :</a:t>
            </a:r>
          </a:p>
          <a:p>
            <a:pPr lvl="1" algn="just"/>
            <a:r>
              <a:rPr lang="en-US" dirty="0" smtClean="0"/>
              <a:t> A host controller regularly polls the presence of a device as scheduled by the software. </a:t>
            </a:r>
          </a:p>
          <a:p>
            <a:pPr lvl="1" algn="just"/>
            <a:r>
              <a:rPr lang="en-US" dirty="0" smtClean="0"/>
              <a:t>It sends a token packet. The token consists of fields for type, direction, USB device address and device end-point number.</a:t>
            </a:r>
          </a:p>
          <a:p>
            <a:pPr algn="just"/>
            <a:r>
              <a:rPr lang="en-US" dirty="0" smtClean="0"/>
              <a:t>A USB supports three types of pipes</a:t>
            </a:r>
          </a:p>
          <a:p>
            <a:pPr lvl="1" algn="just"/>
            <a:r>
              <a:rPr lang="en-US" b="1" dirty="0" smtClean="0"/>
              <a:t>Stream</a:t>
            </a:r>
            <a:r>
              <a:rPr lang="en-US" dirty="0" smtClean="0"/>
              <a:t> with no USB-defined protocol is used when the connection is already established and the data flow starts.</a:t>
            </a:r>
          </a:p>
          <a:p>
            <a:pPr lvl="1" algn="just"/>
            <a:r>
              <a:rPr lang="en-US" b="1" dirty="0" smtClean="0"/>
              <a:t>Default control </a:t>
            </a:r>
            <a:r>
              <a:rPr lang="en-US" dirty="0" smtClean="0"/>
              <a:t>is for providing access.</a:t>
            </a:r>
          </a:p>
          <a:p>
            <a:pPr lvl="1" algn="just"/>
            <a:r>
              <a:rPr lang="en-US" b="1" dirty="0" smtClean="0"/>
              <a:t>Message </a:t>
            </a:r>
            <a:r>
              <a:rPr lang="en-US" dirty="0" smtClean="0"/>
              <a:t>is for control functions of the device. The host configures each pipe with the data bandwidth to be used, transfer service type and buffer sizes. </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a:t>
            </a:r>
            <a:endParaRPr lang="en-US" dirty="0"/>
          </a:p>
        </p:txBody>
      </p:sp>
      <p:sp>
        <p:nvSpPr>
          <p:cNvPr id="3" name="Content Placeholder 2"/>
          <p:cNvSpPr>
            <a:spLocks noGrp="1"/>
          </p:cNvSpPr>
          <p:nvPr>
            <p:ph idx="1"/>
          </p:nvPr>
        </p:nvSpPr>
        <p:spPr/>
        <p:txBody>
          <a:bodyPr/>
          <a:lstStyle/>
          <a:p>
            <a:pPr algn="just"/>
            <a:r>
              <a:rPr lang="en-US" dirty="0" smtClean="0"/>
              <a:t>Ethernet standard is IEEE802.2 protocol for protocol for local area network of computers, workstations and device LANs.</a:t>
            </a:r>
          </a:p>
          <a:p>
            <a:pPr algn="just"/>
            <a:r>
              <a:rPr lang="en-US" dirty="0" smtClean="0"/>
              <a:t>Each frame at a LAN consists of header.</a:t>
            </a:r>
          </a:p>
          <a:p>
            <a:pPr algn="just"/>
            <a:r>
              <a:rPr lang="en-US" dirty="0" smtClean="0"/>
              <a:t>Ethernet enables the services of local device nodes, computers, systems and local resources, such as printers, hard disk space, software and data.</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a:r>
              <a:rPr lang="en-US" dirty="0" smtClean="0"/>
              <a:t>Features of Ethernet network are:</a:t>
            </a:r>
          </a:p>
          <a:p>
            <a:pPr lvl="1" algn="just"/>
            <a:r>
              <a:rPr lang="en-US" dirty="0" smtClean="0"/>
              <a:t>Uses passive broadcast medium and is wired connections based.</a:t>
            </a:r>
          </a:p>
          <a:p>
            <a:pPr lvl="1" algn="just"/>
            <a:r>
              <a:rPr lang="en-US" dirty="0" smtClean="0"/>
              <a:t>Formatting of frame is according to IEEE 802.2 standard.</a:t>
            </a:r>
          </a:p>
          <a:p>
            <a:pPr lvl="1" algn="just"/>
            <a:r>
              <a:rPr lang="en-US" dirty="0" smtClean="0"/>
              <a:t>Uses a 48 bit MAC address assigned distinctly to each computer on the LAN.</a:t>
            </a:r>
          </a:p>
          <a:p>
            <a:pPr lvl="1" algn="just"/>
            <a:r>
              <a:rPr lang="en-US" dirty="0" smtClean="0"/>
              <a:t>Address Resolution Protocol(ARP) resolves a 32 bit IP address at Internet device LANs. Each frame at a LAN destination host media address. Reverse address Resolution Protocol (RARP) resolves 48bit destination host media address into 32 bit IP addresses for Internet communication.</a:t>
            </a:r>
          </a:p>
          <a:p>
            <a:pPr lvl="1" algn="just"/>
            <a:r>
              <a:rPr lang="en-US" dirty="0" smtClean="0"/>
              <a:t>Uses wired bus topology ,and transmission speeds are 10 Mbps, 100Mbps, 1 </a:t>
            </a:r>
            <a:r>
              <a:rPr lang="en-US" dirty="0" err="1" smtClean="0"/>
              <a:t>Gbps</a:t>
            </a:r>
            <a:r>
              <a:rPr lang="en-US" dirty="0" smtClean="0"/>
              <a:t>, 4 </a:t>
            </a:r>
            <a:r>
              <a:rPr lang="en-US" dirty="0" err="1" smtClean="0"/>
              <a:t>Gbps</a:t>
            </a:r>
            <a:r>
              <a:rPr lang="en-US" dirty="0" smtClean="0"/>
              <a:t> and 10 </a:t>
            </a:r>
            <a:r>
              <a:rPr lang="en-US" dirty="0" err="1" smtClean="0"/>
              <a:t>Gbps</a:t>
            </a:r>
            <a:r>
              <a:rPr lang="en-US" dirty="0" smtClean="0"/>
              <a:t>.</a:t>
            </a:r>
          </a:p>
          <a:p>
            <a:pPr lvl="1" algn="just">
              <a:buNone/>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Gateway refers to software for connecting two application layers, one at the sender and the other at the receiver. A gateway may be of different types. A communication gateway at device and gateway domain has capabilities as protocol-conversion during communication between two ends when each end uses distinct protocols.</a:t>
            </a:r>
          </a:p>
          <a:p>
            <a:r>
              <a:rPr lang="en-US" dirty="0" smtClean="0"/>
              <a:t>An internet gateway may have capabilities besides protocol conversion, </a:t>
            </a:r>
            <a:r>
              <a:rPr lang="en-US" dirty="0" err="1" smtClean="0"/>
              <a:t>transcoding</a:t>
            </a:r>
            <a:r>
              <a:rPr lang="en-US" dirty="0" smtClean="0"/>
              <a:t> data, device management and data-enrichment before the data communicate  over the internet. Dictionary meaning of gateway is a place you go through because it leads to a much larger place.`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IP stands for Internet Protocol version 6(IPv6) or Internet Protocol version 4(IPv4) for the network layer(v6 means version 6, v4 version 4).</a:t>
            </a:r>
          </a:p>
          <a:p>
            <a:pPr algn="just"/>
            <a:r>
              <a:rPr lang="en-US" dirty="0" smtClean="0"/>
              <a:t>Header means a set of octets containing information about the data being sent. Header packs the data of a layer before transmission to the next layer during communication between two end-points.</a:t>
            </a:r>
          </a:p>
          <a:p>
            <a:pPr algn="just"/>
            <a:r>
              <a:rPr lang="en-US" dirty="0" smtClean="0"/>
              <a:t>The size of a header and its fields are according to the protocol used for creating data stack at a layer.</a:t>
            </a:r>
          </a:p>
          <a:p>
            <a:pPr algn="just"/>
            <a:r>
              <a:rPr lang="en-US" dirty="0" smtClean="0"/>
              <a:t>For example: IPv4 header has fields as per IP network layer…</a:t>
            </a:r>
          </a:p>
          <a:p>
            <a:pPr algn="just"/>
            <a:r>
              <a:rPr lang="en-US" dirty="0" smtClean="0"/>
              <a:t>The field helps in processing the packet when transferring it from one layer to the next one.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Packet means packaged data-stack which routes over the network.</a:t>
            </a:r>
          </a:p>
          <a:p>
            <a:pPr algn="just"/>
            <a:r>
              <a:rPr lang="en-US" dirty="0" smtClean="0"/>
              <a:t>Packet size limit is according to the protocol.</a:t>
            </a:r>
          </a:p>
          <a:p>
            <a:pPr algn="just"/>
            <a:r>
              <a:rPr lang="en-US" dirty="0" smtClean="0"/>
              <a:t>For example, IPv4 packet size limit is 2</a:t>
            </a:r>
            <a:r>
              <a:rPr lang="en-US" baseline="30000" dirty="0" smtClean="0">
                <a:effectLst>
                  <a:outerShdw blurRad="38100" dist="38100" dir="2700000" algn="tl">
                    <a:srgbClr val="000000">
                      <a:alpha val="43137"/>
                    </a:srgbClr>
                  </a:outerShdw>
                </a:effectLst>
              </a:rPr>
              <a:t>16</a:t>
            </a:r>
            <a:r>
              <a:rPr lang="en-US" dirty="0" smtClean="0"/>
              <a:t> B</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1092</TotalTime>
  <Words>4728</Words>
  <Application>Microsoft Office PowerPoint</Application>
  <PresentationFormat>On-screen Show (4:3)</PresentationFormat>
  <Paragraphs>251</Paragraphs>
  <Slides>67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69" baseType="lpstr">
      <vt:lpstr>Office Theme</vt:lpstr>
      <vt:lpstr>Acrobat Document</vt:lpstr>
      <vt:lpstr>Design Principles for Connected Devices</vt:lpstr>
      <vt:lpstr>2.1 Introduction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2.2 IoT/M2M Systems, Layers And Designs Standardisation</vt:lpstr>
      <vt:lpstr>Slide 16</vt:lpstr>
      <vt:lpstr>Slide 17</vt:lpstr>
      <vt:lpstr>2.2.1 Modified OSI model for the IoT/M2M systems</vt:lpstr>
      <vt:lpstr>Slide 19</vt:lpstr>
      <vt:lpstr>Slide 20</vt:lpstr>
      <vt:lpstr>Slide 21</vt:lpstr>
      <vt:lpstr>Slide 22</vt:lpstr>
      <vt:lpstr>2.2.2 ITU-T Reference Model</vt:lpstr>
      <vt:lpstr>Slide 24</vt:lpstr>
      <vt:lpstr>Slide 25</vt:lpstr>
      <vt:lpstr>Slide 26</vt:lpstr>
      <vt:lpstr>Slide 27</vt:lpstr>
      <vt:lpstr>2.3 Communication technologies</vt:lpstr>
      <vt:lpstr>Slide 29</vt:lpstr>
      <vt:lpstr>Slide 30</vt:lpstr>
      <vt:lpstr>2.3.1 Wireless Communication Technology</vt:lpstr>
      <vt:lpstr>Near-Field Communication</vt:lpstr>
      <vt:lpstr>Slide 33</vt:lpstr>
      <vt:lpstr>Slide 34</vt:lpstr>
      <vt:lpstr>Slide 35</vt:lpstr>
      <vt:lpstr>RFID</vt:lpstr>
      <vt:lpstr>Bluetooth BR/EDR and Bluetooth Low energy</vt:lpstr>
      <vt:lpstr>Slide 38</vt:lpstr>
      <vt:lpstr>ZigBee IP/ZigBee SE 2.0</vt:lpstr>
      <vt:lpstr>Slide 40</vt:lpstr>
      <vt:lpstr>Slide 41</vt:lpstr>
      <vt:lpstr>Slide 42</vt:lpstr>
      <vt:lpstr>Slide 43</vt:lpstr>
      <vt:lpstr>Wi-Fi</vt:lpstr>
      <vt:lpstr>Slide 45</vt:lpstr>
      <vt:lpstr>Slide 46</vt:lpstr>
      <vt:lpstr>Slide 47</vt:lpstr>
      <vt:lpstr>Slide 48</vt:lpstr>
      <vt:lpstr>Slide 49</vt:lpstr>
      <vt:lpstr>RF transceivers and RF Modules</vt:lpstr>
      <vt:lpstr>Slide 51</vt:lpstr>
      <vt:lpstr>Slide 52</vt:lpstr>
      <vt:lpstr>GPRS/GSM Cellular Networks-Mobile Internet</vt:lpstr>
      <vt:lpstr>Wireless USB</vt:lpstr>
      <vt:lpstr>2.3.2 Wired Communication Technology</vt:lpstr>
      <vt:lpstr>UART/USART Serial Communication</vt:lpstr>
      <vt:lpstr>Slide 57</vt:lpstr>
      <vt:lpstr>Slide 58</vt:lpstr>
      <vt:lpstr>Serial Peripheral Interface</vt:lpstr>
      <vt:lpstr>Slide 60</vt:lpstr>
      <vt:lpstr>I2C Bus</vt:lpstr>
      <vt:lpstr>Slide 62</vt:lpstr>
      <vt:lpstr>Wired USB</vt:lpstr>
      <vt:lpstr>Slide 64</vt:lpstr>
      <vt:lpstr>Slide 65</vt:lpstr>
      <vt:lpstr>Ethernet</vt:lpstr>
      <vt:lpstr>Slide 67</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Principles for Connected Devices</dc:title>
  <dc:creator>user</dc:creator>
  <cp:lastModifiedBy>user</cp:lastModifiedBy>
  <cp:revision>100</cp:revision>
  <dcterms:created xsi:type="dcterms:W3CDTF">2020-01-22T10:17:07Z</dcterms:created>
  <dcterms:modified xsi:type="dcterms:W3CDTF">2020-02-12T13:19:00Z</dcterms:modified>
</cp:coreProperties>
</file>