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83" r:id="rId15"/>
    <p:sldId id="270" r:id="rId16"/>
    <p:sldId id="271" r:id="rId17"/>
    <p:sldId id="284" r:id="rId18"/>
    <p:sldId id="285" r:id="rId19"/>
    <p:sldId id="286" r:id="rId20"/>
    <p:sldId id="299" r:id="rId21"/>
    <p:sldId id="287" r:id="rId22"/>
    <p:sldId id="288" r:id="rId23"/>
    <p:sldId id="289" r:id="rId24"/>
    <p:sldId id="272" r:id="rId25"/>
    <p:sldId id="290" r:id="rId26"/>
    <p:sldId id="273" r:id="rId27"/>
    <p:sldId id="291" r:id="rId28"/>
    <p:sldId id="274" r:id="rId29"/>
    <p:sldId id="300" r:id="rId30"/>
    <p:sldId id="275" r:id="rId31"/>
    <p:sldId id="276" r:id="rId32"/>
    <p:sldId id="277" r:id="rId33"/>
    <p:sldId id="292" r:id="rId34"/>
    <p:sldId id="293" r:id="rId35"/>
    <p:sldId id="294" r:id="rId36"/>
    <p:sldId id="295" r:id="rId37"/>
    <p:sldId id="296" r:id="rId38"/>
    <p:sldId id="278" r:id="rId39"/>
    <p:sldId id="279" r:id="rId40"/>
    <p:sldId id="280" r:id="rId41"/>
    <p:sldId id="297" r:id="rId42"/>
    <p:sldId id="281"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BBD0EC-82C9-4E89-9A91-43787091D9A9}" type="datetimeFigureOut">
              <a:rPr lang="en-US" smtClean="0"/>
              <a:pPr/>
              <a:t>4/10/2020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A01AC1-FA97-447A-8C5D-4AC51D585D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DA01AC1-FA97-447A-8C5D-4AC51D585D71}"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31CC565-EA3F-4E86-9773-458AD36C54A8}" type="datetimeFigureOut">
              <a:rPr lang="en-US" smtClean="0"/>
              <a:pPr/>
              <a:t>4/10/2020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C074CD-3807-4007-9815-C60614915ED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1CC565-EA3F-4E86-9773-458AD36C54A8}"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074CD-3807-4007-9815-C60614915E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1CC565-EA3F-4E86-9773-458AD36C54A8}"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074CD-3807-4007-9815-C60614915E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1CC565-EA3F-4E86-9773-458AD36C54A8}"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074CD-3807-4007-9815-C60614915E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1CC565-EA3F-4E86-9773-458AD36C54A8}"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074CD-3807-4007-9815-C60614915ED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1CC565-EA3F-4E86-9773-458AD36C54A8}" type="datetimeFigureOut">
              <a:rPr lang="en-US" smtClean="0"/>
              <a:pPr/>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074CD-3807-4007-9815-C60614915E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31CC565-EA3F-4E86-9773-458AD36C54A8}" type="datetimeFigureOut">
              <a:rPr lang="en-US" smtClean="0"/>
              <a:pPr/>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074CD-3807-4007-9815-C60614915E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1CC565-EA3F-4E86-9773-458AD36C54A8}" type="datetimeFigureOut">
              <a:rPr lang="en-US" smtClean="0"/>
              <a:pPr/>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074CD-3807-4007-9815-C60614915E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1CC565-EA3F-4E86-9773-458AD36C54A8}" type="datetimeFigureOut">
              <a:rPr lang="en-US" smtClean="0"/>
              <a:pPr/>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074CD-3807-4007-9815-C60614915E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1CC565-EA3F-4E86-9773-458AD36C54A8}" type="datetimeFigureOut">
              <a:rPr lang="en-US" smtClean="0"/>
              <a:pPr/>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074CD-3807-4007-9815-C60614915E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1CC565-EA3F-4E86-9773-458AD36C54A8}" type="datetimeFigureOut">
              <a:rPr lang="en-US" smtClean="0"/>
              <a:pPr/>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C074CD-3807-4007-9815-C60614915ED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31CC565-EA3F-4E86-9773-458AD36C54A8}" type="datetimeFigureOut">
              <a:rPr lang="en-US" smtClean="0"/>
              <a:pPr/>
              <a:t>4/10/2020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C074CD-3807-4007-9815-C60614915ED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438400"/>
            <a:ext cx="7851648" cy="1828800"/>
          </a:xfrm>
        </p:spPr>
        <p:txBody>
          <a:bodyPr>
            <a:normAutofit fontScale="90000"/>
          </a:bodyPr>
          <a:lstStyle/>
          <a:p>
            <a:pPr algn="ctr"/>
            <a:r>
              <a:rPr lang="en-US" dirty="0" smtClean="0">
                <a:solidFill>
                  <a:schemeClr val="tx1"/>
                </a:solidFill>
                <a:effectLst>
                  <a:outerShdw blurRad="38100" dist="25400" dir="5400000" algn="tl" rotWithShape="0">
                    <a:srgbClr val="000000">
                      <a:alpha val="43000"/>
                    </a:srgbClr>
                  </a:outerShdw>
                  <a:reflection blurRad="6350" stA="60000" endA="900" endPos="60000" dist="60007" dir="5400000" sy="-100000" algn="bl" rotWithShape="0"/>
                </a:effectLst>
              </a:rPr>
              <a:t>Data Acquiring, </a:t>
            </a:r>
            <a:r>
              <a:rPr lang="en-US" dirty="0" err="1" smtClean="0">
                <a:solidFill>
                  <a:schemeClr val="tx1"/>
                </a:solidFill>
                <a:effectLst>
                  <a:outerShdw blurRad="38100" dist="25400" dir="5400000" algn="tl" rotWithShape="0">
                    <a:srgbClr val="000000">
                      <a:alpha val="43000"/>
                    </a:srgbClr>
                  </a:outerShdw>
                  <a:reflection blurRad="6350" stA="60000" endA="900" endPos="60000" dist="60007" dir="5400000" sy="-100000" algn="bl" rotWithShape="0"/>
                </a:effectLst>
              </a:rPr>
              <a:t>Organising</a:t>
            </a:r>
            <a:r>
              <a:rPr lang="en-US" dirty="0" smtClean="0">
                <a:solidFill>
                  <a:schemeClr val="tx1"/>
                </a:solidFill>
                <a:effectLst>
                  <a:outerShdw blurRad="38100" dist="25400" dir="5400000" algn="tl" rotWithShape="0">
                    <a:srgbClr val="000000">
                      <a:alpha val="43000"/>
                    </a:srgbClr>
                  </a:outerShdw>
                  <a:reflection blurRad="6350" stA="60000" endA="900" endPos="60000" dist="60007" dir="5400000" sy="-100000" algn="bl" rotWithShape="0"/>
                </a:effectLst>
              </a:rPr>
              <a:t>, Processing and Analytics</a:t>
            </a:r>
            <a:endParaRPr lang="en-US" dirty="0">
              <a:effectLst>
                <a:outerShdw blurRad="38100" dist="25400" dir="5400000" algn="tl" rotWithShape="0">
                  <a:srgbClr val="000000">
                    <a:alpha val="43000"/>
                  </a:srgbClr>
                </a:outerShdw>
                <a:reflection blurRad="6350" stA="60000" endA="900" endPos="60000" dist="60007" dir="5400000" sy="-100000" algn="bl" rotWithShape="0"/>
              </a:effectLst>
            </a:endParaRPr>
          </a:p>
        </p:txBody>
      </p:sp>
      <p:sp>
        <p:nvSpPr>
          <p:cNvPr id="5" name="Subtitle 4"/>
          <p:cNvSpPr>
            <a:spLocks noGrp="1"/>
          </p:cNvSpPr>
          <p:nvPr>
            <p:ph type="subTitle" idx="1"/>
          </p:nvPr>
        </p:nvSpPr>
        <p:spPr>
          <a:xfrm>
            <a:off x="990600" y="1371600"/>
            <a:ext cx="1682496" cy="581464"/>
          </a:xfrm>
        </p:spPr>
        <p:txBody>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60000" endA="900" endPos="60000" dist="60007" dir="5400000" sy="-100000" algn="bl" rotWithShape="0"/>
                </a:effectLst>
              </a:rPr>
              <a:t>Chapter 5</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t>5.2.6</a:t>
            </a:r>
            <a:r>
              <a:rPr lang="en-US" dirty="0" smtClean="0"/>
              <a:t> </a:t>
            </a:r>
            <a:r>
              <a:rPr lang="en-US" b="1" dirty="0" smtClean="0"/>
              <a:t>Data Store:</a:t>
            </a:r>
          </a:p>
          <a:p>
            <a:pPr lvl="1" algn="just"/>
            <a:r>
              <a:rPr lang="en-US" dirty="0" smtClean="0"/>
              <a:t>A data store is a data repository of a set of objects which integrate into the store. Features of data store are:</a:t>
            </a:r>
          </a:p>
          <a:p>
            <a:pPr lvl="2" algn="just"/>
            <a:r>
              <a:rPr lang="en-US" dirty="0" smtClean="0"/>
              <a:t>Objects in a data-store are modeled using Classes which are defined by the database schemas.</a:t>
            </a:r>
          </a:p>
          <a:p>
            <a:pPr lvl="2" algn="just"/>
            <a:r>
              <a:rPr lang="en-US" dirty="0" smtClean="0"/>
              <a:t>A data store is a general concept. It includes data repositories such as database, relational database, flat file, spreadsheet, mail server, web server, directory services and VMware.</a:t>
            </a:r>
          </a:p>
          <a:p>
            <a:pPr lvl="2" algn="just"/>
            <a:r>
              <a:rPr lang="en-US" dirty="0" smtClean="0"/>
              <a:t>A data store may be distributed over multiple nodes. Apache Cassandra is an example of distributed data store.</a:t>
            </a:r>
          </a:p>
          <a:p>
            <a:pPr lvl="2" algn="just"/>
            <a:r>
              <a:rPr lang="en-US" dirty="0" smtClean="0"/>
              <a:t>A data store may consist of multiple schemas or may consist of data in only one scheme. Example of only one scheme data store is a relational database.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5.2.7 Data centre Management:</a:t>
            </a:r>
          </a:p>
          <a:p>
            <a:pPr lvl="1" algn="just"/>
            <a:r>
              <a:rPr lang="en-US" dirty="0" smtClean="0"/>
              <a:t>A data centre is a facility which has multiple banks of computers, servers, large memory systems, high speed network and Internet connectivity.</a:t>
            </a:r>
          </a:p>
          <a:p>
            <a:pPr lvl="1" algn="just"/>
            <a:r>
              <a:rPr lang="en-US" dirty="0" smtClean="0"/>
              <a:t>The centre provides data security and protection using advanced tools, full data backups along with data recovery, redundant data communication connections and full system power as well as electricity supply backups.</a:t>
            </a:r>
          </a:p>
          <a:p>
            <a:pPr lvl="1" algn="just"/>
            <a:r>
              <a:rPr lang="en-US" dirty="0" smtClean="0"/>
              <a:t>Large industrial units, banks, railways, airlines and units for whom data are the critical components use the services of data centre's.</a:t>
            </a:r>
          </a:p>
          <a:p>
            <a:pPr lvl="1" algn="just"/>
            <a:r>
              <a:rPr lang="en-US" dirty="0" smtClean="0"/>
              <a:t>The manager of data centre is responsible for all technical and IT issues, operations of computers and servers, data entries, data security, data quality control, network quality control and the management of the services and applications used for data processing</a:t>
            </a:r>
            <a:r>
              <a:rPr lang="en-US" dirty="0" smtClean="0"/>
              <a:t>.</a:t>
            </a:r>
          </a:p>
          <a:p>
            <a:pPr algn="just"/>
            <a:r>
              <a:rPr lang="en-US" dirty="0" smtClean="0"/>
              <a:t>Question:</a:t>
            </a:r>
          </a:p>
          <a:p>
            <a:pPr lvl="1" algn="just"/>
            <a:r>
              <a:rPr lang="en-US" dirty="0" smtClean="0"/>
              <a:t>Write a note on data centre management(2)</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638800"/>
          </a:xfrm>
        </p:spPr>
        <p:txBody>
          <a:bodyPr>
            <a:normAutofit fontScale="77500" lnSpcReduction="20000"/>
          </a:bodyPr>
          <a:lstStyle/>
          <a:p>
            <a:pPr algn="just"/>
            <a:r>
              <a:rPr lang="en-US" dirty="0" smtClean="0"/>
              <a:t>5.2.8 Server Management:</a:t>
            </a:r>
          </a:p>
          <a:p>
            <a:pPr lvl="1" algn="just"/>
            <a:r>
              <a:rPr lang="en-US" dirty="0" smtClean="0"/>
              <a:t>Server management means managing services, setup and maintenance of systems of all types associated with the server. A server needs to serve around the clock. Server management includes managing the following:</a:t>
            </a:r>
          </a:p>
          <a:p>
            <a:pPr lvl="2" algn="just"/>
            <a:r>
              <a:rPr lang="en-US" dirty="0" smtClean="0"/>
              <a:t>Short reaction times when the system or network is down</a:t>
            </a:r>
          </a:p>
          <a:p>
            <a:pPr lvl="2" algn="just"/>
            <a:r>
              <a:rPr lang="en-US" dirty="0" smtClean="0"/>
              <a:t>High security standards by routinely performing system maintenance and </a:t>
            </a:r>
            <a:r>
              <a:rPr lang="en-US" dirty="0" err="1" smtClean="0"/>
              <a:t>updation</a:t>
            </a:r>
            <a:r>
              <a:rPr lang="en-US" dirty="0" smtClean="0"/>
              <a:t> </a:t>
            </a:r>
          </a:p>
          <a:p>
            <a:pPr lvl="2" algn="just"/>
            <a:r>
              <a:rPr lang="en-US" dirty="0" smtClean="0"/>
              <a:t>Periodic system updates for state-of-the art setups</a:t>
            </a:r>
          </a:p>
          <a:p>
            <a:pPr lvl="2" algn="just"/>
            <a:r>
              <a:rPr lang="en-US" dirty="0" smtClean="0"/>
              <a:t>Optimized performance</a:t>
            </a:r>
          </a:p>
          <a:p>
            <a:pPr lvl="2" algn="just"/>
            <a:r>
              <a:rPr lang="en-US" dirty="0" smtClean="0"/>
              <a:t>Monitoring of all critical services, with SMS and email notifications</a:t>
            </a:r>
          </a:p>
          <a:p>
            <a:pPr lvl="2" algn="just"/>
            <a:r>
              <a:rPr lang="en-US" dirty="0" smtClean="0"/>
              <a:t>Security of systems and protection</a:t>
            </a:r>
          </a:p>
          <a:p>
            <a:pPr lvl="2" algn="just"/>
            <a:r>
              <a:rPr lang="en-US" dirty="0" smtClean="0"/>
              <a:t>Maintaining confidentiality and privacy of data</a:t>
            </a:r>
          </a:p>
          <a:p>
            <a:pPr lvl="2" algn="just"/>
            <a:r>
              <a:rPr lang="en-US" dirty="0" smtClean="0"/>
              <a:t>High degree of security and integrity and effective protection of data, files and database at the organization</a:t>
            </a:r>
          </a:p>
          <a:p>
            <a:pPr lvl="2" algn="just"/>
            <a:r>
              <a:rPr lang="en-US" dirty="0" smtClean="0"/>
              <a:t>Protection of customer data or enterprise internal documents by attackers which includes spam mails, unauthorized use of the access to the server, viruses, malwares and worms</a:t>
            </a:r>
          </a:p>
          <a:p>
            <a:pPr lvl="2" algn="just"/>
            <a:r>
              <a:rPr lang="en-US" dirty="0" smtClean="0"/>
              <a:t>Strict documentation and audit of all activities</a:t>
            </a:r>
            <a:r>
              <a:rPr lang="en-US" dirty="0" smtClean="0"/>
              <a:t>.</a:t>
            </a:r>
            <a:endParaRPr lang="en-US" dirty="0"/>
          </a:p>
          <a:p>
            <a:pPr algn="just"/>
            <a:r>
              <a:rPr lang="en-US" dirty="0" smtClean="0"/>
              <a:t>Question</a:t>
            </a:r>
          </a:p>
          <a:p>
            <a:pPr lvl="1" algn="just"/>
            <a:r>
              <a:rPr lang="en-US" dirty="0" smtClean="0"/>
              <a:t>Write any six tasks associated with server management(6)</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5.2.9 Spatial Storage :</a:t>
            </a:r>
          </a:p>
          <a:p>
            <a:pPr lvl="1" algn="just"/>
            <a:r>
              <a:rPr lang="en-US" dirty="0" smtClean="0"/>
              <a:t>Consider goods with RFID tags. When goods move from one place to another, the IDs of goods as well as locations are needed in tracking or inventory control applications.</a:t>
            </a:r>
          </a:p>
          <a:p>
            <a:pPr lvl="1" algn="just"/>
            <a:r>
              <a:rPr lang="en-US" dirty="0" smtClean="0"/>
              <a:t>Spatial storage is storage as spatial database which is optimized to store and later on receives queries from the applications.</a:t>
            </a:r>
          </a:p>
          <a:p>
            <a:pPr lvl="1" algn="just"/>
            <a:r>
              <a:rPr lang="en-US" dirty="0" smtClean="0"/>
              <a:t>Suppose a digital map is required for parking slots in a city. Spatial data refers to data which represents objects defined in a geometric space.</a:t>
            </a:r>
          </a:p>
          <a:p>
            <a:pPr lvl="1" algn="just"/>
            <a:r>
              <a:rPr lang="en-US" dirty="0" smtClean="0"/>
              <a:t>Points, lines and polygons are common geometric objects which can be represented in spatial databases</a:t>
            </a:r>
            <a:r>
              <a:rPr lang="en-US"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pPr lvl="1" algn="just"/>
            <a:r>
              <a:rPr lang="en-US" dirty="0" smtClean="0"/>
              <a:t>Internet communication by RFIDs , ATMs, vehicles, ambulances, traffic lights, street lights, waste containers are examples of where spatial database are used.</a:t>
            </a:r>
          </a:p>
          <a:p>
            <a:pPr lvl="1" algn="just"/>
            <a:r>
              <a:rPr lang="en-US" dirty="0" smtClean="0"/>
              <a:t>A spatial database can perform typical SQL queries, such as select statements and perform a wide variety of spatial operations. Spatial database has the following features :</a:t>
            </a:r>
          </a:p>
          <a:p>
            <a:pPr lvl="2" algn="just"/>
            <a:r>
              <a:rPr lang="en-US" dirty="0" smtClean="0"/>
              <a:t>Can perform geometry constructors. For example , creating new geometries</a:t>
            </a:r>
          </a:p>
          <a:p>
            <a:pPr lvl="2" algn="just"/>
            <a:r>
              <a:rPr lang="en-US" dirty="0" smtClean="0"/>
              <a:t>Can define a shape using the vertices</a:t>
            </a:r>
          </a:p>
          <a:p>
            <a:pPr lvl="2" algn="just"/>
            <a:r>
              <a:rPr lang="en-US" dirty="0" smtClean="0"/>
              <a:t>Can perform observer functions using queries which replies specific spatial information such as location of the centre of a geometric object.</a:t>
            </a:r>
          </a:p>
          <a:p>
            <a:pPr lvl="2" algn="just"/>
            <a:r>
              <a:rPr lang="en-US" dirty="0" smtClean="0"/>
              <a:t>Can perform spatial measurements which mean computing distance between geometries, lengths of lines, areas of polygons and other parameters.</a:t>
            </a:r>
          </a:p>
          <a:p>
            <a:pPr lvl="2" algn="just"/>
            <a:r>
              <a:rPr lang="en-US" dirty="0" smtClean="0"/>
              <a:t>Can change the existing features to new ones using spatial functions and can predicate spatial relationships between geometries using true or false type queries</a:t>
            </a:r>
            <a:r>
              <a:rPr lang="en-US" dirty="0" smtClean="0"/>
              <a:t>.</a:t>
            </a:r>
          </a:p>
          <a:p>
            <a:pPr algn="just"/>
            <a:r>
              <a:rPr lang="en-US" dirty="0" smtClean="0"/>
              <a:t>Question</a:t>
            </a:r>
          </a:p>
          <a:p>
            <a:pPr lvl="1" algn="just"/>
            <a:r>
              <a:rPr lang="en-US" dirty="0" smtClean="0"/>
              <a:t>Write a note on spatial storage(2)</a:t>
            </a:r>
          </a:p>
          <a:p>
            <a:pPr lvl="1" algn="just">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 Organizing the data</a:t>
            </a:r>
            <a:endParaRPr lang="en-US" dirty="0"/>
          </a:p>
        </p:txBody>
      </p:sp>
      <p:sp>
        <p:nvSpPr>
          <p:cNvPr id="3" name="Content Placeholder 2"/>
          <p:cNvSpPr>
            <a:spLocks noGrp="1"/>
          </p:cNvSpPr>
          <p:nvPr>
            <p:ph idx="1"/>
          </p:nvPr>
        </p:nvSpPr>
        <p:spPr/>
        <p:txBody>
          <a:bodyPr/>
          <a:lstStyle/>
          <a:p>
            <a:pPr algn="just"/>
            <a:r>
              <a:rPr lang="en-US" dirty="0" smtClean="0"/>
              <a:t>Data can be organized in a number of ways.  For example, objects, files, data store, database, relational database and object oriented database. Following subsections describe these ways of organizing and querying methods.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algn="just"/>
            <a:r>
              <a:rPr lang="en-US" dirty="0" smtClean="0"/>
              <a:t>5.3.1 </a:t>
            </a:r>
            <a:r>
              <a:rPr lang="en-US" b="1" dirty="0" smtClean="0"/>
              <a:t>databases</a:t>
            </a:r>
          </a:p>
          <a:p>
            <a:pPr lvl="1" algn="just"/>
            <a:r>
              <a:rPr lang="en-US" dirty="0" smtClean="0"/>
              <a:t>Required data values  are organized as database(s) so that select values can be retrieved later.</a:t>
            </a:r>
          </a:p>
          <a:p>
            <a:pPr lvl="1" algn="just"/>
            <a:r>
              <a:rPr lang="en-US" b="1" dirty="0" smtClean="0"/>
              <a:t>Database</a:t>
            </a:r>
            <a:r>
              <a:rPr lang="en-US" dirty="0" smtClean="0"/>
              <a:t>:</a:t>
            </a:r>
          </a:p>
          <a:p>
            <a:pPr lvl="2" algn="just"/>
            <a:r>
              <a:rPr lang="en-US" dirty="0" smtClean="0"/>
              <a:t>One popular method of organizing data is database, which is a collection of data. </a:t>
            </a:r>
          </a:p>
          <a:p>
            <a:pPr lvl="2" algn="just"/>
            <a:r>
              <a:rPr lang="en-US" dirty="0" smtClean="0"/>
              <a:t>This collection is organized into tables. A table provides a systematic way for access, management and update.</a:t>
            </a:r>
          </a:p>
          <a:p>
            <a:pPr lvl="2" algn="just"/>
            <a:r>
              <a:rPr lang="en-US" dirty="0" smtClean="0"/>
              <a:t>A single table file is called flat file database. Each record is listed in a separate row, unrelated to each other.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lvl="1" algn="just"/>
            <a:r>
              <a:rPr lang="en-US" b="1" dirty="0" smtClean="0"/>
              <a:t>Relational Database:</a:t>
            </a:r>
          </a:p>
          <a:p>
            <a:pPr lvl="2" algn="just"/>
            <a:r>
              <a:rPr lang="en-US" dirty="0" smtClean="0"/>
              <a:t>A relational database is a collection of data into multiple tables which relate to each other through special fields, called keys(primary key, foreign key and unique key).</a:t>
            </a:r>
          </a:p>
          <a:p>
            <a:pPr lvl="2" algn="just"/>
            <a:r>
              <a:rPr lang="en-US" dirty="0" smtClean="0"/>
              <a:t>Relational database provide flexibility.</a:t>
            </a:r>
          </a:p>
          <a:p>
            <a:pPr lvl="2" algn="just"/>
            <a:r>
              <a:rPr lang="en-US" dirty="0" smtClean="0"/>
              <a:t>Examples of relational database are </a:t>
            </a:r>
            <a:r>
              <a:rPr lang="en-US" dirty="0" err="1" smtClean="0"/>
              <a:t>MySQL</a:t>
            </a:r>
            <a:r>
              <a:rPr lang="en-US" dirty="0" smtClean="0"/>
              <a:t>, </a:t>
            </a:r>
            <a:r>
              <a:rPr lang="en-US" dirty="0" err="1" smtClean="0"/>
              <a:t>PostGreSQL</a:t>
            </a:r>
            <a:r>
              <a:rPr lang="en-US" dirty="0" smtClean="0"/>
              <a:t>, Oracle database created using PL/SQL and Microsoft SQL server using T-SQL.</a:t>
            </a:r>
          </a:p>
          <a:p>
            <a:pPr lvl="2" algn="just"/>
            <a:r>
              <a:rPr lang="en-US" dirty="0" smtClean="0"/>
              <a:t>Object Oriented Database(OODB) is a collection of objects, which save the objects in object oriented design.</a:t>
            </a:r>
          </a:p>
          <a:p>
            <a:pPr lvl="2" algn="just"/>
            <a:r>
              <a:rPr lang="en-US" dirty="0" smtClean="0"/>
              <a:t>Examples are </a:t>
            </a:r>
            <a:r>
              <a:rPr lang="en-US" dirty="0" err="1" smtClean="0"/>
              <a:t>ConceptBase</a:t>
            </a:r>
            <a:r>
              <a:rPr lang="en-US" dirty="0" smtClean="0"/>
              <a:t> or Cache.</a:t>
            </a:r>
          </a:p>
          <a:p>
            <a:pPr lvl="2"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r>
              <a:rPr lang="en-US" dirty="0" smtClean="0"/>
              <a:t>Continue..</a:t>
            </a:r>
            <a:endParaRPr lang="en-US" dirty="0"/>
          </a:p>
        </p:txBody>
      </p:sp>
      <p:sp>
        <p:nvSpPr>
          <p:cNvPr id="3" name="Content Placeholder 2"/>
          <p:cNvSpPr>
            <a:spLocks noGrp="1"/>
          </p:cNvSpPr>
          <p:nvPr>
            <p:ph idx="1"/>
          </p:nvPr>
        </p:nvSpPr>
        <p:spPr>
          <a:xfrm>
            <a:off x="457200" y="1676400"/>
            <a:ext cx="8229600" cy="4648200"/>
          </a:xfrm>
        </p:spPr>
        <p:txBody>
          <a:bodyPr/>
          <a:lstStyle/>
          <a:p>
            <a:pPr lvl="1" algn="just"/>
            <a:r>
              <a:rPr lang="en-US" b="1" dirty="0" smtClean="0"/>
              <a:t>Database Management System:</a:t>
            </a:r>
          </a:p>
          <a:p>
            <a:pPr lvl="2" algn="just"/>
            <a:r>
              <a:rPr lang="en-US" dirty="0" smtClean="0"/>
              <a:t>Database Management System (DBMS) is a software system, which contains a set of programs specially designed for creation and management of data stored in a database.</a:t>
            </a:r>
          </a:p>
          <a:p>
            <a:pPr lvl="2" algn="just"/>
            <a:r>
              <a:rPr lang="en-US" dirty="0" smtClean="0"/>
              <a:t>Database transactions can be performed on a database or relational database.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838200"/>
            <a:ext cx="8229600" cy="5486400"/>
          </a:xfrm>
        </p:spPr>
        <p:txBody>
          <a:bodyPr>
            <a:normAutofit fontScale="92500" lnSpcReduction="20000"/>
          </a:bodyPr>
          <a:lstStyle/>
          <a:p>
            <a:pPr lvl="1" algn="just"/>
            <a:r>
              <a:rPr lang="en-US" b="1" dirty="0" smtClean="0"/>
              <a:t>Atomicity, Data Consistency, Data Isolation and Durability (ACID) Rules:</a:t>
            </a:r>
          </a:p>
          <a:p>
            <a:pPr lvl="2" algn="just"/>
            <a:r>
              <a:rPr lang="en-US" dirty="0" smtClean="0"/>
              <a:t>The database transactions must contain the atomicity , data consistency ,  data isolation and durability during transactions. </a:t>
            </a:r>
          </a:p>
          <a:p>
            <a:pPr lvl="2" algn="just"/>
            <a:r>
              <a:rPr lang="en-US" i="1" dirty="0" smtClean="0"/>
              <a:t>Atomicity</a:t>
            </a:r>
            <a:r>
              <a:rPr lang="en-US" dirty="0" smtClean="0"/>
              <a:t> means a transaction must complete in full , treating it as indivisible. When a service request completes , then the pending request filed should also be made zero.</a:t>
            </a:r>
          </a:p>
          <a:p>
            <a:pPr lvl="2" algn="just"/>
            <a:r>
              <a:rPr lang="en-US" i="1" dirty="0" smtClean="0"/>
              <a:t>Consistency</a:t>
            </a:r>
            <a:r>
              <a:rPr lang="en-US" dirty="0" smtClean="0"/>
              <a:t> means that data after the transactions should remain consistent.</a:t>
            </a:r>
          </a:p>
          <a:p>
            <a:pPr lvl="3" algn="just"/>
            <a:r>
              <a:rPr lang="en-US" dirty="0" smtClean="0"/>
              <a:t>Example: sum of chocolates sent should equal the sums of sold and unsold chocolates for each flavor after the transactions on the database.</a:t>
            </a:r>
          </a:p>
          <a:p>
            <a:pPr lvl="2" algn="just"/>
            <a:r>
              <a:rPr lang="en-US" dirty="0" smtClean="0"/>
              <a:t>Isolation means transactions between tables 5.1 and 5.2, 5.2 and 5.3 and 5.3 and 5.1 are isolated from each other.</a:t>
            </a:r>
          </a:p>
          <a:p>
            <a:pPr lvl="2" algn="just"/>
            <a:r>
              <a:rPr lang="en-US" dirty="0" smtClean="0"/>
              <a:t>Durability means after completion of transactions, the previous transaction cannot be recalled. Only a new transaction can effect ant change</a:t>
            </a:r>
            <a:r>
              <a:rPr lang="en-US" dirty="0" smtClean="0"/>
              <a:t>.</a:t>
            </a:r>
          </a:p>
          <a:p>
            <a:pPr algn="just"/>
            <a:r>
              <a:rPr lang="en-US" dirty="0" smtClean="0"/>
              <a:t>Question </a:t>
            </a:r>
          </a:p>
          <a:p>
            <a:pPr lvl="1" algn="just"/>
            <a:r>
              <a:rPr lang="en-US" dirty="0" smtClean="0"/>
              <a:t>Write ACID rules of DBMS(4)</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5.2 Data Acquiring and Storage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b="1" dirty="0" smtClean="0"/>
              <a:t>5.2.1  Data Generation </a:t>
            </a:r>
            <a:r>
              <a:rPr lang="en-US" sz="2800" dirty="0" smtClean="0"/>
              <a:t>: Data generates at device that later on, transfers to the Internet through a gateway. Data generates as follows:</a:t>
            </a:r>
          </a:p>
          <a:p>
            <a:pPr lvl="1" algn="just"/>
            <a:r>
              <a:rPr lang="en-US" b="1" dirty="0" smtClean="0"/>
              <a:t>Passive device data </a:t>
            </a:r>
            <a:r>
              <a:rPr lang="en-US" dirty="0" smtClean="0"/>
              <a:t>:</a:t>
            </a:r>
          </a:p>
          <a:p>
            <a:pPr lvl="2" algn="just"/>
            <a:r>
              <a:rPr lang="en-US" dirty="0" smtClean="0"/>
              <a:t>Data generate at the device or system, following the result of interactions.</a:t>
            </a:r>
          </a:p>
          <a:p>
            <a:pPr lvl="2" algn="just"/>
            <a:r>
              <a:rPr lang="en-US" dirty="0" smtClean="0"/>
              <a:t>A passive device does not have its own power source.</a:t>
            </a:r>
          </a:p>
          <a:p>
            <a:pPr lvl="2" algn="just"/>
            <a:r>
              <a:rPr lang="en-US" dirty="0" smtClean="0"/>
              <a:t>An external source helps such a device to generate and send data</a:t>
            </a:r>
          </a:p>
          <a:p>
            <a:pPr lvl="2" algn="just"/>
            <a:r>
              <a:rPr lang="en-US" dirty="0" smtClean="0"/>
              <a:t>Examples, an RFID or an ATM debit card.</a:t>
            </a:r>
          </a:p>
          <a:p>
            <a:pPr lvl="2" algn="just"/>
            <a:r>
              <a:rPr lang="en-US" dirty="0" smtClean="0"/>
              <a:t>The device may or may not have an associated microcontroller, memory and transceiver.</a:t>
            </a:r>
          </a:p>
          <a:p>
            <a:pPr lvl="2" algn="just"/>
            <a:r>
              <a:rPr lang="en-US" dirty="0" smtClean="0"/>
              <a:t>A contactless card is an example of the former and a label or barcode is the example of the latter.</a:t>
            </a:r>
          </a:p>
          <a:p>
            <a:pPr lvl="2" algn="just"/>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04800" y="762001"/>
            <a:ext cx="8305800" cy="5562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pPr lvl="1" algn="just"/>
            <a:r>
              <a:rPr lang="en-US" b="1" dirty="0" smtClean="0"/>
              <a:t>Distributed Database:</a:t>
            </a:r>
          </a:p>
          <a:p>
            <a:pPr lvl="2" algn="just"/>
            <a:r>
              <a:rPr lang="en-US" dirty="0" smtClean="0"/>
              <a:t>Distributed Database (DDB) is a collection of logically interrelated databases over a computer network. </a:t>
            </a:r>
          </a:p>
          <a:p>
            <a:pPr lvl="2" algn="just"/>
            <a:r>
              <a:rPr lang="en-US" dirty="0" smtClean="0"/>
              <a:t>Distributed DBMS means a software system that manages a distributed database. </a:t>
            </a:r>
          </a:p>
          <a:p>
            <a:pPr lvl="2" algn="just"/>
            <a:r>
              <a:rPr lang="en-US" dirty="0" smtClean="0"/>
              <a:t>The features of a distributed database system are:</a:t>
            </a:r>
          </a:p>
          <a:p>
            <a:pPr lvl="3" algn="just"/>
            <a:r>
              <a:rPr lang="en-US" dirty="0" smtClean="0"/>
              <a:t>DDB is a collection of databases which are logically related to each other.</a:t>
            </a:r>
          </a:p>
          <a:p>
            <a:pPr lvl="3" algn="just"/>
            <a:r>
              <a:rPr lang="en-US" dirty="0" smtClean="0"/>
              <a:t>Cooperation exists between the databases in a transparent manner. Transparent means that each user within the system may access all of the data within all of the databases as if they were a single database.</a:t>
            </a:r>
          </a:p>
          <a:p>
            <a:pPr lvl="3" algn="just"/>
            <a:r>
              <a:rPr lang="en-US" dirty="0" smtClean="0"/>
              <a:t>DDB should be ‘location independent’ , which means the user is unaware of where the data is located, and it is possible to move the data from one physical location to another without affecting the user.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pPr lvl="1" algn="just"/>
            <a:r>
              <a:rPr lang="en-US" b="1" dirty="0" smtClean="0"/>
              <a:t>Consistency, Availability and Partition-Tolerance Theorem </a:t>
            </a:r>
            <a:r>
              <a:rPr lang="en-US" dirty="0" smtClean="0"/>
              <a:t>:</a:t>
            </a:r>
          </a:p>
          <a:p>
            <a:pPr lvl="2" algn="just">
              <a:buFont typeface="Wingdings" pitchFamily="2" charset="2"/>
              <a:buChar char="Ø"/>
            </a:pPr>
            <a:r>
              <a:rPr lang="en-US" dirty="0" smtClean="0"/>
              <a:t>Consistency, Availability and Partition-Tolerance Theorem (CAP theorem) is a theorem for distributed computing systems.</a:t>
            </a:r>
          </a:p>
          <a:p>
            <a:pPr lvl="2" algn="just">
              <a:buFont typeface="Wingdings" pitchFamily="2" charset="2"/>
              <a:buChar char="Ø"/>
            </a:pPr>
            <a:r>
              <a:rPr lang="en-US" dirty="0" smtClean="0"/>
              <a:t>The theorem states that it is impossible for a distributed computer system to simultaneously provide all three of the Consistency, Availability, Partition tolerance(CAP) guarantees.</a:t>
            </a:r>
          </a:p>
          <a:p>
            <a:pPr lvl="2" algn="just">
              <a:buFont typeface="Wingdings" pitchFamily="2" charset="2"/>
              <a:buChar char="Ø"/>
            </a:pPr>
            <a:r>
              <a:rPr lang="en-US" i="1" dirty="0" smtClean="0"/>
              <a:t>Consistency</a:t>
            </a:r>
            <a:r>
              <a:rPr lang="en-US" dirty="0" smtClean="0"/>
              <a:t> means ‘Every read receives the most recent write or an error’. When a message or data is sought the network generally issues notification of time-out or read error. During an interval of a network failure, the notification may not reach the requesting node(s).</a:t>
            </a:r>
          </a:p>
          <a:p>
            <a:pPr lvl="2" algn="just">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lvl="2" algn="just">
              <a:buFont typeface="Wingdings" pitchFamily="2" charset="2"/>
              <a:buChar char="Ø"/>
            </a:pPr>
            <a:r>
              <a:rPr lang="en-US" i="1" dirty="0" smtClean="0"/>
              <a:t>Availability </a:t>
            </a:r>
            <a:r>
              <a:rPr lang="en-US" dirty="0" smtClean="0"/>
              <a:t>means ‘ Every request receives a response, without guarantee that it contains the most recent version of the information’. Due to the interval of network failure, it may happen that most recent version of message or data requested may not be available.</a:t>
            </a:r>
          </a:p>
          <a:p>
            <a:pPr lvl="2" algn="just">
              <a:buFont typeface="Wingdings" pitchFamily="2" charset="2"/>
              <a:buChar char="Ø"/>
            </a:pPr>
            <a:r>
              <a:rPr lang="en-US" i="1" dirty="0" smtClean="0"/>
              <a:t>Partition tolerance</a:t>
            </a:r>
            <a:r>
              <a:rPr lang="en-US" dirty="0" smtClean="0"/>
              <a:t> means ‘ The system continues to operate despite an arbitrary number of messages being dropped by the network between the nodes’. During the interval of a network failure, the network will have two separate set of networked nodes. Since failure can always occurs therefore, the partitioning needs to be tolerated.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638800"/>
          </a:xfrm>
        </p:spPr>
        <p:txBody>
          <a:bodyPr/>
          <a:lstStyle/>
          <a:p>
            <a:pPr algn="just"/>
            <a:r>
              <a:rPr lang="en-US" dirty="0" smtClean="0"/>
              <a:t>5.3.2 </a:t>
            </a:r>
            <a:r>
              <a:rPr lang="en-US" b="1" dirty="0" smtClean="0"/>
              <a:t>Query Processing:</a:t>
            </a:r>
          </a:p>
          <a:p>
            <a:pPr lvl="1" algn="just"/>
            <a:r>
              <a:rPr lang="en-US" dirty="0" smtClean="0"/>
              <a:t>Query means an application seeking a specific data set from a database.</a:t>
            </a:r>
          </a:p>
          <a:p>
            <a:pPr lvl="1" algn="just"/>
            <a:r>
              <a:rPr lang="en-US" b="1" dirty="0" smtClean="0"/>
              <a:t>Query Processing:</a:t>
            </a:r>
          </a:p>
          <a:p>
            <a:pPr lvl="2" algn="just"/>
            <a:r>
              <a:rPr lang="en-US" dirty="0" smtClean="0"/>
              <a:t>Query processing means using a process and getting the results of the query made from a database. The process should use a correct as well as efficient execution strategy. Five steps in processing are:</a:t>
            </a:r>
          </a:p>
          <a:p>
            <a:pPr marL="1435608" lvl="3" indent="-457200" algn="just">
              <a:buAutoNum type="arabicPeriod"/>
            </a:pPr>
            <a:r>
              <a:rPr lang="en-US" dirty="0" smtClean="0"/>
              <a:t>Parsing and translation: This step translates the query into an internal form, into a relational algebraic expression and then a Parser, which checks the syntax and verifies the relations.</a:t>
            </a:r>
          </a:p>
          <a:p>
            <a:pPr marL="1435608" lvl="3" indent="-457200" algn="just">
              <a:buAutoNum type="arabicPeriod"/>
            </a:pPr>
            <a:r>
              <a:rPr lang="en-US" dirty="0" smtClean="0"/>
              <a:t>Decomposition to complete the query process into micro-operations using the analysis, conjunctive and disjunctive </a:t>
            </a:r>
            <a:r>
              <a:rPr lang="en-US" dirty="0" err="1" smtClean="0"/>
              <a:t>normalisation</a:t>
            </a:r>
            <a:r>
              <a:rPr lang="en-US" dirty="0" smtClean="0"/>
              <a:t> and semantic analysis.</a:t>
            </a:r>
          </a:p>
          <a:p>
            <a:pPr marL="1435608" lvl="3" indent="-457200" algn="just">
              <a:buNone/>
            </a:pPr>
            <a:endParaRPr lang="en-US" dirty="0" smtClean="0"/>
          </a:p>
          <a:p>
            <a:pPr marL="1435608" lvl="3" indent="-457200" algn="just">
              <a:buAutoNum type="arabicPeriod"/>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pPr marL="1435608" lvl="3" indent="-457200" algn="just">
              <a:buAutoNum type="arabicPeriod" startAt="3"/>
            </a:pPr>
            <a:r>
              <a:rPr lang="en-US" dirty="0" err="1" smtClean="0"/>
              <a:t>Optimisation</a:t>
            </a:r>
            <a:r>
              <a:rPr lang="en-US" dirty="0" smtClean="0"/>
              <a:t> which means </a:t>
            </a:r>
            <a:r>
              <a:rPr lang="en-US" dirty="0" err="1" smtClean="0"/>
              <a:t>optimising</a:t>
            </a:r>
            <a:r>
              <a:rPr lang="en-US" dirty="0" smtClean="0"/>
              <a:t> the cost of processing. The cost means number of micro-operations generated in processing which is evaluated by calculating the cost of the sets of equivalent expressions.</a:t>
            </a:r>
          </a:p>
          <a:p>
            <a:pPr marL="1435608" lvl="3" indent="-457200" algn="just">
              <a:buAutoNum type="arabicPeriod" startAt="3"/>
            </a:pPr>
            <a:r>
              <a:rPr lang="en-US" dirty="0" smtClean="0"/>
              <a:t>Evaluation plan : A query-execution engine(software) takes a query- evaluation plan and executes that plan.</a:t>
            </a:r>
          </a:p>
          <a:p>
            <a:pPr marL="1435608" lvl="3" indent="-457200" algn="just">
              <a:buAutoNum type="arabicPeriod" startAt="3"/>
            </a:pPr>
            <a:r>
              <a:rPr lang="en-US" dirty="0" smtClean="0"/>
              <a:t>Returning the results of the query.</a:t>
            </a:r>
          </a:p>
          <a:p>
            <a:pPr marL="886968" lvl="1" indent="-457200" algn="just"/>
            <a:r>
              <a:rPr lang="en-US" b="1" dirty="0" smtClean="0"/>
              <a:t>Distributed Query Processing :</a:t>
            </a:r>
          </a:p>
          <a:p>
            <a:pPr marL="1161288" lvl="2" indent="-457200" algn="just"/>
            <a:r>
              <a:rPr lang="en-US" dirty="0" smtClean="0"/>
              <a:t>Distributed Query Processing means query processing operations in distributed databases on the same system or networked systems. The distributed database system has the ability to access remote sites and transmit the queries to other systems</a:t>
            </a:r>
            <a:r>
              <a:rPr lang="en-US" dirty="0" smtClean="0"/>
              <a:t>.</a:t>
            </a:r>
          </a:p>
          <a:p>
            <a:pPr marL="521208" indent="-457200" algn="just"/>
            <a:r>
              <a:rPr lang="en-US" dirty="0" smtClean="0"/>
              <a:t>Question</a:t>
            </a:r>
          </a:p>
          <a:p>
            <a:pPr marL="886968" lvl="1" indent="-457200" algn="just"/>
            <a:r>
              <a:rPr lang="en-US" dirty="0" smtClean="0"/>
              <a:t>List any five steps associated with Query processing(6)</a:t>
            </a:r>
            <a:endParaRPr lang="en-US" dirty="0" smtClean="0"/>
          </a:p>
          <a:p>
            <a:pPr marL="886968" lvl="1" indent="-457200" algn="just">
              <a:buNone/>
            </a:pPr>
            <a:endParaRPr lang="en-US" dirty="0" smtClean="0"/>
          </a:p>
          <a:p>
            <a:pPr lvl="1" algn="just">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5.3.3 </a:t>
            </a:r>
            <a:r>
              <a:rPr lang="en-US" b="1" dirty="0" smtClean="0"/>
              <a:t>SQL</a:t>
            </a:r>
            <a:r>
              <a:rPr lang="en-US" dirty="0" smtClean="0"/>
              <a:t> :</a:t>
            </a:r>
          </a:p>
          <a:p>
            <a:pPr lvl="1" algn="just"/>
            <a:r>
              <a:rPr lang="en-US" dirty="0" smtClean="0"/>
              <a:t>SQL stands for Structured Query Language.</a:t>
            </a:r>
          </a:p>
          <a:p>
            <a:pPr lvl="1" algn="just"/>
            <a:r>
              <a:rPr lang="en-US" dirty="0" smtClean="0"/>
              <a:t>It is a language for viewing or changing databases.</a:t>
            </a:r>
          </a:p>
          <a:p>
            <a:pPr lvl="1" algn="just"/>
            <a:r>
              <a:rPr lang="en-US" dirty="0" smtClean="0"/>
              <a:t>It is a language for data querying, updating, inserting, appending and deleting the databases.</a:t>
            </a:r>
          </a:p>
          <a:p>
            <a:pPr lvl="1" algn="just"/>
            <a:r>
              <a:rPr lang="en-US" dirty="0" smtClean="0"/>
              <a:t>It is a language for data access control, schema creation and modifications.</a:t>
            </a:r>
          </a:p>
          <a:p>
            <a:pPr lvl="1" algn="just"/>
            <a:r>
              <a:rPr lang="en-US" dirty="0" smtClean="0"/>
              <a:t>It is also a language for managing the RDBMS.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algn="just"/>
            <a:r>
              <a:rPr lang="en-US" dirty="0" smtClean="0"/>
              <a:t>SQL  features are as follows :</a:t>
            </a:r>
          </a:p>
          <a:p>
            <a:pPr lvl="1" algn="just"/>
            <a:r>
              <a:rPr lang="en-US" dirty="0" smtClean="0"/>
              <a:t>Create Schema is a structure that contains descriptions of objects created by a user. The user can describe and define the data for a database.</a:t>
            </a:r>
          </a:p>
          <a:p>
            <a:pPr lvl="1" algn="just"/>
            <a:r>
              <a:rPr lang="en-US" dirty="0" smtClean="0"/>
              <a:t>Create Catalog consists of a set of schemas that constitute the description of the database.</a:t>
            </a:r>
          </a:p>
          <a:p>
            <a:pPr lvl="1" algn="just"/>
            <a:r>
              <a:rPr lang="en-US" dirty="0" smtClean="0"/>
              <a:t>Use Data Definition Language(DDL) for the commands that depict a database, including creating, altering and dropping tables, establish foreign keys, create view, stored procedure, functions in a database.</a:t>
            </a:r>
          </a:p>
          <a:p>
            <a:pPr lvl="1" algn="just"/>
            <a:r>
              <a:rPr lang="en-US" dirty="0" smtClean="0"/>
              <a:t>Use Data Manipulation Language(DML) for commands that maintain and query a database. The user can manipulate INSERT, UPDATE or SELECT the data and access data in relational database management systems.</a:t>
            </a:r>
          </a:p>
          <a:p>
            <a:pPr lvl="1" algn="just"/>
            <a:r>
              <a:rPr lang="en-US" dirty="0" smtClean="0"/>
              <a:t>Use Data Control Language(DCL) for commands that control a database, including administering privileges and committing data. The user can set permissions on tables, procedures, and views</a:t>
            </a:r>
            <a:r>
              <a:rPr lang="en-US" dirty="0" smtClean="0"/>
              <a:t>.</a:t>
            </a:r>
          </a:p>
          <a:p>
            <a:pPr algn="just"/>
            <a:r>
              <a:rPr lang="en-US" dirty="0" smtClean="0"/>
              <a:t>Question</a:t>
            </a:r>
          </a:p>
          <a:p>
            <a:pPr lvl="1" algn="just"/>
            <a:r>
              <a:rPr lang="en-US" dirty="0" smtClean="0"/>
              <a:t>List different features of SQL(6)</a:t>
            </a: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562600"/>
          </a:xfrm>
        </p:spPr>
        <p:txBody>
          <a:bodyPr>
            <a:normAutofit fontScale="85000" lnSpcReduction="10000"/>
          </a:bodyPr>
          <a:lstStyle/>
          <a:p>
            <a:pPr algn="just"/>
            <a:r>
              <a:rPr lang="en-US" dirty="0" smtClean="0"/>
              <a:t>5.3.4 </a:t>
            </a:r>
            <a:r>
              <a:rPr lang="en-US" b="1" dirty="0" smtClean="0"/>
              <a:t>NOSQL </a:t>
            </a:r>
            <a:r>
              <a:rPr lang="en-US" dirty="0" smtClean="0"/>
              <a:t>:</a:t>
            </a:r>
          </a:p>
          <a:p>
            <a:pPr lvl="1" algn="just"/>
            <a:r>
              <a:rPr lang="en-US" dirty="0" smtClean="0"/>
              <a:t>NOSQL stands for No-SQL or Not Only SQL that does not integrate with applications that are based on SQL. NOSQL is used in cloud data store. NOSQL may consist of the following:</a:t>
            </a:r>
          </a:p>
          <a:p>
            <a:pPr lvl="2" algn="just"/>
            <a:r>
              <a:rPr lang="en-US" dirty="0" smtClean="0"/>
              <a:t>A class of non-relational data storage systems, flexible data models and multiple schemas.</a:t>
            </a:r>
          </a:p>
          <a:p>
            <a:pPr lvl="2" algn="just"/>
            <a:r>
              <a:rPr lang="en-US" dirty="0" smtClean="0"/>
              <a:t>Class consisting of </a:t>
            </a:r>
            <a:r>
              <a:rPr lang="en-US" dirty="0" err="1" smtClean="0"/>
              <a:t>uninterpreted</a:t>
            </a:r>
            <a:r>
              <a:rPr lang="en-US" dirty="0" smtClean="0"/>
              <a:t> key and value or ‘ the big hash table’.</a:t>
            </a:r>
          </a:p>
          <a:p>
            <a:pPr lvl="2" algn="just"/>
            <a:r>
              <a:rPr lang="en-US" dirty="0" smtClean="0"/>
              <a:t>Class consisting of unordered keys and using the JSON. For example in PNUTS</a:t>
            </a:r>
          </a:p>
          <a:p>
            <a:pPr lvl="2" algn="just"/>
            <a:r>
              <a:rPr lang="en-US" dirty="0" smtClean="0"/>
              <a:t>Class consisting of ordered keys and semi-structured data storage systems. For examples in the </a:t>
            </a:r>
            <a:r>
              <a:rPr lang="en-US" dirty="0" err="1" smtClean="0"/>
              <a:t>BigTable</a:t>
            </a:r>
            <a:r>
              <a:rPr lang="en-US" dirty="0" smtClean="0"/>
              <a:t>, </a:t>
            </a:r>
            <a:r>
              <a:rPr lang="en-US" dirty="0" err="1" smtClean="0"/>
              <a:t>Hbase</a:t>
            </a:r>
            <a:r>
              <a:rPr lang="en-US" dirty="0" smtClean="0"/>
              <a:t> and Cassandra</a:t>
            </a:r>
          </a:p>
          <a:p>
            <a:pPr lvl="2" algn="just"/>
            <a:r>
              <a:rPr lang="en-US" dirty="0" smtClean="0"/>
              <a:t>Class consisting of JSON. For example in </a:t>
            </a:r>
            <a:r>
              <a:rPr lang="en-US" dirty="0" err="1" smtClean="0"/>
              <a:t>MongoDb</a:t>
            </a:r>
            <a:r>
              <a:rPr lang="en-US" dirty="0" smtClean="0"/>
              <a:t> which is widely used for NOSQL</a:t>
            </a:r>
          </a:p>
          <a:p>
            <a:pPr lvl="2" algn="just"/>
            <a:r>
              <a:rPr lang="en-US" dirty="0" smtClean="0"/>
              <a:t>Class consisting of name and value in the text. For example in </a:t>
            </a:r>
            <a:r>
              <a:rPr lang="en-US" dirty="0" err="1" smtClean="0"/>
              <a:t>CouchDB</a:t>
            </a:r>
            <a:endParaRPr lang="en-US" dirty="0" smtClean="0"/>
          </a:p>
          <a:p>
            <a:pPr lvl="2" algn="just"/>
            <a:r>
              <a:rPr lang="en-US" dirty="0" smtClean="0"/>
              <a:t>May not require a fixed table schema</a:t>
            </a:r>
            <a:r>
              <a:rPr lang="en-US" dirty="0" smtClean="0"/>
              <a:t>.</a:t>
            </a:r>
          </a:p>
          <a:p>
            <a:pPr algn="just"/>
            <a:r>
              <a:rPr lang="en-US" dirty="0" smtClean="0"/>
              <a:t>Question </a:t>
            </a:r>
          </a:p>
          <a:p>
            <a:pPr lvl="1" algn="just"/>
            <a:r>
              <a:rPr lang="en-US" dirty="0" smtClean="0"/>
              <a:t>List the components of NOSQL(6)</a:t>
            </a:r>
            <a:endParaRPr lang="en-US" dirty="0" smtClean="0"/>
          </a:p>
          <a:p>
            <a:pPr algn="just"/>
            <a:endParaRPr lang="en-US" dirty="0" smtClean="0"/>
          </a:p>
          <a:p>
            <a:pPr lvl="2" algn="just">
              <a:buNone/>
            </a:pPr>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CAP theorem is applicable. The system offers relaxation in one or more of the ACID and CAP properties. Out of the three properties (Consistency, availability, and partitions), two are at least present for an application.</a:t>
            </a:r>
          </a:p>
          <a:p>
            <a:pPr lvl="1" algn="just"/>
            <a:r>
              <a:rPr lang="en-US" i="1" dirty="0" smtClean="0"/>
              <a:t>Consistency</a:t>
            </a:r>
            <a:r>
              <a:rPr lang="en-US" dirty="0" smtClean="0"/>
              <a:t> means all copies have same value like in traditional DBs.</a:t>
            </a:r>
          </a:p>
          <a:p>
            <a:pPr lvl="1" algn="just"/>
            <a:r>
              <a:rPr lang="en-US" i="1" dirty="0" smtClean="0"/>
              <a:t>Availability</a:t>
            </a:r>
            <a:r>
              <a:rPr lang="en-US" dirty="0" smtClean="0"/>
              <a:t> means at least one copy available in case a partition becomes inactive or fails. For example, in web applications, the other copy in other partition is available.</a:t>
            </a:r>
          </a:p>
          <a:p>
            <a:pPr lvl="1" algn="just"/>
            <a:r>
              <a:rPr lang="en-US" i="1" dirty="0" smtClean="0"/>
              <a:t>Partition</a:t>
            </a:r>
            <a:r>
              <a:rPr lang="en-US" dirty="0" smtClean="0"/>
              <a:t> means parts which are active but may not cooperate as in distributed databases.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lvl="1" algn="just"/>
            <a:r>
              <a:rPr lang="en-US" b="1" dirty="0" smtClean="0"/>
              <a:t>Active device data</a:t>
            </a:r>
            <a:r>
              <a:rPr lang="en-US" dirty="0" smtClean="0"/>
              <a:t>:</a:t>
            </a:r>
          </a:p>
          <a:p>
            <a:pPr lvl="2" algn="just"/>
            <a:r>
              <a:rPr lang="en-US" dirty="0" smtClean="0"/>
              <a:t>Data generates at the device or system or following the result of interactions.</a:t>
            </a:r>
          </a:p>
          <a:p>
            <a:pPr lvl="2" algn="just"/>
            <a:r>
              <a:rPr lang="en-US" dirty="0" smtClean="0"/>
              <a:t>An active device has its own power source.</a:t>
            </a:r>
          </a:p>
          <a:p>
            <a:pPr lvl="2" algn="just"/>
            <a:r>
              <a:rPr lang="en-US" dirty="0" smtClean="0"/>
              <a:t>Examples, active RFID, streetlight sensor or wireless sensor node.</a:t>
            </a:r>
          </a:p>
          <a:p>
            <a:pPr lvl="2" algn="just"/>
            <a:r>
              <a:rPr lang="en-US" dirty="0" smtClean="0"/>
              <a:t>An active device also has an associated microcontroller, memory and transceiver.</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638800"/>
          </a:xfrm>
        </p:spPr>
        <p:txBody>
          <a:bodyPr>
            <a:normAutofit fontScale="85000" lnSpcReduction="20000"/>
          </a:bodyPr>
          <a:lstStyle/>
          <a:p>
            <a:pPr algn="just"/>
            <a:r>
              <a:rPr lang="en-US" dirty="0" smtClean="0"/>
              <a:t>5.3.5 </a:t>
            </a:r>
            <a:r>
              <a:rPr lang="en-US" b="1" dirty="0" smtClean="0"/>
              <a:t>Extract, Transform and Load :</a:t>
            </a:r>
          </a:p>
          <a:p>
            <a:pPr lvl="1" algn="just"/>
            <a:r>
              <a:rPr lang="en-US" dirty="0" smtClean="0"/>
              <a:t>Extract, Transform and Load or ETL is a system which enables the usage of databases used, especially the ones stored at a data warehouse.</a:t>
            </a:r>
          </a:p>
          <a:p>
            <a:pPr lvl="1" algn="just"/>
            <a:r>
              <a:rPr lang="en-US" dirty="0" smtClean="0"/>
              <a:t>Extract means obtaining data from homogeneous or heterogeneous data sources.</a:t>
            </a:r>
          </a:p>
          <a:p>
            <a:pPr lvl="1" algn="just"/>
            <a:r>
              <a:rPr lang="en-US" dirty="0" smtClean="0"/>
              <a:t>Transform means transforming and storing the data in an appropriate structure or format.</a:t>
            </a:r>
          </a:p>
          <a:p>
            <a:pPr lvl="1" algn="just"/>
            <a:r>
              <a:rPr lang="en-US" dirty="0" smtClean="0"/>
              <a:t>Load means the structured data load in the final target database or data store or data warehouse.</a:t>
            </a:r>
          </a:p>
          <a:p>
            <a:pPr lvl="1" algn="just"/>
            <a:r>
              <a:rPr lang="en-US" dirty="0" smtClean="0"/>
              <a:t>All the three phases can execute in parallel.</a:t>
            </a:r>
          </a:p>
          <a:p>
            <a:pPr lvl="1" algn="just"/>
            <a:r>
              <a:rPr lang="en-US" dirty="0" smtClean="0"/>
              <a:t>Data extraction takes longer time. Therefore , the system while puling data, executes another transformation processes on already received data and prepares the already  transformed data for loading.</a:t>
            </a:r>
          </a:p>
          <a:p>
            <a:pPr lvl="1" algn="just"/>
            <a:r>
              <a:rPr lang="en-US" dirty="0" smtClean="0"/>
              <a:t>As soon as data are ready for load into the target, the data load starts. It means next phase starts without waiting for the completion of the previous phases</a:t>
            </a:r>
            <a:r>
              <a:rPr lang="en-US" dirty="0" smtClean="0"/>
              <a:t>.</a:t>
            </a:r>
          </a:p>
          <a:p>
            <a:pPr algn="just"/>
            <a:r>
              <a:rPr lang="en-US" dirty="0" smtClean="0"/>
              <a:t>Question:</a:t>
            </a:r>
          </a:p>
          <a:p>
            <a:pPr lvl="1" algn="just"/>
            <a:r>
              <a:rPr lang="en-US" dirty="0" smtClean="0"/>
              <a:t>Write a note on ETL(2)</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4000" dirty="0" smtClean="0"/>
              <a:t>5.4  Transactions, Business Processes, Integration and Enterprise systems</a:t>
            </a:r>
            <a:endParaRPr lang="en-US" sz="4000" dirty="0"/>
          </a:p>
        </p:txBody>
      </p:sp>
      <p:sp>
        <p:nvSpPr>
          <p:cNvPr id="3" name="Content Placeholder 2"/>
          <p:cNvSpPr>
            <a:spLocks noGrp="1"/>
          </p:cNvSpPr>
          <p:nvPr>
            <p:ph idx="1"/>
          </p:nvPr>
        </p:nvSpPr>
        <p:spPr/>
        <p:txBody>
          <a:bodyPr/>
          <a:lstStyle/>
          <a:p>
            <a:pPr algn="just"/>
            <a:r>
              <a:rPr lang="en-US" dirty="0" smtClean="0"/>
              <a:t>A transaction is a collection of operations that form a single logical unit.</a:t>
            </a:r>
          </a:p>
          <a:p>
            <a:pPr algn="just"/>
            <a:r>
              <a:rPr lang="en-US" dirty="0" smtClean="0"/>
              <a:t>For example, a database connect, insertion, append, deletion or modification transactions.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algn="just"/>
            <a:r>
              <a:rPr lang="en-US" dirty="0" smtClean="0"/>
              <a:t>5.4.1 </a:t>
            </a:r>
            <a:r>
              <a:rPr lang="en-US" b="1" dirty="0" smtClean="0"/>
              <a:t>Online Transactions and Processing :</a:t>
            </a:r>
          </a:p>
          <a:p>
            <a:pPr lvl="1" algn="just"/>
            <a:r>
              <a:rPr lang="en-US" dirty="0" smtClean="0"/>
              <a:t>OLTP means process as soon as data or events generate in real time.</a:t>
            </a:r>
          </a:p>
          <a:p>
            <a:pPr lvl="1" algn="just"/>
            <a:r>
              <a:rPr lang="en-US" dirty="0" smtClean="0"/>
              <a:t>OLTP is used when requirements are availability, speed, concurrency and recoverability in databases for real-time data or events.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74371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pPr algn="just">
              <a:buNone/>
            </a:pPr>
            <a:r>
              <a:rPr lang="en-US" b="1" dirty="0" smtClean="0"/>
              <a:t>Batch Transactions Processing:</a:t>
            </a:r>
          </a:p>
          <a:p>
            <a:pPr lvl="1" algn="just"/>
            <a:r>
              <a:rPr lang="en-US" dirty="0" smtClean="0"/>
              <a:t>Batch transactions processing means the execution of a series of transactions without user interactions.</a:t>
            </a:r>
          </a:p>
          <a:p>
            <a:pPr lvl="1" algn="just"/>
            <a:r>
              <a:rPr lang="en-US" dirty="0" smtClean="0"/>
              <a:t>Transaction jobs are set up so they can be run to completion. Scripts, command-line arguments, control files, or job control language predefine all input parameters.</a:t>
            </a:r>
          </a:p>
          <a:p>
            <a:pPr lvl="1" algn="just"/>
            <a:r>
              <a:rPr lang="en-US" dirty="0" smtClean="0"/>
              <a:t>Batch processing means a transaction process in batches and in an non-interactive way.</a:t>
            </a:r>
          </a:p>
          <a:p>
            <a:pPr lvl="1" algn="just"/>
            <a:r>
              <a:rPr lang="en-US" dirty="0" smtClean="0"/>
              <a:t>When one set of transactions finish, the results are stored and a next batch is taken up.</a:t>
            </a:r>
          </a:p>
          <a:p>
            <a:pPr lvl="1" algn="just"/>
            <a:r>
              <a:rPr lang="en-US" dirty="0" smtClean="0"/>
              <a:t>Example, credit card transactions where final results at the end of the month are used.</a:t>
            </a:r>
          </a:p>
          <a:p>
            <a:pPr lvl="1" algn="just"/>
            <a:r>
              <a:rPr lang="en-US" dirty="0" smtClean="0"/>
              <a:t>Another example is chocolate purchase transactions. The final results of sell figures from ACVMs can communicate on the Internet at the end of an hour  or day</a:t>
            </a:r>
            <a:r>
              <a:rPr lang="en-US" dirty="0" smtClean="0"/>
              <a:t>.</a:t>
            </a:r>
          </a:p>
          <a:p>
            <a:pPr algn="just"/>
            <a:r>
              <a:rPr lang="en-US" dirty="0" smtClean="0"/>
              <a:t>Question</a:t>
            </a:r>
          </a:p>
          <a:p>
            <a:pPr lvl="1" algn="just"/>
            <a:r>
              <a:rPr lang="en-US" dirty="0" smtClean="0"/>
              <a:t>Write a note on batch processing(2)</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pPr algn="just">
              <a:buNone/>
            </a:pPr>
            <a:r>
              <a:rPr lang="en-US" b="1" dirty="0" smtClean="0"/>
              <a:t>Streaming transactions Processing</a:t>
            </a:r>
          </a:p>
          <a:p>
            <a:pPr lvl="1" algn="just"/>
            <a:r>
              <a:rPr lang="en-US" dirty="0" smtClean="0"/>
              <a:t>Examples of the streams are log streams, event streams and twitter streams.</a:t>
            </a:r>
          </a:p>
          <a:p>
            <a:pPr lvl="1" algn="just"/>
            <a:r>
              <a:rPr lang="en-US" dirty="0" smtClean="0"/>
              <a:t>Query and transactions processing on streaming data need </a:t>
            </a:r>
            <a:r>
              <a:rPr lang="en-US" dirty="0" err="1" smtClean="0"/>
              <a:t>specialised</a:t>
            </a:r>
            <a:r>
              <a:rPr lang="en-US" dirty="0" smtClean="0"/>
              <a:t> frameworks.</a:t>
            </a:r>
          </a:p>
          <a:p>
            <a:pPr lvl="1" algn="just"/>
            <a:r>
              <a:rPr lang="en-US" dirty="0" smtClean="0"/>
              <a:t>Storm from Twitter, S4 from Yahoo, SPARK streaming , </a:t>
            </a:r>
            <a:r>
              <a:rPr lang="en-US" dirty="0" err="1" smtClean="0"/>
              <a:t>HStreaming</a:t>
            </a:r>
            <a:r>
              <a:rPr lang="en-US" dirty="0" smtClean="0"/>
              <a:t> and flume are examples of frameworks for real-time streaming computation frameworks.</a:t>
            </a:r>
          </a:p>
          <a:p>
            <a:pPr algn="just">
              <a:buNone/>
            </a:pPr>
            <a:r>
              <a:rPr lang="en-US" b="1" dirty="0" smtClean="0"/>
              <a:t>Interactive Transactions Processing</a:t>
            </a:r>
          </a:p>
          <a:p>
            <a:pPr lvl="1" algn="just"/>
            <a:r>
              <a:rPr lang="en-US" dirty="0" smtClean="0"/>
              <a:t> Interactive transactions processing means the transactions which involve continual exchange of information between the computer and a user.</a:t>
            </a:r>
          </a:p>
          <a:p>
            <a:pPr lvl="1" algn="just"/>
            <a:r>
              <a:rPr lang="en-US" dirty="0" smtClean="0"/>
              <a:t>For example, user interactions during e-shopping and e-banking. </a:t>
            </a:r>
          </a:p>
          <a:p>
            <a:pPr lvl="1" algn="just"/>
            <a:r>
              <a:rPr lang="en-US" dirty="0" smtClean="0"/>
              <a:t>The processing is just the opposite of batch processing.</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b="1" dirty="0" smtClean="0"/>
              <a:t>Real –time Transactions Processing</a:t>
            </a:r>
          </a:p>
          <a:p>
            <a:pPr lvl="1" algn="just"/>
            <a:r>
              <a:rPr lang="en-US" dirty="0" smtClean="0"/>
              <a:t>Real-time transaction processing means that transactions process at the same time as the data arrives from the data sources and data store.</a:t>
            </a:r>
          </a:p>
          <a:p>
            <a:pPr lvl="1" algn="just"/>
            <a:r>
              <a:rPr lang="en-US" dirty="0" smtClean="0"/>
              <a:t>An example is ATM machine transactions.</a:t>
            </a:r>
          </a:p>
          <a:p>
            <a:pPr lvl="1" algn="just"/>
            <a:r>
              <a:rPr lang="en-US" dirty="0" smtClean="0"/>
              <a:t>In-memory, row-format records enable real-time transaction processing.</a:t>
            </a:r>
          </a:p>
          <a:p>
            <a:pPr lvl="1" algn="just"/>
            <a:r>
              <a:rPr lang="en-US" dirty="0" smtClean="0"/>
              <a:t>Row format means few rows and more columns.</a:t>
            </a:r>
          </a:p>
          <a:p>
            <a:pPr lvl="1" algn="just"/>
            <a:r>
              <a:rPr lang="en-US" dirty="0" smtClean="0"/>
              <a:t>The CPU accesses all columns in single  accesses in SIMD(Single Instruction Multiple Data) streams processing.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b="1" dirty="0" smtClean="0"/>
              <a:t>Event Stream Processing and Complex Event Processing</a:t>
            </a:r>
            <a:r>
              <a:rPr lang="en-US" dirty="0" smtClean="0"/>
              <a:t>:</a:t>
            </a:r>
          </a:p>
          <a:p>
            <a:pPr lvl="1" algn="just"/>
            <a:r>
              <a:rPr lang="en-US" dirty="0" smtClean="0"/>
              <a:t>Event Stream Processing is a set of technologies, event processing languages, Complex Event Processing (CEP), event </a:t>
            </a:r>
            <a:r>
              <a:rPr lang="en-US" dirty="0" err="1" smtClean="0"/>
              <a:t>visualisation</a:t>
            </a:r>
            <a:r>
              <a:rPr lang="en-US" dirty="0" smtClean="0"/>
              <a:t> , event databases and event-driven middleware.</a:t>
            </a:r>
          </a:p>
          <a:p>
            <a:pPr lvl="1" algn="just"/>
            <a:r>
              <a:rPr lang="en-US" dirty="0" smtClean="0"/>
              <a:t>Examples of ESPs, Apache S4 and Twitter Storm</a:t>
            </a:r>
          </a:p>
          <a:p>
            <a:pPr lvl="1" algn="just"/>
            <a:r>
              <a:rPr lang="en-US" dirty="0" smtClean="0"/>
              <a:t>Examples of CEPs, SAP Sybase ESP and </a:t>
            </a:r>
            <a:r>
              <a:rPr lang="en-US" dirty="0" err="1" smtClean="0"/>
              <a:t>EsperTechEsper</a:t>
            </a:r>
            <a:r>
              <a:rPr lang="en-US" dirty="0" smtClean="0"/>
              <a:t> </a:t>
            </a:r>
          </a:p>
          <a:p>
            <a:pPr lvl="1" algn="just"/>
            <a:r>
              <a:rPr lang="en-US" dirty="0" smtClean="0"/>
              <a:t>ESP and CEP does the following:</a:t>
            </a:r>
          </a:p>
          <a:p>
            <a:pPr lvl="2" algn="just"/>
            <a:r>
              <a:rPr lang="en-US" dirty="0" smtClean="0"/>
              <a:t>Processes tasks on receiving streams of event data</a:t>
            </a:r>
          </a:p>
          <a:p>
            <a:pPr lvl="2" algn="just"/>
            <a:r>
              <a:rPr lang="en-US" dirty="0" smtClean="0"/>
              <a:t>Identifies the meaningful pattern from the streams</a:t>
            </a:r>
          </a:p>
          <a:p>
            <a:pPr lvl="2" algn="just"/>
            <a:r>
              <a:rPr lang="en-US" dirty="0" smtClean="0"/>
              <a:t>Detects relationships between multiple events</a:t>
            </a:r>
          </a:p>
          <a:p>
            <a:pPr lvl="2" algn="just"/>
            <a:r>
              <a:rPr lang="en-US" dirty="0" smtClean="0"/>
              <a:t>Correlates the events data</a:t>
            </a:r>
          </a:p>
          <a:p>
            <a:pPr lvl="2" algn="just"/>
            <a:r>
              <a:rPr lang="en-US" dirty="0" smtClean="0"/>
              <a:t>Detects event </a:t>
            </a:r>
            <a:r>
              <a:rPr lang="en-US" dirty="0" smtClean="0"/>
              <a:t>hierarchies</a:t>
            </a:r>
          </a:p>
          <a:p>
            <a:pPr lvl="2" algn="just"/>
            <a:r>
              <a:rPr lang="en-US" dirty="0" smtClean="0"/>
              <a:t>Detects aspects such as timing, casualty, subscription membership</a:t>
            </a:r>
          </a:p>
          <a:p>
            <a:pPr lvl="2" algn="just"/>
            <a:r>
              <a:rPr lang="en-US" dirty="0" smtClean="0"/>
              <a:t>Builds and manages the event-driven information systems.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b="1" dirty="0" smtClean="0"/>
              <a:t>Complex Event Processing</a:t>
            </a:r>
          </a:p>
          <a:p>
            <a:pPr lvl="1" algn="just"/>
            <a:r>
              <a:rPr lang="en-US" dirty="0" smtClean="0"/>
              <a:t> CEP has many applications. For example, </a:t>
            </a:r>
            <a:r>
              <a:rPr lang="en-US" dirty="0" err="1" smtClean="0"/>
              <a:t>IoT</a:t>
            </a:r>
            <a:r>
              <a:rPr lang="en-US" dirty="0" smtClean="0"/>
              <a:t> event processing applications, stocks algorithmic-based trading and location-based services.</a:t>
            </a:r>
          </a:p>
          <a:p>
            <a:pPr lvl="1" algn="just"/>
            <a:r>
              <a:rPr lang="en-US" dirty="0" smtClean="0"/>
              <a:t>A CEP application in Eclipse are used for capturing a combination of data, timing conditions and efficiently recognize the corresponding events over data streams</a:t>
            </a:r>
            <a:r>
              <a:rPr lang="en-US" dirty="0" smtClean="0"/>
              <a:t>.</a:t>
            </a:r>
          </a:p>
          <a:p>
            <a:pPr lvl="1" algn="just">
              <a:buNone/>
            </a:pPr>
            <a:endParaRPr lang="en-US" dirty="0" smtClean="0"/>
          </a:p>
          <a:p>
            <a:pPr lvl="1" algn="just">
              <a:buNone/>
            </a:pPr>
            <a:r>
              <a:rPr lang="en-US" dirty="0" smtClean="0"/>
              <a:t>Question</a:t>
            </a:r>
          </a:p>
          <a:p>
            <a:pPr lvl="1" algn="just">
              <a:buNone/>
            </a:pPr>
            <a:r>
              <a:rPr lang="en-US" dirty="0" smtClean="0"/>
              <a:t>1.</a:t>
            </a:r>
            <a:r>
              <a:rPr lang="en-US" dirty="0" smtClean="0"/>
              <a:t>	</a:t>
            </a:r>
            <a:r>
              <a:rPr lang="en-US" dirty="0" smtClean="0"/>
              <a:t>explain tasks associated with CEP</a:t>
            </a:r>
          </a:p>
          <a:p>
            <a:pPr lvl="1" algn="just">
              <a:buNone/>
            </a:pPr>
            <a:r>
              <a:rPr lang="en-US" dirty="0" smtClean="0"/>
              <a:t>2. Write a note on following transactions</a:t>
            </a:r>
          </a:p>
          <a:p>
            <a:pPr lvl="2" algn="just"/>
            <a:r>
              <a:rPr lang="en-US" dirty="0" smtClean="0"/>
              <a:t>online transaction processing</a:t>
            </a:r>
          </a:p>
          <a:p>
            <a:pPr lvl="2" algn="just"/>
            <a:r>
              <a:rPr lang="en-US" dirty="0" smtClean="0"/>
              <a:t>Batch processing</a:t>
            </a:r>
          </a:p>
          <a:p>
            <a:pPr lvl="2" algn="just"/>
            <a:r>
              <a:rPr lang="en-US" dirty="0" smtClean="0"/>
              <a:t>Interaction transaction</a:t>
            </a:r>
          </a:p>
          <a:p>
            <a:pPr lvl="2" algn="just"/>
            <a:r>
              <a:rPr lang="en-US" dirty="0" smtClean="0"/>
              <a:t>Real time system</a:t>
            </a:r>
          </a:p>
          <a:p>
            <a:pPr lvl="1" algn="just">
              <a:buNone/>
            </a:pP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562600"/>
          </a:xfrm>
        </p:spPr>
        <p:txBody>
          <a:bodyPr>
            <a:normAutofit fontScale="92500" lnSpcReduction="10000"/>
          </a:bodyPr>
          <a:lstStyle/>
          <a:p>
            <a:pPr algn="just"/>
            <a:r>
              <a:rPr lang="en-US" dirty="0" smtClean="0"/>
              <a:t>5.4.2 </a:t>
            </a:r>
            <a:r>
              <a:rPr lang="en-US" b="1" dirty="0" smtClean="0"/>
              <a:t>Business </a:t>
            </a:r>
            <a:r>
              <a:rPr lang="en-US" b="1" dirty="0" smtClean="0"/>
              <a:t>Processes:</a:t>
            </a:r>
          </a:p>
          <a:p>
            <a:pPr lvl="1" algn="just"/>
            <a:r>
              <a:rPr lang="en-US" dirty="0" smtClean="0"/>
              <a:t>A business process consists of a series of activities which serves a particular specific result.</a:t>
            </a:r>
          </a:p>
          <a:p>
            <a:pPr lvl="1" algn="just"/>
            <a:r>
              <a:rPr lang="en-US" dirty="0" smtClean="0"/>
              <a:t>It is used when an enterprise has a number of interrelated processes which serve a particular result or goal. The results enable sales, planning and production.</a:t>
            </a:r>
          </a:p>
          <a:p>
            <a:pPr lvl="1" algn="just"/>
            <a:r>
              <a:rPr lang="en-US" dirty="0" smtClean="0"/>
              <a:t>Internet of RFIDs enables a business process called tracking of RFID labeled goods which also enables inventory control process.</a:t>
            </a:r>
          </a:p>
          <a:p>
            <a:pPr lvl="1" algn="just"/>
            <a:r>
              <a:rPr lang="en-US" dirty="0" err="1" smtClean="0"/>
              <a:t>IoT</a:t>
            </a:r>
            <a:r>
              <a:rPr lang="en-US" dirty="0" smtClean="0"/>
              <a:t>/M2M enables the devices data in databases for business processes. The data supports the process. For example, consider a process, streetlights control and management.</a:t>
            </a:r>
          </a:p>
          <a:p>
            <a:pPr lvl="2" algn="just"/>
            <a:r>
              <a:rPr lang="en-US" dirty="0" smtClean="0"/>
              <a:t>Each group of streetlights sends data in real time through the gateways. The gateway connect to the Internet. The control and management processes streetlights real time databases and group databases.</a:t>
            </a:r>
            <a:endParaRPr lang="en-US" dirty="0" smtClean="0"/>
          </a:p>
          <a:p>
            <a:pPr lvl="1"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5.4.3 Business </a:t>
            </a:r>
            <a:r>
              <a:rPr lang="en-US" b="1" dirty="0" smtClean="0"/>
              <a:t>intelligence </a:t>
            </a:r>
            <a:r>
              <a:rPr lang="en-US" dirty="0" smtClean="0"/>
              <a:t>:</a:t>
            </a:r>
          </a:p>
          <a:p>
            <a:pPr lvl="1" algn="just"/>
            <a:r>
              <a:rPr lang="en-US" dirty="0" smtClean="0"/>
              <a:t>Business intelligence is a process which enables a business service to extract new facts and knowledge and then undertake better decisions. </a:t>
            </a:r>
            <a:endParaRPr lang="en-US" dirty="0" smtClean="0"/>
          </a:p>
          <a:p>
            <a:pPr lvl="1" algn="just"/>
            <a:r>
              <a:rPr lang="en-US" dirty="0" smtClean="0"/>
              <a:t>The new facts and knowledge follow from the earlier results of data processing, aggregation and then analyzing those results.</a:t>
            </a:r>
          </a:p>
          <a:p>
            <a:pPr lvl="1"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lvl="1" algn="just"/>
            <a:r>
              <a:rPr lang="en-US" b="1" dirty="0" smtClean="0"/>
              <a:t>Event data:</a:t>
            </a:r>
          </a:p>
          <a:p>
            <a:pPr lvl="2" algn="just"/>
            <a:r>
              <a:rPr lang="en-US" dirty="0" smtClean="0"/>
              <a:t>A device can generate data on an event only once.</a:t>
            </a:r>
          </a:p>
          <a:p>
            <a:pPr lvl="2" algn="just"/>
            <a:r>
              <a:rPr lang="en-US" dirty="0" smtClean="0"/>
              <a:t>For example, on detection of the traffic or on dark ambient conditions, which signals the event. The event on darkness communicates a need for lighting up a group of streetlights.</a:t>
            </a:r>
          </a:p>
          <a:p>
            <a:pPr lvl="1" algn="just"/>
            <a:r>
              <a:rPr lang="en-US" b="1" dirty="0" smtClean="0"/>
              <a:t>Device real-time data</a:t>
            </a:r>
            <a:r>
              <a:rPr lang="en-US" dirty="0" smtClean="0"/>
              <a:t>:</a:t>
            </a:r>
          </a:p>
          <a:p>
            <a:pPr lvl="2" algn="just"/>
            <a:r>
              <a:rPr lang="en-US" dirty="0" smtClean="0"/>
              <a:t>An ATM generates data and communicates it to the server instantaneously through the Internet. This initiates and enables Online Transactions Processing (OLTP) in real time.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5.4.4 Distributed Business </a:t>
            </a:r>
            <a:r>
              <a:rPr lang="en-US" b="1" dirty="0" smtClean="0"/>
              <a:t>Process :</a:t>
            </a:r>
          </a:p>
          <a:p>
            <a:pPr lvl="1" algn="just"/>
            <a:r>
              <a:rPr lang="en-US" dirty="0" smtClean="0"/>
              <a:t>Several times, business processes need to be distributed.</a:t>
            </a:r>
          </a:p>
          <a:p>
            <a:pPr lvl="1" algn="just"/>
            <a:r>
              <a:rPr lang="en-US" dirty="0" smtClean="0"/>
              <a:t>Distribution of processes reduces the complexity, communication costs, enables faster responses and smaller processing load at the central system.</a:t>
            </a:r>
          </a:p>
          <a:p>
            <a:pPr lvl="1" algn="just"/>
            <a:r>
              <a:rPr lang="en-US" dirty="0" smtClean="0"/>
              <a:t>Distributed Business Process System(DBPS)is a collection of logically interrelated business processes in an Enterprise network. DBPS means a software system that manages the distributed Business Processes.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DBPS features are:</a:t>
            </a:r>
          </a:p>
          <a:p>
            <a:pPr lvl="1" algn="just"/>
            <a:r>
              <a:rPr lang="en-US" dirty="0" smtClean="0"/>
              <a:t>DBPS exists as cooperation between the BPs in a transparent manner. Transparent means that each user within the system may access all of the process decisions within all of the processes as if they were a single business process.</a:t>
            </a:r>
          </a:p>
          <a:p>
            <a:pPr lvl="1" algn="just"/>
            <a:r>
              <a:rPr lang="en-US" dirty="0" smtClean="0"/>
              <a:t>DBPS should possess ‘location independence’ which means the enterprise BI is unaware of where the BPs are located. It is possible to move the results of analytics and knowledge from one physical location to another without affecting the user.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562600"/>
          </a:xfrm>
        </p:spPr>
        <p:txBody>
          <a:bodyPr>
            <a:normAutofit fontScale="92500" lnSpcReduction="20000"/>
          </a:bodyPr>
          <a:lstStyle/>
          <a:p>
            <a:pPr algn="just"/>
            <a:r>
              <a:rPr lang="en-US" dirty="0" smtClean="0"/>
              <a:t>5.4.5 Complex Applications Integration and Service Oriented </a:t>
            </a:r>
            <a:r>
              <a:rPr lang="en-US" dirty="0" smtClean="0"/>
              <a:t>Architecture :</a:t>
            </a:r>
          </a:p>
          <a:p>
            <a:pPr lvl="1" algn="just"/>
            <a:r>
              <a:rPr lang="en-US" dirty="0" smtClean="0"/>
              <a:t>An enterprise has number of applications, services and processes. Heterogeneous systems have complexity when integrating them in the enterprise.</a:t>
            </a:r>
          </a:p>
          <a:p>
            <a:pPr lvl="1" algn="just"/>
            <a:r>
              <a:rPr lang="en-US" dirty="0" smtClean="0"/>
              <a:t>Following are the standardized business processes, as defined in the Oracle application integration architecture :</a:t>
            </a:r>
          </a:p>
          <a:p>
            <a:pPr lvl="2" algn="just"/>
            <a:r>
              <a:rPr lang="en-US" dirty="0" smtClean="0"/>
              <a:t>Integrating and enhancing the existing systems and processes</a:t>
            </a:r>
          </a:p>
          <a:p>
            <a:pPr lvl="2" algn="just"/>
            <a:r>
              <a:rPr lang="en-US" dirty="0" smtClean="0"/>
              <a:t>Business intelligence</a:t>
            </a:r>
          </a:p>
          <a:p>
            <a:pPr lvl="2" algn="just"/>
            <a:r>
              <a:rPr lang="en-US" dirty="0" smtClean="0"/>
              <a:t>Data security and integrity</a:t>
            </a:r>
          </a:p>
          <a:p>
            <a:pPr lvl="2" algn="just"/>
            <a:r>
              <a:rPr lang="en-US" dirty="0" smtClean="0"/>
              <a:t>New business services and products</a:t>
            </a:r>
          </a:p>
          <a:p>
            <a:pPr lvl="2" algn="just"/>
            <a:r>
              <a:rPr lang="en-US" dirty="0" smtClean="0"/>
              <a:t>Collaboration and knowledge management </a:t>
            </a:r>
          </a:p>
          <a:p>
            <a:pPr lvl="2" algn="just"/>
            <a:r>
              <a:rPr lang="en-US" dirty="0" smtClean="0"/>
              <a:t>Enterprise architecture and SOA</a:t>
            </a:r>
          </a:p>
          <a:p>
            <a:pPr lvl="2" algn="just"/>
            <a:r>
              <a:rPr lang="en-US" dirty="0" smtClean="0"/>
              <a:t>E-commerce</a:t>
            </a:r>
          </a:p>
          <a:p>
            <a:pPr lvl="2" algn="just"/>
            <a:r>
              <a:rPr lang="en-US" dirty="0" smtClean="0"/>
              <a:t>External customer services</a:t>
            </a:r>
          </a:p>
          <a:p>
            <a:pPr lvl="2" algn="just"/>
            <a:r>
              <a:rPr lang="en-US" dirty="0" smtClean="0"/>
              <a:t>Supply chain automation and analytics results visualization</a:t>
            </a:r>
          </a:p>
          <a:p>
            <a:pPr lvl="2" algn="just"/>
            <a:r>
              <a:rPr lang="en-US" dirty="0" smtClean="0"/>
              <a:t>Data centre optimization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1" algn="just"/>
            <a:r>
              <a:rPr lang="en-US" dirty="0" err="1" smtClean="0"/>
              <a:t>IoT</a:t>
            </a:r>
            <a:r>
              <a:rPr lang="en-US" dirty="0" smtClean="0"/>
              <a:t> applications, services and processes enhance the existing systems in a number of enterprises.</a:t>
            </a:r>
          </a:p>
          <a:p>
            <a:pPr lvl="1" algn="just"/>
            <a:r>
              <a:rPr lang="en-US" dirty="0" smtClean="0"/>
              <a:t>Example, an automobile enterprise has a number of divisions. Each division has Sales, Customer </a:t>
            </a:r>
            <a:r>
              <a:rPr lang="en-US" dirty="0" smtClean="0"/>
              <a:t>R</a:t>
            </a:r>
            <a:r>
              <a:rPr lang="en-US" dirty="0" smtClean="0"/>
              <a:t>elations </a:t>
            </a:r>
            <a:r>
              <a:rPr lang="en-US" dirty="0" smtClean="0"/>
              <a:t>M</a:t>
            </a:r>
            <a:r>
              <a:rPr lang="en-US" dirty="0" smtClean="0"/>
              <a:t>anagement, Automobile Maintenance Services, and Accounting.</a:t>
            </a:r>
          </a:p>
          <a:p>
            <a:pPr lvl="1" algn="just"/>
            <a:r>
              <a:rPr lang="en-US" dirty="0" err="1" smtClean="0"/>
              <a:t>IoT</a:t>
            </a:r>
            <a:r>
              <a:rPr lang="en-US" dirty="0" smtClean="0"/>
              <a:t>-based services help in business intelligence, processes and systems, such as post-sales services and supply chain automation and analytics results in </a:t>
            </a:r>
            <a:r>
              <a:rPr lang="en-US" dirty="0" err="1" smtClean="0"/>
              <a:t>visualisation</a:t>
            </a:r>
            <a:r>
              <a:rPr lang="en-US" dirty="0" smtClean="0"/>
              <a:t> enhancement of the services from an enterprise.</a:t>
            </a:r>
          </a:p>
          <a:p>
            <a:pPr lvl="1" algn="just"/>
            <a:r>
              <a:rPr lang="en-US" dirty="0" smtClean="0"/>
              <a:t>Complex application integration means integration of heterogeneous application  architectures and number of processes. SOA consists of services , messages, operations and processes.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pPr lvl="1" algn="just"/>
            <a:r>
              <a:rPr lang="en-US" b="1" dirty="0" smtClean="0"/>
              <a:t>Event-driven device data</a:t>
            </a:r>
            <a:r>
              <a:rPr lang="en-US" dirty="0" smtClean="0"/>
              <a:t>:</a:t>
            </a:r>
          </a:p>
          <a:p>
            <a:pPr lvl="2" algn="just"/>
            <a:r>
              <a:rPr lang="en-US" dirty="0" smtClean="0"/>
              <a:t>A device data can generate on an event only once.</a:t>
            </a:r>
          </a:p>
          <a:p>
            <a:pPr lvl="2" algn="just"/>
            <a:r>
              <a:rPr lang="en-US" dirty="0" smtClean="0"/>
              <a:t>Examples:</a:t>
            </a:r>
          </a:p>
          <a:p>
            <a:pPr lvl="3" algn="just"/>
            <a:r>
              <a:rPr lang="en-US" dirty="0" smtClean="0"/>
              <a:t>A device receives command from Controller or Monitor, and then performs actions using an actuator. When the action completes , then the device sends an acknowledgement.</a:t>
            </a:r>
          </a:p>
          <a:p>
            <a:pPr lvl="3" algn="just"/>
            <a:r>
              <a:rPr lang="en-US" dirty="0" smtClean="0"/>
              <a:t>When an application seeks the status of a device, then the device communicates the status.</a:t>
            </a:r>
          </a:p>
          <a:p>
            <a:pPr algn="just"/>
            <a:endParaRPr lang="en-US" dirty="0" smtClean="0"/>
          </a:p>
          <a:p>
            <a:pPr algn="just"/>
            <a:r>
              <a:rPr lang="en-US" dirty="0" smtClean="0"/>
              <a:t>Questions:</a:t>
            </a:r>
          </a:p>
          <a:p>
            <a:pPr lvl="1" algn="just"/>
            <a:r>
              <a:rPr lang="en-US" dirty="0" smtClean="0"/>
              <a:t>Differentiate passive and active device data.(2)</a:t>
            </a:r>
          </a:p>
          <a:p>
            <a:pPr lvl="1" algn="just"/>
            <a:r>
              <a:rPr lang="en-US" dirty="0" smtClean="0"/>
              <a:t>Expand OLTP.</a:t>
            </a:r>
          </a:p>
          <a:p>
            <a:pPr lvl="1" algn="just"/>
            <a:r>
              <a:rPr lang="en-US" dirty="0" smtClean="0"/>
              <a:t>List and explain different ways by which </a:t>
            </a:r>
            <a:r>
              <a:rPr lang="en-US" dirty="0" err="1" smtClean="0"/>
              <a:t>IoT</a:t>
            </a:r>
            <a:r>
              <a:rPr lang="en-US" dirty="0" smtClean="0"/>
              <a:t> data is generated(6)</a:t>
            </a:r>
          </a:p>
          <a:p>
            <a:pPr lvl="1"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pPr algn="just"/>
            <a:r>
              <a:rPr lang="en-US" dirty="0" smtClean="0"/>
              <a:t>5.2.2 Data Acquisition:</a:t>
            </a:r>
          </a:p>
          <a:p>
            <a:pPr lvl="1" algn="just"/>
            <a:r>
              <a:rPr lang="en-US" dirty="0" smtClean="0"/>
              <a:t>Data acquisition means acquiring data from </a:t>
            </a:r>
            <a:r>
              <a:rPr lang="en-US" dirty="0" err="1" smtClean="0"/>
              <a:t>IoT</a:t>
            </a:r>
            <a:r>
              <a:rPr lang="en-US" dirty="0" smtClean="0"/>
              <a:t> or M2M devices. </a:t>
            </a:r>
          </a:p>
          <a:p>
            <a:pPr lvl="1" algn="just"/>
            <a:r>
              <a:rPr lang="en-US" dirty="0" smtClean="0"/>
              <a:t>The data communicates after the interactions with a data acquisition system. </a:t>
            </a:r>
          </a:p>
          <a:p>
            <a:pPr lvl="1" algn="just"/>
            <a:r>
              <a:rPr lang="en-US" dirty="0" smtClean="0"/>
              <a:t>The application interacts and communicates with a number of devices for acquiring the needed data.</a:t>
            </a:r>
          </a:p>
          <a:p>
            <a:pPr lvl="1" algn="just"/>
            <a:r>
              <a:rPr lang="en-US" dirty="0" smtClean="0"/>
              <a:t>The devices send data on demand or at programmed intervals.  Data  of devices communicate using the network, transport and security layers.</a:t>
            </a:r>
          </a:p>
          <a:p>
            <a:pPr algn="just"/>
            <a:endParaRPr lang="en-US" dirty="0" smtClean="0"/>
          </a:p>
          <a:p>
            <a:pPr algn="just"/>
            <a:r>
              <a:rPr lang="en-US" dirty="0" smtClean="0"/>
              <a:t>Question: </a:t>
            </a:r>
          </a:p>
          <a:p>
            <a:pPr lvl="1" algn="just"/>
            <a:r>
              <a:rPr lang="en-US" dirty="0" smtClean="0"/>
              <a:t>Write a note on data acquisition.(2)</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562600"/>
          </a:xfrm>
        </p:spPr>
        <p:txBody>
          <a:bodyPr>
            <a:normAutofit lnSpcReduction="10000"/>
          </a:bodyPr>
          <a:lstStyle/>
          <a:p>
            <a:pPr algn="just"/>
            <a:r>
              <a:rPr lang="en-US" dirty="0" smtClean="0"/>
              <a:t>5.2.3 data validation:</a:t>
            </a:r>
          </a:p>
          <a:p>
            <a:pPr lvl="1" algn="just"/>
            <a:r>
              <a:rPr lang="en-US" dirty="0" smtClean="0"/>
              <a:t>Data acquired from the devices does not mean that data are correct, meaningful or consistent.</a:t>
            </a:r>
          </a:p>
          <a:p>
            <a:pPr lvl="1" algn="just"/>
            <a:r>
              <a:rPr lang="en-US" dirty="0" smtClean="0"/>
              <a:t>Data consistency means within expected range data or as per pattern or data not corrupted during transmission. </a:t>
            </a:r>
          </a:p>
          <a:p>
            <a:pPr lvl="1" algn="just"/>
            <a:r>
              <a:rPr lang="en-US" dirty="0" smtClean="0"/>
              <a:t>Therefore , data needs validation checks before storing.</a:t>
            </a:r>
          </a:p>
          <a:p>
            <a:pPr lvl="1" algn="just"/>
            <a:r>
              <a:rPr lang="en-US" dirty="0" smtClean="0"/>
              <a:t>Data validation software do the validation checks on the acquired data. Validation software applies logic, rules and semantic annotations.</a:t>
            </a:r>
          </a:p>
          <a:p>
            <a:pPr lvl="1" algn="just"/>
            <a:r>
              <a:rPr lang="en-US" dirty="0" smtClean="0"/>
              <a:t>The applications or services depends on valid data.</a:t>
            </a:r>
          </a:p>
          <a:p>
            <a:pPr lvl="1" algn="just"/>
            <a:r>
              <a:rPr lang="en-US" dirty="0" smtClean="0"/>
              <a:t>Then only the analytics, predictions, prescriptions, diagnosis and decisions can be acceptable.</a:t>
            </a:r>
          </a:p>
          <a:p>
            <a:pPr algn="just"/>
            <a:r>
              <a:rPr lang="en-US" dirty="0" smtClean="0"/>
              <a:t>Question:</a:t>
            </a:r>
          </a:p>
          <a:p>
            <a:pPr lvl="1" algn="just"/>
            <a:r>
              <a:rPr lang="en-US" dirty="0" smtClean="0"/>
              <a:t>Write a note on data acquisition and data validation.(6)</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638800"/>
          </a:xfrm>
        </p:spPr>
        <p:txBody>
          <a:bodyPr>
            <a:normAutofit fontScale="92500" lnSpcReduction="10000"/>
          </a:bodyPr>
          <a:lstStyle/>
          <a:p>
            <a:pPr algn="just"/>
            <a:r>
              <a:rPr lang="en-US" dirty="0" smtClean="0"/>
              <a:t>5.2.4 data categorization for storage:</a:t>
            </a:r>
          </a:p>
          <a:p>
            <a:pPr lvl="1" algn="just"/>
            <a:r>
              <a:rPr lang="en-US" dirty="0" smtClean="0"/>
              <a:t>Services, business processes and business intelligence use data. Valid , useful and relevant data can be categorized into three categories for storage- data alone, data as well as results of processing, only the results of data analytics are stored. </a:t>
            </a:r>
          </a:p>
          <a:p>
            <a:pPr lvl="1" algn="just"/>
            <a:r>
              <a:rPr lang="en-US" dirty="0" smtClean="0"/>
              <a:t>Three cases for storage are:</a:t>
            </a:r>
          </a:p>
          <a:p>
            <a:pPr marL="1124712" lvl="2" indent="-457200" algn="just">
              <a:buFont typeface="+mj-lt"/>
              <a:buAutoNum type="arabicPeriod"/>
            </a:pPr>
            <a:r>
              <a:rPr lang="en-US" dirty="0" smtClean="0"/>
              <a:t>Data which needs to be repeatedly processed , referenced or audited in future, and therefore, data alone needs to be stored.</a:t>
            </a:r>
          </a:p>
          <a:p>
            <a:pPr marL="1124712" lvl="2" indent="-457200" algn="just">
              <a:buFont typeface="+mj-lt"/>
              <a:buAutoNum type="arabicPeriod"/>
            </a:pPr>
            <a:r>
              <a:rPr lang="en-US" dirty="0" smtClean="0"/>
              <a:t>Data which needs processing only once, and the results are used at a later time using the analytics , and both the data and results of processing and analytics are stored. Advantages of this case are quick visualization and reports generation without reprocessing. Also the data is available for reference or auditing in future. </a:t>
            </a:r>
          </a:p>
          <a:p>
            <a:pPr marL="1124712" lvl="2" indent="-457200" algn="just">
              <a:buFont typeface="+mj-lt"/>
              <a:buAutoNum type="arabicPeriod"/>
            </a:pPr>
            <a:r>
              <a:rPr lang="en-US" dirty="0" smtClean="0"/>
              <a:t>Online, real-time or streaming data need to be processed and the results of this processing and analysis need storage.</a:t>
            </a:r>
          </a:p>
          <a:p>
            <a:pPr marL="484632" indent="-457200" algn="just"/>
            <a:r>
              <a:rPr lang="en-US" dirty="0" smtClean="0"/>
              <a:t>Question :</a:t>
            </a:r>
          </a:p>
          <a:p>
            <a:pPr marL="850392" lvl="1" indent="-457200" algn="just"/>
            <a:r>
              <a:rPr lang="en-US" dirty="0" smtClean="0"/>
              <a:t>Explain categorization for data storage.(3)</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smtClean="0"/>
              <a:t>5.2.5 Assembly Software for the Events :</a:t>
            </a:r>
          </a:p>
          <a:p>
            <a:pPr lvl="1" algn="just"/>
            <a:r>
              <a:rPr lang="en-US" dirty="0" smtClean="0"/>
              <a:t>A device can generate events. </a:t>
            </a:r>
          </a:p>
          <a:p>
            <a:pPr lvl="1" algn="just"/>
            <a:r>
              <a:rPr lang="en-US" dirty="0" smtClean="0"/>
              <a:t>Example, a sensor can generate an event when temperature reaches a preset value or falls below a threshold. A pressure sensor in a boiler generates an event when pressure exceeds a critical value which warrants attention.</a:t>
            </a:r>
          </a:p>
          <a:p>
            <a:pPr lvl="1" algn="just"/>
            <a:r>
              <a:rPr lang="en-US" dirty="0" smtClean="0"/>
              <a:t>Each event can be assigned an ID. A logic value sets or resets for an event state.</a:t>
            </a:r>
          </a:p>
          <a:p>
            <a:pPr lvl="1" algn="just"/>
            <a:r>
              <a:rPr lang="en-US" dirty="0" smtClean="0"/>
              <a:t>Logic 1 refers to an event generated but not yet acted upon.</a:t>
            </a:r>
          </a:p>
          <a:p>
            <a:pPr lvl="1" algn="just"/>
            <a:r>
              <a:rPr lang="en-US" dirty="0" smtClean="0"/>
              <a:t>Logic 0 refers to an event generated and acted upon or not yet generated.</a:t>
            </a:r>
          </a:p>
          <a:p>
            <a:pPr lvl="1" algn="just"/>
            <a:r>
              <a:rPr lang="en-US" dirty="0" smtClean="0"/>
              <a:t>A software component in applications can assemble the events and can also add date time stamp.</a:t>
            </a:r>
          </a:p>
          <a:p>
            <a:pPr lvl="1" algn="just"/>
            <a:r>
              <a:rPr lang="en-US" dirty="0" smtClean="0"/>
              <a:t>Events from </a:t>
            </a:r>
            <a:r>
              <a:rPr lang="en-US" dirty="0" err="1" smtClean="0"/>
              <a:t>IoTs</a:t>
            </a:r>
            <a:r>
              <a:rPr lang="en-US" dirty="0" smtClean="0"/>
              <a:t> and logic-flows assemble using software.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572</TotalTime>
  <Words>4197</Words>
  <Application>Microsoft Office PowerPoint</Application>
  <PresentationFormat>On-screen Show (4:3)</PresentationFormat>
  <Paragraphs>302</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Data Acquiring, Organising, Processing and Analytics</vt:lpstr>
      <vt:lpstr>5.2 Data Acquiring and Storage</vt:lpstr>
      <vt:lpstr>Continue..</vt:lpstr>
      <vt:lpstr>Continue….</vt:lpstr>
      <vt:lpstr>Continue…</vt:lpstr>
      <vt:lpstr>Slide 6</vt:lpstr>
      <vt:lpstr>Slide 7</vt:lpstr>
      <vt:lpstr>Slide 8</vt:lpstr>
      <vt:lpstr>Slide 9</vt:lpstr>
      <vt:lpstr>Slide 10</vt:lpstr>
      <vt:lpstr>Slide 11</vt:lpstr>
      <vt:lpstr>Slide 12</vt:lpstr>
      <vt:lpstr>Slide 13</vt:lpstr>
      <vt:lpstr>Continue..</vt:lpstr>
      <vt:lpstr>5.3 Organizing the data</vt:lpstr>
      <vt:lpstr>Continue…</vt:lpstr>
      <vt:lpstr>Continue..</vt:lpstr>
      <vt:lpstr>Continue..</vt:lpstr>
      <vt:lpstr>Continue…</vt:lpstr>
      <vt:lpstr>Slide 20</vt:lpstr>
      <vt:lpstr>Continue…</vt:lpstr>
      <vt:lpstr>Continue…</vt:lpstr>
      <vt:lpstr>Continue..</vt:lpstr>
      <vt:lpstr>Slide 24</vt:lpstr>
      <vt:lpstr>Continue..</vt:lpstr>
      <vt:lpstr>Slide 26</vt:lpstr>
      <vt:lpstr>Continue…</vt:lpstr>
      <vt:lpstr>Slide 28</vt:lpstr>
      <vt:lpstr>Slide 29</vt:lpstr>
      <vt:lpstr>Slide 30</vt:lpstr>
      <vt:lpstr>5.4  Transactions, Business Processes, Integration and Enterprise systems</vt:lpstr>
      <vt:lpstr>Continue..</vt:lpstr>
      <vt:lpstr>Continue..</vt:lpstr>
      <vt:lpstr>Continue..</vt:lpstr>
      <vt:lpstr>Continue..</vt:lpstr>
      <vt:lpstr>Continue..</vt:lpstr>
      <vt:lpstr>continue…</vt:lpstr>
      <vt:lpstr>Slide 38</vt:lpstr>
      <vt:lpstr>Slide 39</vt:lpstr>
      <vt:lpstr>Slide 40</vt:lpstr>
      <vt:lpstr>Slide 41</vt:lpstr>
      <vt:lpstr>Slide 42</vt:lpstr>
      <vt:lpstr>Slide 43</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Acquiring, Organising, Processing and Analytics</dc:title>
  <dc:creator>user</dc:creator>
  <cp:lastModifiedBy>user</cp:lastModifiedBy>
  <cp:revision>84</cp:revision>
  <dcterms:created xsi:type="dcterms:W3CDTF">2020-03-24T04:45:49Z</dcterms:created>
  <dcterms:modified xsi:type="dcterms:W3CDTF">2020-04-10T07:55:14Z</dcterms:modified>
</cp:coreProperties>
</file>