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 ExtraBold"/>
      <p:bold r:id="rId21"/>
    </p:embeddedFont>
    <p:embeddedFont>
      <p:font typeface="Lexend SemiBold"/>
      <p:regular r:id="rId22"/>
      <p:bold r:id="rId23"/>
    </p:embeddedFont>
    <p:embeddedFont>
      <p:font typeface="Lexend Light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exend Medium"/>
      <p:regular r:id="rId34"/>
      <p:bold r:id="rId35"/>
    </p:embeddedFont>
    <p:embeddedFont>
      <p:font typeface="Montserrat ExtraBold"/>
      <p:bold r:id="rId36"/>
      <p:boldItalic r:id="rId37"/>
    </p:embeddedFont>
    <p:embeddedFont>
      <p:font typeface="Lexen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xendSemiBold-regular.fntdata"/><Relationship Id="rId21" Type="http://schemas.openxmlformats.org/officeDocument/2006/relationships/font" Target="fonts/LexendExtraBold-bold.fntdata"/><Relationship Id="rId24" Type="http://schemas.openxmlformats.org/officeDocument/2006/relationships/font" Target="fonts/LexendLight-regular.fntdata"/><Relationship Id="rId23" Type="http://schemas.openxmlformats.org/officeDocument/2006/relationships/font" Target="fonts/Lexen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LexendLight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exendMedium-bold.fntdata"/><Relationship Id="rId12" Type="http://schemas.openxmlformats.org/officeDocument/2006/relationships/slide" Target="slides/slide7.xml"/><Relationship Id="rId34" Type="http://schemas.openxmlformats.org/officeDocument/2006/relationships/font" Target="fonts/LexendMedium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ExtraBold-bold.fntdata"/><Relationship Id="rId17" Type="http://schemas.openxmlformats.org/officeDocument/2006/relationships/slide" Target="slides/slide12.xml"/><Relationship Id="rId39" Type="http://schemas.openxmlformats.org/officeDocument/2006/relationships/font" Target="fonts/Lexend-bold.fntdata"/><Relationship Id="rId16" Type="http://schemas.openxmlformats.org/officeDocument/2006/relationships/slide" Target="slides/slide11.xml"/><Relationship Id="rId38" Type="http://schemas.openxmlformats.org/officeDocument/2006/relationships/font" Target="fonts/Lexe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3d24256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3d24256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02074cc9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02074cc9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processing speed is based on the hardware, model, complexity of input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 can fine tune the model. Approx for 1000 records it will take upto seconds to minutes but have to rest and see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3d24256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3d24256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02074cc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02074cc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02074cc9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02074cc9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Ecommerce - Amazon, shopify, Walmart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Embedded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Gives grading on products and redirects to </a:t>
            </a:r>
            <a:r>
              <a:rPr lang="en"/>
              <a:t>website</a:t>
            </a:r>
            <a:r>
              <a:rPr lang="en"/>
              <a:t> for full analysis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02074cc9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02074cc9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2074cc9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2074cc9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2074cc9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2074cc9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platforms are used: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Browser Extension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takes the url from the respective website and sends to the </a:t>
            </a:r>
            <a:r>
              <a:rPr lang="en"/>
              <a:t>backend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customer has to paste the url for which they want to analyse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0760c4b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0760c4b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Legal Problems: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Terms of Service and Website Policies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Copyright Infringement  (Unauthorized use)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Unauthorized Access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Privacy and Data Protection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2074cc9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02074cc9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API: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Initially one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website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(trip advisor)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backend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process remains the same,  only the api access differs that can be handled in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separate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classes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02074cc9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02074cc9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HTML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React (optional)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Flask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NLP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AWS - Lambda (serverless platform)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cd65058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cd65058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3cd650588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3cd65058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NLP models have limitations as well such as 512 input tokens for Bert </a:t>
            </a:r>
            <a:r>
              <a:rPr lang="en"/>
              <a:t>which</a:t>
            </a:r>
            <a:r>
              <a:rPr lang="en"/>
              <a:t> can be handled by parallel process. The above models seems to be well </a:t>
            </a:r>
            <a:r>
              <a:rPr lang="en"/>
              <a:t>situated</a:t>
            </a:r>
            <a:r>
              <a:rPr lang="en"/>
              <a:t> for our use-case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3cd6505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3cd6505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scoring data is displayed first to give an overall impression to the customers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scoring data can be Rule based (domain specific, +ve and -ve numbers)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discussed topic in positive and negative cases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71700" y="2088225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22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hrome.google.com/webstore/detail/fakespot-fake-amazon-revi/nakplnnackehceedgkgkokbgbmfghain?hl=en-US" TargetMode="External"/><Relationship Id="rId4" Type="http://schemas.openxmlformats.org/officeDocument/2006/relationships/hyperlink" Target="https://chrome.google.com/webstore/detail/reviewmetacom-review-anal/fjifglfkcaipnmhngbigdebkoikioend/" TargetMode="External"/><Relationship Id="rId11" Type="http://schemas.openxmlformats.org/officeDocument/2006/relationships/image" Target="../media/image33.png"/><Relationship Id="rId10" Type="http://schemas.openxmlformats.org/officeDocument/2006/relationships/image" Target="../media/image30.png"/><Relationship Id="rId12" Type="http://schemas.openxmlformats.org/officeDocument/2006/relationships/image" Target="../media/image26.png"/><Relationship Id="rId9" Type="http://schemas.openxmlformats.org/officeDocument/2006/relationships/image" Target="../media/image19.png"/><Relationship Id="rId5" Type="http://schemas.openxmlformats.org/officeDocument/2006/relationships/hyperlink" Target="https://chrome.google.com/webstore/detail/reviewmetacom-review-anal/fjifglfkcaipnmhngbigdebkoikioend/" TargetMode="External"/><Relationship Id="rId6" Type="http://schemas.openxmlformats.org/officeDocument/2006/relationships/hyperlink" Target="https://chrome.google.com/webstore/detail/honey-automatic-coupons-r/bmnlcjabgnpnenekpadlanbbkooimhnj" TargetMode="External"/><Relationship Id="rId7" Type="http://schemas.openxmlformats.org/officeDocument/2006/relationships/hyperlink" Target="https://chrome.google.com/webstore/detail/dealfinder-by-vouchercode/jhgicjdnnonfaedodemjjinbgcoeiajo/?ppcid=valnxhudrvneqyxntonthaoqgajfgbufnutelfjfhnvyiilzgxoqizgtvtlzgxygspgjumlmrqxtinnekmlenzqmsnxsltuhuvlxrckdljvjldqegcxzhkxwrhjsgnxihyygqvnnmumfheqvxdoqtnntrlnfrulntcmbgpql&amp;cq_src=google_ads&amp;cq_cmp=2084877596&amp;cq_con=117692013329&amp;cq_term=honey%20chrome%20extension&amp;cq_med&amp;cq_plac&amp;cq_net=g&amp;cq_pos&amp;cq_plt=gp&amp;gclid=CjwKCAjw1YCkBhAOEiwA5aN4AXYRfkbbvBtQ1jXB_nwcUke8LGmHubjkipw5ZYNRrSdoIEfEnnXo4RoCTFAQAvD_BwE" TargetMode="External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27.gif"/><Relationship Id="rId8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95775" y="1158350"/>
            <a:ext cx="5512800" cy="26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Sentimental 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Plug-In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95775" y="3699213"/>
            <a:ext cx="40542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Technical Considerations</a:t>
            </a:r>
            <a:endParaRPr b="1" sz="16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293" y="11600"/>
            <a:ext cx="31411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71700" y="2088225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98">
                <a:solidFill>
                  <a:schemeClr val="accent1"/>
                </a:solidFill>
              </a:rPr>
              <a:t>Demo</a:t>
            </a:r>
            <a:endParaRPr sz="4698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311700" y="2814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Optimisation</a:t>
            </a:r>
            <a:endParaRPr sz="2400"/>
          </a:p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406100" y="10650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Instead of using one model, various pre trained models are used for respective purposes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458075" y="2310825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Each model are handled asynchronously to avoid waiting time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Parallel processing of GPUs 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406100" y="3612425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If there are more than 10000+ reviews, we can analyse the latest reviews eg: taking reviews from last 1 year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11700" y="2814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Enhancing</a:t>
            </a:r>
            <a:r>
              <a:rPr lang="en"/>
              <a:t> </a:t>
            </a:r>
            <a:r>
              <a:rPr lang="en" sz="2400"/>
              <a:t>Functionality</a:t>
            </a:r>
            <a:endParaRPr sz="24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275" y="0"/>
            <a:ext cx="728725" cy="34329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/>
        </p:nvSpPr>
        <p:spPr>
          <a:xfrm>
            <a:off x="3518375" y="3308825"/>
            <a:ext cx="213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Graphs on previous prices</a:t>
            </a:r>
            <a:endParaRPr sz="15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>
            <a:off x="6216950" y="1361475"/>
            <a:ext cx="0" cy="265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00" y="1690900"/>
            <a:ext cx="1452575" cy="11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8963" y="1690888"/>
            <a:ext cx="1839230" cy="11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242450" y="3308813"/>
            <a:ext cx="213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Fake Review Analysis</a:t>
            </a:r>
            <a:endParaRPr sz="15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698" y="1631263"/>
            <a:ext cx="1365100" cy="130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4"/>
          <p:cNvCxnSpPr/>
          <p:nvPr/>
        </p:nvCxnSpPr>
        <p:spPr>
          <a:xfrm>
            <a:off x="2596075" y="1690900"/>
            <a:ext cx="0" cy="265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4"/>
          <p:cNvSpPr txBox="1"/>
          <p:nvPr/>
        </p:nvSpPr>
        <p:spPr>
          <a:xfrm>
            <a:off x="6579050" y="3308825"/>
            <a:ext cx="213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Multilingual Support (German, French, etc)</a:t>
            </a:r>
            <a:endParaRPr sz="15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272475" y="41577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Lexend SemiBold"/>
                <a:ea typeface="Lexend SemiBold"/>
                <a:cs typeface="Lexend SemiBold"/>
                <a:sym typeface="Lexend SemiBold"/>
              </a:rPr>
              <a:t>C</a:t>
            </a:r>
            <a:r>
              <a:rPr lang="en" sz="2400">
                <a:latin typeface="Lexend SemiBold"/>
                <a:ea typeface="Lexend SemiBold"/>
                <a:cs typeface="Lexend SemiBold"/>
                <a:sym typeface="Lexend SemiBold"/>
              </a:rPr>
              <a:t>ompetitor analysis - Research</a:t>
            </a:r>
            <a:endParaRPr sz="24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272475" y="137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u="sng">
                <a:solidFill>
                  <a:schemeClr val="accent5"/>
                </a:solidFill>
                <a:latin typeface="Lexend Light"/>
                <a:ea typeface="Lexend Light"/>
                <a:cs typeface="Lexend Light"/>
                <a:sym typeface="Lexen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FakeSpot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4"/>
              </a:rPr>
              <a:t>R</a:t>
            </a: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5"/>
              </a:rPr>
              <a:t>eview</a:t>
            </a: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</a:rPr>
              <a:t>Meta</a:t>
            </a:r>
            <a:endParaRPr u="sng">
              <a:solidFill>
                <a:schemeClr val="hlink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Similar Options to consider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6"/>
              </a:rPr>
              <a:t>Honey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7"/>
              </a:rPr>
              <a:t>Deal finder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34450" y="502072"/>
            <a:ext cx="458625" cy="4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2275" y="1268227"/>
            <a:ext cx="1271049" cy="66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3350" y="1268225"/>
            <a:ext cx="1362266" cy="6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57809" y="3167650"/>
            <a:ext cx="2034900" cy="12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38598" y="3167650"/>
            <a:ext cx="1637350" cy="130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311700" y="271675"/>
            <a:ext cx="8520600" cy="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1018">
                <a:solidFill>
                  <a:srgbClr val="0B5394"/>
                </a:solidFill>
                <a:latin typeface="Lexend Light"/>
                <a:ea typeface="Lexend Light"/>
                <a:cs typeface="Lexend Light"/>
                <a:sym typeface="Lexend Light"/>
              </a:rPr>
              <a:t>COMPETITOR ANALYSIS</a:t>
            </a:r>
            <a:endParaRPr sz="1018">
              <a:solidFill>
                <a:srgbClr val="0B539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0" y="1152475"/>
            <a:ext cx="9303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Focuses top ecommerce platforms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825" y="1697300"/>
            <a:ext cx="4260824" cy="13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25" y="1697300"/>
            <a:ext cx="2811775" cy="16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1750" y="486250"/>
            <a:ext cx="500550" cy="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type="title"/>
          </p:nvPr>
        </p:nvSpPr>
        <p:spPr>
          <a:xfrm>
            <a:off x="287375" y="48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920">
                <a:latin typeface="Lexend"/>
                <a:ea typeface="Lexend"/>
                <a:cs typeface="Lexend"/>
                <a:sym typeface="Lexend"/>
              </a:rPr>
              <a:t>Fake Spot</a:t>
            </a:r>
            <a:endParaRPr b="1" sz="292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434325" y="3439575"/>
            <a:ext cx="3762600" cy="151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275" y="3491937"/>
            <a:ext cx="3762700" cy="141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7875" y="3439575"/>
            <a:ext cx="449100" cy="4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2825" y="3491937"/>
            <a:ext cx="4012150" cy="14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405975" y="1166150"/>
            <a:ext cx="8520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products in different countries</a:t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750" y="486250"/>
            <a:ext cx="500550" cy="5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75" y="1845900"/>
            <a:ext cx="3888474" cy="13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100" y="1845906"/>
            <a:ext cx="3888477" cy="132181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 txBox="1"/>
          <p:nvPr>
            <p:ph type="title"/>
          </p:nvPr>
        </p:nvSpPr>
        <p:spPr>
          <a:xfrm>
            <a:off x="311700" y="271675"/>
            <a:ext cx="8520600" cy="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1018">
                <a:solidFill>
                  <a:srgbClr val="0B5394"/>
                </a:solidFill>
                <a:latin typeface="Lexend Light"/>
                <a:ea typeface="Lexend Light"/>
                <a:cs typeface="Lexend Light"/>
                <a:sym typeface="Lexend Light"/>
              </a:rPr>
              <a:t>COMPETITOR ANALYSYS</a:t>
            </a:r>
            <a:endParaRPr sz="1018">
              <a:solidFill>
                <a:srgbClr val="0B539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27"/>
          <p:cNvSpPr txBox="1"/>
          <p:nvPr>
            <p:ph type="title"/>
          </p:nvPr>
        </p:nvSpPr>
        <p:spPr>
          <a:xfrm>
            <a:off x="287375" y="48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920">
                <a:latin typeface="Lexend"/>
                <a:ea typeface="Lexend"/>
                <a:cs typeface="Lexend"/>
                <a:sym typeface="Lexend"/>
              </a:rPr>
              <a:t>ReviewMeta</a:t>
            </a:r>
            <a:endParaRPr b="1" sz="292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16300"/>
            <a:ext cx="4527000" cy="4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Technical </a:t>
            </a:r>
            <a:r>
              <a:rPr lang="en" sz="30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Process</a:t>
            </a:r>
            <a:endParaRPr sz="30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5593975" y="851675"/>
            <a:ext cx="3025900" cy="881700"/>
            <a:chOff x="5593975" y="383425"/>
            <a:chExt cx="3025900" cy="881700"/>
          </a:xfrm>
        </p:grpSpPr>
        <p:sp>
          <p:nvSpPr>
            <p:cNvPr id="63" name="Google Shape;63;p14"/>
            <p:cNvSpPr/>
            <p:nvPr/>
          </p:nvSpPr>
          <p:spPr>
            <a:xfrm>
              <a:off x="5593975" y="383425"/>
              <a:ext cx="1591500" cy="614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Platform</a:t>
              </a:r>
              <a:endParaRPr/>
            </a:p>
          </p:txBody>
        </p:sp>
        <p:cxnSp>
          <p:nvCxnSpPr>
            <p:cNvPr id="64" name="Google Shape;64;p14"/>
            <p:cNvCxnSpPr>
              <a:stCxn id="63" idx="2"/>
              <a:endCxn id="65" idx="0"/>
            </p:cNvCxnSpPr>
            <p:nvPr/>
          </p:nvCxnSpPr>
          <p:spPr>
            <a:xfrm>
              <a:off x="6389725" y="997525"/>
              <a:ext cx="0" cy="26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" name="Google Shape;66;p14"/>
            <p:cNvSpPr txBox="1"/>
            <p:nvPr/>
          </p:nvSpPr>
          <p:spPr>
            <a:xfrm>
              <a:off x="7687775" y="490375"/>
              <a:ext cx="93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Wher</a:t>
              </a:r>
              <a:r>
                <a:rPr lang="en">
                  <a:solidFill>
                    <a:srgbClr val="FF0000"/>
                  </a:solidFill>
                </a:rPr>
                <a:t>e?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5593975" y="1733363"/>
            <a:ext cx="3025900" cy="936600"/>
            <a:chOff x="5593975" y="1265113"/>
            <a:chExt cx="3025900" cy="936600"/>
          </a:xfrm>
        </p:grpSpPr>
        <p:sp>
          <p:nvSpPr>
            <p:cNvPr id="65" name="Google Shape;65;p14"/>
            <p:cNvSpPr/>
            <p:nvPr/>
          </p:nvSpPr>
          <p:spPr>
            <a:xfrm>
              <a:off x="5593975" y="1265113"/>
              <a:ext cx="1591500" cy="614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Gathering Data</a:t>
              </a:r>
              <a:endParaRPr/>
            </a:p>
          </p:txBody>
        </p:sp>
        <p:cxnSp>
          <p:nvCxnSpPr>
            <p:cNvPr id="68" name="Google Shape;68;p14"/>
            <p:cNvCxnSpPr>
              <a:stCxn id="65" idx="2"/>
              <a:endCxn id="69" idx="0"/>
            </p:cNvCxnSpPr>
            <p:nvPr/>
          </p:nvCxnSpPr>
          <p:spPr>
            <a:xfrm>
              <a:off x="6389725" y="1879213"/>
              <a:ext cx="0" cy="32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" name="Google Shape;70;p14"/>
            <p:cNvSpPr txBox="1"/>
            <p:nvPr/>
          </p:nvSpPr>
          <p:spPr>
            <a:xfrm>
              <a:off x="7687775" y="1372075"/>
              <a:ext cx="93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</a:rPr>
                <a:t>Ho</a:t>
              </a:r>
              <a:r>
                <a:rPr lang="en">
                  <a:solidFill>
                    <a:srgbClr val="FF00FF"/>
                  </a:solidFill>
                </a:rPr>
                <a:t>w</a:t>
              </a:r>
              <a:r>
                <a:rPr lang="en">
                  <a:solidFill>
                    <a:srgbClr val="FF00FF"/>
                  </a:solidFill>
                </a:rPr>
                <a:t>?</a:t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5593975" y="2669950"/>
            <a:ext cx="3025900" cy="1007700"/>
            <a:chOff x="5593975" y="2201700"/>
            <a:chExt cx="3025900" cy="1007700"/>
          </a:xfrm>
        </p:grpSpPr>
        <p:sp>
          <p:nvSpPr>
            <p:cNvPr id="69" name="Google Shape;69;p14"/>
            <p:cNvSpPr/>
            <p:nvPr/>
          </p:nvSpPr>
          <p:spPr>
            <a:xfrm>
              <a:off x="5593975" y="2201700"/>
              <a:ext cx="1591500" cy="614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Tech</a:t>
              </a:r>
              <a:r>
                <a:rPr lang="en"/>
                <a:t> Stack</a:t>
              </a:r>
              <a:endParaRPr/>
            </a:p>
          </p:txBody>
        </p:sp>
        <p:cxnSp>
          <p:nvCxnSpPr>
            <p:cNvPr id="72" name="Google Shape;72;p14"/>
            <p:cNvCxnSpPr>
              <a:stCxn id="69" idx="2"/>
              <a:endCxn id="73" idx="0"/>
            </p:cNvCxnSpPr>
            <p:nvPr/>
          </p:nvCxnSpPr>
          <p:spPr>
            <a:xfrm>
              <a:off x="6389725" y="2815800"/>
              <a:ext cx="0" cy="39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" name="Google Shape;74;p14"/>
            <p:cNvSpPr txBox="1"/>
            <p:nvPr/>
          </p:nvSpPr>
          <p:spPr>
            <a:xfrm>
              <a:off x="7687775" y="2308650"/>
              <a:ext cx="93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</a:rPr>
                <a:t>W</a:t>
              </a:r>
              <a:r>
                <a:rPr lang="en">
                  <a:solidFill>
                    <a:srgbClr val="FF9900"/>
                  </a:solidFill>
                </a:rPr>
                <a:t>hat</a:t>
              </a:r>
              <a:r>
                <a:rPr lang="en">
                  <a:solidFill>
                    <a:srgbClr val="FF9900"/>
                  </a:solidFill>
                </a:rPr>
                <a:t>?</a:t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593975" y="3677725"/>
            <a:ext cx="3025900" cy="614100"/>
            <a:chOff x="5593975" y="3209475"/>
            <a:chExt cx="3025900" cy="614100"/>
          </a:xfrm>
        </p:grpSpPr>
        <p:sp>
          <p:nvSpPr>
            <p:cNvPr id="73" name="Google Shape;73;p14"/>
            <p:cNvSpPr/>
            <p:nvPr/>
          </p:nvSpPr>
          <p:spPr>
            <a:xfrm>
              <a:off x="5593975" y="3209475"/>
              <a:ext cx="1591500" cy="614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Content Display</a:t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7687775" y="3316425"/>
              <a:ext cx="93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00"/>
                  </a:solidFill>
                </a:rPr>
                <a:t>What</a:t>
              </a:r>
              <a:r>
                <a:rPr lang="en">
                  <a:solidFill>
                    <a:srgbClr val="00FF00"/>
                  </a:solidFill>
                </a:rPr>
                <a:t>?</a:t>
              </a:r>
              <a:endParaRPr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814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Lexend SemiBold"/>
                <a:ea typeface="Lexend SemiBold"/>
                <a:cs typeface="Lexend SemiBold"/>
                <a:sym typeface="Lexend SemiBold"/>
              </a:rPr>
              <a:t>Platform</a:t>
            </a:r>
            <a:endParaRPr sz="24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93125" y="1065000"/>
            <a:ext cx="85206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Lexend Medium"/>
                <a:ea typeface="Lexend Medium"/>
                <a:cs typeface="Lexend Medium"/>
                <a:sym typeface="Lexend Medium"/>
              </a:rPr>
              <a:t>Browser extension/plugin</a:t>
            </a:r>
            <a:endParaRPr sz="1400">
              <a:solidFill>
                <a:schemeClr val="accen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Chrome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Firefox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493125" y="3455375"/>
            <a:ext cx="3958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>
                <a:solidFill>
                  <a:schemeClr val="accent1"/>
                </a:solidFill>
                <a:latin typeface="Lexend Medium"/>
                <a:ea typeface="Lexend Medium"/>
                <a:cs typeface="Lexend Medium"/>
                <a:sym typeface="Lexend Medium"/>
              </a:rPr>
              <a:t>Website</a:t>
            </a:r>
            <a:endParaRPr sz="1577">
              <a:solidFill>
                <a:schemeClr val="accen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●"/>
            </a:pPr>
            <a:r>
              <a:rPr lang="en" sz="1400">
                <a:latin typeface="Lexend Light"/>
                <a:ea typeface="Lexend Light"/>
                <a:cs typeface="Lexend Light"/>
                <a:sym typeface="Lexend Light"/>
              </a:rPr>
              <a:t>Give complete analysis on pasting the URL</a:t>
            </a:r>
            <a:endParaRPr sz="1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622" y="1158586"/>
            <a:ext cx="1736550" cy="145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639" y="1158574"/>
            <a:ext cx="1736561" cy="14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150" y="3836670"/>
            <a:ext cx="2462400" cy="4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5275" y="0"/>
            <a:ext cx="728725" cy="343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>
            <a:off x="511550" y="2892625"/>
            <a:ext cx="8296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8250" y="426437"/>
            <a:ext cx="1526325" cy="127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35500" y="2814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SemiBold"/>
                <a:ea typeface="Lexend SemiBold"/>
                <a:cs typeface="Lexend SemiBold"/>
                <a:sym typeface="Lexend SemiBold"/>
              </a:rPr>
              <a:t>Gathering data</a:t>
            </a:r>
            <a:endParaRPr sz="24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450" y="0"/>
            <a:ext cx="9715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387450" y="983288"/>
            <a:ext cx="42366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solidFill>
                  <a:schemeClr val="accent1"/>
                </a:solidFill>
              </a:rPr>
              <a:t>1</a:t>
            </a:r>
            <a:r>
              <a:rPr lang="en" sz="2050">
                <a:solidFill>
                  <a:schemeClr val="accent1"/>
                </a:solidFill>
              </a:rPr>
              <a:t>. WEB SCRAPING</a:t>
            </a:r>
            <a:endParaRPr sz="187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87450" y="1693100"/>
            <a:ext cx="2965800" cy="1437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Pros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Flexibility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Automation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643600" y="1693125"/>
            <a:ext cx="4621500" cy="2929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Cons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Technical Complexity(Pagination, Lazy loading)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Legal problems (terms &amp; conditions, privacy concerns)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Block Scraping for security reasons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2814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SemiBold"/>
                <a:ea typeface="Lexend SemiBold"/>
                <a:cs typeface="Lexend SemiBold"/>
                <a:sym typeface="Lexend SemiBold"/>
              </a:rPr>
              <a:t>Gathering data</a:t>
            </a:r>
            <a:endParaRPr sz="24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456275" y="1416025"/>
            <a:ext cx="12753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solidFill>
                  <a:schemeClr val="accent1"/>
                </a:solidFill>
              </a:rPr>
              <a:t>2</a:t>
            </a:r>
            <a:r>
              <a:rPr lang="en" sz="2050">
                <a:solidFill>
                  <a:schemeClr val="accent1"/>
                </a:solidFill>
              </a:rPr>
              <a:t>. </a:t>
            </a:r>
            <a:r>
              <a:rPr lang="en" sz="2050">
                <a:solidFill>
                  <a:schemeClr val="accent1"/>
                </a:solidFill>
              </a:rPr>
              <a:t>API</a:t>
            </a:r>
            <a:endParaRPr sz="187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450" y="0"/>
            <a:ext cx="9715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456275" y="2125825"/>
            <a:ext cx="2912700" cy="294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Pros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Data reliability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Efficiency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Scalability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Security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Compliance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712425" y="2125850"/>
            <a:ext cx="2965800" cy="182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Cons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Cost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Light"/>
              <a:buChar char="●"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Varies for different Product/ services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024" y="300625"/>
            <a:ext cx="1037100" cy="10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713" y="1240500"/>
            <a:ext cx="709825" cy="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814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SemiBold"/>
                <a:ea typeface="Lexend SemiBold"/>
                <a:cs typeface="Lexend SemiBold"/>
                <a:sym typeface="Lexend SemiBold"/>
              </a:rPr>
              <a:t>Tech Stack</a:t>
            </a:r>
            <a:endParaRPr sz="24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713" y="0"/>
            <a:ext cx="1057275" cy="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8"/>
          <p:cNvGrpSpPr/>
          <p:nvPr/>
        </p:nvGrpSpPr>
        <p:grpSpPr>
          <a:xfrm>
            <a:off x="386325" y="1254300"/>
            <a:ext cx="1958400" cy="3004200"/>
            <a:chOff x="386325" y="1254300"/>
            <a:chExt cx="1958400" cy="3004200"/>
          </a:xfrm>
        </p:grpSpPr>
        <p:sp>
          <p:nvSpPr>
            <p:cNvPr id="117" name="Google Shape;117;p18"/>
            <p:cNvSpPr/>
            <p:nvPr/>
          </p:nvSpPr>
          <p:spPr>
            <a:xfrm>
              <a:off x="386325" y="1254300"/>
              <a:ext cx="1958400" cy="3004200"/>
            </a:xfrm>
            <a:prstGeom prst="roundRect">
              <a:avLst>
                <a:gd fmla="val 9742" name="adj"/>
              </a:avLst>
            </a:prstGeom>
            <a:solidFill>
              <a:srgbClr val="EFF5FF"/>
            </a:solidFill>
            <a:ln cap="flat" cmpd="sng" w="9525">
              <a:solidFill>
                <a:srgbClr val="0B539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52560" y="1330500"/>
              <a:ext cx="1826100" cy="646500"/>
            </a:xfrm>
            <a:prstGeom prst="roundRect">
              <a:avLst>
                <a:gd fmla="val 1889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Program Language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19" name="Google Shape;11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7636" y="2330800"/>
              <a:ext cx="687956" cy="783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31546" y="3246925"/>
              <a:ext cx="621947" cy="6465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8"/>
          <p:cNvGrpSpPr/>
          <p:nvPr/>
        </p:nvGrpSpPr>
        <p:grpSpPr>
          <a:xfrm>
            <a:off x="2605558" y="1254300"/>
            <a:ext cx="1958400" cy="3004200"/>
            <a:chOff x="2605558" y="1254300"/>
            <a:chExt cx="1958400" cy="3004200"/>
          </a:xfrm>
        </p:grpSpPr>
        <p:sp>
          <p:nvSpPr>
            <p:cNvPr id="122" name="Google Shape;122;p18"/>
            <p:cNvSpPr/>
            <p:nvPr/>
          </p:nvSpPr>
          <p:spPr>
            <a:xfrm>
              <a:off x="2605558" y="1254300"/>
              <a:ext cx="1958400" cy="3004200"/>
            </a:xfrm>
            <a:prstGeom prst="roundRect">
              <a:avLst>
                <a:gd fmla="val 9742" name="adj"/>
              </a:avLst>
            </a:prstGeom>
            <a:solidFill>
              <a:srgbClr val="EFF5FF"/>
            </a:solidFill>
            <a:ln cap="flat" cmpd="sng" w="9525">
              <a:solidFill>
                <a:srgbClr val="0B539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2671793" y="1330500"/>
              <a:ext cx="1826100" cy="646500"/>
            </a:xfrm>
            <a:prstGeom prst="roundRect">
              <a:avLst>
                <a:gd fmla="val 1889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Browser </a:t>
              </a:r>
              <a:r>
                <a:rPr lang="en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Extension</a:t>
              </a:r>
              <a:endParaRPr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pic>
          <p:nvPicPr>
            <p:cNvPr id="124" name="Google Shape;124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88726" y="2382450"/>
              <a:ext cx="571919" cy="594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74479" y="3114400"/>
              <a:ext cx="621946" cy="646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18"/>
          <p:cNvGrpSpPr/>
          <p:nvPr/>
        </p:nvGrpSpPr>
        <p:grpSpPr>
          <a:xfrm>
            <a:off x="6948447" y="1254300"/>
            <a:ext cx="1958400" cy="3004200"/>
            <a:chOff x="6948447" y="1254300"/>
            <a:chExt cx="1958400" cy="3004200"/>
          </a:xfrm>
        </p:grpSpPr>
        <p:sp>
          <p:nvSpPr>
            <p:cNvPr id="127" name="Google Shape;127;p18"/>
            <p:cNvSpPr/>
            <p:nvPr/>
          </p:nvSpPr>
          <p:spPr>
            <a:xfrm>
              <a:off x="6948447" y="1254300"/>
              <a:ext cx="1958400" cy="3004200"/>
            </a:xfrm>
            <a:prstGeom prst="roundRect">
              <a:avLst>
                <a:gd fmla="val 9742" name="adj"/>
              </a:avLst>
            </a:prstGeom>
            <a:solidFill>
              <a:srgbClr val="EFF5FF"/>
            </a:solidFill>
            <a:ln cap="flat" cmpd="sng" w="9525">
              <a:solidFill>
                <a:srgbClr val="0B539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7014682" y="1330500"/>
              <a:ext cx="1826100" cy="646500"/>
            </a:xfrm>
            <a:prstGeom prst="roundRect">
              <a:avLst>
                <a:gd fmla="val 1889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Hosting</a:t>
              </a:r>
              <a:endParaRPr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29" name="Google Shape;129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11569" y="2571750"/>
              <a:ext cx="1010947" cy="767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8"/>
          <p:cNvGrpSpPr/>
          <p:nvPr/>
        </p:nvGrpSpPr>
        <p:grpSpPr>
          <a:xfrm>
            <a:off x="4824791" y="1254300"/>
            <a:ext cx="1958400" cy="3365606"/>
            <a:chOff x="4824791" y="1254300"/>
            <a:chExt cx="1958400" cy="3365606"/>
          </a:xfrm>
        </p:grpSpPr>
        <p:sp>
          <p:nvSpPr>
            <p:cNvPr id="131" name="Google Shape;131;p18"/>
            <p:cNvSpPr/>
            <p:nvPr/>
          </p:nvSpPr>
          <p:spPr>
            <a:xfrm>
              <a:off x="4824791" y="1254300"/>
              <a:ext cx="1958400" cy="3004200"/>
            </a:xfrm>
            <a:prstGeom prst="roundRect">
              <a:avLst>
                <a:gd fmla="val 9742" name="adj"/>
              </a:avLst>
            </a:prstGeom>
            <a:solidFill>
              <a:srgbClr val="EFF5FF"/>
            </a:solidFill>
            <a:ln cap="flat" cmpd="sng" w="9525">
              <a:solidFill>
                <a:srgbClr val="0B539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891026" y="1330500"/>
              <a:ext cx="1826100" cy="646500"/>
            </a:xfrm>
            <a:prstGeom prst="roundRect">
              <a:avLst>
                <a:gd fmla="val 1889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NLP Transformer Models </a:t>
              </a:r>
              <a:endPara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33" name="Google Shape;133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166972" y="2158925"/>
              <a:ext cx="1178445" cy="6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52238" y="3003727"/>
              <a:ext cx="1438698" cy="51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8"/>
            <p:cNvSpPr txBox="1"/>
            <p:nvPr/>
          </p:nvSpPr>
          <p:spPr>
            <a:xfrm>
              <a:off x="5287150" y="3653425"/>
              <a:ext cx="9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Montserrat"/>
                  <a:ea typeface="Montserrat"/>
                  <a:cs typeface="Montserrat"/>
                  <a:sym typeface="Montserrat"/>
                </a:rPr>
                <a:t>VADER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36" name="Google Shape;136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287150" y="4370525"/>
              <a:ext cx="938102" cy="2493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2290925" y="622100"/>
            <a:ext cx="6695100" cy="896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5008925" y="3443375"/>
            <a:ext cx="3647100" cy="1269900"/>
          </a:xfrm>
          <a:prstGeom prst="roundRect">
            <a:avLst>
              <a:gd fmla="val 0" name="adj"/>
            </a:avLst>
          </a:prstGeom>
          <a:solidFill>
            <a:srgbClr val="FFFBEF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021250" y="740500"/>
            <a:ext cx="3647100" cy="2141400"/>
          </a:xfrm>
          <a:prstGeom prst="roundRect">
            <a:avLst>
              <a:gd fmla="val 0" name="adj"/>
            </a:avLst>
          </a:prstGeom>
          <a:solidFill>
            <a:srgbClr val="F7FEF5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443500" y="740500"/>
            <a:ext cx="1803000" cy="4113000"/>
          </a:xfrm>
          <a:prstGeom prst="roundRect">
            <a:avLst>
              <a:gd fmla="val 0" name="adj"/>
            </a:avLst>
          </a:prstGeom>
          <a:solidFill>
            <a:srgbClr val="EFF5FF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6000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333500" y="740500"/>
            <a:ext cx="1831500" cy="4113000"/>
          </a:xfrm>
          <a:prstGeom prst="roundRect">
            <a:avLst>
              <a:gd fmla="val 0" name="adj"/>
            </a:avLst>
          </a:prstGeom>
          <a:solidFill>
            <a:srgbClr val="FFFBEF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0" y="-7425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/>
              <a:t>Technical Flowchart</a:t>
            </a:r>
            <a:endParaRPr sz="1860"/>
          </a:p>
        </p:txBody>
      </p:sp>
      <p:sp>
        <p:nvSpPr>
          <p:cNvPr id="147" name="Google Shape;147;p19"/>
          <p:cNvSpPr/>
          <p:nvPr/>
        </p:nvSpPr>
        <p:spPr>
          <a:xfrm>
            <a:off x="333500" y="740500"/>
            <a:ext cx="1831500" cy="649800"/>
          </a:xfrm>
          <a:prstGeom prst="roundRect">
            <a:avLst>
              <a:gd fmla="val 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BEF"/>
                </a:solidFill>
                <a:latin typeface="Lexend Light"/>
                <a:ea typeface="Lexend Light"/>
                <a:cs typeface="Lexend Light"/>
                <a:sym typeface="Lexend Light"/>
              </a:rPr>
              <a:t>Identity products/services</a:t>
            </a:r>
            <a:endParaRPr sz="1200">
              <a:solidFill>
                <a:srgbClr val="FFFBE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5021325" y="744400"/>
            <a:ext cx="3647100" cy="620400"/>
          </a:xfrm>
          <a:prstGeom prst="roundRect">
            <a:avLst>
              <a:gd fmla="val 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EF5"/>
                </a:solidFill>
                <a:latin typeface="Lexend Light"/>
                <a:ea typeface="Lexend Light"/>
                <a:cs typeface="Lexend Light"/>
                <a:sym typeface="Lexend Light"/>
              </a:rPr>
              <a:t>Sentiment analysis </a:t>
            </a:r>
            <a:endParaRPr>
              <a:solidFill>
                <a:srgbClr val="F7FEF5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579975" y="3326825"/>
            <a:ext cx="1349100" cy="725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Browser Plugin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79975" y="1725050"/>
            <a:ext cx="1349100" cy="705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Browser Website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51" name="Google Shape;151;p19"/>
          <p:cNvGrpSpPr/>
          <p:nvPr/>
        </p:nvGrpSpPr>
        <p:grpSpPr>
          <a:xfrm>
            <a:off x="501525" y="2430650"/>
            <a:ext cx="753000" cy="896100"/>
            <a:chOff x="501525" y="3040250"/>
            <a:chExt cx="753000" cy="896100"/>
          </a:xfrm>
        </p:grpSpPr>
        <p:cxnSp>
          <p:nvCxnSpPr>
            <p:cNvPr id="152" name="Google Shape;152;p19"/>
            <p:cNvCxnSpPr>
              <a:stCxn id="150" idx="2"/>
              <a:endCxn id="149" idx="0"/>
            </p:cNvCxnSpPr>
            <p:nvPr/>
          </p:nvCxnSpPr>
          <p:spPr>
            <a:xfrm>
              <a:off x="1254525" y="3040250"/>
              <a:ext cx="0" cy="89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19"/>
            <p:cNvSpPr txBox="1"/>
            <p:nvPr/>
          </p:nvSpPr>
          <p:spPr>
            <a:xfrm>
              <a:off x="501525" y="3266413"/>
              <a:ext cx="753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exend Light"/>
                  <a:ea typeface="Lexend Light"/>
                  <a:cs typeface="Lexend Light"/>
                  <a:sym typeface="Lexend Light"/>
                </a:rPr>
                <a:t>Getting URL</a:t>
              </a:r>
              <a:endParaRPr sz="1200"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  <p:sp>
        <p:nvSpPr>
          <p:cNvPr id="154" name="Google Shape;154;p19"/>
          <p:cNvSpPr/>
          <p:nvPr/>
        </p:nvSpPr>
        <p:spPr>
          <a:xfrm>
            <a:off x="2596988" y="1844975"/>
            <a:ext cx="1468800" cy="620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Programming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Language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577900" y="3555675"/>
            <a:ext cx="1534200" cy="620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3rd party APIS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>
            <a:off x="3636300" y="2465285"/>
            <a:ext cx="13500" cy="10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/>
        </p:nvSpPr>
        <p:spPr>
          <a:xfrm>
            <a:off x="2577900" y="2733463"/>
            <a:ext cx="74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Getting data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58" name="Google Shape;158;p19"/>
          <p:cNvCxnSpPr>
            <a:stCxn id="149" idx="3"/>
            <a:endCxn id="154" idx="1"/>
          </p:cNvCxnSpPr>
          <p:nvPr/>
        </p:nvCxnSpPr>
        <p:spPr>
          <a:xfrm flipH="1" rot="10800000">
            <a:off x="1929075" y="2155175"/>
            <a:ext cx="667800" cy="15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9" name="Google Shape;159;p19"/>
          <p:cNvSpPr/>
          <p:nvPr/>
        </p:nvSpPr>
        <p:spPr>
          <a:xfrm>
            <a:off x="2443425" y="744400"/>
            <a:ext cx="1803000" cy="649800"/>
          </a:xfrm>
          <a:prstGeom prst="roundRect">
            <a:avLst>
              <a:gd fmla="val 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F5FF"/>
                </a:solidFill>
                <a:latin typeface="Lexend Light"/>
                <a:ea typeface="Lexend Light"/>
                <a:cs typeface="Lexend Light"/>
                <a:sym typeface="Lexend Light"/>
              </a:rPr>
              <a:t>Get data through API</a:t>
            </a:r>
            <a:endParaRPr>
              <a:solidFill>
                <a:srgbClr val="EFF5F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435475" y="1844975"/>
            <a:ext cx="2895600" cy="620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Trained NLP models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3377200" y="2465425"/>
            <a:ext cx="17400" cy="10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/>
          <p:nvPr/>
        </p:nvSpPr>
        <p:spPr>
          <a:xfrm>
            <a:off x="5008925" y="3443375"/>
            <a:ext cx="3647100" cy="492600"/>
          </a:xfrm>
          <a:prstGeom prst="roundRect">
            <a:avLst>
              <a:gd fmla="val 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BEF"/>
                </a:solidFill>
                <a:latin typeface="Lexend Light"/>
                <a:ea typeface="Lexend Light"/>
                <a:cs typeface="Lexend Light"/>
                <a:sym typeface="Lexend Light"/>
              </a:rPr>
              <a:t>Display output </a:t>
            </a:r>
            <a:endParaRPr sz="1200">
              <a:solidFill>
                <a:srgbClr val="FFFBE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943300" y="4052525"/>
            <a:ext cx="1803000" cy="50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Browser Plugin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64" name="Google Shape;164;p19"/>
          <p:cNvCxnSpPr>
            <a:stCxn id="154" idx="3"/>
            <a:endCxn id="160" idx="1"/>
          </p:cNvCxnSpPr>
          <p:nvPr/>
        </p:nvCxnSpPr>
        <p:spPr>
          <a:xfrm>
            <a:off x="4065788" y="2155175"/>
            <a:ext cx="136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6869613" y="2478850"/>
            <a:ext cx="15000" cy="9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6" name="Google Shape;166;p19"/>
          <p:cNvSpPr txBox="1"/>
          <p:nvPr/>
        </p:nvSpPr>
        <p:spPr>
          <a:xfrm>
            <a:off x="4261625" y="1553500"/>
            <a:ext cx="7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 Light"/>
                <a:ea typeface="Lexend Light"/>
                <a:cs typeface="Lexend Light"/>
                <a:sym typeface="Lexend Light"/>
              </a:rPr>
              <a:t>Processed</a:t>
            </a:r>
            <a:r>
              <a:rPr lang="en" sz="1100"/>
              <a:t> </a:t>
            </a:r>
            <a:r>
              <a:rPr lang="en" sz="900">
                <a:latin typeface="Lexend Light"/>
                <a:ea typeface="Lexend Light"/>
                <a:cs typeface="Lexend Light"/>
                <a:sym typeface="Lexend Light"/>
              </a:rPr>
              <a:t>data</a:t>
            </a:r>
            <a:endParaRPr sz="1100"/>
          </a:p>
        </p:txBody>
      </p:sp>
      <p:sp>
        <p:nvSpPr>
          <p:cNvPr id="167" name="Google Shape;167;p19"/>
          <p:cNvSpPr txBox="1"/>
          <p:nvPr/>
        </p:nvSpPr>
        <p:spPr>
          <a:xfrm>
            <a:off x="6929261" y="2977988"/>
            <a:ext cx="17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Sending Results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2221825" y="1273850"/>
            <a:ext cx="6694200" cy="3869700"/>
          </a:xfrm>
          <a:prstGeom prst="rect">
            <a:avLst/>
          </a:prstGeom>
          <a:solidFill>
            <a:srgbClr val="FCE8E8"/>
          </a:solidFill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2804100" y="1836700"/>
            <a:ext cx="2092200" cy="919500"/>
          </a:xfrm>
          <a:prstGeom prst="rect">
            <a:avLst/>
          </a:prstGeom>
          <a:solidFill>
            <a:srgbClr val="EFF5FF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6000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836600" y="1835500"/>
            <a:ext cx="2394300" cy="3072300"/>
          </a:xfrm>
          <a:prstGeom prst="roundRect">
            <a:avLst>
              <a:gd fmla="val 0" name="adj"/>
            </a:avLst>
          </a:prstGeom>
          <a:solidFill>
            <a:srgbClr val="F7FEF5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110075" y="0"/>
            <a:ext cx="88059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design architecture :</a:t>
            </a:r>
            <a:r>
              <a:rPr i="1" lang="en" sz="2066"/>
              <a:t> 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Example: Tripadvisor.com</a:t>
            </a:r>
            <a:endParaRPr i="1"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120900" y="1972809"/>
            <a:ext cx="1458600" cy="540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Python + Flask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3015775" y="617050"/>
            <a:ext cx="2147400" cy="461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B7B7B7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Trip Advisor APIs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98675" y="873650"/>
            <a:ext cx="1717200" cy="40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Server- AWS</a:t>
            </a:r>
            <a:endParaRPr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6145150" y="4263751"/>
            <a:ext cx="1810800" cy="457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Vader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6111400" y="3535650"/>
            <a:ext cx="1844700" cy="457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Spacy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6145146" y="2756175"/>
            <a:ext cx="1810800" cy="457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Bert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5836600" y="1801000"/>
            <a:ext cx="2394300" cy="540900"/>
          </a:xfrm>
          <a:prstGeom prst="roundRect">
            <a:avLst>
              <a:gd fmla="val 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FEF5"/>
                </a:solidFill>
                <a:latin typeface="Lexend Light"/>
                <a:ea typeface="Lexend Light"/>
                <a:cs typeface="Lexend Light"/>
                <a:sym typeface="Lexend Light"/>
              </a:rPr>
              <a:t>NLP models</a:t>
            </a:r>
            <a:endParaRPr>
              <a:solidFill>
                <a:srgbClr val="F7FEF5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 rot="10800000">
            <a:off x="3712900" y="1078868"/>
            <a:ext cx="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4" name="Google Shape;184;p20"/>
          <p:cNvSpPr txBox="1"/>
          <p:nvPr/>
        </p:nvSpPr>
        <p:spPr>
          <a:xfrm>
            <a:off x="2804100" y="1236175"/>
            <a:ext cx="8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Hotel info(string)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85" name="Google Shape;185;p20"/>
          <p:cNvCxnSpPr>
            <a:stCxn id="176" idx="3"/>
            <a:endCxn id="182" idx="1"/>
          </p:cNvCxnSpPr>
          <p:nvPr/>
        </p:nvCxnSpPr>
        <p:spPr>
          <a:xfrm flipH="1" rot="10800000">
            <a:off x="4579500" y="2071359"/>
            <a:ext cx="12570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/>
          <p:nvPr/>
        </p:nvSpPr>
        <p:spPr>
          <a:xfrm>
            <a:off x="285600" y="794725"/>
            <a:ext cx="1831500" cy="4113000"/>
          </a:xfrm>
          <a:prstGeom prst="roundRect">
            <a:avLst>
              <a:gd fmla="val 0" name="adj"/>
            </a:avLst>
          </a:prstGeom>
          <a:solidFill>
            <a:srgbClr val="FFFBEF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85600" y="794725"/>
            <a:ext cx="1831500" cy="649800"/>
          </a:xfrm>
          <a:prstGeom prst="roundRect">
            <a:avLst>
              <a:gd fmla="val 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BEF"/>
                </a:solidFill>
                <a:latin typeface="Lexend Light"/>
                <a:ea typeface="Lexend Light"/>
                <a:cs typeface="Lexend Light"/>
                <a:sym typeface="Lexend Light"/>
              </a:rPr>
              <a:t>Browser</a:t>
            </a:r>
            <a:endParaRPr sz="1200">
              <a:solidFill>
                <a:srgbClr val="FFFBE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532075" y="3381050"/>
            <a:ext cx="1425600" cy="725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Extension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(HTML + Script)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532075" y="1779275"/>
            <a:ext cx="1349100" cy="705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Trip advisor.com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0" name="Google Shape;190;p20"/>
          <p:cNvCxnSpPr>
            <a:stCxn id="188" idx="3"/>
            <a:endCxn id="176" idx="1"/>
          </p:cNvCxnSpPr>
          <p:nvPr/>
        </p:nvCxnSpPr>
        <p:spPr>
          <a:xfrm flipH="1" rot="10800000">
            <a:off x="1957675" y="2243300"/>
            <a:ext cx="1163100" cy="15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91" name="Google Shape;191;p20"/>
          <p:cNvGrpSpPr/>
          <p:nvPr/>
        </p:nvGrpSpPr>
        <p:grpSpPr>
          <a:xfrm>
            <a:off x="514200" y="2484875"/>
            <a:ext cx="753000" cy="896100"/>
            <a:chOff x="501525" y="3040250"/>
            <a:chExt cx="753000" cy="896100"/>
          </a:xfrm>
        </p:grpSpPr>
        <p:cxnSp>
          <p:nvCxnSpPr>
            <p:cNvPr id="192" name="Google Shape;192;p20"/>
            <p:cNvCxnSpPr/>
            <p:nvPr/>
          </p:nvCxnSpPr>
          <p:spPr>
            <a:xfrm>
              <a:off x="1254525" y="3040250"/>
              <a:ext cx="0" cy="89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93" name="Google Shape;193;p20"/>
            <p:cNvSpPr txBox="1"/>
            <p:nvPr/>
          </p:nvSpPr>
          <p:spPr>
            <a:xfrm>
              <a:off x="501525" y="3266413"/>
              <a:ext cx="753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exend Light"/>
                  <a:ea typeface="Lexend Light"/>
                  <a:cs typeface="Lexend Light"/>
                  <a:sym typeface="Lexend Light"/>
                </a:rPr>
                <a:t>Getting URL</a:t>
              </a:r>
              <a:endParaRPr sz="1200"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  <p:sp>
        <p:nvSpPr>
          <p:cNvPr id="194" name="Google Shape;194;p20"/>
          <p:cNvSpPr txBox="1"/>
          <p:nvPr/>
        </p:nvSpPr>
        <p:spPr>
          <a:xfrm>
            <a:off x="2155800" y="2315600"/>
            <a:ext cx="64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Website + hotel info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20"/>
          <p:cNvSpPr/>
          <p:nvPr/>
        </p:nvSpPr>
        <p:spPr>
          <a:xfrm rot="-569486">
            <a:off x="2910952" y="3060975"/>
            <a:ext cx="1844754" cy="228745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Overall score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(number)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" name="Google Shape;196;p20"/>
          <p:cNvSpPr/>
          <p:nvPr/>
        </p:nvSpPr>
        <p:spPr>
          <a:xfrm rot="-257118">
            <a:off x="3276321" y="3407767"/>
            <a:ext cx="2778267" cy="336046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Aspect Analysis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(String)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" name="Google Shape;197;p20"/>
          <p:cNvSpPr/>
          <p:nvPr/>
        </p:nvSpPr>
        <p:spPr>
          <a:xfrm rot="453501">
            <a:off x="3351997" y="3890986"/>
            <a:ext cx="2253379" cy="228478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Rule based Analysis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(string)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8" name="Google Shape;198;p20"/>
          <p:cNvCxnSpPr>
            <a:stCxn id="180" idx="1"/>
            <a:endCxn id="188" idx="3"/>
          </p:cNvCxnSpPr>
          <p:nvPr/>
        </p:nvCxnSpPr>
        <p:spPr>
          <a:xfrm rot="10800000">
            <a:off x="1957600" y="3743850"/>
            <a:ext cx="41538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0"/>
          <p:cNvCxnSpPr>
            <a:stCxn id="179" idx="1"/>
            <a:endCxn id="188" idx="3"/>
          </p:cNvCxnSpPr>
          <p:nvPr/>
        </p:nvCxnSpPr>
        <p:spPr>
          <a:xfrm rot="10800000">
            <a:off x="1957750" y="3743851"/>
            <a:ext cx="41874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0"/>
          <p:cNvCxnSpPr>
            <a:stCxn id="181" idx="1"/>
            <a:endCxn id="188" idx="3"/>
          </p:cNvCxnSpPr>
          <p:nvPr/>
        </p:nvCxnSpPr>
        <p:spPr>
          <a:xfrm flipH="1">
            <a:off x="1957746" y="2984775"/>
            <a:ext cx="41874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3942500" y="1078755"/>
            <a:ext cx="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2" name="Google Shape;202;p20"/>
          <p:cNvSpPr txBox="1"/>
          <p:nvPr/>
        </p:nvSpPr>
        <p:spPr>
          <a:xfrm>
            <a:off x="4024288" y="1236175"/>
            <a:ext cx="8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Reviews</a:t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(json)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922288" y="1609650"/>
            <a:ext cx="8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Sending</a:t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Reviews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311700" y="2814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Lexend SemiBold"/>
                <a:ea typeface="Lexend SemiBold"/>
                <a:cs typeface="Lexend SemiBold"/>
                <a:sym typeface="Lexend SemiBold"/>
              </a:rPr>
              <a:t>Content Display - What users see</a:t>
            </a:r>
            <a:endParaRPr sz="24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959" y="1690912"/>
            <a:ext cx="1526325" cy="127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50" y="1525800"/>
            <a:ext cx="1328600" cy="12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90050" y="3156413"/>
            <a:ext cx="213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Overall Score/ Grade</a:t>
            </a:r>
            <a:endParaRPr sz="15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grpSp>
        <p:nvGrpSpPr>
          <p:cNvPr id="212" name="Google Shape;212;p21"/>
          <p:cNvGrpSpPr/>
          <p:nvPr/>
        </p:nvGrpSpPr>
        <p:grpSpPr>
          <a:xfrm>
            <a:off x="2347000" y="1450975"/>
            <a:ext cx="2184322" cy="2926738"/>
            <a:chOff x="2347000" y="1450975"/>
            <a:chExt cx="2184322" cy="2926738"/>
          </a:xfrm>
        </p:grpSpPr>
        <p:pic>
          <p:nvPicPr>
            <p:cNvPr id="213" name="Google Shape;213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9479" y="1575836"/>
              <a:ext cx="1736550" cy="145501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4" name="Google Shape;214;p21"/>
            <p:cNvCxnSpPr/>
            <p:nvPr/>
          </p:nvCxnSpPr>
          <p:spPr>
            <a:xfrm>
              <a:off x="2347000" y="1450975"/>
              <a:ext cx="0" cy="2651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21"/>
            <p:cNvSpPr txBox="1"/>
            <p:nvPr/>
          </p:nvSpPr>
          <p:spPr>
            <a:xfrm>
              <a:off x="2392922" y="3269513"/>
              <a:ext cx="2138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Most</a:t>
              </a:r>
              <a:r>
                <a:rPr lang="en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 </a:t>
              </a:r>
              <a:r>
                <a:rPr lang="en" sz="15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Positive</a:t>
              </a:r>
              <a:r>
                <a:rPr lang="en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/ </a:t>
              </a:r>
              <a:r>
                <a:rPr lang="en" sz="15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Negative</a:t>
              </a:r>
              <a:endPara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  <p:cxnSp>
        <p:nvCxnSpPr>
          <p:cNvPr id="216" name="Google Shape;216;p21"/>
          <p:cNvCxnSpPr/>
          <p:nvPr/>
        </p:nvCxnSpPr>
        <p:spPr>
          <a:xfrm>
            <a:off x="4652425" y="1450975"/>
            <a:ext cx="0" cy="265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1"/>
          <p:cNvSpPr txBox="1"/>
          <p:nvPr/>
        </p:nvSpPr>
        <p:spPr>
          <a:xfrm>
            <a:off x="4695793" y="3269513"/>
            <a:ext cx="213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Aspect Feedback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grpSp>
        <p:nvGrpSpPr>
          <p:cNvPr id="218" name="Google Shape;218;p21"/>
          <p:cNvGrpSpPr/>
          <p:nvPr/>
        </p:nvGrpSpPr>
        <p:grpSpPr>
          <a:xfrm>
            <a:off x="6909900" y="1450975"/>
            <a:ext cx="2227165" cy="2835238"/>
            <a:chOff x="6909900" y="1450975"/>
            <a:chExt cx="2227165" cy="2835238"/>
          </a:xfrm>
        </p:grpSpPr>
        <p:pic>
          <p:nvPicPr>
            <p:cNvPr id="219" name="Google Shape;219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42414" y="1575824"/>
              <a:ext cx="1736561" cy="14550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" name="Google Shape;220;p21"/>
            <p:cNvCxnSpPr/>
            <p:nvPr/>
          </p:nvCxnSpPr>
          <p:spPr>
            <a:xfrm>
              <a:off x="6909900" y="1450975"/>
              <a:ext cx="0" cy="2651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" name="Google Shape;221;p21"/>
            <p:cNvSpPr txBox="1"/>
            <p:nvPr/>
          </p:nvSpPr>
          <p:spPr>
            <a:xfrm>
              <a:off x="6998665" y="3193313"/>
              <a:ext cx="21384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Insights</a:t>
              </a:r>
              <a:endParaRPr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 </a:t>
              </a:r>
              <a:r>
                <a:rPr lang="en" sz="13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(</a:t>
              </a: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positive</a:t>
              </a:r>
              <a:r>
                <a:rPr lang="en" sz="13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&amp;</a:t>
              </a:r>
              <a:r>
                <a:rPr lang="en" sz="13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negative</a:t>
              </a:r>
              <a:r>
                <a:rPr lang="en" sz="13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)</a:t>
              </a:r>
              <a:endPara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</p:grpSp>
      <p:pic>
        <p:nvPicPr>
          <p:cNvPr id="222" name="Google Shape;22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07950" y="234563"/>
            <a:ext cx="828070" cy="46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