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68" autoAdjust="0"/>
    <p:restoredTop sz="94660"/>
  </p:normalViewPr>
  <p:slideViewPr>
    <p:cSldViewPr snapToGrid="0">
      <p:cViewPr>
        <p:scale>
          <a:sx n="25" d="100"/>
          <a:sy n="25" d="100"/>
        </p:scale>
        <p:origin x="77" y="14"/>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46319" y="1151476"/>
            <a:ext cx="36301680" cy="1534102"/>
          </a:xfrm>
        </p:spPr>
        <p:txBody>
          <a:bodyPr>
            <a:normAutofit fontScale="90000"/>
          </a:bodyPr>
          <a:lstStyle/>
          <a:p>
            <a:pPr algn="ctr"/>
            <a:r>
              <a:rPr lang="en-US" dirty="0">
                <a:latin typeface="Calibri" panose="020F0502020204030204" pitchFamily="34" charset="0"/>
                <a:cs typeface="Calibri" panose="020F0502020204030204" pitchFamily="34" charset="0"/>
              </a:rPr>
              <a:t>An Investigation into the use of Reinforcement Learning for Enhanced Queue Stability in RED Gateways</a:t>
            </a:r>
            <a:endParaRPr lang="en-US" dirty="0"/>
          </a:p>
        </p:txBody>
      </p:sp>
      <p:sp>
        <p:nvSpPr>
          <p:cNvPr id="23" name="Text Placeholder 22"/>
          <p:cNvSpPr>
            <a:spLocks noGrp="1"/>
          </p:cNvSpPr>
          <p:nvPr>
            <p:ph type="body" sz="quarter" idx="36"/>
          </p:nvPr>
        </p:nvSpPr>
        <p:spPr>
          <a:xfrm>
            <a:off x="4846318" y="2673521"/>
            <a:ext cx="36301681" cy="830997"/>
          </a:xfrm>
        </p:spPr>
        <p:txBody>
          <a:bodyPr/>
          <a:lstStyle/>
          <a:p>
            <a:pPr algn="ctr"/>
            <a:r>
              <a:rPr lang="en-US" sz="3600" dirty="0"/>
              <a:t>Vignesh Pagadala</a:t>
            </a:r>
          </a:p>
          <a:p>
            <a:pPr algn="ctr"/>
            <a:r>
              <a:rPr lang="en-US" sz="3600" dirty="0"/>
              <a:t>Vignesh.Pagadala@colostate.edu</a:t>
            </a:r>
          </a:p>
          <a:p>
            <a:pPr algn="ctr"/>
            <a:r>
              <a:rPr lang="en-US" sz="3600" dirty="0"/>
              <a:t>Department of Computer Science</a:t>
            </a:r>
          </a:p>
          <a:p>
            <a:pPr algn="ctr"/>
            <a:r>
              <a:rPr lang="en-US" sz="3600" dirty="0"/>
              <a:t>Colorado State University</a:t>
            </a:r>
          </a:p>
        </p:txBody>
      </p:sp>
      <p:sp>
        <p:nvSpPr>
          <p:cNvPr id="5" name="Text Placeholder 4"/>
          <p:cNvSpPr>
            <a:spLocks noGrp="1"/>
          </p:cNvSpPr>
          <p:nvPr>
            <p:ph type="body" sz="quarter" idx="13"/>
          </p:nvPr>
        </p:nvSpPr>
        <p:spPr>
          <a:solidFill>
            <a:schemeClr val="accent3">
              <a:lumMod val="75000"/>
            </a:schemeClr>
          </a:solidFill>
        </p:spPr>
        <p:txBody>
          <a:bodyPr/>
          <a:lstStyle/>
          <a:p>
            <a:r>
              <a:rPr lang="en-US" dirty="0"/>
              <a:t>Abstract</a:t>
            </a:r>
          </a:p>
        </p:txBody>
      </p:sp>
      <p:sp>
        <p:nvSpPr>
          <p:cNvPr id="9" name="Text Placeholder 8"/>
          <p:cNvSpPr>
            <a:spLocks noGrp="1"/>
          </p:cNvSpPr>
          <p:nvPr>
            <p:ph type="body" sz="quarter" idx="21"/>
          </p:nvPr>
        </p:nvSpPr>
        <p:spPr>
          <a:solidFill>
            <a:schemeClr val="accent3">
              <a:lumMod val="75000"/>
            </a:schemeClr>
          </a:solidFill>
        </p:spPr>
        <p:txBody>
          <a:bodyPr/>
          <a:lstStyle/>
          <a:p>
            <a:r>
              <a:rPr lang="en-US" dirty="0"/>
              <a:t>Queue length calculation</a:t>
            </a:r>
          </a:p>
        </p:txBody>
      </p:sp>
      <p:sp>
        <p:nvSpPr>
          <p:cNvPr id="18" name="Text Placeholder 17"/>
          <p:cNvSpPr>
            <a:spLocks noGrp="1"/>
          </p:cNvSpPr>
          <p:nvPr>
            <p:ph type="body" sz="quarter" idx="31"/>
          </p:nvPr>
        </p:nvSpPr>
        <p:spPr>
          <a:xfrm>
            <a:off x="29943474" y="5815261"/>
            <a:ext cx="12801600" cy="1256099"/>
          </a:xfrm>
          <a:solidFill>
            <a:schemeClr val="accent3">
              <a:lumMod val="75000"/>
            </a:schemeClr>
          </a:solidFill>
        </p:spPr>
        <p:txBody>
          <a:bodyPr/>
          <a:lstStyle/>
          <a:p>
            <a:r>
              <a:rPr lang="en-US" dirty="0"/>
              <a:t>Reinforcement learning</a:t>
            </a:r>
          </a:p>
        </p:txBody>
      </p:sp>
      <p:sp>
        <p:nvSpPr>
          <p:cNvPr id="21" name="Text Placeholder 20"/>
          <p:cNvSpPr>
            <a:spLocks noGrp="1"/>
          </p:cNvSpPr>
          <p:nvPr>
            <p:ph type="body" sz="quarter" idx="34"/>
          </p:nvPr>
        </p:nvSpPr>
        <p:spPr>
          <a:xfrm>
            <a:off x="29602750" y="28129815"/>
            <a:ext cx="12801600" cy="1219200"/>
          </a:xfrm>
          <a:solidFill>
            <a:schemeClr val="accent3">
              <a:lumMod val="75000"/>
            </a:schemeClr>
          </a:solidFill>
        </p:spPr>
        <p:txBody>
          <a:bodyPr/>
          <a:lstStyle/>
          <a:p>
            <a:r>
              <a:rPr lang="en-US" dirty="0"/>
              <a:t>references</a:t>
            </a:r>
          </a:p>
        </p:txBody>
      </p:sp>
      <p:sp>
        <p:nvSpPr>
          <p:cNvPr id="63" name="Content Placeholder 10"/>
          <p:cNvSpPr>
            <a:spLocks noGrp="1"/>
          </p:cNvSpPr>
          <p:nvPr>
            <p:ph sz="quarter" idx="24"/>
          </p:nvPr>
        </p:nvSpPr>
        <p:spPr>
          <a:xfrm>
            <a:off x="1138392" y="7202096"/>
            <a:ext cx="12598400" cy="9784682"/>
          </a:xfrm>
        </p:spPr>
        <p:txBody>
          <a:bodyPr>
            <a:normAutofit/>
          </a:bodyPr>
          <a:lstStyle/>
          <a:p>
            <a:pPr marL="0" indent="0">
              <a:buNone/>
            </a:pPr>
            <a:r>
              <a:rPr lang="en-US" sz="3200" dirty="0"/>
              <a:t>Despite being a well-established congestion-avoidance scheme in packet-switched networks, there happens to be a general reluctance amongst network administrators in implementing Random Early Detection (RED) in their network gateways.</a:t>
            </a:r>
          </a:p>
          <a:p>
            <a:pPr marL="0" indent="0">
              <a:buNone/>
            </a:pPr>
            <a:r>
              <a:rPr lang="en-US" sz="3200" dirty="0"/>
              <a:t> This is due to the presence of several adjustable parameters associated with RED, whose values are to be determined by the network administrators themselves. </a:t>
            </a:r>
          </a:p>
          <a:p>
            <a:pPr marL="0" indent="0">
              <a:buNone/>
            </a:pPr>
            <a:r>
              <a:rPr lang="en-US" sz="3200" dirty="0"/>
              <a:t>There happens to be no known methods which espouse on how to manually set these values to achieve peak network performance. To circumvent this problem, several studies have relied on automating this procedure, using feedback about the performance over discretized time intervals, and information regarding the state of the network to arrive at an optimum solution.</a:t>
            </a:r>
          </a:p>
          <a:p>
            <a:pPr marL="0" indent="0">
              <a:buNone/>
            </a:pPr>
            <a:r>
              <a:rPr lang="en-US" sz="3200" dirty="0"/>
              <a:t> In this work we shall adopt a reinforcement-learning-based approach to arrive at the optimal values of the control parameters. We shall use Q-Reinforcement, and describe the state using the control parameters </a:t>
            </a:r>
            <a:r>
              <a:rPr lang="en-US" sz="3200" dirty="0" err="1"/>
              <a:t>Qmax</a:t>
            </a:r>
            <a:r>
              <a:rPr lang="en-US" sz="3200" dirty="0"/>
              <a:t> and </a:t>
            </a:r>
            <a:r>
              <a:rPr lang="en-US" sz="3200" dirty="0" err="1"/>
              <a:t>Qmin</a:t>
            </a:r>
            <a:r>
              <a:rPr lang="en-US" sz="3200" dirty="0"/>
              <a:t>. The goal will be defined by the network administrator in terms of packet drops, queue stability and link usage.</a:t>
            </a:r>
          </a:p>
        </p:txBody>
      </p:sp>
      <p:sp>
        <p:nvSpPr>
          <p:cNvPr id="26" name="Text Placeholder 20"/>
          <p:cNvSpPr>
            <a:spLocks noGrp="1"/>
          </p:cNvSpPr>
          <p:nvPr>
            <p:ph type="body" sz="quarter" idx="34"/>
          </p:nvPr>
        </p:nvSpPr>
        <p:spPr>
          <a:xfrm>
            <a:off x="29710819" y="24789546"/>
            <a:ext cx="12801600" cy="1219200"/>
          </a:xfrm>
          <a:solidFill>
            <a:schemeClr val="accent3">
              <a:lumMod val="75000"/>
            </a:schemeClr>
          </a:solidFill>
        </p:spPr>
        <p:txBody>
          <a:bodyPr/>
          <a:lstStyle/>
          <a:p>
            <a:r>
              <a:rPr lang="en-US" dirty="0"/>
              <a:t>conclusions</a:t>
            </a: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763" y="85226"/>
            <a:ext cx="5723763" cy="3497856"/>
          </a:xfrm>
          <a:prstGeom prst="rect">
            <a:avLst/>
          </a:prstGeom>
        </p:spPr>
      </p:pic>
      <p:sp>
        <p:nvSpPr>
          <p:cNvPr id="15" name="TextBox 14"/>
          <p:cNvSpPr txBox="1"/>
          <p:nvPr/>
        </p:nvSpPr>
        <p:spPr>
          <a:xfrm>
            <a:off x="16105627" y="26977406"/>
            <a:ext cx="184666" cy="1015663"/>
          </a:xfrm>
          <a:prstGeom prst="rect">
            <a:avLst/>
          </a:prstGeom>
          <a:noFill/>
        </p:spPr>
        <p:txBody>
          <a:bodyPr wrap="none" rtlCol="0">
            <a:spAutoFit/>
          </a:bodyPr>
          <a:lstStyle/>
          <a:p>
            <a:endParaRPr lang="en-US" sz="6000" dirty="0" err="1"/>
          </a:p>
        </p:txBody>
      </p:sp>
      <p:sp>
        <p:nvSpPr>
          <p:cNvPr id="49" name="Text Placeholder 4">
            <a:extLst>
              <a:ext uri="{FF2B5EF4-FFF2-40B4-BE49-F238E27FC236}">
                <a16:creationId xmlns:a16="http://schemas.microsoft.com/office/drawing/2014/main" id="{B1D098CC-725C-4160-A392-FB958C2B4DBB}"/>
              </a:ext>
            </a:extLst>
          </p:cNvPr>
          <p:cNvSpPr txBox="1">
            <a:spLocks/>
          </p:cNvSpPr>
          <p:nvPr/>
        </p:nvSpPr>
        <p:spPr>
          <a:xfrm>
            <a:off x="935192" y="17308518"/>
            <a:ext cx="12801600" cy="1219200"/>
          </a:xfrm>
          <a:prstGeom prst="round1Rect">
            <a:avLst/>
          </a:prstGeom>
          <a:solidFill>
            <a:schemeClr val="accent3">
              <a:lumMod val="75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Random early detection</a:t>
            </a:r>
          </a:p>
        </p:txBody>
      </p:sp>
      <p:sp>
        <p:nvSpPr>
          <p:cNvPr id="51" name="Content Placeholder 10">
            <a:extLst>
              <a:ext uri="{FF2B5EF4-FFF2-40B4-BE49-F238E27FC236}">
                <a16:creationId xmlns:a16="http://schemas.microsoft.com/office/drawing/2014/main" id="{BBE1A75A-1594-46C2-904C-0ADDBDDA14B4}"/>
              </a:ext>
            </a:extLst>
          </p:cNvPr>
          <p:cNvSpPr txBox="1">
            <a:spLocks/>
          </p:cNvSpPr>
          <p:nvPr/>
        </p:nvSpPr>
        <p:spPr>
          <a:xfrm>
            <a:off x="854836" y="18849458"/>
            <a:ext cx="12598400" cy="4101128"/>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lvl="0">
              <a:spcBef>
                <a:spcPts val="600"/>
              </a:spcBef>
              <a:buClr>
                <a:srgbClr val="000000"/>
              </a:buClr>
              <a:buSzPts val="2800"/>
            </a:pPr>
            <a:r>
              <a:rPr lang="en-US" sz="3200" dirty="0">
                <a:solidFill>
                  <a:srgbClr val="000000"/>
                </a:solidFill>
                <a:latin typeface="Calibri" panose="020F0502020204030204" pitchFamily="34" charset="0"/>
                <a:cs typeface="Calibri" panose="020F0502020204030204" pitchFamily="34" charset="0"/>
                <a:sym typeface="Arial"/>
              </a:rPr>
              <a:t>Well-established congestion-avoidance scheme.</a:t>
            </a:r>
          </a:p>
          <a:p>
            <a:pPr marL="527050" lvl="0">
              <a:spcBef>
                <a:spcPts val="600"/>
              </a:spcBef>
              <a:buClr>
                <a:srgbClr val="000000"/>
              </a:buClr>
              <a:buSzPts val="2800"/>
            </a:pPr>
            <a:r>
              <a:rPr lang="en-US" sz="3200" dirty="0">
                <a:solidFill>
                  <a:srgbClr val="000000"/>
                </a:solidFill>
                <a:latin typeface="Calibri" panose="020F0502020204030204" pitchFamily="34" charset="0"/>
                <a:cs typeface="Calibri" panose="020F0502020204030204" pitchFamily="34" charset="0"/>
                <a:sym typeface="Arial"/>
              </a:rPr>
              <a:t>General reluctance amongst network administrators in implementing RED.</a:t>
            </a:r>
          </a:p>
          <a:p>
            <a:pPr marL="527050" lvl="0">
              <a:spcBef>
                <a:spcPts val="600"/>
              </a:spcBef>
              <a:buClr>
                <a:srgbClr val="000000"/>
              </a:buClr>
              <a:buSzPts val="2800"/>
            </a:pPr>
            <a:r>
              <a:rPr lang="en-US" sz="3200" dirty="0">
                <a:solidFill>
                  <a:srgbClr val="000000"/>
                </a:solidFill>
                <a:latin typeface="Calibri" panose="020F0502020204030204" pitchFamily="34" charset="0"/>
                <a:cs typeface="Calibri" panose="020F0502020204030204" pitchFamily="34" charset="0"/>
                <a:sym typeface="Arial"/>
              </a:rPr>
              <a:t>Due to presence of multiple adjustable parameters – manual configuration paradigm not available.</a:t>
            </a:r>
          </a:p>
          <a:p>
            <a:pPr marL="527050" lvl="0">
              <a:spcBef>
                <a:spcPts val="600"/>
              </a:spcBef>
              <a:buClr>
                <a:srgbClr val="000000"/>
              </a:buClr>
              <a:buSzPts val="2800"/>
            </a:pPr>
            <a:r>
              <a:rPr lang="en-US" sz="3200" dirty="0">
                <a:solidFill>
                  <a:srgbClr val="000000"/>
                </a:solidFill>
                <a:latin typeface="Calibri" panose="020F0502020204030204" pitchFamily="34" charset="0"/>
                <a:cs typeface="Calibri" panose="020F0502020204030204" pitchFamily="34" charset="0"/>
                <a:sym typeface="Arial"/>
              </a:rPr>
              <a:t>Using reinforcement learning to find optimum values?</a:t>
            </a:r>
          </a:p>
        </p:txBody>
      </p:sp>
      <p:sp>
        <p:nvSpPr>
          <p:cNvPr id="54" name="Text Placeholder 8">
            <a:extLst>
              <a:ext uri="{FF2B5EF4-FFF2-40B4-BE49-F238E27FC236}">
                <a16:creationId xmlns:a16="http://schemas.microsoft.com/office/drawing/2014/main" id="{7103AD5F-1B7C-4EB5-9D28-A58335CB98FD}"/>
              </a:ext>
            </a:extLst>
          </p:cNvPr>
          <p:cNvSpPr txBox="1">
            <a:spLocks/>
          </p:cNvSpPr>
          <p:nvPr/>
        </p:nvSpPr>
        <p:spPr>
          <a:xfrm>
            <a:off x="15351468" y="11960890"/>
            <a:ext cx="12801600" cy="1219200"/>
          </a:xfrm>
          <a:prstGeom prst="round1Rect">
            <a:avLst/>
          </a:prstGeom>
          <a:solidFill>
            <a:schemeClr val="accent3">
              <a:lumMod val="75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Performance measure</a:t>
            </a:r>
          </a:p>
        </p:txBody>
      </p:sp>
      <p:sp>
        <p:nvSpPr>
          <p:cNvPr id="57" name="Text Placeholder 6">
            <a:extLst>
              <a:ext uri="{FF2B5EF4-FFF2-40B4-BE49-F238E27FC236}">
                <a16:creationId xmlns:a16="http://schemas.microsoft.com/office/drawing/2014/main" id="{8AB8FFEF-89DD-4D01-A500-B42DDB7B744C}"/>
              </a:ext>
            </a:extLst>
          </p:cNvPr>
          <p:cNvSpPr txBox="1">
            <a:spLocks/>
          </p:cNvSpPr>
          <p:nvPr/>
        </p:nvSpPr>
        <p:spPr>
          <a:xfrm>
            <a:off x="15302064" y="18903925"/>
            <a:ext cx="12801600" cy="1219200"/>
          </a:xfrm>
          <a:prstGeom prst="round1Rect">
            <a:avLst>
              <a:gd name="adj" fmla="val 16667"/>
            </a:avLst>
          </a:prstGeom>
          <a:solidFill>
            <a:schemeClr val="accent3">
              <a:lumMod val="75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Experimental setup</a:t>
            </a:r>
          </a:p>
        </p:txBody>
      </p:sp>
      <p:sp>
        <p:nvSpPr>
          <p:cNvPr id="65" name="Text Placeholder 4">
            <a:extLst>
              <a:ext uri="{FF2B5EF4-FFF2-40B4-BE49-F238E27FC236}">
                <a16:creationId xmlns:a16="http://schemas.microsoft.com/office/drawing/2014/main" id="{DA33D98C-3F8A-4C18-9DC4-18ABE2265E9E}"/>
              </a:ext>
            </a:extLst>
          </p:cNvPr>
          <p:cNvSpPr txBox="1">
            <a:spLocks/>
          </p:cNvSpPr>
          <p:nvPr/>
        </p:nvSpPr>
        <p:spPr>
          <a:xfrm>
            <a:off x="799265" y="23570346"/>
            <a:ext cx="12801600" cy="1219200"/>
          </a:xfrm>
          <a:prstGeom prst="round1Rect">
            <a:avLst/>
          </a:prstGeom>
          <a:solidFill>
            <a:schemeClr val="accent3">
              <a:lumMod val="75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Control parameters</a:t>
            </a:r>
          </a:p>
        </p:txBody>
      </p:sp>
      <p:sp>
        <p:nvSpPr>
          <p:cNvPr id="74" name="Content Placeholder 10">
            <a:extLst>
              <a:ext uri="{FF2B5EF4-FFF2-40B4-BE49-F238E27FC236}">
                <a16:creationId xmlns:a16="http://schemas.microsoft.com/office/drawing/2014/main" id="{16B180B5-A5A4-4CE9-AB2F-C6F39975968D}"/>
              </a:ext>
            </a:extLst>
          </p:cNvPr>
          <p:cNvSpPr txBox="1">
            <a:spLocks/>
          </p:cNvSpPr>
          <p:nvPr/>
        </p:nvSpPr>
        <p:spPr>
          <a:xfrm>
            <a:off x="15225935" y="27571955"/>
            <a:ext cx="12598400" cy="3673088"/>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cs typeface="Calibri"/>
              </a:rPr>
              <a:t>Discreet-event simulator package by Grotto Networking using </a:t>
            </a:r>
            <a:r>
              <a:rPr lang="en-US" sz="3200" dirty="0" err="1">
                <a:solidFill>
                  <a:srgbClr val="000000"/>
                </a:solidFill>
                <a:cs typeface="Calibri"/>
              </a:rPr>
              <a:t>SimPy</a:t>
            </a:r>
            <a:r>
              <a:rPr lang="en-US" sz="3200" dirty="0">
                <a:solidFill>
                  <a:srgbClr val="000000"/>
                </a:solidFill>
                <a:cs typeface="Calibri"/>
              </a:rPr>
              <a:t>.</a:t>
            </a:r>
          </a:p>
          <a:p>
            <a:pPr marL="527050">
              <a:buClr>
                <a:srgbClr val="000000"/>
              </a:buClr>
              <a:buSzPts val="2800"/>
            </a:pPr>
            <a:r>
              <a:rPr lang="en-US" sz="3200" dirty="0">
                <a:solidFill>
                  <a:srgbClr val="000000"/>
                </a:solidFill>
                <a:cs typeface="Calibri"/>
              </a:rPr>
              <a:t>Classes - Packet, </a:t>
            </a:r>
            <a:r>
              <a:rPr lang="en-US" sz="3200" dirty="0" err="1">
                <a:solidFill>
                  <a:srgbClr val="000000"/>
                </a:solidFill>
                <a:cs typeface="Calibri"/>
              </a:rPr>
              <a:t>PacketGenerator</a:t>
            </a:r>
            <a:r>
              <a:rPr lang="en-US" sz="3200" dirty="0">
                <a:solidFill>
                  <a:srgbClr val="000000"/>
                </a:solidFill>
                <a:cs typeface="Calibri"/>
              </a:rPr>
              <a:t>, </a:t>
            </a:r>
            <a:r>
              <a:rPr lang="en-US" sz="3200" dirty="0" err="1">
                <a:solidFill>
                  <a:srgbClr val="000000"/>
                </a:solidFill>
                <a:cs typeface="Calibri"/>
              </a:rPr>
              <a:t>PacketSink</a:t>
            </a:r>
            <a:r>
              <a:rPr lang="en-US" sz="3200" dirty="0">
                <a:solidFill>
                  <a:srgbClr val="000000"/>
                </a:solidFill>
                <a:cs typeface="Calibri"/>
              </a:rPr>
              <a:t>, </a:t>
            </a:r>
            <a:r>
              <a:rPr lang="en-US" sz="3200" dirty="0" err="1">
                <a:solidFill>
                  <a:srgbClr val="000000"/>
                </a:solidFill>
                <a:cs typeface="Calibri"/>
              </a:rPr>
              <a:t>SwitchPort</a:t>
            </a:r>
            <a:r>
              <a:rPr lang="en-US" sz="3200" dirty="0">
                <a:solidFill>
                  <a:srgbClr val="000000"/>
                </a:solidFill>
                <a:cs typeface="Calibri"/>
              </a:rPr>
              <a:t> (simulates the queue), </a:t>
            </a:r>
            <a:r>
              <a:rPr lang="en-US" sz="3200" dirty="0" err="1">
                <a:solidFill>
                  <a:srgbClr val="000000"/>
                </a:solidFill>
                <a:cs typeface="Calibri"/>
              </a:rPr>
              <a:t>PortMonitor</a:t>
            </a:r>
            <a:r>
              <a:rPr lang="en-US" sz="3200" dirty="0">
                <a:solidFill>
                  <a:srgbClr val="000000"/>
                </a:solidFill>
                <a:cs typeface="Calibri"/>
              </a:rPr>
              <a:t> (logs data).</a:t>
            </a:r>
          </a:p>
          <a:p>
            <a:pPr marL="527050">
              <a:buClr>
                <a:srgbClr val="000000"/>
              </a:buClr>
              <a:buSzPts val="2800"/>
            </a:pPr>
            <a:r>
              <a:rPr lang="en-US" sz="3200" dirty="0">
                <a:solidFill>
                  <a:srgbClr val="000000"/>
                </a:solidFill>
                <a:cs typeface="Calibri"/>
              </a:rPr>
              <a:t>CWND at each source starts at 1 packet/second and goes up to threshold. Threshold gets halved after packet drop is 'detected' (additive increase, multiplicative decrease).</a:t>
            </a:r>
          </a:p>
          <a:p>
            <a:pPr marL="527050">
              <a:buClr>
                <a:srgbClr val="000000"/>
              </a:buClr>
              <a:buSzPts val="2800"/>
            </a:pPr>
            <a:endParaRPr lang="en-US" sz="3200" dirty="0">
              <a:solidFill>
                <a:srgbClr val="000000"/>
              </a:solidFill>
              <a:cs typeface="Calibri"/>
            </a:endParaRPr>
          </a:p>
        </p:txBody>
      </p:sp>
      <p:sp>
        <p:nvSpPr>
          <p:cNvPr id="86" name="Text Placeholder 20">
            <a:extLst>
              <a:ext uri="{FF2B5EF4-FFF2-40B4-BE49-F238E27FC236}">
                <a16:creationId xmlns:a16="http://schemas.microsoft.com/office/drawing/2014/main" id="{B74463FD-3B1C-456F-B34B-400DC3BE1E0B}"/>
              </a:ext>
            </a:extLst>
          </p:cNvPr>
          <p:cNvSpPr txBox="1">
            <a:spLocks/>
          </p:cNvSpPr>
          <p:nvPr/>
        </p:nvSpPr>
        <p:spPr>
          <a:xfrm>
            <a:off x="29710819" y="12901711"/>
            <a:ext cx="12801600" cy="1219200"/>
          </a:xfrm>
          <a:prstGeom prst="round1Rect">
            <a:avLst/>
          </a:prstGeom>
          <a:solidFill>
            <a:schemeClr val="accent3">
              <a:lumMod val="75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sp>
        <p:nvSpPr>
          <p:cNvPr id="97" name="Shape 120">
            <a:extLst>
              <a:ext uri="{FF2B5EF4-FFF2-40B4-BE49-F238E27FC236}">
                <a16:creationId xmlns:a16="http://schemas.microsoft.com/office/drawing/2014/main" id="{A1210CB7-4776-4321-BCBF-2097BC8D9263}"/>
              </a:ext>
            </a:extLst>
          </p:cNvPr>
          <p:cNvSpPr txBox="1">
            <a:spLocks/>
          </p:cNvSpPr>
          <p:nvPr/>
        </p:nvSpPr>
        <p:spPr>
          <a:xfrm>
            <a:off x="799265" y="25578932"/>
            <a:ext cx="13266910" cy="5137563"/>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Probability Function: </a:t>
            </a:r>
          </a:p>
          <a:p>
            <a:pPr marL="527050">
              <a:buClr>
                <a:srgbClr val="000000"/>
              </a:buClr>
              <a:buSzPts val="2800"/>
            </a:pPr>
            <a:endParaRPr lang="en-US" sz="3200" dirty="0">
              <a:solidFill>
                <a:srgbClr val="000000"/>
              </a:solidFill>
              <a:latin typeface="Calibri"/>
              <a:cs typeface="Calibri"/>
            </a:endParaRPr>
          </a:p>
          <a:p>
            <a:pPr marL="527050">
              <a:buClr>
                <a:srgbClr val="000000"/>
              </a:buClr>
              <a:buSzPts val="2800"/>
            </a:pPr>
            <a:endParaRPr lang="en-US" sz="3200" dirty="0">
              <a:solidFill>
                <a:srgbClr val="000000"/>
              </a:solidFill>
              <a:latin typeface="Calibri"/>
              <a:cs typeface="Calibri"/>
            </a:endParaRPr>
          </a:p>
          <a:p>
            <a:pPr marL="527050">
              <a:buClr>
                <a:srgbClr val="000000"/>
              </a:buClr>
              <a:buSzPts val="2800"/>
            </a:pPr>
            <a:r>
              <a:rPr lang="en-US" sz="3200" dirty="0" err="1">
                <a:solidFill>
                  <a:srgbClr val="000000"/>
                </a:solidFill>
                <a:latin typeface="Calibri"/>
                <a:cs typeface="Calibri"/>
              </a:rPr>
              <a:t>MaxP</a:t>
            </a:r>
            <a:r>
              <a:rPr lang="en-US" sz="3200" dirty="0">
                <a:solidFill>
                  <a:srgbClr val="000000"/>
                </a:solidFill>
                <a:latin typeface="Calibri"/>
                <a:cs typeface="Calibri"/>
              </a:rPr>
              <a:t>: Maximum drop probability</a:t>
            </a:r>
            <a:endParaRPr lang="en-US" sz="3200" dirty="0">
              <a:solidFill>
                <a:srgbClr val="59595B"/>
              </a:solidFill>
              <a:latin typeface="Calibri"/>
              <a:cs typeface="Calibri"/>
            </a:endParaRPr>
          </a:p>
          <a:p>
            <a:pPr marL="527050">
              <a:buClr>
                <a:srgbClr val="000000"/>
              </a:buClr>
              <a:buSzPts val="2800"/>
            </a:pPr>
            <a:r>
              <a:rPr lang="en-US" sz="3200" dirty="0" err="1">
                <a:solidFill>
                  <a:srgbClr val="000000"/>
                </a:solidFill>
                <a:latin typeface="Calibri"/>
                <a:cs typeface="Calibri"/>
              </a:rPr>
              <a:t>Qmax</a:t>
            </a:r>
            <a:r>
              <a:rPr lang="en-US" sz="3200" dirty="0">
                <a:solidFill>
                  <a:srgbClr val="000000"/>
                </a:solidFill>
                <a:latin typeface="Calibri"/>
                <a:cs typeface="Calibri"/>
              </a:rPr>
              <a:t>: Maximum queue length threshold</a:t>
            </a:r>
          </a:p>
          <a:p>
            <a:pPr marL="527050">
              <a:buClr>
                <a:srgbClr val="000000"/>
              </a:buClr>
              <a:buSzPts val="2800"/>
            </a:pPr>
            <a:r>
              <a:rPr lang="en-US" sz="3200" dirty="0" err="1">
                <a:solidFill>
                  <a:srgbClr val="000000"/>
                </a:solidFill>
                <a:latin typeface="Calibri"/>
                <a:cs typeface="Calibri"/>
              </a:rPr>
              <a:t>Qmin</a:t>
            </a:r>
            <a:r>
              <a:rPr lang="en-US" sz="3200" dirty="0">
                <a:solidFill>
                  <a:srgbClr val="000000"/>
                </a:solidFill>
                <a:latin typeface="Calibri"/>
                <a:cs typeface="Calibri"/>
              </a:rPr>
              <a:t>: Minimum queue length threshold</a:t>
            </a:r>
          </a:p>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W: Weight associated with queue length calculation </a:t>
            </a:r>
          </a:p>
          <a:p>
            <a:pPr marL="527050">
              <a:buClr>
                <a:srgbClr val="000000"/>
              </a:buClr>
              <a:buSzPts val="2800"/>
              <a:buFont typeface="Arial"/>
              <a:buChar char="•"/>
            </a:pPr>
            <a:endParaRPr lang="en-US" sz="3200" dirty="0">
              <a:solidFill>
                <a:srgbClr val="59595B"/>
              </a:solidFill>
              <a:latin typeface="Calibri" panose="020F0502020204030204" pitchFamily="34" charset="0"/>
              <a:cs typeface="Calibri" panose="020F0502020204030204" pitchFamily="34" charset="0"/>
            </a:endParaRPr>
          </a:p>
          <a:p>
            <a:pPr marL="1555750" lvl="2" indent="-571500">
              <a:spcBef>
                <a:spcPts val="0"/>
              </a:spcBef>
              <a:buClr>
                <a:srgbClr val="000000"/>
              </a:buClr>
              <a:buSzPts val="2800"/>
              <a:buFont typeface="Arial"/>
              <a:buAutoNum type="romanLcPeriod"/>
            </a:pPr>
            <a:endParaRPr lang="en-US" sz="3200" dirty="0">
              <a:solidFill>
                <a:srgbClr val="000000"/>
              </a:solidFill>
              <a:latin typeface="Calibri" panose="020F0502020204030204" pitchFamily="34" charset="0"/>
              <a:cs typeface="Calibri" panose="020F0502020204030204" pitchFamily="34" charset="0"/>
            </a:endParaRPr>
          </a:p>
          <a:p>
            <a:pPr marL="527050">
              <a:buClr>
                <a:srgbClr val="000000"/>
              </a:buClr>
              <a:buSzPts val="2800"/>
              <a:buFont typeface="Wingdings" panose="05000000000000000000" pitchFamily="2" charset="2"/>
              <a:buChar char="§"/>
            </a:pPr>
            <a:endParaRPr lang="en-US" sz="3200" dirty="0">
              <a:solidFill>
                <a:srgbClr val="000000"/>
              </a:solidFill>
              <a:latin typeface="Calibri" panose="020F0502020204030204" pitchFamily="34" charset="0"/>
              <a:cs typeface="Calibri" panose="020F0502020204030204" pitchFamily="34" charset="0"/>
            </a:endParaRPr>
          </a:p>
          <a:p>
            <a:pPr marL="1555750" lvl="2" indent="-571500">
              <a:buClr>
                <a:srgbClr val="000000"/>
              </a:buClr>
              <a:buSzPts val="2800"/>
              <a:buFont typeface="Arial" panose="020B0604020202020204" pitchFamily="34" charset="0"/>
              <a:buAutoNum type="romanLcPeriod"/>
            </a:pPr>
            <a:endParaRPr lang="en-US" sz="3200" dirty="0">
              <a:solidFill>
                <a:srgbClr val="000000"/>
              </a:solidFill>
              <a:latin typeface="Calibri" panose="020F0502020204030204" pitchFamily="34" charset="0"/>
              <a:cs typeface="Calibri" panose="020F0502020204030204" pitchFamily="34" charset="0"/>
            </a:endParaRPr>
          </a:p>
          <a:p>
            <a:pPr marL="69850" indent="0">
              <a:buClr>
                <a:srgbClr val="000000"/>
              </a:buClr>
              <a:buSzPts val="2800"/>
              <a:buFont typeface="Arial" panose="020B0604020202020204" pitchFamily="34" charset="0"/>
              <a:buNone/>
            </a:pPr>
            <a:endParaRPr lang="en-US" sz="3200" dirty="0">
              <a:solidFill>
                <a:srgbClr val="000000"/>
              </a:solidFill>
              <a:latin typeface="Calibri" panose="020F0502020204030204" pitchFamily="34" charset="0"/>
              <a:cs typeface="Calibri" panose="020F0502020204030204" pitchFamily="34" charset="0"/>
            </a:endParaRPr>
          </a:p>
        </p:txBody>
      </p:sp>
      <p:pic>
        <p:nvPicPr>
          <p:cNvPr id="98" name="Picture 2" descr="A close up of a logo&#10;&#10;Description generated with high confidence">
            <a:extLst>
              <a:ext uri="{FF2B5EF4-FFF2-40B4-BE49-F238E27FC236}">
                <a16:creationId xmlns:a16="http://schemas.microsoft.com/office/drawing/2014/main" id="{EDD4ED10-8B94-4F84-AA97-C7899DA315B7}"/>
              </a:ext>
            </a:extLst>
          </p:cNvPr>
          <p:cNvPicPr>
            <a:picLocks noChangeAspect="1"/>
          </p:cNvPicPr>
          <p:nvPr/>
        </p:nvPicPr>
        <p:blipFill>
          <a:blip r:embed="rId3"/>
          <a:stretch>
            <a:fillRect/>
          </a:stretch>
        </p:blipFill>
        <p:spPr>
          <a:xfrm>
            <a:off x="1431522" y="26628351"/>
            <a:ext cx="12002395" cy="698110"/>
          </a:xfrm>
          <a:prstGeom prst="rect">
            <a:avLst/>
          </a:prstGeom>
        </p:spPr>
      </p:pic>
      <p:sp>
        <p:nvSpPr>
          <p:cNvPr id="99" name="Shape 120">
            <a:extLst>
              <a:ext uri="{FF2B5EF4-FFF2-40B4-BE49-F238E27FC236}">
                <a16:creationId xmlns:a16="http://schemas.microsoft.com/office/drawing/2014/main" id="{9ACF70CA-A0EE-4813-919A-D4A429B99BBE}"/>
              </a:ext>
            </a:extLst>
          </p:cNvPr>
          <p:cNvSpPr txBox="1">
            <a:spLocks/>
          </p:cNvSpPr>
          <p:nvPr/>
        </p:nvSpPr>
        <p:spPr>
          <a:xfrm>
            <a:off x="15593567" y="7655237"/>
            <a:ext cx="13266910" cy="4768850"/>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Instantaneous </a:t>
            </a:r>
            <a:r>
              <a:rPr lang="en-US" sz="3200" dirty="0">
                <a:solidFill>
                  <a:srgbClr val="000000"/>
                </a:solidFill>
                <a:latin typeface="Calibri"/>
                <a:cs typeface="Calibri"/>
              </a:rPr>
              <a:t>queue length value - bad</a:t>
            </a:r>
            <a:endParaRPr lang="en-US" sz="3200" dirty="0">
              <a:solidFill>
                <a:srgbClr val="000000"/>
              </a:solidFill>
              <a:latin typeface="Calibri" panose="020F0502020204030204" pitchFamily="34" charset="0"/>
              <a:cs typeface="Calibri" panose="020F0502020204030204" pitchFamily="34" charset="0"/>
              <a:sym typeface="Arial"/>
            </a:endParaRPr>
          </a:p>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Exponential Weighted Moving Average (EWMA)</a:t>
            </a:r>
          </a:p>
          <a:p>
            <a:pPr marL="584200" lvl="1" indent="0">
              <a:buClr>
                <a:srgbClr val="000000"/>
              </a:buClr>
              <a:buSzPts val="2800"/>
              <a:buFont typeface="Arial" panose="020B0604020202020204" pitchFamily="34" charset="0"/>
              <a:buNone/>
            </a:pPr>
            <a:endParaRPr lang="en-US" sz="3200" i="1" dirty="0">
              <a:solidFill>
                <a:srgbClr val="000000"/>
              </a:solidFill>
              <a:latin typeface="Calibri" panose="020F0502020204030204" pitchFamily="34" charset="0"/>
              <a:cs typeface="Calibri" panose="020F0502020204030204" pitchFamily="34" charset="0"/>
            </a:endParaRPr>
          </a:p>
          <a:p>
            <a:pPr marL="69850" indent="0">
              <a:buClr>
                <a:srgbClr val="000000"/>
              </a:buClr>
              <a:buSzPts val="2800"/>
              <a:buFont typeface="Arial" panose="020B0604020202020204" pitchFamily="34" charset="0"/>
              <a:buNone/>
            </a:pPr>
            <a:endParaRPr lang="en-US" sz="3200" dirty="0">
              <a:solidFill>
                <a:srgbClr val="000000"/>
              </a:solidFill>
              <a:latin typeface="Calibri" panose="020F0502020204030204" pitchFamily="34" charset="0"/>
              <a:cs typeface="Calibri" panose="020F0502020204030204" pitchFamily="34" charset="0"/>
            </a:endParaRPr>
          </a:p>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Lower value of </a:t>
            </a:r>
            <a:r>
              <a:rPr lang="en-US" sz="3200" i="1" dirty="0">
                <a:solidFill>
                  <a:srgbClr val="000000"/>
                </a:solidFill>
                <a:latin typeface="Calibri" panose="020F0502020204030204" pitchFamily="34" charset="0"/>
                <a:cs typeface="Calibri" panose="020F0502020204030204" pitchFamily="34" charset="0"/>
              </a:rPr>
              <a:t>w</a:t>
            </a:r>
            <a:r>
              <a:rPr lang="en-US" sz="3200" dirty="0">
                <a:solidFill>
                  <a:srgbClr val="000000"/>
                </a:solidFill>
                <a:latin typeface="Calibri" panose="020F0502020204030204" pitchFamily="34" charset="0"/>
                <a:cs typeface="Calibri" panose="020F0502020204030204" pitchFamily="34" charset="0"/>
              </a:rPr>
              <a:t> allows for softer variation in </a:t>
            </a:r>
            <a:r>
              <a:rPr lang="en-US" sz="3200" i="1" dirty="0">
                <a:solidFill>
                  <a:srgbClr val="000000"/>
                </a:solidFill>
                <a:latin typeface="Calibri" panose="020F0502020204030204" pitchFamily="34" charset="0"/>
                <a:cs typeface="Calibri" panose="020F0502020204030204" pitchFamily="34" charset="0"/>
              </a:rPr>
              <a:t>avg.</a:t>
            </a:r>
            <a:endParaRPr lang="en-US" sz="3200" dirty="0">
              <a:solidFill>
                <a:srgbClr val="000000"/>
              </a:solidFill>
              <a:latin typeface="Calibri" panose="020F0502020204030204" pitchFamily="34" charset="0"/>
              <a:cs typeface="Calibri" panose="020F0502020204030204" pitchFamily="34" charset="0"/>
            </a:endParaRPr>
          </a:p>
        </p:txBody>
      </p:sp>
      <p:pic>
        <p:nvPicPr>
          <p:cNvPr id="100" name="Picture 4">
            <a:extLst>
              <a:ext uri="{FF2B5EF4-FFF2-40B4-BE49-F238E27FC236}">
                <a16:creationId xmlns:a16="http://schemas.microsoft.com/office/drawing/2014/main" id="{F7CC3D25-55E4-456C-B74E-9400E59A4BF6}"/>
              </a:ext>
            </a:extLst>
          </p:cNvPr>
          <p:cNvPicPr>
            <a:picLocks noChangeAspect="1"/>
          </p:cNvPicPr>
          <p:nvPr/>
        </p:nvPicPr>
        <p:blipFill>
          <a:blip r:embed="rId4"/>
          <a:stretch>
            <a:fillRect/>
          </a:stretch>
        </p:blipFill>
        <p:spPr>
          <a:xfrm>
            <a:off x="17796127" y="9396379"/>
            <a:ext cx="9146384" cy="830996"/>
          </a:xfrm>
          <a:prstGeom prst="rect">
            <a:avLst/>
          </a:prstGeom>
        </p:spPr>
      </p:pic>
      <p:sp>
        <p:nvSpPr>
          <p:cNvPr id="101" name="Shape 120">
            <a:extLst>
              <a:ext uri="{FF2B5EF4-FFF2-40B4-BE49-F238E27FC236}">
                <a16:creationId xmlns:a16="http://schemas.microsoft.com/office/drawing/2014/main" id="{E18C3756-AE5E-4A99-9469-0685FA6CF86E}"/>
              </a:ext>
            </a:extLst>
          </p:cNvPr>
          <p:cNvSpPr txBox="1">
            <a:spLocks/>
          </p:cNvSpPr>
          <p:nvPr/>
        </p:nvSpPr>
        <p:spPr>
          <a:xfrm>
            <a:off x="15302064" y="13504652"/>
            <a:ext cx="13266910" cy="4768850"/>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latin typeface="Calibri"/>
                <a:cs typeface="Calibri"/>
              </a:rPr>
              <a:t>Source congestion window size (CWND): </a:t>
            </a:r>
          </a:p>
          <a:p>
            <a:pPr lvl="1">
              <a:buClr>
                <a:srgbClr val="000000"/>
              </a:buClr>
              <a:buSzPts val="2800"/>
            </a:pPr>
            <a:r>
              <a:rPr lang="en-US" sz="3200" dirty="0">
                <a:solidFill>
                  <a:srgbClr val="000000"/>
                </a:solidFill>
                <a:latin typeface="Calibri"/>
                <a:cs typeface="Calibri"/>
              </a:rPr>
              <a:t>Indicates link utilization. We would like this to high.</a:t>
            </a:r>
          </a:p>
          <a:p>
            <a:pPr>
              <a:buClr>
                <a:srgbClr val="000000"/>
              </a:buClr>
              <a:buSzPts val="2800"/>
            </a:pPr>
            <a:r>
              <a:rPr lang="en-US" sz="3200" dirty="0">
                <a:solidFill>
                  <a:srgbClr val="000000"/>
                </a:solidFill>
                <a:latin typeface="Calibri"/>
                <a:cs typeface="Calibri"/>
              </a:rPr>
              <a:t>Number of packets dropped (DROP)</a:t>
            </a:r>
          </a:p>
          <a:p>
            <a:pPr>
              <a:buClr>
                <a:srgbClr val="000000"/>
              </a:buClr>
              <a:buSzPts val="2800"/>
            </a:pPr>
            <a:r>
              <a:rPr lang="en-US" sz="3200" dirty="0">
                <a:solidFill>
                  <a:srgbClr val="000000"/>
                </a:solidFill>
                <a:latin typeface="Calibri"/>
                <a:cs typeface="Calibri"/>
              </a:rPr>
              <a:t>Average queue length stability (STD)</a:t>
            </a:r>
          </a:p>
          <a:p>
            <a:pPr lvl="1">
              <a:buClr>
                <a:srgbClr val="000000"/>
              </a:buClr>
              <a:buSzPts val="2800"/>
            </a:pPr>
            <a:r>
              <a:rPr lang="en-US" sz="3200" dirty="0">
                <a:solidFill>
                  <a:srgbClr val="000000"/>
                </a:solidFill>
                <a:latin typeface="Calibri"/>
                <a:cs typeface="Calibri"/>
              </a:rPr>
              <a:t>Measured by calculating standard deviation observed in average queue lengths over time.</a:t>
            </a:r>
          </a:p>
          <a:p>
            <a:pPr>
              <a:buClr>
                <a:srgbClr val="000000"/>
              </a:buClr>
              <a:buSzPts val="2800"/>
            </a:pPr>
            <a:r>
              <a:rPr lang="en-US" sz="3200" dirty="0">
                <a:solidFill>
                  <a:srgbClr val="000000"/>
                </a:solidFill>
                <a:latin typeface="Calibri"/>
                <a:cs typeface="Calibri"/>
              </a:rPr>
              <a:t>We try to optimize the control parameters for large CWND, low packet drops and low standard deviation. </a:t>
            </a:r>
          </a:p>
        </p:txBody>
      </p:sp>
      <p:pic>
        <p:nvPicPr>
          <p:cNvPr id="124" name="Picture 123">
            <a:extLst>
              <a:ext uri="{FF2B5EF4-FFF2-40B4-BE49-F238E27FC236}">
                <a16:creationId xmlns:a16="http://schemas.microsoft.com/office/drawing/2014/main" id="{8406691C-588D-432E-9241-5A73ACA8A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41198" y="20849098"/>
            <a:ext cx="12991206" cy="6181155"/>
          </a:xfrm>
          <a:prstGeom prst="rect">
            <a:avLst/>
          </a:prstGeom>
        </p:spPr>
      </p:pic>
      <p:sp>
        <p:nvSpPr>
          <p:cNvPr id="125" name="Shape 120">
            <a:extLst>
              <a:ext uri="{FF2B5EF4-FFF2-40B4-BE49-F238E27FC236}">
                <a16:creationId xmlns:a16="http://schemas.microsoft.com/office/drawing/2014/main" id="{411DA95D-7403-415E-B215-71BB4B1B6FC8}"/>
              </a:ext>
            </a:extLst>
          </p:cNvPr>
          <p:cNvSpPr txBox="1">
            <a:spLocks/>
          </p:cNvSpPr>
          <p:nvPr/>
        </p:nvSpPr>
        <p:spPr>
          <a:xfrm>
            <a:off x="29710819" y="7266437"/>
            <a:ext cx="13266910" cy="4768850"/>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latin typeface="Calibri"/>
                <a:cs typeface="Calibri"/>
              </a:rPr>
              <a:t>How can we translate this into a reinforcement learning problem?</a:t>
            </a:r>
            <a:endParaRPr lang="en-US" sz="3200" dirty="0">
              <a:solidFill>
                <a:srgbClr val="59595B"/>
              </a:solidFill>
            </a:endParaRPr>
          </a:p>
          <a:p>
            <a:pPr marL="527050">
              <a:buClr>
                <a:srgbClr val="000000"/>
              </a:buClr>
              <a:buSzPts val="2800"/>
            </a:pPr>
            <a:r>
              <a:rPr lang="en-US" sz="3200" dirty="0">
                <a:solidFill>
                  <a:srgbClr val="000000"/>
                </a:solidFill>
                <a:latin typeface="Calibri"/>
                <a:cs typeface="Calibri"/>
              </a:rPr>
              <a:t>Control parameters varied: </a:t>
            </a:r>
            <a:r>
              <a:rPr lang="en-US" sz="3200" dirty="0" err="1">
                <a:solidFill>
                  <a:srgbClr val="000000"/>
                </a:solidFill>
                <a:latin typeface="Calibri"/>
                <a:cs typeface="Calibri"/>
              </a:rPr>
              <a:t>Qmax</a:t>
            </a:r>
            <a:r>
              <a:rPr lang="en-US" sz="3200" dirty="0">
                <a:solidFill>
                  <a:srgbClr val="000000"/>
                </a:solidFill>
                <a:latin typeface="Calibri"/>
                <a:cs typeface="Calibri"/>
              </a:rPr>
              <a:t> and </a:t>
            </a:r>
            <a:r>
              <a:rPr lang="en-US" sz="3200" dirty="0" err="1">
                <a:solidFill>
                  <a:srgbClr val="000000"/>
                </a:solidFill>
                <a:latin typeface="Calibri"/>
                <a:cs typeface="Calibri"/>
              </a:rPr>
              <a:t>Qmin</a:t>
            </a:r>
            <a:endParaRPr lang="en-US" sz="3200" dirty="0">
              <a:solidFill>
                <a:srgbClr val="000000"/>
              </a:solidFill>
              <a:latin typeface="Calibri"/>
              <a:cs typeface="Calibri"/>
            </a:endParaRPr>
          </a:p>
          <a:p>
            <a:pPr marL="527050">
              <a:buClr>
                <a:srgbClr val="000000"/>
              </a:buClr>
              <a:buSzPts val="2800"/>
            </a:pPr>
            <a:r>
              <a:rPr lang="en-US" sz="3200" dirty="0">
                <a:solidFill>
                  <a:srgbClr val="000000"/>
                </a:solidFill>
                <a:latin typeface="Calibri"/>
                <a:cs typeface="Calibri"/>
              </a:rPr>
              <a:t>Q-Reinforcement</a:t>
            </a:r>
          </a:p>
          <a:p>
            <a:pPr marL="527050">
              <a:buClr>
                <a:srgbClr val="000000"/>
              </a:buClr>
              <a:buSzPts val="2800"/>
            </a:pPr>
            <a:r>
              <a:rPr lang="en-US" sz="3200" dirty="0">
                <a:solidFill>
                  <a:srgbClr val="000000"/>
                </a:solidFill>
                <a:latin typeface="Calibri"/>
                <a:cs typeface="Calibri"/>
              </a:rPr>
              <a:t>State-Action description and Q-table population procedure (SARSA)</a:t>
            </a:r>
          </a:p>
          <a:p>
            <a:pPr marL="527050">
              <a:buClr>
                <a:srgbClr val="000000"/>
              </a:buClr>
              <a:buSzPts val="2800"/>
            </a:pPr>
            <a:r>
              <a:rPr lang="en-US" sz="3200" dirty="0">
                <a:solidFill>
                  <a:srgbClr val="000000"/>
                </a:solidFill>
                <a:latin typeface="Calibri"/>
                <a:cs typeface="Calibri"/>
              </a:rPr>
              <a:t>State: (</a:t>
            </a:r>
            <a:r>
              <a:rPr lang="en-US" sz="3200" dirty="0" err="1">
                <a:solidFill>
                  <a:srgbClr val="000000"/>
                </a:solidFill>
                <a:latin typeface="Calibri"/>
                <a:cs typeface="Calibri"/>
              </a:rPr>
              <a:t>Qmax</a:t>
            </a:r>
            <a:r>
              <a:rPr lang="en-US" sz="3200" dirty="0">
                <a:solidFill>
                  <a:srgbClr val="000000"/>
                </a:solidFill>
                <a:latin typeface="Calibri"/>
                <a:cs typeface="Calibri"/>
              </a:rPr>
              <a:t>, </a:t>
            </a:r>
            <a:r>
              <a:rPr lang="en-US" sz="3200" dirty="0" err="1">
                <a:solidFill>
                  <a:srgbClr val="000000"/>
                </a:solidFill>
                <a:latin typeface="Calibri"/>
                <a:cs typeface="Calibri"/>
              </a:rPr>
              <a:t>Qmin</a:t>
            </a:r>
            <a:r>
              <a:rPr lang="en-US" sz="3200" dirty="0">
                <a:solidFill>
                  <a:srgbClr val="000000"/>
                </a:solidFill>
                <a:latin typeface="Calibri"/>
                <a:cs typeface="Calibri"/>
              </a:rPr>
              <a:t>) </a:t>
            </a:r>
          </a:p>
          <a:p>
            <a:pPr marL="527050">
              <a:buClr>
                <a:srgbClr val="000000"/>
              </a:buClr>
              <a:buSzPts val="2800"/>
            </a:pPr>
            <a:r>
              <a:rPr lang="en-US" sz="3200" dirty="0">
                <a:solidFill>
                  <a:srgbClr val="000000"/>
                </a:solidFill>
                <a:latin typeface="Calibri"/>
                <a:cs typeface="Calibri"/>
              </a:rPr>
              <a:t>Actions: ("_+", "_-", "+_", "-_")</a:t>
            </a:r>
          </a:p>
          <a:p>
            <a:pPr marL="527050">
              <a:buClr>
                <a:srgbClr val="000000"/>
              </a:buClr>
              <a:buSzPts val="2800"/>
            </a:pPr>
            <a:r>
              <a:rPr lang="en-US" sz="3200" dirty="0" err="1">
                <a:solidFill>
                  <a:srgbClr val="000000"/>
                </a:solidFill>
                <a:latin typeface="Calibri"/>
                <a:cs typeface="Calibri"/>
              </a:rPr>
              <a:t>Qmax</a:t>
            </a:r>
            <a:r>
              <a:rPr lang="en-US" sz="3200" dirty="0">
                <a:solidFill>
                  <a:srgbClr val="000000"/>
                </a:solidFill>
                <a:latin typeface="Calibri"/>
                <a:cs typeface="Calibri"/>
              </a:rPr>
              <a:t> varies from 1 to buffer length, </a:t>
            </a:r>
            <a:r>
              <a:rPr lang="en-US" sz="3200" dirty="0" err="1">
                <a:solidFill>
                  <a:srgbClr val="000000"/>
                </a:solidFill>
                <a:latin typeface="Calibri"/>
                <a:cs typeface="Calibri"/>
              </a:rPr>
              <a:t>Qmin</a:t>
            </a:r>
            <a:r>
              <a:rPr lang="en-US" sz="3200" dirty="0">
                <a:solidFill>
                  <a:srgbClr val="000000"/>
                </a:solidFill>
                <a:latin typeface="Calibri"/>
                <a:cs typeface="Calibri"/>
              </a:rPr>
              <a:t> varies from 1 to </a:t>
            </a:r>
            <a:r>
              <a:rPr lang="en-US" sz="3200" dirty="0" err="1">
                <a:solidFill>
                  <a:srgbClr val="000000"/>
                </a:solidFill>
                <a:latin typeface="Calibri"/>
                <a:cs typeface="Calibri"/>
              </a:rPr>
              <a:t>Qmax</a:t>
            </a:r>
            <a:r>
              <a:rPr lang="en-US" sz="3200" dirty="0">
                <a:solidFill>
                  <a:srgbClr val="000000"/>
                </a:solidFill>
                <a:latin typeface="Calibri"/>
                <a:cs typeface="Calibri"/>
              </a:rPr>
              <a:t>.</a:t>
            </a:r>
          </a:p>
          <a:p>
            <a:pPr marL="527050">
              <a:buClr>
                <a:srgbClr val="000000"/>
              </a:buClr>
              <a:buSzPts val="2800"/>
            </a:pPr>
            <a:r>
              <a:rPr lang="en-US" sz="3200" dirty="0">
                <a:solidFill>
                  <a:srgbClr val="000000"/>
                </a:solidFill>
                <a:latin typeface="Calibri"/>
                <a:cs typeface="Calibri"/>
              </a:rPr>
              <a:t>Goal state? Expected range of values for CWND, DROP and STD</a:t>
            </a:r>
          </a:p>
          <a:p>
            <a:pPr marL="527050">
              <a:buClr>
                <a:srgbClr val="000000"/>
              </a:buClr>
              <a:buSzPts val="2800"/>
            </a:pPr>
            <a:endParaRPr lang="en-US" sz="3200" dirty="0">
              <a:solidFill>
                <a:srgbClr val="000000"/>
              </a:solidFill>
              <a:latin typeface="Calibri"/>
              <a:cs typeface="Calibri"/>
            </a:endParaRPr>
          </a:p>
        </p:txBody>
      </p:sp>
      <p:sp>
        <p:nvSpPr>
          <p:cNvPr id="126" name="Shape 120">
            <a:extLst>
              <a:ext uri="{FF2B5EF4-FFF2-40B4-BE49-F238E27FC236}">
                <a16:creationId xmlns:a16="http://schemas.microsoft.com/office/drawing/2014/main" id="{44252442-C809-40C6-AF6B-A4222AE868BC}"/>
              </a:ext>
            </a:extLst>
          </p:cNvPr>
          <p:cNvSpPr txBox="1">
            <a:spLocks/>
          </p:cNvSpPr>
          <p:nvPr/>
        </p:nvSpPr>
        <p:spPr>
          <a:xfrm>
            <a:off x="29711815" y="14002394"/>
            <a:ext cx="13266910" cy="4768850"/>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a:buClr>
                <a:srgbClr val="000000"/>
              </a:buClr>
              <a:buSzPts val="2800"/>
            </a:pPr>
            <a:r>
              <a:rPr lang="en-US" sz="3600" dirty="0">
                <a:solidFill>
                  <a:srgbClr val="000000"/>
                </a:solidFill>
                <a:latin typeface="Calibri" panose="020F0502020204030204" pitchFamily="34" charset="0"/>
                <a:cs typeface="Calibri" panose="020F0502020204030204" pitchFamily="34" charset="0"/>
              </a:rPr>
              <a:t>Buffer size of 2000 packets</a:t>
            </a:r>
          </a:p>
          <a:p>
            <a:pPr>
              <a:buClr>
                <a:srgbClr val="000000"/>
              </a:buClr>
              <a:buSzPts val="2800"/>
            </a:pPr>
            <a:r>
              <a:rPr lang="en-US" sz="3600" dirty="0">
                <a:solidFill>
                  <a:srgbClr val="000000"/>
                </a:solidFill>
                <a:latin typeface="Calibri" panose="020F0502020204030204" pitchFamily="34" charset="0"/>
                <a:cs typeface="Calibri" panose="020F0502020204030204" pitchFamily="34" charset="0"/>
              </a:rPr>
              <a:t>Line service capacity of outbound link: 12.5 packets/second</a:t>
            </a:r>
          </a:p>
          <a:p>
            <a:pPr>
              <a:buClr>
                <a:srgbClr val="000000"/>
              </a:buClr>
              <a:buSzPts val="2800"/>
            </a:pPr>
            <a:r>
              <a:rPr lang="en-US" sz="3600" dirty="0">
                <a:solidFill>
                  <a:srgbClr val="000000"/>
                </a:solidFill>
                <a:latin typeface="Calibri" panose="020F0502020204030204" pitchFamily="34" charset="0"/>
                <a:cs typeface="Calibri" panose="020F0502020204030204" pitchFamily="34" charset="0"/>
              </a:rPr>
              <a:t>Two sources with max CWND threshold of 30 p/s</a:t>
            </a:r>
          </a:p>
          <a:p>
            <a:pPr>
              <a:buClr>
                <a:srgbClr val="000000"/>
              </a:buClr>
              <a:buSzPts val="2800"/>
            </a:pPr>
            <a:r>
              <a:rPr lang="en-US" sz="3600" dirty="0">
                <a:solidFill>
                  <a:srgbClr val="000000"/>
                </a:solidFill>
                <a:latin typeface="Calibri" panose="020F0502020204030204" pitchFamily="34" charset="0"/>
                <a:cs typeface="Calibri" panose="020F0502020204030204" pitchFamily="34" charset="0"/>
              </a:rPr>
              <a:t>Weight calculated using: </a:t>
            </a:r>
          </a:p>
          <a:p>
            <a:pPr>
              <a:buClr>
                <a:srgbClr val="000000"/>
              </a:buClr>
              <a:buSzPts val="2800"/>
            </a:pPr>
            <a:endParaRPr lang="en-US" sz="3600" dirty="0">
              <a:solidFill>
                <a:srgbClr val="000000"/>
              </a:solidFill>
              <a:latin typeface="Calibri" panose="020F0502020204030204" pitchFamily="34" charset="0"/>
              <a:cs typeface="Calibri" panose="020F0502020204030204" pitchFamily="34" charset="0"/>
            </a:endParaRPr>
          </a:p>
          <a:p>
            <a:pPr>
              <a:buClr>
                <a:srgbClr val="000000"/>
              </a:buClr>
              <a:buSzPts val="2800"/>
            </a:pPr>
            <a:endParaRPr lang="en-US" sz="3600" dirty="0">
              <a:solidFill>
                <a:srgbClr val="000000"/>
              </a:solidFill>
              <a:latin typeface="Calibri" panose="020F0502020204030204" pitchFamily="34" charset="0"/>
              <a:cs typeface="Calibri" panose="020F0502020204030204" pitchFamily="34" charset="0"/>
            </a:endParaRPr>
          </a:p>
          <a:p>
            <a:pPr>
              <a:buClr>
                <a:srgbClr val="000000"/>
              </a:buClr>
              <a:buSzPts val="2800"/>
            </a:pPr>
            <a:r>
              <a:rPr lang="en-US" sz="3600" dirty="0">
                <a:solidFill>
                  <a:srgbClr val="000000"/>
                </a:solidFill>
                <a:latin typeface="Calibri" panose="020F0502020204030204" pitchFamily="34" charset="0"/>
                <a:cs typeface="Calibri" panose="020F0502020204030204" pitchFamily="34" charset="0"/>
              </a:rPr>
              <a:t>(as suggested by Floyd et al.)</a:t>
            </a:r>
          </a:p>
          <a:p>
            <a:pPr marL="527050">
              <a:buClr>
                <a:srgbClr val="000000"/>
              </a:buClr>
              <a:buSzPts val="2800"/>
              <a:buFont typeface="Wingdings" panose="05000000000000000000" pitchFamily="2" charset="2"/>
              <a:buChar char="§"/>
            </a:pPr>
            <a:endParaRPr lang="en-US" sz="3200" dirty="0">
              <a:solidFill>
                <a:srgbClr val="000000"/>
              </a:solidFill>
              <a:latin typeface="Calibri" panose="020F0502020204030204" pitchFamily="34" charset="0"/>
              <a:cs typeface="Calibri" panose="020F0502020204030204" pitchFamily="34" charset="0"/>
            </a:endParaRPr>
          </a:p>
        </p:txBody>
      </p:sp>
      <p:pic>
        <p:nvPicPr>
          <p:cNvPr id="127" name="Picture 2" descr="A picture containing object&#10;&#10;Description generated with very high confidence">
            <a:extLst>
              <a:ext uri="{FF2B5EF4-FFF2-40B4-BE49-F238E27FC236}">
                <a16:creationId xmlns:a16="http://schemas.microsoft.com/office/drawing/2014/main" id="{ADD2380F-EF35-4EBC-B688-C39435D9AB63}"/>
              </a:ext>
            </a:extLst>
          </p:cNvPr>
          <p:cNvPicPr>
            <a:picLocks noChangeAspect="1"/>
          </p:cNvPicPr>
          <p:nvPr/>
        </p:nvPicPr>
        <p:blipFill>
          <a:blip r:embed="rId6"/>
          <a:stretch>
            <a:fillRect/>
          </a:stretch>
        </p:blipFill>
        <p:spPr>
          <a:xfrm>
            <a:off x="31143375" y="17242857"/>
            <a:ext cx="10558350" cy="832200"/>
          </a:xfrm>
          <a:prstGeom prst="rect">
            <a:avLst/>
          </a:prstGeom>
        </p:spPr>
      </p:pic>
      <p:sp>
        <p:nvSpPr>
          <p:cNvPr id="128" name="Shape 120">
            <a:extLst>
              <a:ext uri="{FF2B5EF4-FFF2-40B4-BE49-F238E27FC236}">
                <a16:creationId xmlns:a16="http://schemas.microsoft.com/office/drawing/2014/main" id="{45EA707A-91DF-4042-B60D-3205A9797058}"/>
              </a:ext>
            </a:extLst>
          </p:cNvPr>
          <p:cNvSpPr txBox="1">
            <a:spLocks/>
          </p:cNvSpPr>
          <p:nvPr/>
        </p:nvSpPr>
        <p:spPr>
          <a:xfrm>
            <a:off x="29710819" y="19098997"/>
            <a:ext cx="6004872" cy="4768850"/>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dirty="0">
                <a:solidFill>
                  <a:srgbClr val="000000"/>
                </a:solidFill>
                <a:latin typeface="Calibri" panose="020F0502020204030204" pitchFamily="34" charset="0"/>
                <a:cs typeface="Calibri" panose="020F0502020204030204" pitchFamily="34" charset="0"/>
              </a:rPr>
              <a:t>1000 learning iterations, with an Epsilon Decay Factor of 0.4, and learning rate of 0.01.</a:t>
            </a:r>
            <a:endParaRPr lang="en-US" dirty="0"/>
          </a:p>
          <a:p>
            <a:pPr marL="527050">
              <a:buClr>
                <a:srgbClr val="000000"/>
              </a:buClr>
              <a:buSzPts val="2800"/>
            </a:pPr>
            <a:r>
              <a:rPr lang="en-US" dirty="0">
                <a:solidFill>
                  <a:srgbClr val="000000"/>
                </a:solidFill>
                <a:latin typeface="Calibri" panose="020F0502020204030204" pitchFamily="34" charset="0"/>
                <a:cs typeface="Calibri" panose="020F0502020204030204" pitchFamily="34" charset="0"/>
              </a:rPr>
              <a:t>Goal state:</a:t>
            </a:r>
          </a:p>
          <a:p>
            <a:pPr lvl="1">
              <a:buClr>
                <a:srgbClr val="000000"/>
              </a:buClr>
              <a:buSzPts val="2800"/>
            </a:pPr>
            <a:r>
              <a:rPr lang="en-US" dirty="0">
                <a:solidFill>
                  <a:srgbClr val="000000"/>
                </a:solidFill>
                <a:latin typeface="Calibri" panose="020F0502020204030204" pitchFamily="34" charset="0"/>
                <a:cs typeface="Calibri" panose="020F0502020204030204" pitchFamily="34" charset="0"/>
              </a:rPr>
              <a:t>STD &lt; 350 packets</a:t>
            </a:r>
            <a:endParaRPr lang="en-US" dirty="0">
              <a:latin typeface="Calibri" panose="020F0502020204030204" pitchFamily="34" charset="0"/>
              <a:cs typeface="Calibri" panose="020F0502020204030204" pitchFamily="34" charset="0"/>
            </a:endParaRPr>
          </a:p>
          <a:p>
            <a:pPr lvl="1">
              <a:buClr>
                <a:srgbClr val="000000"/>
              </a:buClr>
              <a:buSzPts val="2800"/>
            </a:pPr>
            <a:r>
              <a:rPr lang="en-US" dirty="0">
                <a:solidFill>
                  <a:srgbClr val="000000"/>
                </a:solidFill>
                <a:latin typeface="Calibri" panose="020F0502020204030204" pitchFamily="34" charset="0"/>
                <a:cs typeface="Calibri" panose="020F0502020204030204" pitchFamily="34" charset="0"/>
              </a:rPr>
              <a:t>DROP &lt; 35</a:t>
            </a:r>
            <a:endParaRPr lang="en-US" dirty="0">
              <a:latin typeface="Calibri" panose="020F0502020204030204" pitchFamily="34" charset="0"/>
              <a:cs typeface="Calibri" panose="020F0502020204030204" pitchFamily="34" charset="0"/>
            </a:endParaRPr>
          </a:p>
          <a:p>
            <a:pPr lvl="1">
              <a:buClr>
                <a:srgbClr val="000000"/>
              </a:buClr>
              <a:buSzPts val="2800"/>
            </a:pPr>
            <a:r>
              <a:rPr lang="en-US" dirty="0">
                <a:solidFill>
                  <a:srgbClr val="000000"/>
                </a:solidFill>
                <a:latin typeface="Calibri" panose="020F0502020204030204" pitchFamily="34" charset="0"/>
                <a:cs typeface="Calibri" panose="020F0502020204030204" pitchFamily="34" charset="0"/>
              </a:rPr>
              <a:t>CWND &gt; 2</a:t>
            </a:r>
            <a:endParaRPr lang="en-US" dirty="0"/>
          </a:p>
          <a:p>
            <a:pPr marL="527050">
              <a:buClr>
                <a:srgbClr val="000000"/>
              </a:buClr>
              <a:buSzPts val="2800"/>
            </a:pPr>
            <a:r>
              <a:rPr lang="en-US" dirty="0">
                <a:solidFill>
                  <a:srgbClr val="000000"/>
                </a:solidFill>
                <a:latin typeface="Calibri" panose="020F0502020204030204" pitchFamily="34" charset="0"/>
                <a:cs typeface="Calibri" panose="020F0502020204030204" pitchFamily="34" charset="0"/>
              </a:rPr>
              <a:t>Output:</a:t>
            </a:r>
          </a:p>
          <a:p>
            <a:pPr lvl="1">
              <a:buClr>
                <a:srgbClr val="000000"/>
              </a:buClr>
              <a:buSzPts val="2800"/>
            </a:pPr>
            <a:r>
              <a:rPr lang="en-US" sz="2600" dirty="0" err="1">
                <a:solidFill>
                  <a:srgbClr val="000000"/>
                </a:solidFill>
                <a:latin typeface="Calibri" panose="020F0502020204030204" pitchFamily="34" charset="0"/>
                <a:cs typeface="Calibri" panose="020F0502020204030204" pitchFamily="34" charset="0"/>
              </a:rPr>
              <a:t>MaxQ</a:t>
            </a:r>
            <a:r>
              <a:rPr lang="en-US" sz="2600" dirty="0">
                <a:solidFill>
                  <a:srgbClr val="000000"/>
                </a:solidFill>
                <a:latin typeface="Calibri" panose="020F0502020204030204" pitchFamily="34" charset="0"/>
                <a:cs typeface="Calibri" panose="020F0502020204030204" pitchFamily="34" charset="0"/>
              </a:rPr>
              <a:t>: 1858</a:t>
            </a:r>
          </a:p>
          <a:p>
            <a:pPr lvl="1">
              <a:buClr>
                <a:srgbClr val="000000"/>
              </a:buClr>
              <a:buSzPts val="2800"/>
            </a:pPr>
            <a:r>
              <a:rPr lang="en-US" sz="2600" dirty="0" err="1">
                <a:solidFill>
                  <a:srgbClr val="000000"/>
                </a:solidFill>
                <a:latin typeface="Calibri" panose="020F0502020204030204" pitchFamily="34" charset="0"/>
                <a:cs typeface="Calibri" panose="020F0502020204030204" pitchFamily="34" charset="0"/>
              </a:rPr>
              <a:t>MinQ</a:t>
            </a:r>
            <a:r>
              <a:rPr lang="en-US" sz="2600" dirty="0">
                <a:solidFill>
                  <a:srgbClr val="000000"/>
                </a:solidFill>
                <a:latin typeface="Calibri" panose="020F0502020204030204" pitchFamily="34" charset="0"/>
                <a:cs typeface="Calibri" panose="020F0502020204030204" pitchFamily="34" charset="0"/>
              </a:rPr>
              <a:t>: 993</a:t>
            </a:r>
          </a:p>
          <a:p>
            <a:pPr lvl="1">
              <a:spcBef>
                <a:spcPts val="600"/>
              </a:spcBef>
              <a:buClr>
                <a:srgbClr val="000000"/>
              </a:buClr>
              <a:buSzPts val="2800"/>
            </a:pPr>
            <a:endParaRPr lang="en-US" sz="2600" dirty="0">
              <a:solidFill>
                <a:srgbClr val="000000"/>
              </a:solidFill>
              <a:latin typeface="Calibri" panose="020F0502020204030204" pitchFamily="34" charset="0"/>
              <a:cs typeface="Calibri" panose="020F0502020204030204" pitchFamily="34" charset="0"/>
            </a:endParaRPr>
          </a:p>
          <a:p>
            <a:pPr marL="584200" lvl="1" indent="0">
              <a:buClr>
                <a:srgbClr val="000000"/>
              </a:buClr>
              <a:buSzPts val="2800"/>
              <a:buFont typeface="Arial" panose="020B0604020202020204" pitchFamily="34" charset="0"/>
              <a:buNone/>
            </a:pPr>
            <a:endParaRPr lang="en-US" sz="2600" dirty="0">
              <a:solidFill>
                <a:srgbClr val="000000"/>
              </a:solidFill>
              <a:latin typeface="Calibri" panose="020F0502020204030204" pitchFamily="34" charset="0"/>
              <a:cs typeface="Calibri" panose="020F0502020204030204" pitchFamily="34" charset="0"/>
            </a:endParaRPr>
          </a:p>
          <a:p>
            <a:pPr marL="584200" lvl="1" indent="0">
              <a:buClr>
                <a:srgbClr val="000000"/>
              </a:buClr>
              <a:buSzPts val="2800"/>
              <a:buFont typeface="Arial" panose="020B0604020202020204" pitchFamily="34" charset="0"/>
              <a:buNone/>
            </a:pPr>
            <a:endParaRPr lang="en-US" sz="2600" dirty="0">
              <a:solidFill>
                <a:srgbClr val="000000"/>
              </a:solidFill>
              <a:latin typeface="Calibri" panose="020F0502020204030204" pitchFamily="34" charset="0"/>
              <a:cs typeface="Calibri" panose="020F0502020204030204" pitchFamily="34" charset="0"/>
            </a:endParaRPr>
          </a:p>
          <a:p>
            <a:pPr lvl="1">
              <a:buClr>
                <a:srgbClr val="000000"/>
              </a:buClr>
              <a:buSzPts val="2800"/>
            </a:pPr>
            <a:endParaRPr lang="en-US" sz="2600" dirty="0">
              <a:solidFill>
                <a:srgbClr val="000000"/>
              </a:solidFill>
              <a:latin typeface="Calibri" panose="020F0502020204030204" pitchFamily="34" charset="0"/>
              <a:cs typeface="Calibri" panose="020F0502020204030204" pitchFamily="34" charset="0"/>
            </a:endParaRPr>
          </a:p>
          <a:p>
            <a:pPr marL="527050">
              <a:buClr>
                <a:srgbClr val="000000"/>
              </a:buClr>
              <a:buSzPts val="2800"/>
              <a:buFont typeface="Wingdings" panose="05000000000000000000" pitchFamily="2" charset="2"/>
              <a:buChar char="§"/>
            </a:pPr>
            <a:endParaRPr lang="en-US" dirty="0">
              <a:solidFill>
                <a:srgbClr val="000000"/>
              </a:solidFill>
              <a:latin typeface="Calibri" panose="020F0502020204030204" pitchFamily="34" charset="0"/>
              <a:cs typeface="Calibri" panose="020F0502020204030204" pitchFamily="34" charset="0"/>
            </a:endParaRPr>
          </a:p>
          <a:p>
            <a:pPr marL="527050">
              <a:buClr>
                <a:srgbClr val="000000"/>
              </a:buClr>
              <a:buSzPts val="2800"/>
              <a:buFont typeface="Wingdings" panose="05000000000000000000" pitchFamily="2" charset="2"/>
              <a:buChar char="§"/>
            </a:pPr>
            <a:endParaRPr lang="en-US" dirty="0">
              <a:solidFill>
                <a:srgbClr val="000000"/>
              </a:solidFill>
              <a:latin typeface="Calibri" panose="020F0502020204030204" pitchFamily="34" charset="0"/>
              <a:cs typeface="Calibri" panose="020F0502020204030204" pitchFamily="34" charset="0"/>
            </a:endParaRPr>
          </a:p>
        </p:txBody>
      </p:sp>
      <p:pic>
        <p:nvPicPr>
          <p:cNvPr id="129" name="Picture 7" descr="A screenshot of a cell phone&#10;&#10;Description generated with very high confidence">
            <a:extLst>
              <a:ext uri="{FF2B5EF4-FFF2-40B4-BE49-F238E27FC236}">
                <a16:creationId xmlns:a16="http://schemas.microsoft.com/office/drawing/2014/main" id="{C08342A8-D6F7-4050-8368-56970CA87C0A}"/>
              </a:ext>
            </a:extLst>
          </p:cNvPr>
          <p:cNvPicPr>
            <a:picLocks noChangeAspect="1"/>
          </p:cNvPicPr>
          <p:nvPr/>
        </p:nvPicPr>
        <p:blipFill>
          <a:blip r:embed="rId7"/>
          <a:stretch>
            <a:fillRect/>
          </a:stretch>
        </p:blipFill>
        <p:spPr>
          <a:xfrm>
            <a:off x="35715691" y="18500589"/>
            <a:ext cx="5978967" cy="4495156"/>
          </a:xfrm>
          <a:prstGeom prst="rect">
            <a:avLst/>
          </a:prstGeom>
        </p:spPr>
      </p:pic>
      <p:sp>
        <p:nvSpPr>
          <p:cNvPr id="130" name="Shape 120">
            <a:extLst>
              <a:ext uri="{FF2B5EF4-FFF2-40B4-BE49-F238E27FC236}">
                <a16:creationId xmlns:a16="http://schemas.microsoft.com/office/drawing/2014/main" id="{12DE860F-61BE-4D74-A447-901ECED2F2B0}"/>
              </a:ext>
            </a:extLst>
          </p:cNvPr>
          <p:cNvSpPr txBox="1">
            <a:spLocks/>
          </p:cNvSpPr>
          <p:nvPr/>
        </p:nvSpPr>
        <p:spPr>
          <a:xfrm>
            <a:off x="35715691" y="23125590"/>
            <a:ext cx="6004872" cy="1303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2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3248" algn="l" rtl="0">
              <a:lnSpc>
                <a:spcPct val="100000"/>
              </a:lnSpc>
              <a:spcBef>
                <a:spcPts val="600"/>
              </a:spcBef>
              <a:spcAft>
                <a:spcPts val="0"/>
              </a:spcAft>
              <a:buClr>
                <a:srgbClr val="C39E11"/>
              </a:buClr>
              <a:buSzPts val="1648"/>
              <a:buFont typeface="Arial"/>
              <a:buChar char="»"/>
              <a:defRPr sz="1648" b="0" i="0" u="none" strike="noStrike" cap="none">
                <a:solidFill>
                  <a:srgbClr val="C39E11"/>
                </a:solidFill>
                <a:latin typeface="Source Sans Pro"/>
                <a:ea typeface="Source Sans Pro"/>
                <a:cs typeface="Source Sans Pro"/>
                <a:sym typeface="Source Sans Pro"/>
              </a:defRPr>
            </a:lvl5pPr>
            <a:lvl6pPr marL="2743200" marR="0" lvl="5"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6pPr>
            <a:lvl7pPr marL="3200400" marR="0" lvl="6"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7pPr>
            <a:lvl8pPr marL="3657600" marR="0" lvl="7" indent="-420497"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8pPr>
            <a:lvl9pPr marL="4114800" marR="0" lvl="8" indent="-420496" algn="l" rtl="0">
              <a:lnSpc>
                <a:spcPct val="100000"/>
              </a:lnSpc>
              <a:spcBef>
                <a:spcPts val="604"/>
              </a:spcBef>
              <a:spcAft>
                <a:spcPts val="0"/>
              </a:spcAft>
              <a:buClr>
                <a:schemeClr val="dk1"/>
              </a:buClr>
              <a:buSzPts val="3022"/>
              <a:buFont typeface="Arial"/>
              <a:buChar char="•"/>
              <a:defRPr sz="3022" b="0" i="0" u="none" strike="noStrike" cap="none">
                <a:solidFill>
                  <a:schemeClr val="dk1"/>
                </a:solidFill>
                <a:latin typeface="Arial"/>
                <a:ea typeface="Arial"/>
                <a:cs typeface="Arial"/>
                <a:sym typeface="Arial"/>
              </a:defRPr>
            </a:lvl9pPr>
          </a:lstStyle>
          <a:p>
            <a:pPr marL="527050" indent="-457200">
              <a:lnSpc>
                <a:spcPct val="100000"/>
              </a:lnSpc>
              <a:buClr>
                <a:srgbClr val="000000"/>
              </a:buClr>
              <a:buSzPts val="2800"/>
            </a:pPr>
            <a:r>
              <a:rPr lang="en-US" sz="2800" dirty="0">
                <a:solidFill>
                  <a:srgbClr val="000000"/>
                </a:solidFill>
                <a:latin typeface="Calibri" panose="020F0502020204030204" pitchFamily="34" charset="0"/>
                <a:cs typeface="Calibri" panose="020F0502020204030204" pitchFamily="34" charset="0"/>
              </a:rPr>
              <a:t>Packets Dropped: 28</a:t>
            </a:r>
          </a:p>
          <a:p>
            <a:pPr marL="527050" indent="-457200">
              <a:lnSpc>
                <a:spcPct val="100000"/>
              </a:lnSpc>
              <a:buClr>
                <a:srgbClr val="000000"/>
              </a:buClr>
              <a:buSzPts val="2800"/>
            </a:pPr>
            <a:r>
              <a:rPr lang="en-US" sz="2800" dirty="0">
                <a:solidFill>
                  <a:srgbClr val="000000"/>
                </a:solidFill>
                <a:latin typeface="Calibri" panose="020F0502020204030204" pitchFamily="34" charset="0"/>
                <a:cs typeface="Calibri" panose="020F0502020204030204" pitchFamily="34" charset="0"/>
              </a:rPr>
              <a:t>CWND total: 2.875</a:t>
            </a:r>
          </a:p>
        </p:txBody>
      </p:sp>
      <p:sp>
        <p:nvSpPr>
          <p:cNvPr id="131" name="Shape 120">
            <a:extLst>
              <a:ext uri="{FF2B5EF4-FFF2-40B4-BE49-F238E27FC236}">
                <a16:creationId xmlns:a16="http://schemas.microsoft.com/office/drawing/2014/main" id="{2247CAAA-946A-415A-8153-ACFA3A0B9B37}"/>
              </a:ext>
            </a:extLst>
          </p:cNvPr>
          <p:cNvSpPr txBox="1">
            <a:spLocks/>
          </p:cNvSpPr>
          <p:nvPr/>
        </p:nvSpPr>
        <p:spPr>
          <a:xfrm>
            <a:off x="29602750" y="29504112"/>
            <a:ext cx="13266910" cy="2522936"/>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84200" indent="-514350">
              <a:buClr>
                <a:srgbClr val="000000"/>
              </a:buClr>
              <a:buSzPts val="2800"/>
              <a:buAutoNum type="arabicPeriod"/>
            </a:pPr>
            <a:r>
              <a:rPr lang="en-US" sz="3200" dirty="0">
                <a:solidFill>
                  <a:srgbClr val="000000"/>
                </a:solidFill>
                <a:latin typeface="Calibri" panose="020F0502020204030204" pitchFamily="34" charset="0"/>
                <a:cs typeface="Calibri" panose="020F0502020204030204" pitchFamily="34" charset="0"/>
              </a:rPr>
              <a:t>Floyd, Sally, and Van Jacobson. ”Random early detection gateways for congestion avoidance.” IEEE/ACM Transactions on networking 1.4 (1993): 397-413.</a:t>
            </a:r>
          </a:p>
          <a:p>
            <a:pPr marL="584200" indent="-514350">
              <a:buClr>
                <a:srgbClr val="000000"/>
              </a:buClr>
              <a:buSzPts val="2800"/>
              <a:buAutoNum type="arabicPeriod"/>
            </a:pPr>
            <a:r>
              <a:rPr lang="en-US" sz="3200" dirty="0">
                <a:solidFill>
                  <a:srgbClr val="000000"/>
                </a:solidFill>
                <a:latin typeface="Calibri" panose="020F0502020204030204" pitchFamily="34" charset="0"/>
                <a:cs typeface="Calibri" panose="020F0502020204030204" pitchFamily="34" charset="0"/>
              </a:rPr>
              <a:t>2. Jacobson, Van, K. Nichols, and K. </a:t>
            </a:r>
            <a:r>
              <a:rPr lang="en-US" sz="3200" dirty="0" err="1">
                <a:solidFill>
                  <a:srgbClr val="000000"/>
                </a:solidFill>
                <a:latin typeface="Calibri" panose="020F0502020204030204" pitchFamily="34" charset="0"/>
                <a:cs typeface="Calibri" panose="020F0502020204030204" pitchFamily="34" charset="0"/>
              </a:rPr>
              <a:t>Poduri</a:t>
            </a:r>
            <a:r>
              <a:rPr lang="en-US" sz="3200" dirty="0">
                <a:solidFill>
                  <a:srgbClr val="000000"/>
                </a:solidFill>
                <a:latin typeface="Calibri" panose="020F0502020204030204" pitchFamily="34" charset="0"/>
                <a:cs typeface="Calibri" panose="020F0502020204030204" pitchFamily="34" charset="0"/>
              </a:rPr>
              <a:t>. ”RED in a Different Light.” Draft, Cisco Systems (1999).</a:t>
            </a:r>
          </a:p>
        </p:txBody>
      </p:sp>
      <p:sp>
        <p:nvSpPr>
          <p:cNvPr id="132" name="Shape 120">
            <a:extLst>
              <a:ext uri="{FF2B5EF4-FFF2-40B4-BE49-F238E27FC236}">
                <a16:creationId xmlns:a16="http://schemas.microsoft.com/office/drawing/2014/main" id="{143A93A6-FFE9-4C09-94DF-B6AB3DE7344F}"/>
              </a:ext>
            </a:extLst>
          </p:cNvPr>
          <p:cNvSpPr txBox="1">
            <a:spLocks/>
          </p:cNvSpPr>
          <p:nvPr/>
        </p:nvSpPr>
        <p:spPr>
          <a:xfrm>
            <a:off x="29863219" y="26008746"/>
            <a:ext cx="13266910" cy="1984323"/>
          </a:xfrm>
          <a:prstGeom prst="rect">
            <a:avLst/>
          </a:prstGeom>
          <a:noFill/>
          <a:ln>
            <a:noFill/>
          </a:ln>
        </p:spPr>
        <p:txBody>
          <a:bodyPr spcFirstLastPara="1" vert="horz" wrap="square" lIns="91425" tIns="91425" rIns="91425" bIns="91425" rtlCol="0" anchor="t" anchorCtr="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The experiments showed that the values obtained through the use of reinforcement learning seem intuitively correct.</a:t>
            </a:r>
          </a:p>
          <a:p>
            <a:pPr marL="527050">
              <a:buClr>
                <a:srgbClr val="000000"/>
              </a:buClr>
              <a:buSzPts val="2800"/>
            </a:pPr>
            <a:r>
              <a:rPr lang="en-US" sz="3200" dirty="0">
                <a:solidFill>
                  <a:srgbClr val="000000"/>
                </a:solidFill>
                <a:latin typeface="Calibri" panose="020F0502020204030204" pitchFamily="34" charset="0"/>
                <a:cs typeface="Calibri" panose="020F0502020204030204" pitchFamily="34" charset="0"/>
              </a:rPr>
              <a:t>A degree of uncertainty involved due to the probabilistic drop. </a:t>
            </a:r>
          </a:p>
          <a:p>
            <a:pPr marL="527050">
              <a:buClr>
                <a:srgbClr val="000000"/>
              </a:buClr>
              <a:buSzPts val="2800"/>
              <a:buFont typeface="Wingdings" panose="05000000000000000000" pitchFamily="2" charset="2"/>
              <a:buChar char="§"/>
            </a:pPr>
            <a:endParaRPr lang="en-US" sz="3200" dirty="0">
              <a:solidFill>
                <a:srgbClr val="000000"/>
              </a:solidFill>
              <a:latin typeface="Calibri" panose="020F0502020204030204" pitchFamily="34" charset="0"/>
              <a:cs typeface="Calibri" panose="020F0502020204030204" pitchFamily="34" charset="0"/>
            </a:endParaRPr>
          </a:p>
          <a:p>
            <a:pPr marL="527050">
              <a:buClr>
                <a:srgbClr val="000000"/>
              </a:buClr>
              <a:buSzPts val="2800"/>
              <a:buFont typeface="Wingdings" panose="05000000000000000000" pitchFamily="2" charset="2"/>
              <a:buChar char="§"/>
            </a:pPr>
            <a:endParaRPr lang="en-US" sz="3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557</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Wingdings</vt:lpstr>
      <vt:lpstr>Medical Poster</vt:lpstr>
      <vt:lpstr>An Investigation into the use of Reinforcement Learning for Enhanced Queue Stability in RED Gateways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2013-03-26T17:27:18Z</dcterms:created>
  <dcterms:modified xsi:type="dcterms:W3CDTF">2018-12-08T03:01:45Z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