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34D35E-DF74-6836-3D1E-D8682028DEE9}" v="2" dt="2024-10-18T04:31:19.020"/>
    <p1510:client id="{7D0CDCF0-E7CD-99E9-3B7B-7DD67943105A}" v="128" dt="2024-10-17T13:22:50.679"/>
    <p1510:client id="{A4F87C00-CE2D-2689-D26C-099551390034}" v="197" dt="2024-10-16T12:38:07.819"/>
    <p1510:client id="{A8F20A0E-795D-32CB-D669-DF74DFCD80CE}" v="1104" dt="2024-10-16T19:33:17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806686-B04C-4692-9F4B-4FF808C64C5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39F896-BB74-496F-873A-2FB2EACFBD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• Project Title </a:t>
          </a:r>
          <a:r>
            <a:rPr lang="en-US"/>
            <a:t>              </a:t>
          </a:r>
          <a:r>
            <a:rPr lang="en-US" baseline="0"/>
            <a:t>: </a:t>
          </a:r>
          <a:r>
            <a:rPr lang="en-US"/>
            <a:t> </a:t>
          </a:r>
          <a:r>
            <a:rPr lang="en-US" baseline="0"/>
            <a:t>Restaurant Management System</a:t>
          </a:r>
          <a:r>
            <a:rPr lang="en-US"/>
            <a:t>​</a:t>
          </a:r>
        </a:p>
      </dgm:t>
    </dgm:pt>
    <dgm:pt modelId="{F9FEECC0-3717-4823-8392-60142E1DFEF8}" type="parTrans" cxnId="{EC9156E9-6440-4B04-A2C9-7309083140D1}">
      <dgm:prSet/>
      <dgm:spPr/>
      <dgm:t>
        <a:bodyPr/>
        <a:lstStyle/>
        <a:p>
          <a:endParaRPr lang="en-US"/>
        </a:p>
      </dgm:t>
    </dgm:pt>
    <dgm:pt modelId="{FBB69A33-79A4-4C5F-B39B-0698CB5DB350}" type="sibTrans" cxnId="{EC9156E9-6440-4B04-A2C9-7309083140D1}">
      <dgm:prSet/>
      <dgm:spPr/>
      <dgm:t>
        <a:bodyPr/>
        <a:lstStyle/>
        <a:p>
          <a:endParaRPr lang="en-US"/>
        </a:p>
      </dgm:t>
    </dgm:pt>
    <dgm:pt modelId="{9AE04E3F-64D9-47A5-93EE-4828221466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• Name </a:t>
          </a:r>
          <a:r>
            <a:rPr lang="en-US"/>
            <a:t>                          </a:t>
          </a:r>
          <a:r>
            <a:rPr lang="en-US" baseline="0"/>
            <a:t>:</a:t>
          </a:r>
          <a:r>
            <a:rPr lang="en-US"/>
            <a:t> </a:t>
          </a:r>
          <a:r>
            <a:rPr lang="en-US" baseline="0"/>
            <a:t> VIGNESH . S</a:t>
          </a:r>
          <a:r>
            <a:rPr lang="en-US"/>
            <a:t>​</a:t>
          </a:r>
        </a:p>
      </dgm:t>
    </dgm:pt>
    <dgm:pt modelId="{429054FF-AF40-4C94-B762-015C3D8F1154}" type="parTrans" cxnId="{0085169A-2AB1-48D6-BB49-38353349341D}">
      <dgm:prSet/>
      <dgm:spPr/>
      <dgm:t>
        <a:bodyPr/>
        <a:lstStyle/>
        <a:p>
          <a:endParaRPr lang="en-US"/>
        </a:p>
      </dgm:t>
    </dgm:pt>
    <dgm:pt modelId="{3327562F-D4B8-4CCD-84D4-79C1058D57A6}" type="sibTrans" cxnId="{0085169A-2AB1-48D6-BB49-38353349341D}">
      <dgm:prSet/>
      <dgm:spPr/>
      <dgm:t>
        <a:bodyPr/>
        <a:lstStyle/>
        <a:p>
          <a:endParaRPr lang="en-US"/>
        </a:p>
      </dgm:t>
    </dgm:pt>
    <dgm:pt modelId="{9452DF89-8E06-475E-B54C-D42EEA1016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• Date Submitted </a:t>
          </a:r>
          <a:r>
            <a:rPr lang="en-US"/>
            <a:t>     </a:t>
          </a:r>
          <a:r>
            <a:rPr lang="en-US" baseline="0"/>
            <a:t>: </a:t>
          </a:r>
          <a:r>
            <a:rPr lang="en-US"/>
            <a:t> </a:t>
          </a:r>
          <a:r>
            <a:rPr lang="en-US" baseline="0"/>
            <a:t>15\10\2024</a:t>
          </a:r>
          <a:endParaRPr lang="en-US"/>
        </a:p>
      </dgm:t>
    </dgm:pt>
    <dgm:pt modelId="{E8F236CE-90A7-451A-98F5-989E762D8D86}" type="parTrans" cxnId="{B2EB4B54-544F-4CAA-8AC1-7CDC76910316}">
      <dgm:prSet/>
      <dgm:spPr/>
      <dgm:t>
        <a:bodyPr/>
        <a:lstStyle/>
        <a:p>
          <a:endParaRPr lang="en-US"/>
        </a:p>
      </dgm:t>
    </dgm:pt>
    <dgm:pt modelId="{3FC6DAFE-52E7-4969-921F-8E4E3CF6E54D}" type="sibTrans" cxnId="{B2EB4B54-544F-4CAA-8AC1-7CDC76910316}">
      <dgm:prSet/>
      <dgm:spPr/>
      <dgm:t>
        <a:bodyPr/>
        <a:lstStyle/>
        <a:p>
          <a:endParaRPr lang="en-US"/>
        </a:p>
      </dgm:t>
    </dgm:pt>
    <dgm:pt modelId="{7FC52E99-4D6B-45F6-BC2D-9D6C1061DEDC}" type="pres">
      <dgm:prSet presAssocID="{EB806686-B04C-4692-9F4B-4FF808C64C54}" presName="root" presStyleCnt="0">
        <dgm:presLayoutVars>
          <dgm:dir/>
          <dgm:resizeHandles val="exact"/>
        </dgm:presLayoutVars>
      </dgm:prSet>
      <dgm:spPr/>
    </dgm:pt>
    <dgm:pt modelId="{F8C0BB99-ACBE-49AD-9EB0-E04DBF0A4C5C}" type="pres">
      <dgm:prSet presAssocID="{1439F896-BB74-496F-873A-2FB2EACFBDF1}" presName="compNode" presStyleCnt="0"/>
      <dgm:spPr/>
    </dgm:pt>
    <dgm:pt modelId="{C8964926-9B22-4F9C-A19F-6B36A1B898C9}" type="pres">
      <dgm:prSet presAssocID="{1439F896-BB74-496F-873A-2FB2EACFBDF1}" presName="bgRect" presStyleLbl="bgShp" presStyleIdx="0" presStyleCnt="3"/>
      <dgm:spPr/>
    </dgm:pt>
    <dgm:pt modelId="{AC6C841F-BD87-49D5-AC10-2B2ABF63D5C3}" type="pres">
      <dgm:prSet presAssocID="{1439F896-BB74-496F-873A-2FB2EACFBD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41E74407-3F49-4E2C-BDBB-EC5E0D993914}" type="pres">
      <dgm:prSet presAssocID="{1439F896-BB74-496F-873A-2FB2EACFBDF1}" presName="spaceRect" presStyleCnt="0"/>
      <dgm:spPr/>
    </dgm:pt>
    <dgm:pt modelId="{A919EAEF-0781-4340-8D64-724CF4B00356}" type="pres">
      <dgm:prSet presAssocID="{1439F896-BB74-496F-873A-2FB2EACFBDF1}" presName="parTx" presStyleLbl="revTx" presStyleIdx="0" presStyleCnt="3">
        <dgm:presLayoutVars>
          <dgm:chMax val="0"/>
          <dgm:chPref val="0"/>
        </dgm:presLayoutVars>
      </dgm:prSet>
      <dgm:spPr/>
    </dgm:pt>
    <dgm:pt modelId="{DF360D2A-1323-48DC-AE9B-12D5A22AC463}" type="pres">
      <dgm:prSet presAssocID="{FBB69A33-79A4-4C5F-B39B-0698CB5DB350}" presName="sibTrans" presStyleCnt="0"/>
      <dgm:spPr/>
    </dgm:pt>
    <dgm:pt modelId="{4710C77D-B961-4C40-9546-FFA1A5592D4A}" type="pres">
      <dgm:prSet presAssocID="{9AE04E3F-64D9-47A5-93EE-482822146657}" presName="compNode" presStyleCnt="0"/>
      <dgm:spPr/>
    </dgm:pt>
    <dgm:pt modelId="{93A459AC-ED85-4777-B85E-DFD28817B7F7}" type="pres">
      <dgm:prSet presAssocID="{9AE04E3F-64D9-47A5-93EE-482822146657}" presName="bgRect" presStyleLbl="bgShp" presStyleIdx="1" presStyleCnt="3"/>
      <dgm:spPr/>
    </dgm:pt>
    <dgm:pt modelId="{6C06334C-8A0C-4B82-AE6E-EEF08A347025}" type="pres">
      <dgm:prSet presAssocID="{9AE04E3F-64D9-47A5-93EE-48282214665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2B95D253-B034-46BE-AD30-50641C3F4677}" type="pres">
      <dgm:prSet presAssocID="{9AE04E3F-64D9-47A5-93EE-482822146657}" presName="spaceRect" presStyleCnt="0"/>
      <dgm:spPr/>
    </dgm:pt>
    <dgm:pt modelId="{C3F606F8-A407-4A23-BAF0-93C6DBC98201}" type="pres">
      <dgm:prSet presAssocID="{9AE04E3F-64D9-47A5-93EE-482822146657}" presName="parTx" presStyleLbl="revTx" presStyleIdx="1" presStyleCnt="3">
        <dgm:presLayoutVars>
          <dgm:chMax val="0"/>
          <dgm:chPref val="0"/>
        </dgm:presLayoutVars>
      </dgm:prSet>
      <dgm:spPr/>
    </dgm:pt>
    <dgm:pt modelId="{6E106EF7-9358-4A95-BA99-27415FF6D746}" type="pres">
      <dgm:prSet presAssocID="{3327562F-D4B8-4CCD-84D4-79C1058D57A6}" presName="sibTrans" presStyleCnt="0"/>
      <dgm:spPr/>
    </dgm:pt>
    <dgm:pt modelId="{4F016BB7-9007-4968-9E17-7D9330F19813}" type="pres">
      <dgm:prSet presAssocID="{9452DF89-8E06-475E-B54C-D42EEA101663}" presName="compNode" presStyleCnt="0"/>
      <dgm:spPr/>
    </dgm:pt>
    <dgm:pt modelId="{F1D8D814-7BBD-4FFD-BF86-0AE615137EDA}" type="pres">
      <dgm:prSet presAssocID="{9452DF89-8E06-475E-B54C-D42EEA101663}" presName="bgRect" presStyleLbl="bgShp" presStyleIdx="2" presStyleCnt="3"/>
      <dgm:spPr/>
    </dgm:pt>
    <dgm:pt modelId="{CCC2A6F4-E567-40C0-B3DB-D13336B4AECC}" type="pres">
      <dgm:prSet presAssocID="{9452DF89-8E06-475E-B54C-D42EEA10166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DCB969CB-5CA6-40CA-808C-18DE6421EA7C}" type="pres">
      <dgm:prSet presAssocID="{9452DF89-8E06-475E-B54C-D42EEA101663}" presName="spaceRect" presStyleCnt="0"/>
      <dgm:spPr/>
    </dgm:pt>
    <dgm:pt modelId="{A836EA33-60A7-4E0E-927D-D1475E35DF16}" type="pres">
      <dgm:prSet presAssocID="{9452DF89-8E06-475E-B54C-D42EEA10166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D179539-4AC5-46E7-8B54-5EE057B7BDA0}" type="presOf" srcId="{9452DF89-8E06-475E-B54C-D42EEA101663}" destId="{A836EA33-60A7-4E0E-927D-D1475E35DF16}" srcOrd="0" destOrd="0" presId="urn:microsoft.com/office/officeart/2018/2/layout/IconVerticalSolidList"/>
    <dgm:cxn modelId="{8F5AE070-3CA2-4A8F-AE0B-4C3BECA80C7C}" type="presOf" srcId="{9AE04E3F-64D9-47A5-93EE-482822146657}" destId="{C3F606F8-A407-4A23-BAF0-93C6DBC98201}" srcOrd="0" destOrd="0" presId="urn:microsoft.com/office/officeart/2018/2/layout/IconVerticalSolidList"/>
    <dgm:cxn modelId="{B2EB4B54-544F-4CAA-8AC1-7CDC76910316}" srcId="{EB806686-B04C-4692-9F4B-4FF808C64C54}" destId="{9452DF89-8E06-475E-B54C-D42EEA101663}" srcOrd="2" destOrd="0" parTransId="{E8F236CE-90A7-451A-98F5-989E762D8D86}" sibTransId="{3FC6DAFE-52E7-4969-921F-8E4E3CF6E54D}"/>
    <dgm:cxn modelId="{A5A75087-9917-49C9-B953-2A25CEDE7355}" type="presOf" srcId="{EB806686-B04C-4692-9F4B-4FF808C64C54}" destId="{7FC52E99-4D6B-45F6-BC2D-9D6C1061DEDC}" srcOrd="0" destOrd="0" presId="urn:microsoft.com/office/officeart/2018/2/layout/IconVerticalSolidList"/>
    <dgm:cxn modelId="{0085169A-2AB1-48D6-BB49-38353349341D}" srcId="{EB806686-B04C-4692-9F4B-4FF808C64C54}" destId="{9AE04E3F-64D9-47A5-93EE-482822146657}" srcOrd="1" destOrd="0" parTransId="{429054FF-AF40-4C94-B762-015C3D8F1154}" sibTransId="{3327562F-D4B8-4CCD-84D4-79C1058D57A6}"/>
    <dgm:cxn modelId="{0E15B9DE-FBF9-409D-8411-E19C3AEC626F}" type="presOf" srcId="{1439F896-BB74-496F-873A-2FB2EACFBDF1}" destId="{A919EAEF-0781-4340-8D64-724CF4B00356}" srcOrd="0" destOrd="0" presId="urn:microsoft.com/office/officeart/2018/2/layout/IconVerticalSolidList"/>
    <dgm:cxn modelId="{EC9156E9-6440-4B04-A2C9-7309083140D1}" srcId="{EB806686-B04C-4692-9F4B-4FF808C64C54}" destId="{1439F896-BB74-496F-873A-2FB2EACFBDF1}" srcOrd="0" destOrd="0" parTransId="{F9FEECC0-3717-4823-8392-60142E1DFEF8}" sibTransId="{FBB69A33-79A4-4C5F-B39B-0698CB5DB350}"/>
    <dgm:cxn modelId="{646DD5F1-8C8A-4C40-B0CB-FED20C9CCF0E}" type="presParOf" srcId="{7FC52E99-4D6B-45F6-BC2D-9D6C1061DEDC}" destId="{F8C0BB99-ACBE-49AD-9EB0-E04DBF0A4C5C}" srcOrd="0" destOrd="0" presId="urn:microsoft.com/office/officeart/2018/2/layout/IconVerticalSolidList"/>
    <dgm:cxn modelId="{9C74FEF1-2D9C-46D8-9583-13A6A49637F5}" type="presParOf" srcId="{F8C0BB99-ACBE-49AD-9EB0-E04DBF0A4C5C}" destId="{C8964926-9B22-4F9C-A19F-6B36A1B898C9}" srcOrd="0" destOrd="0" presId="urn:microsoft.com/office/officeart/2018/2/layout/IconVerticalSolidList"/>
    <dgm:cxn modelId="{08C41D6C-30A5-4452-8295-14BB4DB2B131}" type="presParOf" srcId="{F8C0BB99-ACBE-49AD-9EB0-E04DBF0A4C5C}" destId="{AC6C841F-BD87-49D5-AC10-2B2ABF63D5C3}" srcOrd="1" destOrd="0" presId="urn:microsoft.com/office/officeart/2018/2/layout/IconVerticalSolidList"/>
    <dgm:cxn modelId="{B656F117-1BEF-4BE8-9A6A-D0D97352B4FF}" type="presParOf" srcId="{F8C0BB99-ACBE-49AD-9EB0-E04DBF0A4C5C}" destId="{41E74407-3F49-4E2C-BDBB-EC5E0D993914}" srcOrd="2" destOrd="0" presId="urn:microsoft.com/office/officeart/2018/2/layout/IconVerticalSolidList"/>
    <dgm:cxn modelId="{C9D4306F-1959-48DF-A59B-D689D5322A96}" type="presParOf" srcId="{F8C0BB99-ACBE-49AD-9EB0-E04DBF0A4C5C}" destId="{A919EAEF-0781-4340-8D64-724CF4B00356}" srcOrd="3" destOrd="0" presId="urn:microsoft.com/office/officeart/2018/2/layout/IconVerticalSolidList"/>
    <dgm:cxn modelId="{3D3F8D5D-3AE9-48E9-8A88-7E726E7E4477}" type="presParOf" srcId="{7FC52E99-4D6B-45F6-BC2D-9D6C1061DEDC}" destId="{DF360D2A-1323-48DC-AE9B-12D5A22AC463}" srcOrd="1" destOrd="0" presId="urn:microsoft.com/office/officeart/2018/2/layout/IconVerticalSolidList"/>
    <dgm:cxn modelId="{05F6182B-DFE5-4769-9FF9-FD84A5A0864A}" type="presParOf" srcId="{7FC52E99-4D6B-45F6-BC2D-9D6C1061DEDC}" destId="{4710C77D-B961-4C40-9546-FFA1A5592D4A}" srcOrd="2" destOrd="0" presId="urn:microsoft.com/office/officeart/2018/2/layout/IconVerticalSolidList"/>
    <dgm:cxn modelId="{BDE827AB-F033-4D43-B39C-74AB4CA15D5D}" type="presParOf" srcId="{4710C77D-B961-4C40-9546-FFA1A5592D4A}" destId="{93A459AC-ED85-4777-B85E-DFD28817B7F7}" srcOrd="0" destOrd="0" presId="urn:microsoft.com/office/officeart/2018/2/layout/IconVerticalSolidList"/>
    <dgm:cxn modelId="{51A496B2-421C-4B75-9297-34E397FF0349}" type="presParOf" srcId="{4710C77D-B961-4C40-9546-FFA1A5592D4A}" destId="{6C06334C-8A0C-4B82-AE6E-EEF08A347025}" srcOrd="1" destOrd="0" presId="urn:microsoft.com/office/officeart/2018/2/layout/IconVerticalSolidList"/>
    <dgm:cxn modelId="{495B6536-09F1-44D3-8D3A-83587AE0FE25}" type="presParOf" srcId="{4710C77D-B961-4C40-9546-FFA1A5592D4A}" destId="{2B95D253-B034-46BE-AD30-50641C3F4677}" srcOrd="2" destOrd="0" presId="urn:microsoft.com/office/officeart/2018/2/layout/IconVerticalSolidList"/>
    <dgm:cxn modelId="{9C0FE11D-CC16-4BDF-8051-09F7A1FC4058}" type="presParOf" srcId="{4710C77D-B961-4C40-9546-FFA1A5592D4A}" destId="{C3F606F8-A407-4A23-BAF0-93C6DBC98201}" srcOrd="3" destOrd="0" presId="urn:microsoft.com/office/officeart/2018/2/layout/IconVerticalSolidList"/>
    <dgm:cxn modelId="{96F172B9-3BBD-41A2-9B1E-345527B3D913}" type="presParOf" srcId="{7FC52E99-4D6B-45F6-BC2D-9D6C1061DEDC}" destId="{6E106EF7-9358-4A95-BA99-27415FF6D746}" srcOrd="3" destOrd="0" presId="urn:microsoft.com/office/officeart/2018/2/layout/IconVerticalSolidList"/>
    <dgm:cxn modelId="{9A50BCF4-F72B-4B81-AEBC-931F97E760CB}" type="presParOf" srcId="{7FC52E99-4D6B-45F6-BC2D-9D6C1061DEDC}" destId="{4F016BB7-9007-4968-9E17-7D9330F19813}" srcOrd="4" destOrd="0" presId="urn:microsoft.com/office/officeart/2018/2/layout/IconVerticalSolidList"/>
    <dgm:cxn modelId="{56216224-45A8-4EAC-9DBF-2A4E7B6B5DB1}" type="presParOf" srcId="{4F016BB7-9007-4968-9E17-7D9330F19813}" destId="{F1D8D814-7BBD-4FFD-BF86-0AE615137EDA}" srcOrd="0" destOrd="0" presId="urn:microsoft.com/office/officeart/2018/2/layout/IconVerticalSolidList"/>
    <dgm:cxn modelId="{508A0425-5041-43F9-B15E-BB0E69AFF8A4}" type="presParOf" srcId="{4F016BB7-9007-4968-9E17-7D9330F19813}" destId="{CCC2A6F4-E567-40C0-B3DB-D13336B4AECC}" srcOrd="1" destOrd="0" presId="urn:microsoft.com/office/officeart/2018/2/layout/IconVerticalSolidList"/>
    <dgm:cxn modelId="{3DE70EB6-A1D1-4E17-97A2-1D95E7F8C8D1}" type="presParOf" srcId="{4F016BB7-9007-4968-9E17-7D9330F19813}" destId="{DCB969CB-5CA6-40CA-808C-18DE6421EA7C}" srcOrd="2" destOrd="0" presId="urn:microsoft.com/office/officeart/2018/2/layout/IconVerticalSolidList"/>
    <dgm:cxn modelId="{17C7CDC2-68F8-45EF-B744-7D0F5CDA20DC}" type="presParOf" srcId="{4F016BB7-9007-4968-9E17-7D9330F19813}" destId="{A836EA33-60A7-4E0E-927D-D1475E35DF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964926-9B22-4F9C-A19F-6B36A1B898C9}">
      <dsp:nvSpPr>
        <dsp:cNvPr id="0" name=""/>
        <dsp:cNvSpPr/>
      </dsp:nvSpPr>
      <dsp:spPr>
        <a:xfrm>
          <a:off x="0" y="263"/>
          <a:ext cx="7902273" cy="6156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6C841F-BD87-49D5-AC10-2B2ABF63D5C3}">
      <dsp:nvSpPr>
        <dsp:cNvPr id="0" name=""/>
        <dsp:cNvSpPr/>
      </dsp:nvSpPr>
      <dsp:spPr>
        <a:xfrm>
          <a:off x="186235" y="138785"/>
          <a:ext cx="338610" cy="3386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9EAEF-0781-4340-8D64-724CF4B00356}">
      <dsp:nvSpPr>
        <dsp:cNvPr id="0" name=""/>
        <dsp:cNvSpPr/>
      </dsp:nvSpPr>
      <dsp:spPr>
        <a:xfrm>
          <a:off x="711082" y="263"/>
          <a:ext cx="7191190" cy="615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57" tIns="65157" rIns="65157" bIns="65157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• Project Title </a:t>
          </a:r>
          <a:r>
            <a:rPr lang="en-US" sz="2300" kern="1200"/>
            <a:t>              </a:t>
          </a:r>
          <a:r>
            <a:rPr lang="en-US" sz="2300" kern="1200" baseline="0"/>
            <a:t>: </a:t>
          </a:r>
          <a:r>
            <a:rPr lang="en-US" sz="2300" kern="1200"/>
            <a:t> </a:t>
          </a:r>
          <a:r>
            <a:rPr lang="en-US" sz="2300" kern="1200" baseline="0"/>
            <a:t>Restaurant Management System</a:t>
          </a:r>
          <a:r>
            <a:rPr lang="en-US" sz="2300" kern="1200"/>
            <a:t>​</a:t>
          </a:r>
        </a:p>
      </dsp:txBody>
      <dsp:txXfrm>
        <a:off x="711082" y="263"/>
        <a:ext cx="7191190" cy="615655"/>
      </dsp:txXfrm>
    </dsp:sp>
    <dsp:sp modelId="{93A459AC-ED85-4777-B85E-DFD28817B7F7}">
      <dsp:nvSpPr>
        <dsp:cNvPr id="0" name=""/>
        <dsp:cNvSpPr/>
      </dsp:nvSpPr>
      <dsp:spPr>
        <a:xfrm>
          <a:off x="0" y="769832"/>
          <a:ext cx="7902273" cy="6156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06334C-8A0C-4B82-AE6E-EEF08A347025}">
      <dsp:nvSpPr>
        <dsp:cNvPr id="0" name=""/>
        <dsp:cNvSpPr/>
      </dsp:nvSpPr>
      <dsp:spPr>
        <a:xfrm>
          <a:off x="186235" y="908355"/>
          <a:ext cx="338610" cy="3386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606F8-A407-4A23-BAF0-93C6DBC98201}">
      <dsp:nvSpPr>
        <dsp:cNvPr id="0" name=""/>
        <dsp:cNvSpPr/>
      </dsp:nvSpPr>
      <dsp:spPr>
        <a:xfrm>
          <a:off x="711082" y="769832"/>
          <a:ext cx="7191190" cy="615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57" tIns="65157" rIns="65157" bIns="65157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• Name </a:t>
          </a:r>
          <a:r>
            <a:rPr lang="en-US" sz="2300" kern="1200"/>
            <a:t>                          </a:t>
          </a:r>
          <a:r>
            <a:rPr lang="en-US" sz="2300" kern="1200" baseline="0"/>
            <a:t>:</a:t>
          </a:r>
          <a:r>
            <a:rPr lang="en-US" sz="2300" kern="1200"/>
            <a:t> </a:t>
          </a:r>
          <a:r>
            <a:rPr lang="en-US" sz="2300" kern="1200" baseline="0"/>
            <a:t> VIGNESH . S</a:t>
          </a:r>
          <a:r>
            <a:rPr lang="en-US" sz="2300" kern="1200"/>
            <a:t>​</a:t>
          </a:r>
        </a:p>
      </dsp:txBody>
      <dsp:txXfrm>
        <a:off x="711082" y="769832"/>
        <a:ext cx="7191190" cy="615655"/>
      </dsp:txXfrm>
    </dsp:sp>
    <dsp:sp modelId="{F1D8D814-7BBD-4FFD-BF86-0AE615137EDA}">
      <dsp:nvSpPr>
        <dsp:cNvPr id="0" name=""/>
        <dsp:cNvSpPr/>
      </dsp:nvSpPr>
      <dsp:spPr>
        <a:xfrm>
          <a:off x="0" y="1539402"/>
          <a:ext cx="7902273" cy="6156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2A6F4-E567-40C0-B3DB-D13336B4AECC}">
      <dsp:nvSpPr>
        <dsp:cNvPr id="0" name=""/>
        <dsp:cNvSpPr/>
      </dsp:nvSpPr>
      <dsp:spPr>
        <a:xfrm>
          <a:off x="186235" y="1677924"/>
          <a:ext cx="338610" cy="3386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6EA33-60A7-4E0E-927D-D1475E35DF16}">
      <dsp:nvSpPr>
        <dsp:cNvPr id="0" name=""/>
        <dsp:cNvSpPr/>
      </dsp:nvSpPr>
      <dsp:spPr>
        <a:xfrm>
          <a:off x="711082" y="1539402"/>
          <a:ext cx="7191190" cy="615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57" tIns="65157" rIns="65157" bIns="65157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• Date Submitted </a:t>
          </a:r>
          <a:r>
            <a:rPr lang="en-US" sz="2300" kern="1200"/>
            <a:t>     </a:t>
          </a:r>
          <a:r>
            <a:rPr lang="en-US" sz="2300" kern="1200" baseline="0"/>
            <a:t>: </a:t>
          </a:r>
          <a:r>
            <a:rPr lang="en-US" sz="2300" kern="1200"/>
            <a:t> </a:t>
          </a:r>
          <a:r>
            <a:rPr lang="en-US" sz="2300" kern="1200" baseline="0"/>
            <a:t>15\10\2024</a:t>
          </a:r>
          <a:endParaRPr lang="en-US" sz="2300" kern="1200"/>
        </a:p>
      </dsp:txBody>
      <dsp:txXfrm>
        <a:off x="711082" y="1539402"/>
        <a:ext cx="7191190" cy="615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F4C3-6288-6108-EF1A-A1DF060DFB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857250" indent="-857250">
              <a:buFont typeface="Wingdings"/>
              <a:buChar char="q"/>
            </a:pPr>
            <a:r>
              <a:rPr lang="en-US" dirty="0"/>
              <a:t>Restaurant Management System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09471-B069-47F8-566F-F3329DDF2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4862" y="6544934"/>
            <a:ext cx="9144000" cy="31569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342900" indent="-342900">
              <a:buFont typeface="Wingdings" panose="020B0604020202020204" pitchFamily="34" charset="0"/>
              <a:buChar char="v"/>
            </a:pPr>
            <a:r>
              <a:rPr lang="en-GB" dirty="0"/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4211716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A1BAEC-D0BD-36AA-3516-9917FBA412EA}"/>
              </a:ext>
            </a:extLst>
          </p:cNvPr>
          <p:cNvSpPr txBox="1"/>
          <p:nvPr/>
        </p:nvSpPr>
        <p:spPr>
          <a:xfrm>
            <a:off x="525516" y="394137"/>
            <a:ext cx="382051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ea typeface="+mn-lt"/>
                <a:cs typeface="+mn-lt"/>
              </a:rPr>
              <a:t>code implementation:</a:t>
            </a:r>
            <a:endParaRPr lang="en-US" sz="2800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329872B-9D17-C846-5669-14E9E954920E}"/>
              </a:ext>
            </a:extLst>
          </p:cNvPr>
          <p:cNvSpPr/>
          <p:nvPr/>
        </p:nvSpPr>
        <p:spPr>
          <a:xfrm>
            <a:off x="906517" y="1142998"/>
            <a:ext cx="1353207" cy="3021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ea typeface="+mn-lt"/>
                <a:cs typeface="+mn-lt"/>
              </a:rPr>
              <a:t>Diagram -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62B454-AA4F-59BC-49F8-54F788128131}"/>
              </a:ext>
            </a:extLst>
          </p:cNvPr>
          <p:cNvSpPr/>
          <p:nvPr/>
        </p:nvSpPr>
        <p:spPr>
          <a:xfrm>
            <a:off x="1668517" y="1707931"/>
            <a:ext cx="1366344" cy="52551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ea typeface="+mn-lt"/>
                <a:cs typeface="+mn-lt"/>
              </a:rPr>
              <a:t>1.Start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DC946D-7F43-A026-7702-900DC29E202D}"/>
              </a:ext>
            </a:extLst>
          </p:cNvPr>
          <p:cNvSpPr/>
          <p:nvPr/>
        </p:nvSpPr>
        <p:spPr>
          <a:xfrm>
            <a:off x="1668518" y="2377965"/>
            <a:ext cx="2745825" cy="7094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2.</a:t>
            </a:r>
            <a:r>
              <a:rPr lang="en-GB" dirty="0">
                <a:ea typeface="+mn-lt"/>
                <a:cs typeface="+mn-lt"/>
              </a:rPr>
              <a:t>Initialize Restaurant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627B8A-0FB7-8398-8946-121A6B6D9EE4}"/>
              </a:ext>
            </a:extLst>
          </p:cNvPr>
          <p:cNvSpPr/>
          <p:nvPr/>
        </p:nvSpPr>
        <p:spPr>
          <a:xfrm>
            <a:off x="1668517" y="3323896"/>
            <a:ext cx="3704895" cy="8276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3.</a:t>
            </a:r>
            <a:r>
              <a:rPr lang="en-GB" dirty="0">
                <a:ea typeface="+mn-lt"/>
                <a:cs typeface="+mn-lt"/>
              </a:rPr>
              <a:t>User Interaction Loop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172A9A-3D8D-8CCB-5DE7-D50F856D51B9}"/>
              </a:ext>
            </a:extLst>
          </p:cNvPr>
          <p:cNvSpPr/>
          <p:nvPr/>
        </p:nvSpPr>
        <p:spPr>
          <a:xfrm>
            <a:off x="1668517" y="4348655"/>
            <a:ext cx="4204137" cy="10116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</a:t>
            </a:r>
            <a:r>
              <a:rPr lang="en-GB" dirty="0">
                <a:ea typeface="+mn-lt"/>
                <a:cs typeface="+mn-lt"/>
              </a:rPr>
              <a:t>Handle User Choice</a:t>
            </a:r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C160BE-8FFB-3AE6-3F12-FF51E46E135C}"/>
              </a:ext>
            </a:extLst>
          </p:cNvPr>
          <p:cNvSpPr/>
          <p:nvPr/>
        </p:nvSpPr>
        <p:spPr>
          <a:xfrm>
            <a:off x="1668517" y="5596759"/>
            <a:ext cx="1458309" cy="7094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5.</a:t>
            </a:r>
            <a:r>
              <a:rPr lang="en-GB" dirty="0">
                <a:ea typeface="+mn-lt"/>
                <a:cs typeface="+mn-lt"/>
              </a:rPr>
              <a:t>End</a:t>
            </a:r>
            <a:endParaRPr lang="en-GB" dirty="0"/>
          </a:p>
        </p:txBody>
      </p:sp>
      <p:sp>
        <p:nvSpPr>
          <p:cNvPr id="9" name="Flowchart: Display 8">
            <a:extLst>
              <a:ext uri="{FF2B5EF4-FFF2-40B4-BE49-F238E27FC236}">
                <a16:creationId xmlns:a16="http://schemas.microsoft.com/office/drawing/2014/main" id="{7743924F-ABCD-568F-8388-E6A6CC06C15F}"/>
              </a:ext>
            </a:extLst>
          </p:cNvPr>
          <p:cNvSpPr/>
          <p:nvPr/>
        </p:nvSpPr>
        <p:spPr>
          <a:xfrm>
            <a:off x="7987861" y="1037896"/>
            <a:ext cx="3809999" cy="1366344"/>
          </a:xfrm>
          <a:prstGeom prst="flowChartDispla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Create a </a:t>
            </a:r>
            <a:r>
              <a:rPr lang="en-GB" dirty="0">
                <a:latin typeface="Consolas"/>
              </a:rPr>
              <a:t>Restaurant</a:t>
            </a:r>
            <a:r>
              <a:rPr lang="en-GB" dirty="0">
                <a:ea typeface="+mn-lt"/>
                <a:cs typeface="+mn-lt"/>
              </a:rPr>
              <a:t> instance</a:t>
            </a:r>
            <a:endParaRPr lang="en-US" dirty="0"/>
          </a:p>
          <a:p>
            <a:pPr marL="285750" indent="-285750" algn="ctr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Add menu items</a:t>
            </a:r>
            <a:endParaRPr lang="en-GB" dirty="0"/>
          </a:p>
          <a:p>
            <a:pPr algn="ctr"/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9308AB-0241-185D-3470-A371EA445F35}"/>
              </a:ext>
            </a:extLst>
          </p:cNvPr>
          <p:cNvSpPr/>
          <p:nvPr/>
        </p:nvSpPr>
        <p:spPr>
          <a:xfrm>
            <a:off x="6476999" y="2614449"/>
            <a:ext cx="3271344" cy="17342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ea typeface="+mn-lt"/>
                <a:cs typeface="+mn-lt"/>
              </a:rPr>
              <a:t>Display Menu Options:</a:t>
            </a:r>
            <a:endParaRPr lang="en-US" dirty="0"/>
          </a:p>
          <a:p>
            <a:pPr marL="285750" indent="-285750" algn="ctr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Show Menu</a:t>
            </a:r>
            <a:endParaRPr lang="en-GB" dirty="0"/>
          </a:p>
          <a:p>
            <a:pPr marL="285750" indent="-285750" algn="ctr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Place Order</a:t>
            </a:r>
            <a:endParaRPr lang="en-GB" dirty="0"/>
          </a:p>
          <a:p>
            <a:pPr marL="285750" indent="-285750" algn="ctr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View Orders</a:t>
            </a:r>
            <a:endParaRPr lang="en-GB" dirty="0"/>
          </a:p>
          <a:p>
            <a:pPr marL="285750" indent="-285750" algn="ctr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Exit</a:t>
            </a:r>
            <a:endParaRPr lang="en-GB" dirty="0"/>
          </a:p>
          <a:p>
            <a:pPr algn="ctr"/>
            <a:endParaRPr lang="en-GB" dirty="0"/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87D45352-EBB5-7DB4-B560-21D5BC881FCE}"/>
              </a:ext>
            </a:extLst>
          </p:cNvPr>
          <p:cNvSpPr/>
          <p:nvPr/>
        </p:nvSpPr>
        <p:spPr>
          <a:xfrm>
            <a:off x="7344102" y="4558861"/>
            <a:ext cx="4453760" cy="2075792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GB" b="1">
                <a:ea typeface="+mn-lt"/>
                <a:cs typeface="+mn-lt"/>
              </a:rPr>
              <a:t>Show Menu</a:t>
            </a:r>
            <a:r>
              <a:rPr lang="en-GB">
                <a:ea typeface="+mn-lt"/>
                <a:cs typeface="+mn-lt"/>
              </a:rPr>
              <a:t>: Call </a:t>
            </a:r>
            <a:r>
              <a:rPr lang="en-GB" err="1">
                <a:latin typeface="Consolas"/>
              </a:rPr>
              <a:t>show_menu</a:t>
            </a:r>
            <a:r>
              <a:rPr lang="en-GB">
                <a:latin typeface="Consolas"/>
              </a:rPr>
              <a:t>()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GB" b="1" dirty="0">
                <a:ea typeface="+mn-lt"/>
                <a:cs typeface="+mn-lt"/>
              </a:rPr>
              <a:t>Place Order</a:t>
            </a:r>
            <a:r>
              <a:rPr lang="en-GB" dirty="0">
                <a:ea typeface="+mn-lt"/>
                <a:cs typeface="+mn-lt"/>
              </a:rPr>
              <a:t>: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Input item name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Input quantity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Call </a:t>
            </a:r>
            <a:r>
              <a:rPr lang="en-GB" dirty="0" err="1">
                <a:latin typeface="Consolas"/>
              </a:rPr>
              <a:t>place_order</a:t>
            </a:r>
            <a:r>
              <a:rPr lang="en-GB" dirty="0">
                <a:latin typeface="Consolas"/>
              </a:rPr>
              <a:t>()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b="1" dirty="0">
                <a:ea typeface="+mn-lt"/>
                <a:cs typeface="+mn-lt"/>
              </a:rPr>
              <a:t>View Orders</a:t>
            </a:r>
            <a:r>
              <a:rPr lang="en-GB" dirty="0">
                <a:ea typeface="+mn-lt"/>
                <a:cs typeface="+mn-lt"/>
              </a:rPr>
              <a:t>: Call </a:t>
            </a:r>
            <a:r>
              <a:rPr lang="en-GB" dirty="0" err="1">
                <a:latin typeface="Consolas"/>
              </a:rPr>
              <a:t>view_orders</a:t>
            </a:r>
            <a:r>
              <a:rPr lang="en-GB" dirty="0">
                <a:latin typeface="Consolas"/>
              </a:rPr>
              <a:t>()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b="1" dirty="0">
                <a:ea typeface="+mn-lt"/>
                <a:cs typeface="+mn-lt"/>
              </a:rPr>
              <a:t>Exit</a:t>
            </a:r>
            <a:r>
              <a:rPr lang="en-GB" dirty="0">
                <a:ea typeface="+mn-lt"/>
                <a:cs typeface="+mn-lt"/>
              </a:rPr>
              <a:t>: Call </a:t>
            </a:r>
            <a:r>
              <a:rPr lang="en-GB" dirty="0" err="1">
                <a:latin typeface="Consolas"/>
              </a:rPr>
              <a:t>view_orders</a:t>
            </a:r>
            <a:r>
              <a:rPr lang="en-GB" dirty="0">
                <a:latin typeface="Consolas"/>
              </a:rPr>
              <a:t>()</a:t>
            </a:r>
            <a:r>
              <a:rPr lang="en-GB" dirty="0">
                <a:ea typeface="+mn-lt"/>
                <a:cs typeface="+mn-lt"/>
              </a:rPr>
              <a:t> and exit</a:t>
            </a:r>
            <a:endParaRPr lang="en-GB" dirty="0"/>
          </a:p>
          <a:p>
            <a:endParaRPr lang="en-GB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902C362-79F9-6E8C-289B-A3AFE930CA22}"/>
              </a:ext>
            </a:extLst>
          </p:cNvPr>
          <p:cNvCxnSpPr/>
          <p:nvPr/>
        </p:nvCxnSpPr>
        <p:spPr>
          <a:xfrm flipV="1">
            <a:off x="4625538" y="1598556"/>
            <a:ext cx="2937639" cy="113511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6195FDB7-9674-EE05-9C50-7B92D3DB0CE7}"/>
              </a:ext>
            </a:extLst>
          </p:cNvPr>
          <p:cNvSpPr/>
          <p:nvPr/>
        </p:nvSpPr>
        <p:spPr>
          <a:xfrm>
            <a:off x="5596758" y="3612931"/>
            <a:ext cx="564931" cy="23648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7B83C4C1-AF57-5045-E320-51DB74B2C4F5}"/>
              </a:ext>
            </a:extLst>
          </p:cNvPr>
          <p:cNvCxnSpPr/>
          <p:nvPr/>
        </p:nvCxnSpPr>
        <p:spPr>
          <a:xfrm>
            <a:off x="5990240" y="4820965"/>
            <a:ext cx="1058916" cy="112460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861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0FA5B66-64C2-0D72-395F-014312D55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40" y="-1246"/>
            <a:ext cx="11099319" cy="5163964"/>
          </a:xfrm>
          <a:prstGeom prst="rect">
            <a:avLst/>
          </a:prstGeom>
        </p:spPr>
      </p:pic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AD702BBB-A52F-6CAF-FC55-99F7ECF0D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87" y="5159803"/>
            <a:ext cx="9215887" cy="168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6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362F59-2C5E-1977-4805-4AB6CC306AC8}"/>
              </a:ext>
            </a:extLst>
          </p:cNvPr>
          <p:cNvSpPr txBox="1"/>
          <p:nvPr/>
        </p:nvSpPr>
        <p:spPr>
          <a:xfrm>
            <a:off x="354724" y="394138"/>
            <a:ext cx="403334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>
                <a:ea typeface="+mn-lt"/>
                <a:cs typeface="+mn-lt"/>
              </a:rPr>
              <a:t>Results and Outcomes:</a:t>
            </a:r>
            <a:endParaRPr lang="en-US" sz="2800" dirty="0"/>
          </a:p>
        </p:txBody>
      </p:sp>
      <p:pic>
        <p:nvPicPr>
          <p:cNvPr id="2" name="Picture 1" descr="A screenshot of a menu&#10;&#10;Description automatically generated">
            <a:extLst>
              <a:ext uri="{FF2B5EF4-FFF2-40B4-BE49-F238E27FC236}">
                <a16:creationId xmlns:a16="http://schemas.microsoft.com/office/drawing/2014/main" id="{21E16356-FD3D-AA92-0390-7099EF55D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45" y="1227827"/>
            <a:ext cx="6284049" cy="5221855"/>
          </a:xfrm>
          <a:prstGeom prst="rect">
            <a:avLst/>
          </a:prstGeom>
        </p:spPr>
      </p:pic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0E4CB07-99AB-3392-0EA1-21789DF98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460" y="925902"/>
            <a:ext cx="6300777" cy="569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85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7EF373-C476-24C4-6DB2-1CB730B77406}"/>
              </a:ext>
            </a:extLst>
          </p:cNvPr>
          <p:cNvSpPr txBox="1"/>
          <p:nvPr/>
        </p:nvSpPr>
        <p:spPr>
          <a:xfrm>
            <a:off x="496762" y="351501"/>
            <a:ext cx="282465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800" dirty="0"/>
              <a:t>Conclusion: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F95055-DFDA-C776-DD8D-933179920C1F}"/>
              </a:ext>
            </a:extLst>
          </p:cNvPr>
          <p:cNvSpPr txBox="1"/>
          <p:nvPr/>
        </p:nvSpPr>
        <p:spPr>
          <a:xfrm>
            <a:off x="500977" y="889165"/>
            <a:ext cx="11469413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000" b="1" dirty="0"/>
              <a:t>Enhanced Order Accuracy</a:t>
            </a:r>
            <a:r>
              <a:rPr lang="en-US" sz="2000" dirty="0"/>
              <a:t>: Reduced errors in order processing, leading to improved customer satisfaction.</a:t>
            </a:r>
          </a:p>
          <a:p>
            <a:pPr marL="285750" indent="-285750">
              <a:buFont typeface="Arial,Sans-Serif"/>
              <a:buChar char="•"/>
            </a:pPr>
            <a:r>
              <a:rPr lang="en-US" sz="2000" b="1" dirty="0"/>
              <a:t>Increased Efficiency</a:t>
            </a:r>
            <a:r>
              <a:rPr lang="en-US" sz="2000" dirty="0"/>
              <a:t>: Streamlined the ordering process, significantly decreasing the time taken to serve customers.</a:t>
            </a:r>
          </a:p>
          <a:p>
            <a:pPr marL="285750" indent="-285750">
              <a:buFont typeface="Arial,Sans-Serif"/>
              <a:buChar char="•"/>
            </a:pPr>
            <a:r>
              <a:rPr lang="en-US" sz="2000" b="1" dirty="0"/>
              <a:t>Valuable Insights</a:t>
            </a:r>
            <a:r>
              <a:rPr lang="en-US" sz="2000" dirty="0"/>
              <a:t>: Collected data on menu popularity and peak order times, enabling better inventory management and staffing.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D3F308-E9A5-ECD7-8D12-EE9E4609C428}"/>
              </a:ext>
            </a:extLst>
          </p:cNvPr>
          <p:cNvSpPr txBox="1"/>
          <p:nvPr/>
        </p:nvSpPr>
        <p:spPr>
          <a:xfrm>
            <a:off x="502463" y="3422059"/>
            <a:ext cx="304279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Future Developments;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C293F-C71E-4012-F015-FEB06D687763}"/>
              </a:ext>
            </a:extLst>
          </p:cNvPr>
          <p:cNvSpPr txBox="1"/>
          <p:nvPr/>
        </p:nvSpPr>
        <p:spPr>
          <a:xfrm>
            <a:off x="496763" y="4125310"/>
            <a:ext cx="1148502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lvl="0" indent="-285750" rtl="0">
              <a:buFont typeface="Arial,Sans-Serif"/>
              <a:buChar char="•"/>
            </a:pPr>
            <a:r>
              <a:rPr lang="en-US" sz="2000" b="1" baseline="0">
                <a:latin typeface="Aptos"/>
                <a:ea typeface="Arial"/>
                <a:cs typeface="Arial"/>
              </a:rPr>
              <a:t>Integration of Online Ordering</a:t>
            </a:r>
            <a:r>
              <a:rPr lang="en-US" sz="2000" baseline="0">
                <a:latin typeface="Aptos"/>
                <a:ea typeface="Arial"/>
                <a:cs typeface="Arial"/>
              </a:rPr>
              <a:t>: Expanding the system to allow customers to place orders via a web or mobile application.</a:t>
            </a:r>
            <a:r>
              <a:rPr lang="en-US" sz="2000">
                <a:latin typeface="Aptos"/>
                <a:ea typeface="Arial"/>
                <a:cs typeface="Arial"/>
              </a:rPr>
              <a:t>​</a:t>
            </a:r>
          </a:p>
          <a:p>
            <a:pPr marL="285750" lvl="0" indent="-285750" rtl="0">
              <a:buFont typeface="Arial,Sans-Serif"/>
              <a:buChar char="•"/>
            </a:pPr>
            <a:r>
              <a:rPr lang="en-US" sz="2000" b="1" baseline="0">
                <a:latin typeface="Aptos"/>
                <a:ea typeface="Arial"/>
                <a:cs typeface="Arial"/>
              </a:rPr>
              <a:t>Payment Processing Features</a:t>
            </a:r>
            <a:r>
              <a:rPr lang="en-US" sz="2000" baseline="0">
                <a:latin typeface="Aptos"/>
                <a:ea typeface="Arial"/>
                <a:cs typeface="Arial"/>
              </a:rPr>
              <a:t>: Implementing secure payment gateways to facilitate smooth transactions.</a:t>
            </a:r>
            <a:r>
              <a:rPr lang="en-US" sz="2000">
                <a:latin typeface="Aptos"/>
                <a:ea typeface="Arial"/>
                <a:cs typeface="Arial"/>
              </a:rPr>
              <a:t>​</a:t>
            </a:r>
          </a:p>
          <a:p>
            <a:pPr marL="285750" lvl="0" indent="-285750" rtl="0">
              <a:buFont typeface="Arial,Sans-Serif"/>
              <a:buChar char="•"/>
            </a:pPr>
            <a:r>
              <a:rPr lang="en-US" sz="2000" b="1" baseline="0">
                <a:latin typeface="Aptos"/>
                <a:ea typeface="Arial"/>
                <a:cs typeface="Arial"/>
              </a:rPr>
              <a:t>Customer Feedback Mechanism</a:t>
            </a:r>
            <a:r>
              <a:rPr lang="en-US" sz="2000" baseline="0">
                <a:latin typeface="Aptos"/>
                <a:ea typeface="Arial"/>
                <a:cs typeface="Arial"/>
              </a:rPr>
              <a:t>: Introducing features for customers to provide feedback directly through the system, further enhancing service quality.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061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12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5FCECFE-9C9F-FAE8-314F-E7C732DC4855}"/>
              </a:ext>
            </a:extLst>
          </p:cNvPr>
          <p:cNvSpPr txBox="1"/>
          <p:nvPr/>
        </p:nvSpPr>
        <p:spPr>
          <a:xfrm>
            <a:off x="10838792" y="210207"/>
            <a:ext cx="11824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GB" dirty="0"/>
              <a:t>Slide:1</a:t>
            </a:r>
            <a:endParaRPr lang="en-GB"/>
          </a:p>
        </p:txBody>
      </p:sp>
      <p:graphicFrame>
        <p:nvGraphicFramePr>
          <p:cNvPr id="24" name="TextBox 1">
            <a:extLst>
              <a:ext uri="{FF2B5EF4-FFF2-40B4-BE49-F238E27FC236}">
                <a16:creationId xmlns:a16="http://schemas.microsoft.com/office/drawing/2014/main" id="{786EA5F8-D991-9D5C-93B5-17F1220125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1837639"/>
              </p:ext>
            </p:extLst>
          </p:nvPr>
        </p:nvGraphicFramePr>
        <p:xfrm>
          <a:off x="2348502" y="2523117"/>
          <a:ext cx="7902273" cy="2155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437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3D8E68-AB49-EA84-C9B9-468B8C53290D}"/>
              </a:ext>
            </a:extLst>
          </p:cNvPr>
          <p:cNvSpPr txBox="1"/>
          <p:nvPr/>
        </p:nvSpPr>
        <p:spPr>
          <a:xfrm>
            <a:off x="525517" y="1169276"/>
            <a:ext cx="10812515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Aim of the Project Content: </a:t>
            </a:r>
          </a:p>
          <a:p>
            <a:endParaRPr lang="en-US" sz="2800" dirty="0"/>
          </a:p>
          <a:p>
            <a:endParaRPr lang="en-US" dirty="0"/>
          </a:p>
          <a:p>
            <a:r>
              <a:rPr lang="en-US" dirty="0"/>
              <a:t>  </a:t>
            </a:r>
            <a:r>
              <a:rPr lang="en-US" sz="2400" dirty="0"/>
              <a:t>• </a:t>
            </a:r>
            <a:r>
              <a:rPr lang="en-US" sz="2400" b="1" dirty="0"/>
              <a:t>Efficient Order Management</a:t>
            </a:r>
            <a:r>
              <a:rPr lang="en-US" sz="2400" dirty="0"/>
              <a:t>:</a:t>
            </a:r>
          </a:p>
          <a:p>
            <a:r>
              <a:rPr lang="en-US" sz="2400" dirty="0"/>
              <a:t>  </a:t>
            </a:r>
            <a:endParaRPr lang="en-US" dirty="0"/>
          </a:p>
          <a:p>
            <a:r>
              <a:rPr lang="en-US" sz="2400" dirty="0"/>
              <a:t>   To enable seamless management of orders, ensuring accurate tracking </a:t>
            </a:r>
            <a:endParaRPr lang="en-US" dirty="0"/>
          </a:p>
          <a:p>
            <a:r>
              <a:rPr lang="en-US" sz="2400" dirty="0"/>
              <a:t>   and processing.</a:t>
            </a:r>
            <a:endParaRPr lang="en-US" dirty="0"/>
          </a:p>
          <a:p>
            <a:r>
              <a:rPr lang="en-US" sz="2400" dirty="0"/>
              <a:t> </a:t>
            </a:r>
          </a:p>
          <a:p>
            <a:r>
              <a:rPr lang="en-US" sz="2400" dirty="0"/>
              <a:t> • Calculate a orders and income of the restaurant</a:t>
            </a:r>
          </a:p>
          <a:p>
            <a:pPr algn="l"/>
            <a:endParaRPr lang="en-US" sz="2400" dirty="0"/>
          </a:p>
          <a:p>
            <a:r>
              <a:rPr lang="en-US" sz="2400" dirty="0"/>
              <a:t> • Allows customers to access a summary of all their placed orders, </a:t>
            </a:r>
          </a:p>
          <a:p>
            <a:r>
              <a:rPr lang="en-US" sz="2400" dirty="0"/>
              <a:t>   showing quantities and total amounts for easy tracking</a:t>
            </a: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4DAEEF-7B18-2C79-A0E5-34C869BC656D}"/>
              </a:ext>
            </a:extLst>
          </p:cNvPr>
          <p:cNvSpPr txBox="1"/>
          <p:nvPr/>
        </p:nvSpPr>
        <p:spPr>
          <a:xfrm>
            <a:off x="10917621" y="302172"/>
            <a:ext cx="10221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Slide:2</a:t>
            </a:r>
          </a:p>
        </p:txBody>
      </p:sp>
    </p:spTree>
    <p:extLst>
      <p:ext uri="{BB962C8B-B14F-4D97-AF65-F5344CB8AC3E}">
        <p14:creationId xmlns:p14="http://schemas.microsoft.com/office/powerpoint/2010/main" val="127917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1FBC8D-9BBC-B587-47CC-75313CEB3C22}"/>
              </a:ext>
            </a:extLst>
          </p:cNvPr>
          <p:cNvSpPr txBox="1"/>
          <p:nvPr/>
        </p:nvSpPr>
        <p:spPr>
          <a:xfrm>
            <a:off x="836117" y="739194"/>
            <a:ext cx="65819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Business Problem or Problem Statement: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9E307-7A21-4452-29F0-47DB9FD3CF7D}"/>
              </a:ext>
            </a:extLst>
          </p:cNvPr>
          <p:cNvSpPr txBox="1"/>
          <p:nvPr/>
        </p:nvSpPr>
        <p:spPr>
          <a:xfrm>
            <a:off x="1379483" y="2010103"/>
            <a:ext cx="1025809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ea typeface="+mn-lt"/>
                <a:cs typeface="+mn-lt"/>
              </a:rPr>
              <a:t>Menu Management</a:t>
            </a:r>
            <a:r>
              <a:rPr lang="en-GB" dirty="0">
                <a:ea typeface="+mn-lt"/>
                <a:cs typeface="+mn-lt"/>
              </a:rPr>
              <a:t>:</a:t>
            </a:r>
          </a:p>
          <a:p>
            <a:r>
              <a:rPr lang="en-GB" dirty="0"/>
              <a:t>  </a:t>
            </a:r>
            <a:r>
              <a:rPr lang="en-GB" sz="2000" dirty="0">
                <a:ea typeface="+mn-lt"/>
                <a:cs typeface="+mn-lt"/>
              </a:rPr>
              <a:t>Restaurants need an organized way to present their menu items, including prices and categories (Veg or Non-Veg).</a:t>
            </a:r>
          </a:p>
          <a:p>
            <a:endParaRPr lang="en-GB" sz="2000" dirty="0"/>
          </a:p>
          <a:p>
            <a:r>
              <a:rPr lang="en-GB" sz="2000" b="1" dirty="0">
                <a:ea typeface="+mn-lt"/>
                <a:cs typeface="+mn-lt"/>
              </a:rPr>
              <a:t>Efficiency</a:t>
            </a:r>
            <a:r>
              <a:rPr lang="en-GB" sz="2000" dirty="0">
                <a:ea typeface="+mn-lt"/>
                <a:cs typeface="+mn-lt"/>
              </a:rPr>
              <a:t>:</a:t>
            </a:r>
            <a:endParaRPr lang="en-GB" dirty="0">
              <a:ea typeface="+mn-lt"/>
              <a:cs typeface="+mn-lt"/>
            </a:endParaRPr>
          </a:p>
          <a:p>
            <a:r>
              <a:rPr lang="en-GB" sz="2000" dirty="0">
                <a:ea typeface="+mn-lt"/>
                <a:cs typeface="+mn-lt"/>
              </a:rPr>
              <a:t>  Manual order taking and record-keeping can slow down service.</a:t>
            </a:r>
          </a:p>
          <a:p>
            <a:endParaRPr lang="en-GB" sz="2000" dirty="0">
              <a:ea typeface="+mn-lt"/>
              <a:cs typeface="+mn-lt"/>
            </a:endParaRPr>
          </a:p>
          <a:p>
            <a:r>
              <a:rPr lang="en-GB" sz="2000" b="1" dirty="0">
                <a:ea typeface="+mn-lt"/>
                <a:cs typeface="+mn-lt"/>
              </a:rPr>
              <a:t>Order Tracking:</a:t>
            </a:r>
          </a:p>
          <a:p>
            <a:r>
              <a:rPr lang="en-GB" sz="2000" b="1" dirty="0">
                <a:ea typeface="+mn-lt"/>
                <a:cs typeface="+mn-lt"/>
              </a:rPr>
              <a:t>  </a:t>
            </a:r>
            <a:r>
              <a:rPr lang="en-GB" sz="2000" dirty="0">
                <a:ea typeface="+mn-lt"/>
                <a:cs typeface="+mn-lt"/>
              </a:rPr>
              <a:t>Keeping track of multiple orders can be challenging.</a:t>
            </a:r>
            <a:endParaRPr lang="en-GB" sz="2000" b="1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61FD6-0D3E-4BE4-CFC6-BF8DA9674A2D}"/>
              </a:ext>
            </a:extLst>
          </p:cNvPr>
          <p:cNvSpPr txBox="1"/>
          <p:nvPr/>
        </p:nvSpPr>
        <p:spPr>
          <a:xfrm>
            <a:off x="328447" y="5320862"/>
            <a:ext cx="1153510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ea typeface="+mn-lt"/>
                <a:cs typeface="+mn-lt"/>
              </a:rPr>
              <a:t>A poor ordering experience can lead to customer dissatisfaction and reduced repeat business.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5F4264-8BD8-126B-41BC-BF7E75154114}"/>
              </a:ext>
            </a:extLst>
          </p:cNvPr>
          <p:cNvSpPr txBox="1"/>
          <p:nvPr/>
        </p:nvSpPr>
        <p:spPr>
          <a:xfrm>
            <a:off x="10996448" y="367861"/>
            <a:ext cx="11955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Slide:3</a:t>
            </a:r>
          </a:p>
        </p:txBody>
      </p:sp>
    </p:spTree>
    <p:extLst>
      <p:ext uri="{BB962C8B-B14F-4D97-AF65-F5344CB8AC3E}">
        <p14:creationId xmlns:p14="http://schemas.microsoft.com/office/powerpoint/2010/main" val="151850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0F901D-587D-B97F-1DD6-8DBE665E62BD}"/>
              </a:ext>
            </a:extLst>
          </p:cNvPr>
          <p:cNvSpPr txBox="1"/>
          <p:nvPr/>
        </p:nvSpPr>
        <p:spPr>
          <a:xfrm>
            <a:off x="10930758" y="328449"/>
            <a:ext cx="9459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Slide:4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DA6B28-5B11-A54E-C8E5-E3DE73E5F32F}"/>
              </a:ext>
            </a:extLst>
          </p:cNvPr>
          <p:cNvSpPr txBox="1"/>
          <p:nvPr/>
        </p:nvSpPr>
        <p:spPr>
          <a:xfrm>
            <a:off x="696309" y="696310"/>
            <a:ext cx="603030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>
                <a:ea typeface="+mn-lt"/>
                <a:cs typeface="+mn-lt"/>
              </a:rPr>
              <a:t>Project Description: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7F9E7-9267-A3E7-D122-1ABC9A679E77}"/>
              </a:ext>
            </a:extLst>
          </p:cNvPr>
          <p:cNvSpPr txBox="1"/>
          <p:nvPr/>
        </p:nvSpPr>
        <p:spPr>
          <a:xfrm>
            <a:off x="1274379" y="1432034"/>
            <a:ext cx="712075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GB" dirty="0">
                <a:ea typeface="+mn-lt"/>
                <a:cs typeface="+mn-lt"/>
              </a:rPr>
              <a:t>operations, focusing on menu management and order processing.</a:t>
            </a:r>
          </a:p>
          <a:p>
            <a:pPr marL="742950" lvl="1" indent="-285750">
              <a:buFont typeface="Courier New"/>
              <a:buChar char="o"/>
            </a:pPr>
            <a:endParaRPr lang="en-GB" dirty="0">
              <a:ea typeface="+mn-lt"/>
              <a:cs typeface="+mn-lt"/>
            </a:endParaRPr>
          </a:p>
          <a:p>
            <a:pPr marL="742950" lvl="1" indent="-285750">
              <a:buFont typeface="Courier New"/>
              <a:buChar char="o"/>
            </a:pPr>
            <a:r>
              <a:rPr lang="en-GB" dirty="0">
                <a:ea typeface="+mn-lt"/>
                <a:cs typeface="+mn-lt"/>
              </a:rPr>
              <a:t>The primary users of the system include restaurant staff and customers.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4BA61-78C4-43AC-6F40-9BDDF8AD8AEE}"/>
              </a:ext>
            </a:extLst>
          </p:cNvPr>
          <p:cNvSpPr txBox="1"/>
          <p:nvPr/>
        </p:nvSpPr>
        <p:spPr>
          <a:xfrm>
            <a:off x="459827" y="2785242"/>
            <a:ext cx="1073368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+mn-lt"/>
                <a:cs typeface="+mn-lt"/>
              </a:rPr>
              <a:t>The project aims to automate the ordering process, provide a clear menu structure, and maintain an order summary for better tracking.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0BEA60-EB1E-AE4A-E890-79ED6C78A42A}"/>
              </a:ext>
            </a:extLst>
          </p:cNvPr>
          <p:cNvSpPr txBox="1"/>
          <p:nvPr/>
        </p:nvSpPr>
        <p:spPr>
          <a:xfrm>
            <a:off x="459827" y="3599791"/>
            <a:ext cx="324506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>
                <a:ea typeface="+mn-lt"/>
                <a:cs typeface="+mn-lt"/>
              </a:rPr>
              <a:t>Objectives :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8DCAD6-7820-4309-5B08-8F12FEBB162A}"/>
              </a:ext>
            </a:extLst>
          </p:cNvPr>
          <p:cNvSpPr txBox="1"/>
          <p:nvPr/>
        </p:nvSpPr>
        <p:spPr>
          <a:xfrm>
            <a:off x="1274379" y="4138447"/>
            <a:ext cx="107336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en-GB" dirty="0">
                <a:ea typeface="+mn-lt"/>
                <a:cs typeface="+mn-lt"/>
              </a:rPr>
              <a:t>Menu Management , Order Processing , Order Tracking , User-Friendly Interface , Error Handling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E818E7-4EE1-F2A0-0D01-70C9E213D72D}"/>
              </a:ext>
            </a:extLst>
          </p:cNvPr>
          <p:cNvSpPr txBox="1"/>
          <p:nvPr/>
        </p:nvSpPr>
        <p:spPr>
          <a:xfrm>
            <a:off x="459827" y="4716517"/>
            <a:ext cx="456937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ea typeface="+mn-lt"/>
                <a:cs typeface="+mn-lt"/>
              </a:rPr>
              <a:t>Technologies and Methodologies Used :</a:t>
            </a:r>
            <a:endParaRPr lang="en-US" sz="2000" dirty="0">
              <a:ea typeface="+mn-lt"/>
              <a:cs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00770D-C650-B706-BF58-ABF7A8D305F4}"/>
              </a:ext>
            </a:extLst>
          </p:cNvPr>
          <p:cNvSpPr txBox="1"/>
          <p:nvPr/>
        </p:nvSpPr>
        <p:spPr>
          <a:xfrm>
            <a:off x="1445172" y="5307725"/>
            <a:ext cx="9955924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ea typeface="+mn-lt"/>
                <a:cs typeface="+mn-lt"/>
              </a:rPr>
              <a:t>Programming Language</a:t>
            </a:r>
            <a:r>
              <a:rPr lang="en-GB" dirty="0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GB" dirty="0"/>
              <a:t>  </a:t>
            </a:r>
            <a:r>
              <a:rPr lang="en-GB" sz="1600" b="1" u="sng" dirty="0">
                <a:ea typeface="+mn-lt"/>
                <a:cs typeface="+mn-lt"/>
              </a:rPr>
              <a:t>Python</a:t>
            </a:r>
            <a:r>
              <a:rPr lang="en-GB" sz="1600" u="sng" dirty="0">
                <a:ea typeface="+mn-lt"/>
                <a:cs typeface="+mn-lt"/>
              </a:rPr>
              <a:t>:</a:t>
            </a:r>
            <a:endParaRPr lang="en-GB" sz="1600" u="sng" dirty="0"/>
          </a:p>
          <a:p>
            <a:r>
              <a:rPr lang="en-GB" sz="1600" b="1" i="1" dirty="0">
                <a:ea typeface="+mn-lt"/>
                <a:cs typeface="+mn-lt"/>
              </a:rPr>
              <a:t>    </a:t>
            </a:r>
            <a:endParaRPr lang="en-GB" sz="1600" i="1" dirty="0">
              <a:ea typeface="+mn-lt"/>
              <a:cs typeface="+mn-lt"/>
            </a:endParaRPr>
          </a:p>
          <a:p>
            <a:r>
              <a:rPr lang="en-GB" sz="1600" b="1" i="1" dirty="0">
                <a:ea typeface="+mn-lt"/>
                <a:cs typeface="+mn-lt"/>
              </a:rPr>
              <a:t>    </a:t>
            </a:r>
            <a:r>
              <a:rPr lang="en-GB" sz="1600" b="1" dirty="0">
                <a:ea typeface="+mn-lt"/>
                <a:cs typeface="+mn-lt"/>
              </a:rPr>
              <a:t>Object-Oriented Programming (OOP)</a:t>
            </a:r>
            <a:r>
              <a:rPr lang="en-GB" sz="1600" dirty="0">
                <a:ea typeface="+mn-lt"/>
                <a:cs typeface="+mn-lt"/>
              </a:rPr>
              <a:t>:                    </a:t>
            </a:r>
            <a:r>
              <a:rPr lang="en-GB" sz="1600" b="1" dirty="0">
                <a:ea typeface="+mn-lt"/>
                <a:cs typeface="+mn-lt"/>
              </a:rPr>
              <a:t>Error Handling</a:t>
            </a:r>
            <a:r>
              <a:rPr lang="en-GB" sz="1600" dirty="0">
                <a:ea typeface="+mn-lt"/>
                <a:cs typeface="+mn-lt"/>
              </a:rPr>
              <a:t>: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387661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FE3FE3-EA5F-24A4-692C-18FF845EABCD}"/>
              </a:ext>
            </a:extLst>
          </p:cNvPr>
          <p:cNvSpPr txBox="1"/>
          <p:nvPr/>
        </p:nvSpPr>
        <p:spPr>
          <a:xfrm>
            <a:off x="10921339" y="198307"/>
            <a:ext cx="11035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Slide:5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9E9EAA-BD13-6D61-698E-5F492D6B5A58}"/>
              </a:ext>
            </a:extLst>
          </p:cNvPr>
          <p:cNvSpPr txBox="1"/>
          <p:nvPr/>
        </p:nvSpPr>
        <p:spPr>
          <a:xfrm>
            <a:off x="598395" y="557245"/>
            <a:ext cx="271955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>
                <a:ea typeface="+mn-lt"/>
                <a:cs typeface="+mn-lt"/>
              </a:rPr>
              <a:t>Functionalities :</a:t>
            </a:r>
            <a:endParaRPr lang="en-US" sz="2800" dirty="0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E4DF6-8957-78F8-1218-2525AA1981C3}"/>
              </a:ext>
            </a:extLst>
          </p:cNvPr>
          <p:cNvSpPr txBox="1"/>
          <p:nvPr/>
        </p:nvSpPr>
        <p:spPr>
          <a:xfrm>
            <a:off x="1492765" y="1250830"/>
            <a:ext cx="10133162" cy="56015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000" b="1" dirty="0">
                <a:ea typeface="+mn-lt"/>
                <a:cs typeface="+mn-lt"/>
              </a:rPr>
              <a:t>Add Menu Item</a:t>
            </a:r>
            <a:r>
              <a:rPr lang="en-GB" sz="2000" dirty="0">
                <a:ea typeface="+mn-lt"/>
                <a:cs typeface="+mn-lt"/>
              </a:rPr>
              <a:t>: </a:t>
            </a:r>
            <a:endParaRPr lang="en-US" sz="2000" dirty="0">
              <a:ea typeface="+mn-lt"/>
              <a:cs typeface="+mn-lt"/>
            </a:endParaRPr>
          </a:p>
          <a:p>
            <a:r>
              <a:rPr lang="en-GB" sz="2000" dirty="0">
                <a:ea typeface="+mn-lt"/>
                <a:cs typeface="+mn-lt"/>
              </a:rPr>
              <a:t>Allows the restaurant to add new items to the menu with details like name, price, and category (Veg or Non-Veg).</a:t>
            </a:r>
            <a:endParaRPr lang="en-US" sz="2000" dirty="0"/>
          </a:p>
          <a:p>
            <a:endParaRPr lang="en-GB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2000" b="1" dirty="0">
                <a:ea typeface="+mn-lt"/>
                <a:cs typeface="+mn-lt"/>
              </a:rPr>
              <a:t>Show Menu</a:t>
            </a:r>
            <a:r>
              <a:rPr lang="en-GB" sz="2000" dirty="0">
                <a:ea typeface="+mn-lt"/>
                <a:cs typeface="+mn-lt"/>
              </a:rPr>
              <a:t>: </a:t>
            </a:r>
          </a:p>
          <a:p>
            <a:r>
              <a:rPr lang="en-GB" sz="2000" dirty="0">
                <a:ea typeface="+mn-lt"/>
                <a:cs typeface="+mn-lt"/>
              </a:rPr>
              <a:t>Displays the complete list of menu items, including their names, categories, and prices.</a:t>
            </a:r>
            <a:endParaRPr lang="en-GB" sz="2000"/>
          </a:p>
          <a:p>
            <a:endParaRPr lang="en-GB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2000" b="1" dirty="0">
                <a:ea typeface="+mn-lt"/>
                <a:cs typeface="+mn-lt"/>
              </a:rPr>
              <a:t>Place Order</a:t>
            </a:r>
            <a:r>
              <a:rPr lang="en-GB" sz="2000" dirty="0">
                <a:ea typeface="+mn-lt"/>
                <a:cs typeface="+mn-lt"/>
              </a:rPr>
              <a:t>:</a:t>
            </a:r>
          </a:p>
          <a:p>
            <a:r>
              <a:rPr lang="en-GB" sz="2000" dirty="0">
                <a:ea typeface="+mn-lt"/>
                <a:cs typeface="+mn-lt"/>
              </a:rPr>
              <a:t> Enables customers to place an order for a specific item from the menu, specifying the quantity. It calculates and displays the total price for the order.</a:t>
            </a:r>
            <a:endParaRPr lang="en-GB" sz="2000"/>
          </a:p>
          <a:p>
            <a:endParaRPr lang="en-GB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2000" b="1" dirty="0">
                <a:ea typeface="+mn-lt"/>
                <a:cs typeface="+mn-lt"/>
              </a:rPr>
              <a:t>View Orders</a:t>
            </a:r>
            <a:r>
              <a:rPr lang="en-GB" sz="2000" dirty="0">
                <a:ea typeface="+mn-lt"/>
                <a:cs typeface="+mn-lt"/>
              </a:rPr>
              <a:t>:</a:t>
            </a:r>
          </a:p>
          <a:p>
            <a:r>
              <a:rPr lang="en-GB" sz="2000" dirty="0">
                <a:ea typeface="+mn-lt"/>
                <a:cs typeface="+mn-lt"/>
              </a:rPr>
              <a:t>Provides a summary of all orders placed, detailing the items ordered, </a:t>
            </a:r>
            <a:endParaRPr lang="en-GB" sz="2000">
              <a:ea typeface="+mn-lt"/>
              <a:cs typeface="+mn-lt"/>
            </a:endParaRPr>
          </a:p>
          <a:p>
            <a:r>
              <a:rPr lang="en-GB" sz="2000" dirty="0">
                <a:ea typeface="+mn-lt"/>
                <a:cs typeface="+mn-lt"/>
              </a:rPr>
              <a:t>their quantities, and total prices.</a:t>
            </a:r>
            <a:endParaRPr lang="en-GB" sz="2000"/>
          </a:p>
          <a:p>
            <a:endParaRPr lang="en-GB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2000" b="1" dirty="0">
                <a:ea typeface="+mn-lt"/>
                <a:cs typeface="+mn-lt"/>
              </a:rPr>
              <a:t>Exit</a:t>
            </a:r>
            <a:r>
              <a:rPr lang="en-GB" sz="2000" dirty="0">
                <a:ea typeface="+mn-lt"/>
                <a:cs typeface="+mn-lt"/>
              </a:rPr>
              <a:t>:</a:t>
            </a:r>
          </a:p>
          <a:p>
            <a:r>
              <a:rPr lang="en-GB" sz="2000" dirty="0">
                <a:ea typeface="+mn-lt"/>
                <a:cs typeface="+mn-lt"/>
              </a:rPr>
              <a:t> Ends the program and displays a final summary of the orders placed before exiting.</a:t>
            </a:r>
            <a:endParaRPr lang="en-GB" sz="200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6739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FA377A-8FDD-BD2D-2B34-E2AC5921F662}"/>
              </a:ext>
            </a:extLst>
          </p:cNvPr>
          <p:cNvSpPr txBox="1"/>
          <p:nvPr/>
        </p:nvSpPr>
        <p:spPr>
          <a:xfrm>
            <a:off x="10838793" y="223345"/>
            <a:ext cx="11035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Slide:6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52A83B-FC69-F3E4-5185-66D0B8D66851}"/>
              </a:ext>
            </a:extLst>
          </p:cNvPr>
          <p:cNvSpPr txBox="1"/>
          <p:nvPr/>
        </p:nvSpPr>
        <p:spPr>
          <a:xfrm>
            <a:off x="788276" y="591206"/>
            <a:ext cx="1016875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/>
              <a:t>Methods in the Restaurant Class :</a:t>
            </a:r>
          </a:p>
          <a:p>
            <a:endParaRPr lang="en-GB" b="1" dirty="0"/>
          </a:p>
          <a:p>
            <a:pPr marL="228600" indent="-228600">
              <a:buFont typeface=""/>
              <a:buAutoNum type="arabicPeriod"/>
            </a:pPr>
            <a:r>
              <a:rPr lang="en-GB" b="1" dirty="0"/>
              <a:t>__</a:t>
            </a:r>
            <a:r>
              <a:rPr lang="en-GB" b="1" dirty="0" err="1"/>
              <a:t>init</a:t>
            </a:r>
            <a:r>
              <a:rPr lang="en-GB" b="1" dirty="0"/>
              <a:t>__</a:t>
            </a:r>
            <a:r>
              <a:rPr lang="en-GB" dirty="0"/>
              <a:t>: Initializes a new restaurant instance, creating empty lists for the menu and orders.</a:t>
            </a:r>
          </a:p>
          <a:p>
            <a:pPr marL="228600" indent="-228600">
              <a:buAutoNum type="arabicPeriod"/>
            </a:pPr>
            <a:endParaRPr lang="en-GB" dirty="0"/>
          </a:p>
          <a:p>
            <a:pPr marL="228600" indent="-228600">
              <a:buFont typeface=""/>
              <a:buAutoNum type="arabicPeriod"/>
            </a:pPr>
            <a:r>
              <a:rPr lang="en-GB" b="1" dirty="0" err="1"/>
              <a:t>add_menu_item</a:t>
            </a:r>
            <a:r>
              <a:rPr lang="en-GB" b="1" dirty="0"/>
              <a:t>(item)</a:t>
            </a:r>
            <a:r>
              <a:rPr lang="en-GB" dirty="0"/>
              <a:t>: Adds a new </a:t>
            </a:r>
            <a:r>
              <a:rPr lang="en-GB" dirty="0" err="1"/>
              <a:t>MenuItem</a:t>
            </a:r>
            <a:r>
              <a:rPr lang="en-GB" dirty="0"/>
              <a:t> object to the restaurant's menu.</a:t>
            </a:r>
          </a:p>
          <a:p>
            <a:pPr marL="228600" indent="-228600">
              <a:buAutoNum type="arabicPeriod"/>
            </a:pPr>
            <a:endParaRPr lang="en-GB" dirty="0"/>
          </a:p>
          <a:p>
            <a:pPr marL="228600" indent="-228600">
              <a:buFont typeface=""/>
              <a:buAutoNum type="arabicPeriod"/>
            </a:pPr>
            <a:r>
              <a:rPr lang="en-GB" b="1" dirty="0" err="1"/>
              <a:t>show_menu</a:t>
            </a:r>
            <a:r>
              <a:rPr lang="en-GB" b="1" dirty="0"/>
              <a:t>()</a:t>
            </a:r>
            <a:r>
              <a:rPr lang="en-GB" dirty="0"/>
              <a:t>: Prints the current menu, listing all menu items with their details.</a:t>
            </a:r>
          </a:p>
          <a:p>
            <a:pPr marL="228600" indent="-228600">
              <a:buAutoNum type="arabicPeriod"/>
            </a:pPr>
            <a:endParaRPr lang="en-GB" dirty="0"/>
          </a:p>
          <a:p>
            <a:pPr marL="228600" indent="-228600">
              <a:buFont typeface=""/>
              <a:buAutoNum type="arabicPeriod"/>
            </a:pPr>
            <a:r>
              <a:rPr lang="en-GB" b="1" dirty="0" err="1"/>
              <a:t>place_order</a:t>
            </a:r>
            <a:r>
              <a:rPr lang="en-GB" b="1" dirty="0"/>
              <a:t>(</a:t>
            </a:r>
            <a:r>
              <a:rPr lang="en-GB" b="1" dirty="0" err="1"/>
              <a:t>item_name</a:t>
            </a:r>
            <a:r>
              <a:rPr lang="en-GB" b="1" dirty="0"/>
              <a:t>, quantity)</a:t>
            </a:r>
            <a:r>
              <a:rPr lang="en-GB" dirty="0"/>
              <a:t>: Accepts an item name and quantity, checks if the item exists in the menu, calculates the total price, and adds the order to the list of orders.</a:t>
            </a:r>
          </a:p>
          <a:p>
            <a:pPr marL="228600" indent="-228600">
              <a:buAutoNum type="arabicPeriod"/>
            </a:pPr>
            <a:endParaRPr lang="en-GB" dirty="0"/>
          </a:p>
          <a:p>
            <a:pPr marL="228600" indent="-228600">
              <a:buFont typeface=""/>
              <a:buAutoNum type="arabicPeriod"/>
            </a:pPr>
            <a:r>
              <a:rPr lang="en-GB" b="1" dirty="0" err="1"/>
              <a:t>view_orders</a:t>
            </a:r>
            <a:r>
              <a:rPr lang="en-GB" b="1" dirty="0"/>
              <a:t>()</a:t>
            </a:r>
            <a:r>
              <a:rPr lang="en-GB" dirty="0"/>
              <a:t>: Displays a summary of all orders placed, including the item names, quantities, and total prices.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DE4F4F-2D60-5EFB-0FF8-1A663FBAE48B}"/>
              </a:ext>
            </a:extLst>
          </p:cNvPr>
          <p:cNvSpPr txBox="1"/>
          <p:nvPr/>
        </p:nvSpPr>
        <p:spPr>
          <a:xfrm>
            <a:off x="788275" y="4427482"/>
            <a:ext cx="1059968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/>
              <a:t>Functions in the </a:t>
            </a:r>
            <a:r>
              <a:rPr lang="en-GB" b="1" dirty="0">
                <a:latin typeface="Consolas"/>
              </a:rPr>
              <a:t>main()</a:t>
            </a:r>
            <a:endParaRPr lang="en-GB" b="1" dirty="0"/>
          </a:p>
          <a:p>
            <a:endParaRPr lang="en-GB" b="1" dirty="0">
              <a:latin typeface="Consolas"/>
            </a:endParaRPr>
          </a:p>
          <a:p>
            <a:r>
              <a:rPr lang="en-GB" b="1" dirty="0">
                <a:latin typeface="Consolas"/>
              </a:rPr>
              <a:t>main()</a:t>
            </a:r>
            <a:r>
              <a:rPr lang="en-GB" dirty="0">
                <a:ea typeface="+mn-lt"/>
                <a:cs typeface="+mn-lt"/>
              </a:rPr>
              <a:t>: The main function that runs the restaurant management system. It includes:</a:t>
            </a:r>
            <a:endParaRPr lang="en-GB" dirty="0"/>
          </a:p>
          <a:p>
            <a:pPr marL="742950" lvl="1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Adding initial menu items.</a:t>
            </a:r>
            <a:endParaRPr lang="en-GB" dirty="0"/>
          </a:p>
          <a:p>
            <a:pPr marL="742950" lvl="1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A loop that presents a menu to the user for showing the menu, placing orders, viewing orders, or exiting the program.</a:t>
            </a:r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9489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80B256-3300-B954-4F55-C312AEAB0956}"/>
              </a:ext>
            </a:extLst>
          </p:cNvPr>
          <p:cNvSpPr txBox="1"/>
          <p:nvPr/>
        </p:nvSpPr>
        <p:spPr>
          <a:xfrm>
            <a:off x="10957034" y="170793"/>
            <a:ext cx="13794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Slide:7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0749DA-FCA7-3542-B71B-9302DA534927}"/>
              </a:ext>
            </a:extLst>
          </p:cNvPr>
          <p:cNvSpPr txBox="1"/>
          <p:nvPr/>
        </p:nvSpPr>
        <p:spPr>
          <a:xfrm>
            <a:off x="205496" y="360425"/>
            <a:ext cx="616292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>
                <a:ea typeface="+mn-lt"/>
                <a:cs typeface="+mn-lt"/>
              </a:rPr>
              <a:t>Input Versatility with Error Handling and Exception Handling :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CD7C58-DE8B-A822-43C7-A4F434F95D38}"/>
              </a:ext>
            </a:extLst>
          </p:cNvPr>
          <p:cNvSpPr txBox="1"/>
          <p:nvPr/>
        </p:nvSpPr>
        <p:spPr>
          <a:xfrm>
            <a:off x="1088464" y="1437983"/>
            <a:ext cx="1055372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/>
              <a:t>Input Versatility:</a:t>
            </a:r>
          </a:p>
          <a:p>
            <a:endParaRPr lang="en-GB" sz="2000" b="1" dirty="0"/>
          </a:p>
          <a:p>
            <a:r>
              <a:rPr lang="en-GB" sz="2000" b="1" dirty="0"/>
              <a:t>1.Item Name Input</a:t>
            </a:r>
            <a:r>
              <a:rPr lang="en-GB" sz="2000" dirty="0"/>
              <a:t>:</a:t>
            </a:r>
            <a:endParaRPr lang="en-GB" sz="2000" b="1" dirty="0"/>
          </a:p>
          <a:p>
            <a:r>
              <a:rPr lang="en-GB" sz="2000" dirty="0"/>
              <a:t>   The program allows users to enter the name of the menu item in any case (e.g., "sambar    rice", "Sambar Rice") due to the use of lower() for case-insensitive comparison.</a:t>
            </a:r>
            <a:endParaRPr lang="en-GB"/>
          </a:p>
          <a:p>
            <a:endParaRPr lang="en-GB" sz="2000" dirty="0"/>
          </a:p>
          <a:p>
            <a:r>
              <a:rPr lang="en-GB" sz="2000" b="1" dirty="0"/>
              <a:t>2.Quantity Input</a:t>
            </a:r>
            <a:r>
              <a:rPr lang="en-GB" sz="2000" dirty="0"/>
              <a:t>:</a:t>
            </a:r>
          </a:p>
          <a:p>
            <a:pPr marL="0" lvl="1"/>
            <a:r>
              <a:rPr lang="en-GB" sz="2000" dirty="0"/>
              <a:t>  the user can specify the quantity of the item they wish to order, allowing flexibility in              ordering (e.g., "1", "2", "5").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B2A54F-46C2-89D5-33FD-CE0AD63609EB}"/>
              </a:ext>
            </a:extLst>
          </p:cNvPr>
          <p:cNvSpPr txBox="1"/>
          <p:nvPr/>
        </p:nvSpPr>
        <p:spPr>
          <a:xfrm>
            <a:off x="340348" y="4530849"/>
            <a:ext cx="390469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ea typeface="+mn-lt"/>
                <a:cs typeface="+mn-lt"/>
              </a:rPr>
              <a:t>Error and Exception Handling :</a:t>
            </a:r>
            <a:endParaRPr 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5313C-66DB-F53D-6822-EBBDF15508FB}"/>
              </a:ext>
            </a:extLst>
          </p:cNvPr>
          <p:cNvSpPr txBox="1"/>
          <p:nvPr/>
        </p:nvSpPr>
        <p:spPr>
          <a:xfrm>
            <a:off x="970967" y="5227656"/>
            <a:ext cx="3034862" cy="3678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ea typeface="+mn-lt"/>
                <a:cs typeface="+mn-lt"/>
              </a:rPr>
              <a:t>1.Invalid Quantity Input</a:t>
            </a:r>
            <a:r>
              <a:rPr lang="en-GB" dirty="0">
                <a:ea typeface="+mn-lt"/>
                <a:cs typeface="+mn-lt"/>
              </a:rPr>
              <a:t>: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4800B-B02C-ADAC-831C-2149145B614E}"/>
              </a:ext>
            </a:extLst>
          </p:cNvPr>
          <p:cNvSpPr txBox="1"/>
          <p:nvPr/>
        </p:nvSpPr>
        <p:spPr>
          <a:xfrm>
            <a:off x="5589818" y="5232119"/>
            <a:ext cx="3810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ea typeface="+mn-lt"/>
                <a:cs typeface="+mn-lt"/>
              </a:rPr>
              <a:t>2.Negative or Zero Quantity</a:t>
            </a:r>
            <a:r>
              <a:rPr lang="en-GB" dirty="0">
                <a:ea typeface="+mn-lt"/>
                <a:cs typeface="+mn-lt"/>
              </a:rPr>
              <a:t>: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A765E1-C6A3-8F21-7C03-10D8644D1A80}"/>
              </a:ext>
            </a:extLst>
          </p:cNvPr>
          <p:cNvSpPr txBox="1"/>
          <p:nvPr/>
        </p:nvSpPr>
        <p:spPr>
          <a:xfrm>
            <a:off x="966009" y="5829523"/>
            <a:ext cx="28509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ea typeface="+mn-lt"/>
                <a:cs typeface="+mn-lt"/>
              </a:rPr>
              <a:t>3.Item Not Found</a:t>
            </a:r>
            <a:r>
              <a:rPr lang="en-GB" dirty="0">
                <a:ea typeface="+mn-lt"/>
                <a:cs typeface="+mn-lt"/>
              </a:rPr>
              <a:t>: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B1C5C-660F-4F9A-764E-81DB285E9081}"/>
              </a:ext>
            </a:extLst>
          </p:cNvPr>
          <p:cNvSpPr txBox="1"/>
          <p:nvPr/>
        </p:nvSpPr>
        <p:spPr>
          <a:xfrm>
            <a:off x="5594279" y="5822582"/>
            <a:ext cx="40700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ea typeface="+mn-lt"/>
                <a:cs typeface="+mn-lt"/>
              </a:rPr>
              <a:t>3.Handling Invalid Menu Choices</a:t>
            </a:r>
            <a:r>
              <a:rPr lang="en-GB" dirty="0">
                <a:ea typeface="+mn-lt"/>
                <a:cs typeface="+mn-lt"/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7083D7-D9B5-8B68-C9BD-9741F40E2254}"/>
              </a:ext>
            </a:extLst>
          </p:cNvPr>
          <p:cNvSpPr txBox="1"/>
          <p:nvPr/>
        </p:nvSpPr>
        <p:spPr>
          <a:xfrm>
            <a:off x="486103" y="722586"/>
            <a:ext cx="373117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CD2D7B-C03D-EB0A-471F-4A7688C1CE5B}"/>
              </a:ext>
            </a:extLst>
          </p:cNvPr>
          <p:cNvSpPr txBox="1"/>
          <p:nvPr/>
        </p:nvSpPr>
        <p:spPr>
          <a:xfrm>
            <a:off x="10773103" y="354723"/>
            <a:ext cx="10378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Slide:8</a:t>
            </a:r>
          </a:p>
        </p:txBody>
      </p:sp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5436469E-CBE7-4691-E4B9-DE34EE93E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21" y="1488985"/>
            <a:ext cx="11314980" cy="1407124"/>
          </a:xfrm>
          <a:prstGeom prst="rect">
            <a:avLst/>
          </a:prstGeom>
        </p:spPr>
      </p:pic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2A9F3234-FF79-EA63-AB46-3B92CF970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21" y="3653109"/>
            <a:ext cx="11329358" cy="658839"/>
          </a:xfrm>
          <a:prstGeom prst="rect">
            <a:avLst/>
          </a:prstGeom>
        </p:spPr>
      </p:pic>
      <p:pic>
        <p:nvPicPr>
          <p:cNvPr id="6" name="Picture 5" descr="A computer code with text&#10;&#10;Description automatically generated">
            <a:extLst>
              <a:ext uri="{FF2B5EF4-FFF2-40B4-BE49-F238E27FC236}">
                <a16:creationId xmlns:a16="http://schemas.microsoft.com/office/drawing/2014/main" id="{07D5D3BB-6C62-A297-DEFE-4E459A0A4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43" y="5004590"/>
            <a:ext cx="11329358" cy="87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97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Restaurant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525</cp:revision>
  <dcterms:created xsi:type="dcterms:W3CDTF">2024-10-16T12:12:24Z</dcterms:created>
  <dcterms:modified xsi:type="dcterms:W3CDTF">2024-10-21T10:08:36Z</dcterms:modified>
</cp:coreProperties>
</file>