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10"/>
  </p:notesMasterIdLst>
  <p:sldIdLst>
    <p:sldId id="259" r:id="rId2"/>
    <p:sldId id="260" r:id="rId3"/>
    <p:sldId id="261" r:id="rId4"/>
    <p:sldId id="258"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8B733D-4120-4F55-8EAE-C9DF90D35A84}" type="datetimeFigureOut">
              <a:rPr lang="en-IN" smtClean="0"/>
              <a:t>28-05-2024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71DFD-85AC-463A-8100-457DB69D2E9C}" type="slidenum">
              <a:rPr lang="en-IN" smtClean="0"/>
              <a:t>‹#›</a:t>
            </a:fld>
            <a:endParaRPr lang="en-IN"/>
          </a:p>
        </p:txBody>
      </p:sp>
    </p:spTree>
    <p:extLst>
      <p:ext uri="{BB962C8B-B14F-4D97-AF65-F5344CB8AC3E}">
        <p14:creationId xmlns:p14="http://schemas.microsoft.com/office/powerpoint/2010/main" val="3214953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A53DD7-D0BC-446E-AE08-2BA8E7C962B6}"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679E3-F77C-4F14-8091-4CF537F677B8}" type="slidenum">
              <a:rPr lang="en-IN" smtClean="0"/>
              <a:t>‹#›</a:t>
            </a:fld>
            <a:endParaRPr lang="en-IN"/>
          </a:p>
        </p:txBody>
      </p:sp>
    </p:spTree>
    <p:extLst>
      <p:ext uri="{BB962C8B-B14F-4D97-AF65-F5344CB8AC3E}">
        <p14:creationId xmlns:p14="http://schemas.microsoft.com/office/powerpoint/2010/main" val="125529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A53DD7-D0BC-446E-AE08-2BA8E7C962B6}"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6679E3-F77C-4F14-8091-4CF537F677B8}" type="slidenum">
              <a:rPr lang="en-IN" smtClean="0"/>
              <a:t>‹#›</a:t>
            </a:fld>
            <a:endParaRPr lang="en-IN"/>
          </a:p>
        </p:txBody>
      </p:sp>
    </p:spTree>
    <p:extLst>
      <p:ext uri="{BB962C8B-B14F-4D97-AF65-F5344CB8AC3E}">
        <p14:creationId xmlns:p14="http://schemas.microsoft.com/office/powerpoint/2010/main" val="1544897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A53DD7-D0BC-446E-AE08-2BA8E7C962B6}"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679E3-F77C-4F14-8091-4CF537F677B8}" type="slidenum">
              <a:rPr lang="en-IN" smtClean="0"/>
              <a:t>‹#›</a:t>
            </a:fld>
            <a:endParaRPr lang="en-IN"/>
          </a:p>
        </p:txBody>
      </p:sp>
    </p:spTree>
    <p:extLst>
      <p:ext uri="{BB962C8B-B14F-4D97-AF65-F5344CB8AC3E}">
        <p14:creationId xmlns:p14="http://schemas.microsoft.com/office/powerpoint/2010/main" val="415280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A53DD7-D0BC-446E-AE08-2BA8E7C962B6}"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679E3-F77C-4F14-8091-4CF537F677B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42919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53DD7-D0BC-446E-AE08-2BA8E7C962B6}"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679E3-F77C-4F14-8091-4CF537F677B8}" type="slidenum">
              <a:rPr lang="en-IN" smtClean="0"/>
              <a:t>‹#›</a:t>
            </a:fld>
            <a:endParaRPr lang="en-IN"/>
          </a:p>
        </p:txBody>
      </p:sp>
    </p:spTree>
    <p:extLst>
      <p:ext uri="{BB962C8B-B14F-4D97-AF65-F5344CB8AC3E}">
        <p14:creationId xmlns:p14="http://schemas.microsoft.com/office/powerpoint/2010/main" val="1300014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A53DD7-D0BC-446E-AE08-2BA8E7C962B6}" type="datetimeFigureOut">
              <a:rPr lang="en-IN" smtClean="0"/>
              <a:t>28-05-2024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679E3-F77C-4F14-8091-4CF537F677B8}" type="slidenum">
              <a:rPr lang="en-IN" smtClean="0"/>
              <a:t>‹#›</a:t>
            </a:fld>
            <a:endParaRPr lang="en-IN"/>
          </a:p>
        </p:txBody>
      </p:sp>
    </p:spTree>
    <p:extLst>
      <p:ext uri="{BB962C8B-B14F-4D97-AF65-F5344CB8AC3E}">
        <p14:creationId xmlns:p14="http://schemas.microsoft.com/office/powerpoint/2010/main" val="3839502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A53DD7-D0BC-446E-AE08-2BA8E7C962B6}" type="datetimeFigureOut">
              <a:rPr lang="en-IN" smtClean="0"/>
              <a:t>28-05-2024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679E3-F77C-4F14-8091-4CF537F677B8}" type="slidenum">
              <a:rPr lang="en-IN" smtClean="0"/>
              <a:t>‹#›</a:t>
            </a:fld>
            <a:endParaRPr lang="en-IN"/>
          </a:p>
        </p:txBody>
      </p:sp>
    </p:spTree>
    <p:extLst>
      <p:ext uri="{BB962C8B-B14F-4D97-AF65-F5344CB8AC3E}">
        <p14:creationId xmlns:p14="http://schemas.microsoft.com/office/powerpoint/2010/main" val="1262435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A53DD7-D0BC-446E-AE08-2BA8E7C962B6}"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679E3-F77C-4F14-8091-4CF537F677B8}" type="slidenum">
              <a:rPr lang="en-IN" smtClean="0"/>
              <a:t>‹#›</a:t>
            </a:fld>
            <a:endParaRPr lang="en-IN"/>
          </a:p>
        </p:txBody>
      </p:sp>
    </p:spTree>
    <p:extLst>
      <p:ext uri="{BB962C8B-B14F-4D97-AF65-F5344CB8AC3E}">
        <p14:creationId xmlns:p14="http://schemas.microsoft.com/office/powerpoint/2010/main" val="1028515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A53DD7-D0BC-446E-AE08-2BA8E7C962B6}"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679E3-F77C-4F14-8091-4CF537F677B8}" type="slidenum">
              <a:rPr lang="en-IN" smtClean="0"/>
              <a:t>‹#›</a:t>
            </a:fld>
            <a:endParaRPr lang="en-IN"/>
          </a:p>
        </p:txBody>
      </p:sp>
    </p:spTree>
    <p:extLst>
      <p:ext uri="{BB962C8B-B14F-4D97-AF65-F5344CB8AC3E}">
        <p14:creationId xmlns:p14="http://schemas.microsoft.com/office/powerpoint/2010/main" val="294167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DA53DD7-D0BC-446E-AE08-2BA8E7C962B6}"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679E3-F77C-4F14-8091-4CF537F677B8}" type="slidenum">
              <a:rPr lang="en-IN" smtClean="0"/>
              <a:t>‹#›</a:t>
            </a:fld>
            <a:endParaRPr lang="en-IN"/>
          </a:p>
        </p:txBody>
      </p:sp>
    </p:spTree>
    <p:extLst>
      <p:ext uri="{BB962C8B-B14F-4D97-AF65-F5344CB8AC3E}">
        <p14:creationId xmlns:p14="http://schemas.microsoft.com/office/powerpoint/2010/main" val="3347507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53DD7-D0BC-446E-AE08-2BA8E7C962B6}"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679E3-F77C-4F14-8091-4CF537F677B8}" type="slidenum">
              <a:rPr lang="en-IN" smtClean="0"/>
              <a:t>‹#›</a:t>
            </a:fld>
            <a:endParaRPr lang="en-IN"/>
          </a:p>
        </p:txBody>
      </p:sp>
    </p:spTree>
    <p:extLst>
      <p:ext uri="{BB962C8B-B14F-4D97-AF65-F5344CB8AC3E}">
        <p14:creationId xmlns:p14="http://schemas.microsoft.com/office/powerpoint/2010/main" val="256195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A53DD7-D0BC-446E-AE08-2BA8E7C962B6}"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6679E3-F77C-4F14-8091-4CF537F677B8}" type="slidenum">
              <a:rPr lang="en-IN" smtClean="0"/>
              <a:t>‹#›</a:t>
            </a:fld>
            <a:endParaRPr lang="en-IN"/>
          </a:p>
        </p:txBody>
      </p:sp>
    </p:spTree>
    <p:extLst>
      <p:ext uri="{BB962C8B-B14F-4D97-AF65-F5344CB8AC3E}">
        <p14:creationId xmlns:p14="http://schemas.microsoft.com/office/powerpoint/2010/main" val="3178634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A53DD7-D0BC-446E-AE08-2BA8E7C962B6}" type="datetimeFigureOut">
              <a:rPr lang="en-IN" smtClean="0"/>
              <a:t>28-05-2024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6679E3-F77C-4F14-8091-4CF537F677B8}" type="slidenum">
              <a:rPr lang="en-IN" smtClean="0"/>
              <a:t>‹#›</a:t>
            </a:fld>
            <a:endParaRPr lang="en-IN"/>
          </a:p>
        </p:txBody>
      </p:sp>
    </p:spTree>
    <p:extLst>
      <p:ext uri="{BB962C8B-B14F-4D97-AF65-F5344CB8AC3E}">
        <p14:creationId xmlns:p14="http://schemas.microsoft.com/office/powerpoint/2010/main" val="275856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A53DD7-D0BC-446E-AE08-2BA8E7C962B6}" type="datetimeFigureOut">
              <a:rPr lang="en-IN" smtClean="0"/>
              <a:t>28-05-2024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46679E3-F77C-4F14-8091-4CF537F677B8}" type="slidenum">
              <a:rPr lang="en-IN" smtClean="0"/>
              <a:t>‹#›</a:t>
            </a:fld>
            <a:endParaRPr lang="en-IN"/>
          </a:p>
        </p:txBody>
      </p:sp>
    </p:spTree>
    <p:extLst>
      <p:ext uri="{BB962C8B-B14F-4D97-AF65-F5344CB8AC3E}">
        <p14:creationId xmlns:p14="http://schemas.microsoft.com/office/powerpoint/2010/main" val="2494561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DA53DD7-D0BC-446E-AE08-2BA8E7C962B6}" type="datetimeFigureOut">
              <a:rPr lang="en-IN" smtClean="0"/>
              <a:t>28-05-2024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46679E3-F77C-4F14-8091-4CF537F677B8}" type="slidenum">
              <a:rPr lang="en-IN" smtClean="0"/>
              <a:t>‹#›</a:t>
            </a:fld>
            <a:endParaRPr lang="en-IN"/>
          </a:p>
        </p:txBody>
      </p:sp>
    </p:spTree>
    <p:extLst>
      <p:ext uri="{BB962C8B-B14F-4D97-AF65-F5344CB8AC3E}">
        <p14:creationId xmlns:p14="http://schemas.microsoft.com/office/powerpoint/2010/main" val="250922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DA53DD7-D0BC-446E-AE08-2BA8E7C962B6}" type="datetimeFigureOut">
              <a:rPr lang="en-IN" smtClean="0"/>
              <a:t>28-05-2024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46679E3-F77C-4F14-8091-4CF537F677B8}" type="slidenum">
              <a:rPr lang="en-IN" smtClean="0"/>
              <a:t>‹#›</a:t>
            </a:fld>
            <a:endParaRPr lang="en-IN"/>
          </a:p>
        </p:txBody>
      </p:sp>
    </p:spTree>
    <p:extLst>
      <p:ext uri="{BB962C8B-B14F-4D97-AF65-F5344CB8AC3E}">
        <p14:creationId xmlns:p14="http://schemas.microsoft.com/office/powerpoint/2010/main" val="423876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A53DD7-D0BC-446E-AE08-2BA8E7C962B6}"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6679E3-F77C-4F14-8091-4CF537F677B8}" type="slidenum">
              <a:rPr lang="en-IN" smtClean="0"/>
              <a:t>‹#›</a:t>
            </a:fld>
            <a:endParaRPr lang="en-IN"/>
          </a:p>
        </p:txBody>
      </p:sp>
    </p:spTree>
    <p:extLst>
      <p:ext uri="{BB962C8B-B14F-4D97-AF65-F5344CB8AC3E}">
        <p14:creationId xmlns:p14="http://schemas.microsoft.com/office/powerpoint/2010/main" val="1697936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DA53DD7-D0BC-446E-AE08-2BA8E7C962B6}" type="datetimeFigureOut">
              <a:rPr lang="en-IN" smtClean="0"/>
              <a:t>28-05-2024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6679E3-F77C-4F14-8091-4CF537F677B8}" type="slidenum">
              <a:rPr lang="en-IN" smtClean="0"/>
              <a:t>‹#›</a:t>
            </a:fld>
            <a:endParaRPr lang="en-IN"/>
          </a:p>
        </p:txBody>
      </p:sp>
    </p:spTree>
    <p:extLst>
      <p:ext uri="{BB962C8B-B14F-4D97-AF65-F5344CB8AC3E}">
        <p14:creationId xmlns:p14="http://schemas.microsoft.com/office/powerpoint/2010/main" val="2604475664"/>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igneshvsinl123@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5495" y="1752601"/>
            <a:ext cx="7721009" cy="1362739"/>
          </a:xfrm>
        </p:spPr>
        <p:txBody>
          <a:bodyPr/>
          <a:lstStyle/>
          <a:p>
            <a:r>
              <a:rPr lang="en-US" b="1" dirty="0">
                <a:latin typeface="Times New Roman" panose="02020603050405020304" pitchFamily="18" charset="0"/>
                <a:cs typeface="Times New Roman" panose="02020603050405020304" pitchFamily="18" charset="0"/>
              </a:rPr>
              <a:t>Data modeling</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714137F-435A-9B06-A262-ED069936098E}"/>
              </a:ext>
            </a:extLst>
          </p:cNvPr>
          <p:cNvSpPr txBox="1"/>
          <p:nvPr/>
        </p:nvSpPr>
        <p:spPr>
          <a:xfrm>
            <a:off x="7134446" y="4816548"/>
            <a:ext cx="4529470" cy="1682897"/>
          </a:xfrm>
          <a:prstGeom prst="rect">
            <a:avLst/>
          </a:prstGeom>
          <a:noFill/>
        </p:spPr>
        <p:txBody>
          <a:bodyPr wrap="square" rtlCol="0">
            <a:spAutoFit/>
          </a:bodyPr>
          <a:lstStyle/>
          <a:p>
            <a:pPr>
              <a:lnSpc>
                <a:spcPct val="150000"/>
              </a:lnSpc>
            </a:pPr>
            <a:r>
              <a:rPr lang="en-US" sz="2400" b="1" dirty="0"/>
              <a:t>Vignesh saran T</a:t>
            </a:r>
          </a:p>
          <a:p>
            <a:pPr>
              <a:lnSpc>
                <a:spcPct val="150000"/>
              </a:lnSpc>
            </a:pPr>
            <a:r>
              <a:rPr lang="en-US" sz="2400" b="1" dirty="0">
                <a:hlinkClick r:id="rId2"/>
              </a:rPr>
              <a:t>vigneshvsinl123@gmail.com</a:t>
            </a:r>
            <a:endParaRPr lang="en-US" sz="2400" b="1" dirty="0"/>
          </a:p>
          <a:p>
            <a:pPr>
              <a:lnSpc>
                <a:spcPct val="150000"/>
              </a:lnSpc>
            </a:pPr>
            <a:r>
              <a:rPr lang="en-US" sz="2400" b="1" dirty="0"/>
              <a:t>8870272324</a:t>
            </a:r>
            <a:endParaRPr lang="en-IN" sz="2400" b="1" dirty="0"/>
          </a:p>
        </p:txBody>
      </p:sp>
      <p:sp>
        <p:nvSpPr>
          <p:cNvPr id="5" name="TextBox 4">
            <a:extLst>
              <a:ext uri="{FF2B5EF4-FFF2-40B4-BE49-F238E27FC236}">
                <a16:creationId xmlns:a16="http://schemas.microsoft.com/office/drawing/2014/main" id="{E82BA8E7-6E91-0360-48CD-12E455986FBC}"/>
              </a:ext>
            </a:extLst>
          </p:cNvPr>
          <p:cNvSpPr txBox="1"/>
          <p:nvPr/>
        </p:nvSpPr>
        <p:spPr>
          <a:xfrm>
            <a:off x="5656521" y="4401049"/>
            <a:ext cx="191386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DONE BY:</a:t>
            </a:r>
          </a:p>
          <a:p>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Hp\Downloads\cognizant\Untitled.png"/>
          <p:cNvPicPr>
            <a:picLocks noChangeAspect="1" noChangeArrowheads="1"/>
          </p:cNvPicPr>
          <p:nvPr/>
        </p:nvPicPr>
        <p:blipFill>
          <a:blip r:embed="rId2"/>
          <a:srcRect/>
          <a:stretch>
            <a:fillRect/>
          </a:stretch>
        </p:blipFill>
        <p:spPr bwMode="auto">
          <a:xfrm>
            <a:off x="2176462" y="1502736"/>
            <a:ext cx="7839076" cy="3537097"/>
          </a:xfrm>
          <a:prstGeom prst="rect">
            <a:avLst/>
          </a:prstGeom>
          <a:noFill/>
        </p:spPr>
      </p:pic>
      <p:sp>
        <p:nvSpPr>
          <p:cNvPr id="2" name="TextBox 1">
            <a:extLst>
              <a:ext uri="{FF2B5EF4-FFF2-40B4-BE49-F238E27FC236}">
                <a16:creationId xmlns:a16="http://schemas.microsoft.com/office/drawing/2014/main" id="{3333F126-9918-9101-4866-5BB12F4FA4C2}"/>
              </a:ext>
            </a:extLst>
          </p:cNvPr>
          <p:cNvSpPr txBox="1"/>
          <p:nvPr/>
        </p:nvSpPr>
        <p:spPr>
          <a:xfrm>
            <a:off x="2743200" y="414670"/>
            <a:ext cx="5911702"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BLOCK DIAGRAM</a:t>
            </a:r>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6140" y="83289"/>
            <a:ext cx="8229600" cy="5745163"/>
          </a:xfrm>
        </p:spPr>
        <p:txBody>
          <a:bodyPr>
            <a:noAutofit/>
          </a:bodyPr>
          <a:lstStyle/>
          <a:p>
            <a:r>
              <a:rPr lang="en-US" sz="2800" dirty="0">
                <a:latin typeface="Times New Roman" panose="02020603050405020304" pitchFamily="18" charset="0"/>
                <a:cs typeface="Times New Roman" panose="02020603050405020304" pitchFamily="18" charset="0"/>
              </a:rPr>
              <a:t>This data model diagram shows:</a:t>
            </a:r>
          </a:p>
          <a:p>
            <a:r>
              <a:rPr lang="en-US" sz="2800" dirty="0">
                <a:latin typeface="Times New Roman" panose="02020603050405020304" pitchFamily="18" charset="0"/>
                <a:cs typeface="Times New Roman" panose="02020603050405020304" pitchFamily="18" charset="0"/>
              </a:rPr>
              <a:t>●	3 tables:  </a:t>
            </a:r>
          </a:p>
          <a:p>
            <a:r>
              <a:rPr lang="en-US" sz="2800" dirty="0">
                <a:latin typeface="Times New Roman" panose="02020603050405020304" pitchFamily="18" charset="0"/>
                <a:cs typeface="Times New Roman" panose="02020603050405020304" pitchFamily="18" charset="0"/>
              </a:rPr>
              <a:t>○	sales = sales data</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sensor_storage_temperature</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IoT</a:t>
            </a:r>
            <a:r>
              <a:rPr lang="en-US" sz="2800" dirty="0">
                <a:latin typeface="Times New Roman" panose="02020603050405020304" pitchFamily="18" charset="0"/>
                <a:cs typeface="Times New Roman" panose="02020603050405020304" pitchFamily="18" charset="0"/>
              </a:rPr>
              <a:t> data from the temperature sensors in the storage facility for the products</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sensor_stock_levels</a:t>
            </a:r>
            <a:r>
              <a:rPr lang="en-US" sz="2800" dirty="0">
                <a:latin typeface="Times New Roman" panose="02020603050405020304" pitchFamily="18" charset="0"/>
                <a:cs typeface="Times New Roman" panose="02020603050405020304" pitchFamily="18" charset="0"/>
              </a:rPr>
              <a:t> = estimated stock levels of products based on </a:t>
            </a:r>
            <a:r>
              <a:rPr lang="en-US" sz="2800" dirty="0" err="1">
                <a:latin typeface="Times New Roman" panose="02020603050405020304" pitchFamily="18" charset="0"/>
                <a:cs typeface="Times New Roman" panose="02020603050405020304" pitchFamily="18" charset="0"/>
              </a:rPr>
              <a:t>IoT</a:t>
            </a:r>
            <a:r>
              <a:rPr lang="en-US" sz="2800" dirty="0">
                <a:latin typeface="Times New Roman" panose="02020603050405020304" pitchFamily="18" charset="0"/>
                <a:cs typeface="Times New Roman" panose="02020603050405020304" pitchFamily="18" charset="0"/>
              </a:rPr>
              <a:t> sensors</a:t>
            </a:r>
          </a:p>
          <a:p>
            <a:r>
              <a:rPr lang="en-US" sz="2800" dirty="0">
                <a:latin typeface="Times New Roman" panose="02020603050405020304" pitchFamily="18" charset="0"/>
                <a:cs typeface="Times New Roman" panose="02020603050405020304" pitchFamily="18" charset="0"/>
              </a:rPr>
              <a:t>●	Relations between tables</a:t>
            </a:r>
          </a:p>
          <a:p>
            <a:r>
              <a:rPr lang="en-US" sz="2800" dirty="0">
                <a:latin typeface="Times New Roman" panose="02020603050405020304" pitchFamily="18" charset="0"/>
                <a:cs typeface="Times New Roman" panose="02020603050405020304" pitchFamily="18" charset="0"/>
              </a:rPr>
              <a:t>○	These are shown by the arrows. Make note of the columns that connect the start and end of the arrows, this indicates how you can merge the tables using these linked columns. </a:t>
            </a: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8E32425-DA43-2DAD-6D3C-704EDBE85DF8}"/>
              </a:ext>
            </a:extLst>
          </p:cNvPr>
          <p:cNvGraphicFramePr>
            <a:graphicFrameLocks noGrp="1"/>
          </p:cNvGraphicFramePr>
          <p:nvPr>
            <p:ph idx="1"/>
            <p:extLst>
              <p:ext uri="{D42A27DB-BD31-4B8C-83A1-F6EECF244321}">
                <p14:modId xmlns:p14="http://schemas.microsoft.com/office/powerpoint/2010/main" val="2679331146"/>
              </p:ext>
            </p:extLst>
          </p:nvPr>
        </p:nvGraphicFramePr>
        <p:xfrm>
          <a:off x="637953" y="118110"/>
          <a:ext cx="10143459" cy="6621780"/>
        </p:xfrm>
        <a:graphic>
          <a:graphicData uri="http://schemas.openxmlformats.org/drawingml/2006/table">
            <a:tbl>
              <a:tblPr firstRow="1" bandRow="1">
                <a:tableStyleId>{21E4AEA4-8DFA-4A89-87EB-49C32662AFE0}</a:tableStyleId>
              </a:tblPr>
              <a:tblGrid>
                <a:gridCol w="1127051">
                  <a:extLst>
                    <a:ext uri="{9D8B030D-6E8A-4147-A177-3AD203B41FA5}">
                      <a16:colId xmlns:a16="http://schemas.microsoft.com/office/drawing/2014/main" val="3264619562"/>
                    </a:ext>
                  </a:extLst>
                </a:gridCol>
                <a:gridCol w="1127051">
                  <a:extLst>
                    <a:ext uri="{9D8B030D-6E8A-4147-A177-3AD203B41FA5}">
                      <a16:colId xmlns:a16="http://schemas.microsoft.com/office/drawing/2014/main" val="2674595664"/>
                    </a:ext>
                  </a:extLst>
                </a:gridCol>
                <a:gridCol w="1127051">
                  <a:extLst>
                    <a:ext uri="{9D8B030D-6E8A-4147-A177-3AD203B41FA5}">
                      <a16:colId xmlns:a16="http://schemas.microsoft.com/office/drawing/2014/main" val="2593481791"/>
                    </a:ext>
                  </a:extLst>
                </a:gridCol>
                <a:gridCol w="1127051">
                  <a:extLst>
                    <a:ext uri="{9D8B030D-6E8A-4147-A177-3AD203B41FA5}">
                      <a16:colId xmlns:a16="http://schemas.microsoft.com/office/drawing/2014/main" val="1000419356"/>
                    </a:ext>
                  </a:extLst>
                </a:gridCol>
                <a:gridCol w="1127051">
                  <a:extLst>
                    <a:ext uri="{9D8B030D-6E8A-4147-A177-3AD203B41FA5}">
                      <a16:colId xmlns:a16="http://schemas.microsoft.com/office/drawing/2014/main" val="3385895641"/>
                    </a:ext>
                  </a:extLst>
                </a:gridCol>
                <a:gridCol w="1127051">
                  <a:extLst>
                    <a:ext uri="{9D8B030D-6E8A-4147-A177-3AD203B41FA5}">
                      <a16:colId xmlns:a16="http://schemas.microsoft.com/office/drawing/2014/main" val="2312998958"/>
                    </a:ext>
                  </a:extLst>
                </a:gridCol>
                <a:gridCol w="1127051">
                  <a:extLst>
                    <a:ext uri="{9D8B030D-6E8A-4147-A177-3AD203B41FA5}">
                      <a16:colId xmlns:a16="http://schemas.microsoft.com/office/drawing/2014/main" val="1728790120"/>
                    </a:ext>
                  </a:extLst>
                </a:gridCol>
                <a:gridCol w="1127051">
                  <a:extLst>
                    <a:ext uri="{9D8B030D-6E8A-4147-A177-3AD203B41FA5}">
                      <a16:colId xmlns:a16="http://schemas.microsoft.com/office/drawing/2014/main" val="2566972369"/>
                    </a:ext>
                  </a:extLst>
                </a:gridCol>
                <a:gridCol w="1127051">
                  <a:extLst>
                    <a:ext uri="{9D8B030D-6E8A-4147-A177-3AD203B41FA5}">
                      <a16:colId xmlns:a16="http://schemas.microsoft.com/office/drawing/2014/main" val="4045274170"/>
                    </a:ext>
                  </a:extLst>
                </a:gridCol>
              </a:tblGrid>
              <a:tr h="471905">
                <a:tc>
                  <a:txBody>
                    <a:bodyPr/>
                    <a:lstStyle/>
                    <a:p>
                      <a:pPr algn="just" fontAlgn="b"/>
                      <a:r>
                        <a:rPr lang="en-IN" sz="1600" b="0" u="none" strike="noStrike" dirty="0" err="1">
                          <a:solidFill>
                            <a:srgbClr val="000000"/>
                          </a:solidFill>
                          <a:effectLst/>
                          <a:latin typeface="Times New Roman" panose="02020603050405020304" pitchFamily="18" charset="0"/>
                          <a:cs typeface="Times New Roman" panose="02020603050405020304" pitchFamily="18" charset="0"/>
                        </a:rPr>
                        <a:t>transaction_id</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timestamp</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product_id</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category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customer_type</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dirty="0" err="1">
                          <a:solidFill>
                            <a:srgbClr val="000000"/>
                          </a:solidFill>
                          <a:effectLst/>
                          <a:latin typeface="Times New Roman" panose="02020603050405020304" pitchFamily="18" charset="0"/>
                          <a:cs typeface="Times New Roman" panose="02020603050405020304" pitchFamily="18" charset="0"/>
                        </a:rPr>
                        <a:t>unit_price</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quantity</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total</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payment_type</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797135063"/>
                  </a:ext>
                </a:extLst>
              </a:tr>
              <a:tr h="1170663">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a1c82654-c52c-45b3-8ce8-4c2a1efe63ed</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02-03-2022 09:51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dirty="0">
                          <a:solidFill>
                            <a:srgbClr val="000000"/>
                          </a:solidFill>
                          <a:effectLst/>
                          <a:latin typeface="Times New Roman" panose="02020603050405020304" pitchFamily="18" charset="0"/>
                          <a:cs typeface="Times New Roman" panose="02020603050405020304" pitchFamily="18" charset="0"/>
                        </a:rPr>
                        <a:t>3bc6c1ea-0198-46de-9ffd-514ae3338713</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fruit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gold</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3.99</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2</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7.98</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dirty="0">
                          <a:solidFill>
                            <a:srgbClr val="000000"/>
                          </a:solidFill>
                          <a:effectLst/>
                          <a:latin typeface="Times New Roman" panose="02020603050405020304" pitchFamily="18" charset="0"/>
                          <a:cs typeface="Times New Roman" panose="02020603050405020304" pitchFamily="18" charset="0"/>
                        </a:rPr>
                        <a:t>e-wallet</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629900648"/>
                  </a:ext>
                </a:extLst>
              </a:tr>
              <a:tr h="1170663">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931ad550-09e8-4da6-beaa-8c9d17be9c60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06-03-2022 10:33</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dirty="0">
                          <a:solidFill>
                            <a:srgbClr val="000000"/>
                          </a:solidFill>
                          <a:effectLst/>
                          <a:latin typeface="Times New Roman" panose="02020603050405020304" pitchFamily="18" charset="0"/>
                          <a:cs typeface="Times New Roman" panose="02020603050405020304" pitchFamily="18" charset="0"/>
                        </a:rPr>
                        <a:t>ad81b46c-bf38-41cf-9b54-5fe7f5eba93e</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fruit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standard</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3.99</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3.99</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e-wallet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216012154"/>
                  </a:ext>
                </a:extLst>
              </a:tr>
              <a:tr h="1170663">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ae133534-6f61-4cd6-b6b8-d1c1d8d90aea</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04-03-2022 17:20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7c55cbd4-f306-4c04-a030-628cbe7867c1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fruit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premium</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0.19</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2</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0.38</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e-wallet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596989065"/>
                  </a:ext>
                </a:extLst>
              </a:tr>
              <a:tr h="1170663">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157cebd9-aaf0-475d-8a11-7c8e0f5b76e4</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02-03-2022 17:23</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80da8348-1707-403f-8be7-9e6deeccc883</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fruit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gold</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0.19</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4</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0.76</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e-wallet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246504525"/>
                  </a:ext>
                </a:extLst>
              </a:tr>
              <a:tr h="1170663">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a81a6cd3-5e0c-44a2-826c-aea43e46c514</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05-03-2022 14:32</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7f5e86e6-f06f-45f6-bf44-27b095c9ad1d</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fruit</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basic</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4.49</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2</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a:solidFill>
                            <a:srgbClr val="000000"/>
                          </a:solidFill>
                          <a:effectLst/>
                          <a:latin typeface="Times New Roman" panose="02020603050405020304" pitchFamily="18" charset="0"/>
                          <a:cs typeface="Times New Roman" panose="02020603050405020304" pitchFamily="18" charset="0"/>
                        </a:rPr>
                        <a:t>8.98</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just" fontAlgn="b"/>
                      <a:r>
                        <a:rPr lang="en-IN" sz="1600" b="0" u="none" strike="noStrike" dirty="0">
                          <a:solidFill>
                            <a:srgbClr val="000000"/>
                          </a:solidFill>
                          <a:effectLst/>
                          <a:latin typeface="Times New Roman" panose="02020603050405020304" pitchFamily="18" charset="0"/>
                          <a:cs typeface="Times New Roman" panose="02020603050405020304" pitchFamily="18" charset="0"/>
                        </a:rPr>
                        <a:t>debit card</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70739940"/>
                  </a:ext>
                </a:extLst>
              </a:tr>
            </a:tbl>
          </a:graphicData>
        </a:graphic>
      </p:graphicFrame>
    </p:spTree>
    <p:extLst>
      <p:ext uri="{BB962C8B-B14F-4D97-AF65-F5344CB8AC3E}">
        <p14:creationId xmlns:p14="http://schemas.microsoft.com/office/powerpoint/2010/main" val="2726991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FCA12-EB51-BD70-4038-05CF28BB5A8F}"/>
              </a:ext>
            </a:extLst>
          </p:cNvPr>
          <p:cNvSpPr>
            <a:spLocks noGrp="1"/>
          </p:cNvSpPr>
          <p:nvPr>
            <p:ph idx="1"/>
          </p:nvPr>
        </p:nvSpPr>
        <p:spPr>
          <a:xfrm>
            <a:off x="1326596" y="1106621"/>
            <a:ext cx="8946541" cy="4195481"/>
          </a:xfrm>
        </p:spPr>
        <p:txBody>
          <a:bodyPr>
            <a:noAutofit/>
          </a:bodyPr>
          <a:lstStyle/>
          <a:p>
            <a:pPr algn="just">
              <a:lnSpc>
                <a:spcPct val="115000"/>
              </a:lnSpc>
            </a:pPr>
            <a:r>
              <a:rPr lang="en-IN" dirty="0">
                <a:effectLst/>
                <a:latin typeface="Times New Roman" panose="02020603050405020304" pitchFamily="18" charset="0"/>
                <a:ea typeface="Arial" panose="020B0604020202020204" pitchFamily="34" charset="0"/>
              </a:rPr>
              <a:t>Here are the key findings from my analysis:</a:t>
            </a:r>
            <a:endParaRPr lang="en-IN" dirty="0">
              <a:effectLst/>
              <a:latin typeface="Arial" panose="020B0604020202020204" pitchFamily="34" charset="0"/>
              <a:ea typeface="Arial" panose="020B0604020202020204" pitchFamily="34" charset="0"/>
            </a:endParaRPr>
          </a:p>
          <a:p>
            <a:pPr marL="0" indent="0" algn="just">
              <a:lnSpc>
                <a:spcPct val="115000"/>
              </a:lnSpc>
              <a:buNone/>
            </a:pPr>
            <a:r>
              <a:rPr lang="en-IN" dirty="0">
                <a:effectLst/>
                <a:latin typeface="Times New Roman" panose="02020603050405020304" pitchFamily="18" charset="0"/>
                <a:ea typeface="Arial" panose="020B0604020202020204" pitchFamily="34" charset="0"/>
              </a:rPr>
              <a:t> </a:t>
            </a:r>
            <a:endParaRPr lang="en-IN"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IN" dirty="0">
                <a:effectLst/>
                <a:latin typeface="Times New Roman" panose="02020603050405020304" pitchFamily="18" charset="0"/>
                <a:ea typeface="Arial" panose="020B0604020202020204" pitchFamily="34" charset="0"/>
              </a:rPr>
              <a:t>The dataset consists of sales data with various columns such as transaction ID, product ID, date of sale, category, customer type, unit price, quantity, total, and payment type. </a:t>
            </a:r>
            <a:endParaRPr lang="en-IN"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IN" dirty="0">
                <a:effectLst/>
                <a:latin typeface="Times New Roman" panose="02020603050405020304" pitchFamily="18" charset="0"/>
                <a:ea typeface="Arial" panose="020B0604020202020204" pitchFamily="34" charset="0"/>
              </a:rPr>
              <a:t>The dataset includes sales data for a specific period, from [2022-03-01] to [2022-03-07].</a:t>
            </a:r>
            <a:endParaRPr lang="en-IN"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IN" dirty="0">
                <a:effectLst/>
                <a:latin typeface="Times New Roman" panose="02020603050405020304" pitchFamily="18" charset="0"/>
                <a:ea typeface="Arial" panose="020B0604020202020204" pitchFamily="34" charset="0"/>
              </a:rPr>
              <a:t>The average price of products sold is $7.79, with a minimum price of $0.19 and a maximum price of $23.99.</a:t>
            </a:r>
            <a:endParaRPr lang="en-IN"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IN" dirty="0">
                <a:effectLst/>
                <a:latin typeface="Times New Roman" panose="02020603050405020304" pitchFamily="18" charset="0"/>
                <a:ea typeface="Arial" panose="020B0604020202020204" pitchFamily="34" charset="0"/>
              </a:rPr>
              <a:t>The apple sold in large quantities, while the pet sold in small quantities.</a:t>
            </a:r>
            <a:endParaRPr lang="en-IN"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IN" dirty="0">
                <a:effectLst/>
                <a:latin typeface="Times New Roman" panose="02020603050405020304" pitchFamily="18" charset="0"/>
                <a:ea typeface="Arial" panose="020B0604020202020204" pitchFamily="34" charset="0"/>
              </a:rPr>
              <a:t>Kitchen products are the top revenue-generating </a:t>
            </a:r>
            <a:r>
              <a:rPr lang="en-IN" dirty="0" err="1">
                <a:effectLst/>
                <a:latin typeface="Times New Roman" panose="02020603050405020304" pitchFamily="18" charset="0"/>
                <a:ea typeface="Arial" panose="020B0604020202020204" pitchFamily="34" charset="0"/>
              </a:rPr>
              <a:t>category.Spices</a:t>
            </a:r>
            <a:r>
              <a:rPr lang="en-IN" dirty="0">
                <a:effectLst/>
                <a:latin typeface="Times New Roman" panose="02020603050405020304" pitchFamily="18" charset="0"/>
                <a:ea typeface="Arial" panose="020B0604020202020204" pitchFamily="34" charset="0"/>
              </a:rPr>
              <a:t> and herbs are the lowest revenue-generating categories. This category is taken by the total revenue of sales.</a:t>
            </a:r>
            <a:endParaRPr lang="en-IN" dirty="0">
              <a:effectLst/>
              <a:latin typeface="Arial" panose="020B0604020202020204" pitchFamily="34" charset="0"/>
              <a:ea typeface="Arial" panose="020B0604020202020204" pitchFamily="34" charset="0"/>
            </a:endParaRPr>
          </a:p>
          <a:p>
            <a:endParaRPr lang="en-IN" dirty="0"/>
          </a:p>
        </p:txBody>
      </p:sp>
      <p:sp>
        <p:nvSpPr>
          <p:cNvPr id="4" name="TextBox 3">
            <a:extLst>
              <a:ext uri="{FF2B5EF4-FFF2-40B4-BE49-F238E27FC236}">
                <a16:creationId xmlns:a16="http://schemas.microsoft.com/office/drawing/2014/main" id="{60EE6164-4C73-ECDD-F2A9-30A7A99483A2}"/>
              </a:ext>
            </a:extLst>
          </p:cNvPr>
          <p:cNvSpPr txBox="1"/>
          <p:nvPr/>
        </p:nvSpPr>
        <p:spPr>
          <a:xfrm>
            <a:off x="3795824" y="301354"/>
            <a:ext cx="2731261" cy="707886"/>
          </a:xfrm>
          <a:prstGeom prst="rect">
            <a:avLst/>
          </a:prstGeom>
          <a:noFill/>
        </p:spPr>
        <p:txBody>
          <a:bodyPr wrap="none" rtlCol="0">
            <a:spAutoFit/>
          </a:bodyPr>
          <a:lstStyle/>
          <a:p>
            <a:r>
              <a:rPr lang="en-IN" sz="4000" b="1" dirty="0">
                <a:effectLst/>
                <a:latin typeface="Times New Roman" panose="02020603050405020304" pitchFamily="18" charset="0"/>
                <a:ea typeface="Arial" panose="020B0604020202020204" pitchFamily="34" charset="0"/>
              </a:rPr>
              <a:t>ANALYSIS</a:t>
            </a:r>
            <a:endParaRPr lang="en-IN" sz="4000" b="1" dirty="0"/>
          </a:p>
        </p:txBody>
      </p:sp>
    </p:spTree>
    <p:extLst>
      <p:ext uri="{BB962C8B-B14F-4D97-AF65-F5344CB8AC3E}">
        <p14:creationId xmlns:p14="http://schemas.microsoft.com/office/powerpoint/2010/main" val="2803181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709DE066-CD02-1B3C-98C9-589D9ECFB6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9512" y="1215744"/>
            <a:ext cx="4621718" cy="4759754"/>
          </a:xfrm>
        </p:spPr>
      </p:pic>
      <p:pic>
        <p:nvPicPr>
          <p:cNvPr id="13" name="Picture 12">
            <a:extLst>
              <a:ext uri="{FF2B5EF4-FFF2-40B4-BE49-F238E27FC236}">
                <a16:creationId xmlns:a16="http://schemas.microsoft.com/office/drawing/2014/main" id="{5DF4EE83-0ECB-0EE2-4055-8A11C17F1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770" y="1215744"/>
            <a:ext cx="6390904" cy="4866079"/>
          </a:xfrm>
          <a:prstGeom prst="rect">
            <a:avLst/>
          </a:prstGeom>
        </p:spPr>
      </p:pic>
      <p:sp>
        <p:nvSpPr>
          <p:cNvPr id="15" name="TextBox 14">
            <a:extLst>
              <a:ext uri="{FF2B5EF4-FFF2-40B4-BE49-F238E27FC236}">
                <a16:creationId xmlns:a16="http://schemas.microsoft.com/office/drawing/2014/main" id="{D90F717D-3E83-2F56-7F43-5501C1E21542}"/>
              </a:ext>
            </a:extLst>
          </p:cNvPr>
          <p:cNvSpPr txBox="1"/>
          <p:nvPr/>
        </p:nvSpPr>
        <p:spPr>
          <a:xfrm>
            <a:off x="3196853" y="211822"/>
            <a:ext cx="586208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GRAPHICAL REPRESENTATION</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59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86104C-E55A-F832-EBC6-D2F8C0C7D9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381" y="597473"/>
            <a:ext cx="10397836" cy="4888928"/>
          </a:xfrm>
        </p:spPr>
      </p:pic>
    </p:spTree>
    <p:extLst>
      <p:ext uri="{BB962C8B-B14F-4D97-AF65-F5344CB8AC3E}">
        <p14:creationId xmlns:p14="http://schemas.microsoft.com/office/powerpoint/2010/main" val="772852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410143-EB9F-F7FF-4CBE-630ED7833031}"/>
              </a:ext>
            </a:extLst>
          </p:cNvPr>
          <p:cNvSpPr>
            <a:spLocks noGrp="1"/>
          </p:cNvSpPr>
          <p:nvPr>
            <p:ph idx="1"/>
          </p:nvPr>
        </p:nvSpPr>
        <p:spPr>
          <a:xfrm>
            <a:off x="3245459" y="2520752"/>
            <a:ext cx="6089927" cy="1636580"/>
          </a:xfrm>
        </p:spPr>
        <p:txBody>
          <a:bodyPr>
            <a:normAutofit/>
          </a:bodyPr>
          <a:lstStyle/>
          <a:p>
            <a:pPr marL="0" indent="0">
              <a:buNone/>
            </a:pPr>
            <a:r>
              <a:rPr lang="en-US" sz="6600" dirty="0">
                <a:latin typeface="Times New Roman" panose="02020603050405020304" pitchFamily="18" charset="0"/>
                <a:cs typeface="Times New Roman" panose="02020603050405020304" pitchFamily="18" charset="0"/>
              </a:rPr>
              <a:t>THANK YOU</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022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TotalTime>
  <Words>321</Words>
  <Application>Microsoft Office PowerPoint</Application>
  <PresentationFormat>Widescreen</PresentationFormat>
  <Paragraphs>77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Symbol</vt:lpstr>
      <vt:lpstr>Times New Roman</vt:lpstr>
      <vt:lpstr>Wingdings 3</vt:lpstr>
      <vt:lpstr>Ion</vt:lpstr>
      <vt:lpstr>Data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dc:title>
  <dc:creator>vignesh saran</dc:creator>
  <cp:lastModifiedBy>vignesh saran</cp:lastModifiedBy>
  <cp:revision>1</cp:revision>
  <dcterms:created xsi:type="dcterms:W3CDTF">2024-05-28T21:10:39Z</dcterms:created>
  <dcterms:modified xsi:type="dcterms:W3CDTF">2024-05-28T21:50:05Z</dcterms:modified>
</cp:coreProperties>
</file>