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gw5JAwCnBSVRF7FdrW1dz7OoYZ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3" name="Google Shape;203;p1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9" name="Google Shape;179;p9: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VIGNESH 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312210672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a:t>
            </a:r>
            <a:r>
              <a:rPr lang="en-US" sz="2400">
                <a:solidFill>
                  <a:schemeClr val="dk1"/>
                </a:solidFill>
                <a:latin typeface="Calibri"/>
                <a:ea typeface="Calibri"/>
                <a:cs typeface="Calibri"/>
                <a:sym typeface="Calibri"/>
              </a:rPr>
              <a:t>GENERAL</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7" name="Google Shape;197;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8" name="Google Shape;198;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txBox="1"/>
          <p:nvPr/>
        </p:nvSpPr>
        <p:spPr>
          <a:xfrm>
            <a:off x="1219200" y="1600200"/>
            <a:ext cx="7924800" cy="29238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Cleaning:</a:t>
            </a:r>
            <a:r>
              <a:rPr lang="en-US" sz="1800">
                <a:solidFill>
                  <a:schemeClr val="dk1"/>
                </a:solidFill>
                <a:latin typeface="Calibri"/>
                <a:ea typeface="Calibri"/>
                <a:cs typeface="Calibri"/>
                <a:sym typeface="Calibri"/>
              </a:rPr>
              <a:t> Removing duplicates, handling missing values, and ensuring data consistency.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 (EDA):</a:t>
            </a:r>
            <a:r>
              <a:rPr lang="en-US" sz="1800">
                <a:solidFill>
                  <a:schemeClr val="dk1"/>
                </a:solidFill>
                <a:latin typeface="Calibri"/>
                <a:ea typeface="Calibri"/>
                <a:cs typeface="Calibri"/>
                <a:sym typeface="Calibri"/>
              </a:rPr>
              <a:t> Understanding the data distribution and </a:t>
            </a:r>
            <a:r>
              <a:rPr lang="en-US" sz="2000">
                <a:solidFill>
                  <a:schemeClr val="dk1"/>
                </a:solidFill>
                <a:latin typeface="Calibri"/>
                <a:ea typeface="Calibri"/>
                <a:cs typeface="Calibri"/>
                <a:sym typeface="Calibri"/>
              </a:rPr>
              <a:t>identifying</a:t>
            </a:r>
            <a:r>
              <a:rPr lang="en-US" sz="1800">
                <a:solidFill>
                  <a:schemeClr val="dk1"/>
                </a:solidFill>
                <a:latin typeface="Calibri"/>
                <a:ea typeface="Calibri"/>
                <a:cs typeface="Calibri"/>
                <a:sym typeface="Calibri"/>
              </a:rPr>
              <a:t> initial patterns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Statistical Analysis:</a:t>
            </a:r>
            <a:r>
              <a:rPr lang="en-US" sz="1800">
                <a:solidFill>
                  <a:schemeClr val="dk1"/>
                </a:solidFill>
                <a:latin typeface="Calibri"/>
                <a:ea typeface="Calibri"/>
                <a:cs typeface="Calibri"/>
                <a:sym typeface="Calibri"/>
              </a:rPr>
              <a:t> Calculating turnover rates and correlating attrition with various factors.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Visualization</a:t>
            </a:r>
            <a:r>
              <a:rPr b="1" lang="en-US" sz="1800">
                <a:solidFill>
                  <a:schemeClr val="dk1"/>
                </a:solidFill>
                <a:latin typeface="Calibri"/>
                <a:ea typeface="Calibri"/>
                <a:cs typeface="Calibri"/>
                <a:sym typeface="Calibri"/>
              </a:rPr>
              <a:t> Creation:</a:t>
            </a:r>
            <a:r>
              <a:rPr lang="en-US" sz="1800">
                <a:solidFill>
                  <a:schemeClr val="dk1"/>
                </a:solidFill>
                <a:latin typeface="Calibri"/>
                <a:ea typeface="Calibri"/>
                <a:cs typeface="Calibri"/>
                <a:sym typeface="Calibri"/>
              </a:rPr>
              <a:t> Developing charts, graphs, and other visual elements to represent the data effectively.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Trend Analysis:</a:t>
            </a:r>
            <a:r>
              <a:rPr lang="en-US" sz="1800">
                <a:solidFill>
                  <a:schemeClr val="dk1"/>
                </a:solidFill>
                <a:latin typeface="Calibri"/>
                <a:ea typeface="Calibri"/>
                <a:cs typeface="Calibri"/>
                <a:sym typeface="Calibri"/>
              </a:rPr>
              <a:t> Analyzing historical data to identify patterns and predict future attrition trends.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0" name="Google Shape;210;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ppt.PNG" id="211" name="Google Shape;211;p11"/>
          <p:cNvPicPr preferRelativeResize="0"/>
          <p:nvPr/>
        </p:nvPicPr>
        <p:blipFill rotWithShape="1">
          <a:blip r:embed="rId4">
            <a:alphaModFix/>
          </a:blip>
          <a:srcRect b="0" l="0" r="0" t="0"/>
          <a:stretch/>
        </p:blipFill>
        <p:spPr>
          <a:xfrm>
            <a:off x="1524000" y="1600200"/>
            <a:ext cx="5868219" cy="3791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7" name="Google Shape;217;p12"/>
          <p:cNvSpPr txBox="1"/>
          <p:nvPr/>
        </p:nvSpPr>
        <p:spPr>
          <a:xfrm>
            <a:off x="1143000" y="1600200"/>
            <a:ext cx="7467600" cy="28315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Attrition Analysis</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Using Excel Dashboard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7086600" y="124817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1" name="Google Shape;131;p4"/>
          <p:cNvSpPr/>
          <p:nvPr/>
        </p:nvSpPr>
        <p:spPr>
          <a:xfrm>
            <a:off x="762000" y="1295400"/>
            <a:ext cx="94488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132" name="Google Shape;132;p4"/>
          <p:cNvSpPr txBox="1"/>
          <p:nvPr/>
        </p:nvSpPr>
        <p:spPr>
          <a:xfrm>
            <a:off x="1143000" y="1618565"/>
            <a:ext cx="55626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5"/>
          <p:cNvGrpSpPr/>
          <p:nvPr/>
        </p:nvGrpSpPr>
        <p:grpSpPr>
          <a:xfrm>
            <a:off x="8658225" y="2647950"/>
            <a:ext cx="3533775" cy="3810000"/>
            <a:chOff x="8658225" y="2647950"/>
            <a:chExt cx="3533775" cy="3810000"/>
          </a:xfrm>
        </p:grpSpPr>
        <p:sp>
          <p:nvSpPr>
            <p:cNvPr id="138" name="Google Shape;13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5"/>
          <p:cNvSpPr/>
          <p:nvPr/>
        </p:nvSpPr>
        <p:spPr>
          <a:xfrm flipH="1">
            <a:off x="7467600" y="1183957"/>
            <a:ext cx="457200"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5"/>
          <p:cNvSpPr txBox="1"/>
          <p:nvPr/>
        </p:nvSpPr>
        <p:spPr>
          <a:xfrm>
            <a:off x="739775" y="2133600"/>
            <a:ext cx="63246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7391400" y="11508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6" name="Google Shape;156;p6"/>
          <p:cNvSpPr txBox="1"/>
          <p:nvPr/>
        </p:nvSpPr>
        <p:spPr>
          <a:xfrm>
            <a:off x="609600" y="1828800"/>
            <a:ext cx="54102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HR Managers:</a:t>
            </a:r>
            <a:r>
              <a:rPr lang="en-US" sz="2000">
                <a:solidFill>
                  <a:schemeClr val="dk1"/>
                </a:solidFill>
                <a:latin typeface="Calibri"/>
                <a:ea typeface="Calibri"/>
                <a:cs typeface="Calibri"/>
                <a:sym typeface="Calibri"/>
              </a:rPr>
              <a:t> To gain insights into attrition trends and identify areas for intervention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Department Heads:</a:t>
            </a:r>
            <a:r>
              <a:rPr lang="en-US" sz="2000">
                <a:solidFill>
                  <a:schemeClr val="dk1"/>
                </a:solidFill>
                <a:latin typeface="Calibri"/>
                <a:ea typeface="Calibri"/>
                <a:cs typeface="Calibri"/>
                <a:sym typeface="Calibri"/>
              </a:rPr>
              <a:t> To understand turnover patterns within their specific departments and address concerns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Executives:</a:t>
            </a:r>
            <a:r>
              <a:rPr lang="en-US" sz="2000">
                <a:solidFill>
                  <a:schemeClr val="dk1"/>
                </a:solidFill>
                <a:latin typeface="Calibri"/>
                <a:ea typeface="Calibri"/>
                <a:cs typeface="Calibri"/>
                <a:sym typeface="Calibri"/>
              </a:rPr>
              <a:t> To make strategic decisions related to employee retention and overall organizational health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Data Analysts:</a:t>
            </a:r>
            <a:r>
              <a:rPr lang="en-US" sz="2000">
                <a:solidFill>
                  <a:schemeClr val="dk1"/>
                </a:solidFill>
                <a:latin typeface="Calibri"/>
                <a:ea typeface="Calibri"/>
                <a:cs typeface="Calibri"/>
                <a:sym typeface="Calibri"/>
              </a:rPr>
              <a:t> To perform detailed analysis and generate reports based on the dashboard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b="0" l="0" r="0" t="0"/>
          <a:stretch/>
        </p:blipFill>
        <p:spPr>
          <a:xfrm>
            <a:off x="400050" y="1640307"/>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6477000" y="304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3274756" y="1730085"/>
            <a:ext cx="6324600"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Our solution involves designing an interactive Excel dashboard that integrates various data visualization techniques to provide a clear and actionable analysis of employee attrition. The dashboard will feature: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Visualizations:</a:t>
            </a:r>
            <a:r>
              <a:rPr lang="en-US" sz="2000">
                <a:solidFill>
                  <a:schemeClr val="dk1"/>
                </a:solidFill>
                <a:latin typeface="Calibri"/>
                <a:ea typeface="Calibri"/>
                <a:cs typeface="Calibri"/>
                <a:sym typeface="Calibri"/>
              </a:rPr>
              <a:t> Charts and graphs to represent attrition rates, trends, and key factors.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Filters:</a:t>
            </a:r>
            <a:r>
              <a:rPr lang="en-US" sz="2000">
                <a:solidFill>
                  <a:schemeClr val="dk1"/>
                </a:solidFill>
                <a:latin typeface="Calibri"/>
                <a:ea typeface="Calibri"/>
                <a:cs typeface="Calibri"/>
                <a:sym typeface="Calibri"/>
              </a:rPr>
              <a:t> Options to drill down into specific departments, job roles, or time periods.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Metrics:</a:t>
            </a:r>
            <a:r>
              <a:rPr lang="en-US" sz="2000">
                <a:solidFill>
                  <a:schemeClr val="dk1"/>
                </a:solidFill>
                <a:latin typeface="Calibri"/>
                <a:ea typeface="Calibri"/>
                <a:cs typeface="Calibri"/>
                <a:sym typeface="Calibri"/>
              </a:rPr>
              <a:t> Key performance indicators (KPIs) such as turnover rate, average tenure, and reasons for leaving.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Predictive Analysis:</a:t>
            </a:r>
            <a:r>
              <a:rPr lang="en-US" sz="2000">
                <a:solidFill>
                  <a:schemeClr val="dk1"/>
                </a:solidFill>
                <a:latin typeface="Calibri"/>
                <a:ea typeface="Calibri"/>
                <a:cs typeface="Calibri"/>
                <a:sym typeface="Calibri"/>
              </a:rPr>
              <a:t> Basic forecasting of potential future attrition trends based on historical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8"/>
          <p:cNvSpPr txBox="1"/>
          <p:nvPr/>
        </p:nvSpPr>
        <p:spPr>
          <a:xfrm>
            <a:off x="755332" y="1447800"/>
            <a:ext cx="7239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used for this analysis includes employee records with attributes such as: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ID:</a:t>
            </a:r>
            <a:r>
              <a:rPr lang="en-US" sz="2000">
                <a:solidFill>
                  <a:schemeClr val="dk1"/>
                </a:solidFill>
                <a:latin typeface="Calibri"/>
                <a:ea typeface="Calibri"/>
                <a:cs typeface="Calibri"/>
                <a:sym typeface="Calibri"/>
              </a:rPr>
              <a:t> Unique identifier for each employee.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Department:</a:t>
            </a:r>
            <a:r>
              <a:rPr lang="en-US" sz="2000">
                <a:solidFill>
                  <a:schemeClr val="dk1"/>
                </a:solidFill>
                <a:latin typeface="Calibri"/>
                <a:ea typeface="Calibri"/>
                <a:cs typeface="Calibri"/>
                <a:sym typeface="Calibri"/>
              </a:rPr>
              <a:t> Department to which the employee belongs.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Job Role:</a:t>
            </a:r>
            <a:r>
              <a:rPr lang="en-US" sz="2000">
                <a:solidFill>
                  <a:schemeClr val="dk1"/>
                </a:solidFill>
                <a:latin typeface="Calibri"/>
                <a:ea typeface="Calibri"/>
                <a:cs typeface="Calibri"/>
                <a:sym typeface="Calibri"/>
              </a:rPr>
              <a:t> The role or position of the employee.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Tenure:</a:t>
            </a:r>
            <a:r>
              <a:rPr lang="en-US" sz="2000">
                <a:solidFill>
                  <a:schemeClr val="dk1"/>
                </a:solidFill>
                <a:latin typeface="Calibri"/>
                <a:ea typeface="Calibri"/>
                <a:cs typeface="Calibri"/>
                <a:sym typeface="Calibri"/>
              </a:rPr>
              <a:t> Length of time the employee has been with the company.</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Attrition Status:</a:t>
            </a:r>
            <a:r>
              <a:rPr lang="en-US" sz="2000">
                <a:solidFill>
                  <a:schemeClr val="dk1"/>
                </a:solidFill>
                <a:latin typeface="Calibri"/>
                <a:ea typeface="Calibri"/>
                <a:cs typeface="Calibri"/>
                <a:sym typeface="Calibri"/>
              </a:rPr>
              <a:t> Whether the employee has left the company or is still employed.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Reason for Leaving:</a:t>
            </a:r>
            <a:r>
              <a:rPr lang="en-US" sz="2000">
                <a:solidFill>
                  <a:schemeClr val="dk1"/>
                </a:solidFill>
                <a:latin typeface="Calibri"/>
                <a:ea typeface="Calibri"/>
                <a:cs typeface="Calibri"/>
                <a:sym typeface="Calibri"/>
              </a:rPr>
              <a:t> Categories such as personal reasons, career advancement, or job dissatisfaction.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Performance Metrics:</a:t>
            </a:r>
            <a:r>
              <a:rPr lang="en-US" sz="2000">
                <a:solidFill>
                  <a:schemeClr val="dk1"/>
                </a:solidFill>
                <a:latin typeface="Calibri"/>
                <a:ea typeface="Calibri"/>
                <a:cs typeface="Calibri"/>
                <a:sym typeface="Calibri"/>
              </a:rPr>
              <a:t> Performance ratings or reviews.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983379" y="206772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6" name="Google Shape;186;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7" name="Google Shape;187;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8" name="Google Shape;188;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9" name="Google Shape;189;p9"/>
          <p:cNvSpPr txBox="1"/>
          <p:nvPr/>
        </p:nvSpPr>
        <p:spPr>
          <a:xfrm>
            <a:off x="2362200" y="1697655"/>
            <a:ext cx="6477000"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=J2+K2+L2+other components</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=J2+K2+L2</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=F2-(G2+H2+I2)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