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"/>
          <p:cNvGrpSpPr>
            <a:grpSpLocks/>
          </p:cNvGrpSpPr>
          <p:nvPr/>
        </p:nvGrpSpPr>
        <p:grpSpPr>
          <a:xfrm>
            <a:off x="-382403" y="0"/>
            <a:ext cx="9932332" cy="6858000"/>
            <a:chOff x="-382403" y="0"/>
            <a:chExt cx="9932332" cy="6858000"/>
          </a:xfrm>
        </p:grpSpPr>
        <p:grpSp>
          <p:nvGrpSpPr>
            <p:cNvPr id="64" name="组合"/>
            <p:cNvGrpSpPr>
              <a:grpSpLocks/>
            </p:cNvGrpSpPr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2" name="组合"/>
              <p:cNvGrpSpPr>
                <a:grpSpLocks/>
              </p:cNvGrpSpPr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9" name="矩形"/>
                <p:cNvSpPr>
                  <a:spLocks/>
                </p:cNvSpPr>
                <p:nvPr/>
              </p:nvSpPr>
              <p:spPr>
                <a:xfrm rot="0">
                  <a:off x="9144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0" name="矩形"/>
                <p:cNvSpPr>
                  <a:spLocks/>
                </p:cNvSpPr>
                <p:nvPr/>
              </p:nvSpPr>
              <p:spPr>
                <a:xfrm rot="0">
                  <a:off x="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1" name="矩形"/>
                <p:cNvSpPr>
                  <a:spLocks/>
                </p:cNvSpPr>
                <p:nvPr/>
              </p:nvSpPr>
              <p:spPr>
                <a:xfrm rot="0">
                  <a:off x="2286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56" name="组合"/>
              <p:cNvGrpSpPr>
                <a:grpSpLocks/>
              </p:cNvGrpSpPr>
              <p:nvPr/>
            </p:nvGrpSpPr>
            <p:grpSpPr>
              <a:xfrm>
                <a:off x="422910" y="0"/>
                <a:ext cx="2514600" cy="6858000"/>
                <a:chOff x="422910" y="0"/>
                <a:chExt cx="2514600" cy="6858000"/>
              </a:xfrm>
            </p:grpSpPr>
            <p:sp>
              <p:nvSpPr>
                <p:cNvPr id="53" name="矩形"/>
                <p:cNvSpPr>
                  <a:spLocks/>
                </p:cNvSpPr>
                <p:nvPr/>
              </p:nvSpPr>
              <p:spPr>
                <a:xfrm rot="0">
                  <a:off x="1337310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4" name="矩形"/>
                <p:cNvSpPr>
                  <a:spLocks/>
                </p:cNvSpPr>
                <p:nvPr/>
              </p:nvSpPr>
              <p:spPr>
                <a:xfrm rot="0">
                  <a:off x="422910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5" name="矩形"/>
                <p:cNvSpPr>
                  <a:spLocks/>
                </p:cNvSpPr>
                <p:nvPr/>
              </p:nvSpPr>
              <p:spPr>
                <a:xfrm rot="0">
                  <a:off x="651510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0" name="组合"/>
              <p:cNvGrpSpPr>
                <a:grpSpLocks/>
              </p:cNvGrpSpPr>
              <p:nvPr/>
            </p:nvGrpSpPr>
            <p:grpSpPr>
              <a:xfrm rot="10800000">
                <a:off x="6629400" y="0"/>
                <a:ext cx="2514600" cy="6858000"/>
                <a:chOff x="6629400" y="0"/>
                <a:chExt cx="2514600" cy="6858000"/>
              </a:xfrm>
            </p:grpSpPr>
            <p:sp>
              <p:nvSpPr>
                <p:cNvPr id="57" name="矩形"/>
                <p:cNvSpPr>
                  <a:spLocks/>
                </p:cNvSpPr>
                <p:nvPr/>
              </p:nvSpPr>
              <p:spPr>
                <a:xfrm rot="0">
                  <a:off x="75438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8" name="矩形"/>
                <p:cNvSpPr>
                  <a:spLocks/>
                </p:cNvSpPr>
                <p:nvPr/>
              </p:nvSpPr>
              <p:spPr>
                <a:xfrm rot="0">
                  <a:off x="662940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9" name="矩形"/>
                <p:cNvSpPr>
                  <a:spLocks/>
                </p:cNvSpPr>
                <p:nvPr/>
              </p:nvSpPr>
              <p:spPr>
                <a:xfrm rot="0">
                  <a:off x="68580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61" name="矩形"/>
              <p:cNvSpPr>
                <a:spLocks/>
              </p:cNvSpPr>
              <p:nvPr/>
            </p:nvSpPr>
            <p:spPr>
              <a:xfrm rot="0">
                <a:off x="3810000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2" name="矩形"/>
              <p:cNvSpPr>
                <a:spLocks/>
              </p:cNvSpPr>
              <p:nvPr/>
            </p:nvSpPr>
            <p:spPr>
              <a:xfrm rot="0">
                <a:off x="2895600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3" name="矩形"/>
              <p:cNvSpPr>
                <a:spLocks/>
              </p:cNvSpPr>
              <p:nvPr/>
            </p:nvSpPr>
            <p:spPr>
              <a:xfrm rot="0">
                <a:off x="3124200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65" name="曲线"/>
            <p:cNvSpPr>
              <a:spLocks/>
            </p:cNvSpPr>
            <p:nvPr/>
          </p:nvSpPr>
          <p:spPr>
            <a:xfrm rot="0">
              <a:off x="-11874" y="5035138"/>
              <a:ext cx="9144000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-11874" y="3467595"/>
              <a:ext cx="9144000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-23751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-11874" y="5284519"/>
              <a:ext cx="9144000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2137558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0" name="六边形"/>
            <p:cNvSpPr>
              <a:spLocks/>
            </p:cNvSpPr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1" name="六边形"/>
            <p:cNvSpPr>
              <a:spLocks/>
            </p:cNvSpPr>
            <p:nvPr/>
          </p:nvSpPr>
          <p:spPr>
            <a:xfrm rot="1800000">
              <a:off x="3720064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2" name="六边形"/>
            <p:cNvSpPr>
              <a:spLocks/>
            </p:cNvSpPr>
            <p:nvPr/>
          </p:nvSpPr>
          <p:spPr>
            <a:xfrm rot="1800000">
              <a:off x="3729590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3" name="六边形"/>
            <p:cNvSpPr>
              <a:spLocks/>
            </p:cNvSpPr>
            <p:nvPr/>
          </p:nvSpPr>
          <p:spPr>
            <a:xfrm rot="1800000">
              <a:off x="2977114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4" name="六边形"/>
            <p:cNvSpPr>
              <a:spLocks/>
            </p:cNvSpPr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1800000">
              <a:off x="-382403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6" name="六边形"/>
            <p:cNvSpPr>
              <a:spLocks/>
            </p:cNvSpPr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7" name="六边形"/>
            <p:cNvSpPr>
              <a:spLocks/>
            </p:cNvSpPr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8" name="六边形"/>
            <p:cNvSpPr>
              <a:spLocks/>
            </p:cNvSpPr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9" name="六边形"/>
            <p:cNvSpPr>
              <a:spLocks/>
            </p:cNvSpPr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0" name="六边形"/>
            <p:cNvSpPr>
              <a:spLocks/>
            </p:cNvSpPr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1" name="六边形"/>
            <p:cNvSpPr>
              <a:spLocks/>
            </p:cNvSpPr>
            <p:nvPr/>
          </p:nvSpPr>
          <p:spPr>
            <a:xfrm rot="1800000">
              <a:off x="795890" y="1563852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2" name="六边形"/>
            <p:cNvSpPr>
              <a:spLocks/>
            </p:cNvSpPr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3" name="六边形"/>
            <p:cNvSpPr>
              <a:spLocks/>
            </p:cNvSpPr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4" name="六边形"/>
            <p:cNvSpPr>
              <a:spLocks/>
            </p:cNvSpPr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1800000">
              <a:off x="8306521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1800000">
              <a:off x="8306770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88" name="矩形"/>
          <p:cNvSpPr>
            <a:spLocks/>
          </p:cNvSpPr>
          <p:nvPr/>
        </p:nvSpPr>
        <p:spPr>
          <a:xfrm rot="0">
            <a:off x="4561242" y="-21511"/>
            <a:ext cx="3679115" cy="6271840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89" name="矩形"/>
          <p:cNvSpPr>
            <a:spLocks/>
          </p:cNvSpPr>
          <p:nvPr/>
        </p:nvSpPr>
        <p:spPr>
          <a:xfrm rot="0">
            <a:off x="4649096" y="-21511"/>
            <a:ext cx="3505199" cy="2312889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90" name="文本框"/>
          <p:cNvSpPr>
            <a:spLocks noGrp="1"/>
          </p:cNvSpPr>
          <p:nvPr>
            <p:ph type="ctrTitle"/>
          </p:nvPr>
        </p:nvSpPr>
        <p:spPr>
          <a:xfrm rot="0">
            <a:off x="4733365" y="2708476"/>
            <a:ext cx="3313354" cy="1702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subTitle" idx="1"/>
          </p:nvPr>
        </p:nvSpPr>
        <p:spPr>
          <a:xfrm rot="0">
            <a:off x="4733365" y="4421080"/>
            <a:ext cx="3309802" cy="12606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24242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42424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 rot="0">
            <a:off x="4738744" y="1516828"/>
            <a:ext cx="2133600" cy="75098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  <p:sp>
        <p:nvSpPr>
          <p:cNvPr id="94" name="文本框"/>
          <p:cNvSpPr>
            <a:spLocks noGrp="1"/>
          </p:cNvSpPr>
          <p:nvPr>
            <p:ph type="ftr"/>
          </p:nvPr>
        </p:nvSpPr>
        <p:spPr>
          <a:xfrm rot="0">
            <a:off x="5303520" y="5719966"/>
            <a:ext cx="283159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5" name="文本框"/>
          <p:cNvSpPr>
            <a:spLocks noGrp="1"/>
          </p:cNvSpPr>
          <p:nvPr>
            <p:ph type="sldNum"/>
          </p:nvPr>
        </p:nvSpPr>
        <p:spPr>
          <a:xfrm rot="0">
            <a:off x="4649096" y="5719966"/>
            <a:ext cx="643666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07555193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1023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4094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4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22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110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10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9920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8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760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9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3062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14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111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1414914" y="0"/>
                  <a:ext cx="1600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2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50051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29114" y="0"/>
                  <a:ext cx="7619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18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15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6214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6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707004" y="0"/>
                  <a:ext cx="457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9356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19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887604" y="0"/>
                <a:ext cx="28194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0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973204" y="0"/>
                <a:ext cx="4572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1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201804" y="0"/>
                <a:ext cx="7620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</p:grpSp>
        <p:sp>
          <p:nvSpPr>
            <p:cNvPr id="12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035138"/>
              <a:ext cx="9143999" cy="117565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3467595"/>
              <a:ext cx="9143999" cy="89064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3853" y="5640779"/>
              <a:ext cx="3004457" cy="121128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284519"/>
              <a:ext cx="9143999" cy="147847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2215162" y="5132120"/>
              <a:ext cx="6982690" cy="171994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7376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29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797668" y="41260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807194" y="1592426"/>
              <a:ext cx="1601400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54718" y="32560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4540618" y="53833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6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-304799" y="4201528"/>
              <a:ext cx="1261499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01969" y="540242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30545" y="28497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54444" y="4126077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587869" y="541195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60691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9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73494" y="1563852"/>
              <a:ext cx="1601399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6883769" y="41451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19" y="542147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21" y="28687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125" y="4055628"/>
              <a:ext cx="1243406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374" y="1511524"/>
              <a:ext cx="1241871" cy="138882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106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7200" y="333487"/>
            <a:ext cx="8229600" cy="618564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0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61242" y="-21511"/>
            <a:ext cx="3679115" cy="699244"/>
          </a:xfrm>
          <a:prstGeom xmlns:a="http://schemas.openxmlformats.org/drawingml/2006/main" prst="rect"/>
          <a:solidFill xmlns:a="http://schemas.openxmlformats.org/drawingml/2006/main">
            <a:srgbClr val="F5F5F5"/>
          </a:solidFill>
          <a:ln xmlns:a="http://schemas.openxmlformats.org/drawingml/2006/main"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10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649096" y="-21510"/>
            <a:ext cx="3505199" cy="623938"/>
          </a:xfrm>
          <a:prstGeom xmlns:a="http://schemas.openxmlformats.org/drawingml/2006/main" prst="rect"/>
          <a:solidFill xmlns:a="http://schemas.openxmlformats.org/drawingml/2006/main">
            <a:schemeClr val="accent2"/>
          </a:solidFill>
          <a:ln xmlns:a="http://schemas.openxmlformats.org/drawingml/2006/main" w="15875" cmpd="sng" cap="flat">
            <a:noFill/>
            <a:prstDash val="solid"/>
            <a:round/>
          </a:ln>
        </p:spPr>
      </p:sp>
      <p:sp>
        <p:nvSpPr>
          <p:cNvPr id="9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043490" y="1027664"/>
            <a:ext cx="702474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043492" y="2323652"/>
            <a:ext cx="6777317" cy="3508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997388" y="224492"/>
            <a:ext cx="2133600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641448" y="5852160"/>
            <a:ext cx="350215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4649096" y="224491"/>
            <a:ext cx="1332156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8745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31054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6065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26917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1856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0289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84244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65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4467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7" name="组合"/>
            <p:cNvGrpSpPr>
              <a:grpSpLocks/>
            </p:cNvGrpSpPr>
            <p:nvPr/>
          </p:nvGrpSpPr>
          <p:grpSpPr>
            <a:xfrm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5" name="组合"/>
              <p:cNvGrpSpPr>
                <a:grpSpLocks/>
              </p:cNvGrpSpPr>
              <p:nvPr/>
            </p:nvGrpSpPr>
            <p:grpSpPr>
              <a:xfrm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2" name="矩形"/>
                <p:cNvSpPr>
                  <a:spLocks/>
                </p:cNvSpPr>
                <p:nvPr/>
              </p:nvSpPr>
              <p:spPr>
                <a:xfrm rot="0">
                  <a:off x="9920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3" name="矩形"/>
                <p:cNvSpPr>
                  <a:spLocks/>
                </p:cNvSpPr>
                <p:nvPr/>
              </p:nvSpPr>
              <p:spPr>
                <a:xfrm rot="0">
                  <a:off x="7760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4" name="矩形"/>
                <p:cNvSpPr>
                  <a:spLocks/>
                </p:cNvSpPr>
                <p:nvPr/>
              </p:nvSpPr>
              <p:spPr>
                <a:xfrm rot="0">
                  <a:off x="3062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9" name="组合"/>
              <p:cNvGrpSpPr>
                <a:grpSpLocks/>
              </p:cNvGrpSpPr>
              <p:nvPr/>
            </p:nvGrpSpPr>
            <p:grpSpPr>
              <a:xfrm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6" name="矩形"/>
                <p:cNvSpPr>
                  <a:spLocks/>
                </p:cNvSpPr>
                <p:nvPr/>
              </p:nvSpPr>
              <p:spPr>
                <a:xfrm rot="0">
                  <a:off x="1414914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7" name="矩形"/>
                <p:cNvSpPr>
                  <a:spLocks/>
                </p:cNvSpPr>
                <p:nvPr/>
              </p:nvSpPr>
              <p:spPr>
                <a:xfrm rot="0">
                  <a:off x="50051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8" name="矩形"/>
                <p:cNvSpPr>
                  <a:spLocks/>
                </p:cNvSpPr>
                <p:nvPr/>
              </p:nvSpPr>
              <p:spPr>
                <a:xfrm rot="0">
                  <a:off x="729114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3" name="组合"/>
              <p:cNvGrpSpPr>
                <a:grpSpLocks/>
              </p:cNvGrpSpPr>
              <p:nvPr/>
            </p:nvGrpSpPr>
            <p:grpSpPr>
              <a:xfrm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0" name="矩形"/>
                <p:cNvSpPr>
                  <a:spLocks/>
                </p:cNvSpPr>
                <p:nvPr/>
              </p:nvSpPr>
              <p:spPr>
                <a:xfrm rot="0">
                  <a:off x="76214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" name="矩形"/>
                <p:cNvSpPr>
                  <a:spLocks/>
                </p:cNvSpPr>
                <p:nvPr/>
              </p:nvSpPr>
              <p:spPr>
                <a:xfrm rot="0">
                  <a:off x="6707004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" name="矩形"/>
                <p:cNvSpPr>
                  <a:spLocks/>
                </p:cNvSpPr>
                <p:nvPr/>
              </p:nvSpPr>
              <p:spPr>
                <a:xfrm rot="0">
                  <a:off x="69356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4" name="矩形"/>
              <p:cNvSpPr>
                <a:spLocks/>
              </p:cNvSpPr>
              <p:nvPr/>
            </p:nvSpPr>
            <p:spPr>
              <a:xfrm rot="0">
                <a:off x="3887604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5" name="矩形"/>
              <p:cNvSpPr>
                <a:spLocks/>
              </p:cNvSpPr>
              <p:nvPr/>
            </p:nvSpPr>
            <p:spPr>
              <a:xfrm rot="0">
                <a:off x="2973204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6" name="矩形"/>
              <p:cNvSpPr>
                <a:spLocks/>
              </p:cNvSpPr>
              <p:nvPr/>
            </p:nvSpPr>
            <p:spPr>
              <a:xfrm rot="0">
                <a:off x="3201804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18" name="曲线"/>
            <p:cNvSpPr>
              <a:spLocks/>
            </p:cNvSpPr>
            <p:nvPr/>
          </p:nvSpPr>
          <p:spPr>
            <a:xfrm rot="0">
              <a:off x="65729" y="5035138"/>
              <a:ext cx="9143999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65729" y="3467595"/>
              <a:ext cx="9143999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53853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65729" y="5284519"/>
              <a:ext cx="9143999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2215162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3" name="六边形"/>
            <p:cNvSpPr>
              <a:spLocks/>
            </p:cNvSpPr>
            <p:nvPr/>
          </p:nvSpPr>
          <p:spPr>
            <a:xfrm rot="1800000">
              <a:off x="307376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4" name="六边形"/>
            <p:cNvSpPr>
              <a:spLocks/>
            </p:cNvSpPr>
            <p:nvPr/>
          </p:nvSpPr>
          <p:spPr>
            <a:xfrm rot="1800000">
              <a:off x="3797668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5" name="六边形"/>
            <p:cNvSpPr>
              <a:spLocks/>
            </p:cNvSpPr>
            <p:nvPr/>
          </p:nvSpPr>
          <p:spPr>
            <a:xfrm rot="1800000">
              <a:off x="3807194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6" name="六边形"/>
            <p:cNvSpPr>
              <a:spLocks/>
            </p:cNvSpPr>
            <p:nvPr/>
          </p:nvSpPr>
          <p:spPr>
            <a:xfrm rot="1800000">
              <a:off x="3054718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7" name="六边形"/>
            <p:cNvSpPr>
              <a:spLocks/>
            </p:cNvSpPr>
            <p:nvPr/>
          </p:nvSpPr>
          <p:spPr>
            <a:xfrm rot="1800000">
              <a:off x="4540618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1800000">
              <a:off x="-304799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9" name="六边形"/>
            <p:cNvSpPr>
              <a:spLocks/>
            </p:cNvSpPr>
            <p:nvPr/>
          </p:nvSpPr>
          <p:spPr>
            <a:xfrm rot="1800000">
              <a:off x="101969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0" name="六边形"/>
            <p:cNvSpPr>
              <a:spLocks/>
            </p:cNvSpPr>
            <p:nvPr/>
          </p:nvSpPr>
          <p:spPr>
            <a:xfrm rot="1800000">
              <a:off x="130545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1" name="六边形"/>
            <p:cNvSpPr>
              <a:spLocks/>
            </p:cNvSpPr>
            <p:nvPr/>
          </p:nvSpPr>
          <p:spPr>
            <a:xfrm rot="1800000">
              <a:off x="854444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2" name="六边形"/>
            <p:cNvSpPr>
              <a:spLocks/>
            </p:cNvSpPr>
            <p:nvPr/>
          </p:nvSpPr>
          <p:spPr>
            <a:xfrm rot="1800000">
              <a:off x="1587869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3" name="六边形"/>
            <p:cNvSpPr>
              <a:spLocks/>
            </p:cNvSpPr>
            <p:nvPr/>
          </p:nvSpPr>
          <p:spPr>
            <a:xfrm rot="1800000">
              <a:off x="160691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4" name="六边形"/>
            <p:cNvSpPr>
              <a:spLocks/>
            </p:cNvSpPr>
            <p:nvPr/>
          </p:nvSpPr>
          <p:spPr>
            <a:xfrm rot="1800000">
              <a:off x="873494" y="1563852"/>
              <a:ext cx="1601399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5" name="六边形"/>
            <p:cNvSpPr>
              <a:spLocks/>
            </p:cNvSpPr>
            <p:nvPr/>
          </p:nvSpPr>
          <p:spPr>
            <a:xfrm rot="1800000">
              <a:off x="6883769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6" name="六边形"/>
            <p:cNvSpPr>
              <a:spLocks/>
            </p:cNvSpPr>
            <p:nvPr/>
          </p:nvSpPr>
          <p:spPr>
            <a:xfrm rot="1800000">
              <a:off x="7626719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7" name="六边形"/>
            <p:cNvSpPr>
              <a:spLocks/>
            </p:cNvSpPr>
            <p:nvPr/>
          </p:nvSpPr>
          <p:spPr>
            <a:xfrm rot="1800000">
              <a:off x="7626721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8" name="曲线"/>
            <p:cNvSpPr>
              <a:spLocks/>
            </p:cNvSpPr>
            <p:nvPr/>
          </p:nvSpPr>
          <p:spPr>
            <a:xfrm rot="1800000">
              <a:off x="8384125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1800000">
              <a:off x="8384374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457200" y="333487"/>
            <a:ext cx="8229600" cy="6185646"/>
          </a:xfrm>
          <a:prstGeom prst="rect"/>
          <a:solidFill>
            <a:schemeClr val="bg1"/>
          </a:solidFill>
          <a:ln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4561242" y="-21511"/>
            <a:ext cx="3679115" cy="699244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4649096" y="-21510"/>
            <a:ext cx="3505199" cy="623938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6" name="文本框"/>
          <p:cNvSpPr>
            <a:spLocks noGrp="1"/>
          </p:cNvSpPr>
          <p:nvPr>
            <p:ph type="dt" idx="2"/>
          </p:nvPr>
        </p:nvSpPr>
        <p:spPr>
          <a:xfrm rot="0">
            <a:off x="5997388" y="224492"/>
            <a:ext cx="2133600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9/11/2024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ftr" idx="3"/>
          </p:nvPr>
        </p:nvSpPr>
        <p:spPr>
          <a:xfrm rot="0">
            <a:off x="4641448" y="5852160"/>
            <a:ext cx="350215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sldNum" idx="4"/>
          </p:nvPr>
        </p:nvSpPr>
        <p:spPr>
          <a:xfrm rot="0">
            <a:off x="4649096" y="224491"/>
            <a:ext cx="1332156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8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000" kern="1200">
          <a:solidFill>
            <a:schemeClr val="accent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342773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640080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9144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12471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132588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1517777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171907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"/>
          <p:cNvSpPr>
            <a:spLocks noGrp="1"/>
          </p:cNvSpPr>
          <p:nvPr>
            <p:ph type="ctrTitle"/>
          </p:nvPr>
        </p:nvSpPr>
        <p:spPr>
          <a:xfrm rot="0">
            <a:off x="304800" y="1143001"/>
            <a:ext cx="8153400" cy="5334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subTitle" idx="1"/>
          </p:nvPr>
        </p:nvSpPr>
        <p:spPr>
          <a:xfrm rot="0">
            <a:off x="228600" y="990600"/>
            <a:ext cx="8229600" cy="5486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Employee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 Analysis Using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Excel</a:t>
            </a: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40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NAME                     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Vignesh.E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  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RIGISTER NO     :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31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2205244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DEPARTMENT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B.com(G)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COLLEGE       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Pattammal Alagesan College Arts @ Science. 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6597489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DATASET DESCRIPTION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6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Employee dataset- KAGGLE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26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9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ID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Name – Text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Type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Performance Level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Gender- Male, Female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Rating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Business Unit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Status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5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6870356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THE “WOW” IN OUR SOLUTION 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Performance level==IFS(Z4&gt;5,”VERY HIGH”, </a:t>
            </a: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393192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Z4&gt;=4,”HIGH”,Z4&gt;=3,”MED”,TRUE,”LOW”)</a:t>
            </a:r>
            <a:endParaRPr lang="zh-CN" altLang="en-US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6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0" y="2438400"/>
            <a:ext cx="4210050" cy="173627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1128655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MODELLING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Kaggale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Search employment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Then download employee data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Feature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Color filled blank Values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Filter out </a:t>
            </a:r>
            <a:r>
              <a:rPr lang="en-US" altLang="zh-CN" sz="20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6150666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Open pivot table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Drag rows, cols, filters, values respectively    Business   	Unit, performance level, Gender Code, count of first     	name.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Remove the blank Option.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        Visulazation.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Put recommended Graph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Filter Out the linear and exponential features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To get pie chart for our reference.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60035808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RESULTS AND DISCUSSION 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7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2000" y="2438400"/>
            <a:ext cx="6781800" cy="3733800"/>
          </a:xfrm>
          <a:prstGeom prst="rect"/>
          <a:noFill/>
          <a:ln w="228600" cmpd="thickThin" cap="sq">
            <a:solidFill>
              <a:srgbClr val="000000"/>
            </a:solidFill>
            <a:prstDash val="solid"/>
            <a:miter/>
          </a:ln>
          <a:effectLst>
            <a:innerShdw blurRad="76200" dist="0" dir="0">
              <a:srgbClr val="000000">
                <a:alpha val="99607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4413807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7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28800" y="2362200"/>
            <a:ext cx="5340349" cy="3886200"/>
          </a:xfrm>
          <a:prstGeom prst="rect"/>
          <a:noFill/>
          <a:ln w="12700" cmpd="sng" cap="flat">
            <a:solidFill>
              <a:srgbClr val="BAB9A3"/>
            </a:solidFill>
            <a:prstDash val="solid"/>
            <a:round/>
          </a:ln>
          <a:effectLst>
            <a:outerShdw sx="102000" sy="102000" algn="ctr" rotWithShape="0" blurRad="63500" dist="0" dir="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0679711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hnschrift Light" pitchFamily="34" charset="0"/>
                <a:ea typeface="幼圆" pitchFamily="0" charset="0"/>
                <a:cs typeface="Lucida Sans"/>
              </a:rPr>
              <a:t>CONCLUSION</a:t>
            </a:r>
            <a:endParaRPr lang="zh-CN" altLang="en-US" sz="40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26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zh-CN" altLang="en-US" sz="2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2" name="五角星"/>
          <p:cNvSpPr>
            <a:spLocks/>
          </p:cNvSpPr>
          <p:nvPr/>
        </p:nvSpPr>
        <p:spPr>
          <a:xfrm rot="0">
            <a:off x="4429124" y="1285860"/>
            <a:ext cx="762000" cy="762000"/>
          </a:xfrm>
          <a:prstGeom prst="star5"/>
          <a:solidFill>
            <a:schemeClr val="accent1"/>
          </a:solidFill>
          <a:ln w="15875" cmpd="sng" cap="flat">
            <a:solidFill>
              <a:srgbClr val="6B91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57746587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Employee Performance Analysis Using Excel </a:t>
            </a:r>
            <a:endParaRPr lang="en-US" altLang="zh-CN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4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43599" y="4010722"/>
            <a:ext cx="2590799" cy="20852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560610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AGENDA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Problem Statement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Project Overview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End Users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Solution and Proposition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Dataset Description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Modelling Approach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Results and Discussion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Conclusion </a:t>
            </a:r>
            <a:endParaRPr lang="zh-CN" altLang="en-US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800600" y="1143000"/>
            <a:ext cx="3047999" cy="25940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5642170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PROBLEM STATEMENT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Track employee performance rating overtime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Identify top performers and underperformers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Analyze performance by department, job role, and other      		categories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Visualize trends and correlations in performance data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Enable filtering and drill-down capabilities for in-depth analysis </a:t>
            </a:r>
            <a:endParaRPr lang="zh-CN" altLang="en-US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6735949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PROJECT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OVERVIEW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Effective employee performance management is crucial for organizations to achieve their goals and objectives.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9913716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WHO ARE THE END USERS ?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428596" y="1000108"/>
            <a:ext cx="8229600" cy="5033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HR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Department Heads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Team Leads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Line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Talent Management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Business Analysts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Executives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86182" y="2285992"/>
            <a:ext cx="4038600" cy="30079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3381986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OUR SOLUTION AND  ITS VALUE PROPOSITION 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447800"/>
            <a:ext cx="7772400" cy="5181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Conditional formatting – mission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Filter-Remove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Formula –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Pivot-summary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Graph-data visualization 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Conditional formatting: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Excel based Employee performance Analysis Solution utilizes Conditional formatting to provide a clear and intuitive visualization of Employee performance data. 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4328806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457200" y="2286000"/>
            <a:ext cx="7696200" cy="3886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Filter – Remove: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Formula – performance: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8448539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209800"/>
            <a:ext cx="6777317" cy="3581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Pivot- summary: 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Graph-data visualization: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</a:t>
            </a:r>
            <a:endParaRPr lang="zh-CN" altLang="en-US" sz="18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51729331"/>
      </p:ext>
    </p:extLst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usti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root</cp:lastModifiedBy>
  <cp:revision>36</cp:revision>
  <dcterms:created xsi:type="dcterms:W3CDTF">2024-08-30T10:51:34Z</dcterms:created>
  <dcterms:modified xsi:type="dcterms:W3CDTF">2024-09-11T02:43:41Z</dcterms:modified>
</cp:coreProperties>
</file>