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42" y="1101"/>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2624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S.Vignesh</a:t>
            </a:r>
            <a:r>
              <a:rPr lang="en-US" sz="1100" dirty="0" err="1">
                <a:solidFill>
                  <a:schemeClr val="tx1"/>
                </a:solidFill>
              </a:rPr>
              <a:t>waran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:au912421104054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4"/>
            <a:ext cx="2040192"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err="1">
                <a:solidFill>
                  <a:schemeClr val="tx1"/>
                </a:solidFill>
                <a:latin typeface="Arial"/>
                <a:ea typeface="Arial"/>
                <a:cs typeface="Arial"/>
                <a:sym typeface="Arial"/>
              </a:rPr>
              <a:t>Name:SEC</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022056" y="3957638"/>
            <a:ext cx="27668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a:solidFill>
                  <a:schemeClr val="tx1"/>
                </a:solidFill>
                <a:latin typeface="Arial"/>
                <a:ea typeface="Arial"/>
                <a:cs typeface="Arial"/>
                <a:sym typeface="Arial"/>
              </a:rPr>
              <a:t>Voting Application using Django Framework-</a:t>
            </a:r>
            <a:r>
              <a:rPr lang="en-GB" sz="1100" b="0" i="0" u="none" strike="noStrike" cap="none" dirty="0" err="1">
                <a:solidFill>
                  <a:schemeClr val="tx1"/>
                </a:solidFill>
                <a:latin typeface="Arial"/>
                <a:ea typeface="Arial"/>
                <a:cs typeface="Arial"/>
                <a:sym typeface="Arial"/>
              </a:rPr>
              <a:t>vigneshwaran</a:t>
            </a:r>
            <a:r>
              <a:rPr lang="en-GB" sz="1100" b="0" i="0" u="none" strike="noStrike" cap="none" dirty="0">
                <a:solidFill>
                  <a:schemeClr val="tx1"/>
                </a:solidFill>
                <a:latin typeface="Arial"/>
                <a:ea typeface="Arial"/>
                <a:cs typeface="Arial"/>
                <a:sym typeface="Arial"/>
              </a:rPr>
              <a:t>-</a:t>
            </a:r>
            <a:r>
              <a:rPr lang="en-GB" sz="1100" b="0" i="0" u="none" strike="noStrike" cap="none">
                <a:solidFill>
                  <a:schemeClr val="tx1"/>
                </a:solidFill>
                <a:latin typeface="Arial"/>
                <a:ea typeface="Arial"/>
                <a:cs typeface="Arial"/>
                <a:sym typeface="Arial"/>
              </a:rPr>
              <a:t>(4054,</a:t>
            </a:r>
            <a:r>
              <a:rPr lang="en-GB" sz="1100" b="0" i="0" u="none" strike="noStrike" cap="none" dirty="0">
                <a:solidFill>
                  <a:schemeClr val="tx1"/>
                </a:solidFill>
                <a:latin typeface="Arial"/>
                <a:ea typeface="Arial"/>
                <a:cs typeface="Arial"/>
                <a:sym typeface="Aria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600" dirty="0"/>
              <a:t>ADMIN PAGE:</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B40C2D-696C-3D5F-11D8-D0456E5097DD}"/>
              </a:ext>
            </a:extLst>
          </p:cNvPr>
          <p:cNvPicPr>
            <a:picLocks noChangeAspect="1"/>
          </p:cNvPicPr>
          <p:nvPr/>
        </p:nvPicPr>
        <p:blipFill>
          <a:blip r:embed="rId3"/>
          <a:stretch>
            <a:fillRect/>
          </a:stretch>
        </p:blipFill>
        <p:spPr>
          <a:xfrm>
            <a:off x="428286" y="1149325"/>
            <a:ext cx="8229600" cy="3433518"/>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0C7F977E-A3C0-2416-18B3-E97D62F493AF}"/>
              </a:ext>
            </a:extLst>
          </p:cNvPr>
          <p:cNvPicPr>
            <a:picLocks noChangeAspect="1"/>
          </p:cNvPicPr>
          <p:nvPr/>
        </p:nvPicPr>
        <p:blipFill>
          <a:blip r:embed="rId2"/>
          <a:stretch>
            <a:fillRect/>
          </a:stretch>
        </p:blipFill>
        <p:spPr>
          <a:xfrm>
            <a:off x="310823" y="1384250"/>
            <a:ext cx="8695835" cy="318775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REGISTER PAGE</a:t>
            </a:r>
            <a:br>
              <a:rPr lang="en-US" b="1" dirty="0"/>
            </a:br>
            <a:endParaRPr lang="en-US" b="1" dirty="0"/>
          </a:p>
        </p:txBody>
      </p:sp>
      <p:pic>
        <p:nvPicPr>
          <p:cNvPr id="4" name="Picture 3">
            <a:extLst>
              <a:ext uri="{FF2B5EF4-FFF2-40B4-BE49-F238E27FC236}">
                <a16:creationId xmlns:a16="http://schemas.microsoft.com/office/drawing/2014/main" id="{FD5CC317-14AB-53C9-49BB-6CEA9BA3EFFC}"/>
              </a:ext>
            </a:extLst>
          </p:cNvPr>
          <p:cNvPicPr>
            <a:picLocks noChangeAspect="1"/>
          </p:cNvPicPr>
          <p:nvPr/>
        </p:nvPicPr>
        <p:blipFill>
          <a:blip r:embed="rId2"/>
          <a:stretch>
            <a:fillRect/>
          </a:stretch>
        </p:blipFill>
        <p:spPr>
          <a:xfrm>
            <a:off x="296367" y="1077040"/>
            <a:ext cx="8222372" cy="380216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534590" y="401179"/>
            <a:ext cx="7886430" cy="671301"/>
          </a:xfrm>
        </p:spPr>
        <p:txBody>
          <a:bodyPr/>
          <a:lstStyle/>
          <a:p>
            <a:pPr algn="ctr"/>
            <a:r>
              <a:rPr lang="en-US" b="1" dirty="0"/>
              <a:t>VOTING-1</a:t>
            </a:r>
          </a:p>
        </p:txBody>
      </p:sp>
      <p:pic>
        <p:nvPicPr>
          <p:cNvPr id="4" name="Picture 3">
            <a:extLst>
              <a:ext uri="{FF2B5EF4-FFF2-40B4-BE49-F238E27FC236}">
                <a16:creationId xmlns:a16="http://schemas.microsoft.com/office/drawing/2014/main" id="{DC609A41-D9F9-BA5F-2372-DC17F55B6227}"/>
              </a:ext>
            </a:extLst>
          </p:cNvPr>
          <p:cNvPicPr>
            <a:picLocks noChangeAspect="1"/>
          </p:cNvPicPr>
          <p:nvPr/>
        </p:nvPicPr>
        <p:blipFill>
          <a:blip r:embed="rId2"/>
          <a:stretch>
            <a:fillRect/>
          </a:stretch>
        </p:blipFill>
        <p:spPr>
          <a:xfrm>
            <a:off x="4542142" y="1080655"/>
            <a:ext cx="4533188" cy="3625524"/>
          </a:xfrm>
          <a:prstGeom prst="rect">
            <a:avLst/>
          </a:prstGeom>
        </p:spPr>
      </p:pic>
      <p:pic>
        <p:nvPicPr>
          <p:cNvPr id="10" name="Picture 9">
            <a:extLst>
              <a:ext uri="{FF2B5EF4-FFF2-40B4-BE49-F238E27FC236}">
                <a16:creationId xmlns:a16="http://schemas.microsoft.com/office/drawing/2014/main" id="{BAF197B7-9706-D799-B5D6-E2FB87401EDD}"/>
              </a:ext>
            </a:extLst>
          </p:cNvPr>
          <p:cNvPicPr>
            <a:picLocks noChangeAspect="1"/>
          </p:cNvPicPr>
          <p:nvPr/>
        </p:nvPicPr>
        <p:blipFill>
          <a:blip r:embed="rId3"/>
          <a:stretch>
            <a:fillRect/>
          </a:stretch>
        </p:blipFill>
        <p:spPr>
          <a:xfrm>
            <a:off x="240730" y="1101011"/>
            <a:ext cx="3890865" cy="3665531"/>
          </a:xfrm>
          <a:prstGeom prst="rect">
            <a:avLst/>
          </a:prstGeom>
        </p:spPr>
      </p:pic>
      <p:sp>
        <p:nvSpPr>
          <p:cNvPr id="11" name="TextBox 10">
            <a:extLst>
              <a:ext uri="{FF2B5EF4-FFF2-40B4-BE49-F238E27FC236}">
                <a16:creationId xmlns:a16="http://schemas.microsoft.com/office/drawing/2014/main" id="{9AB3AFCA-236D-4FA6-3120-28F20FADB842}"/>
              </a:ext>
            </a:extLst>
          </p:cNvPr>
          <p:cNvSpPr txBox="1"/>
          <p:nvPr/>
        </p:nvSpPr>
        <p:spPr>
          <a:xfrm>
            <a:off x="1257766" y="4773542"/>
            <a:ext cx="923651" cy="307777"/>
          </a:xfrm>
          <a:prstGeom prst="rect">
            <a:avLst/>
          </a:prstGeom>
          <a:noFill/>
        </p:spPr>
        <p:txBody>
          <a:bodyPr wrap="none" rtlCol="0">
            <a:spAutoFit/>
          </a:bodyPr>
          <a:lstStyle/>
          <a:p>
            <a:r>
              <a:rPr lang="en-GB" dirty="0"/>
              <a:t>BEFORE</a:t>
            </a:r>
            <a:endParaRPr lang="en-IN" dirty="0"/>
          </a:p>
        </p:txBody>
      </p:sp>
      <p:sp>
        <p:nvSpPr>
          <p:cNvPr id="12" name="TextBox 11">
            <a:extLst>
              <a:ext uri="{FF2B5EF4-FFF2-40B4-BE49-F238E27FC236}">
                <a16:creationId xmlns:a16="http://schemas.microsoft.com/office/drawing/2014/main" id="{4A48DB58-BC98-47DF-0D42-1AF4C052475D}"/>
              </a:ext>
            </a:extLst>
          </p:cNvPr>
          <p:cNvSpPr txBox="1"/>
          <p:nvPr/>
        </p:nvSpPr>
        <p:spPr>
          <a:xfrm>
            <a:off x="6229117" y="4743684"/>
            <a:ext cx="772969" cy="307777"/>
          </a:xfrm>
          <a:prstGeom prst="rect">
            <a:avLst/>
          </a:prstGeom>
          <a:noFill/>
        </p:spPr>
        <p:txBody>
          <a:bodyPr wrap="none" rtlCol="0">
            <a:spAutoFit/>
          </a:bodyPr>
          <a:lstStyle/>
          <a:p>
            <a:r>
              <a:rPr lang="en-GB" dirty="0"/>
              <a:t>AFTER</a:t>
            </a:r>
            <a:endParaRPr lang="en-IN" dirty="0"/>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581575" y="365170"/>
            <a:ext cx="7886430" cy="624183"/>
          </a:xfrm>
        </p:spPr>
        <p:txBody>
          <a:bodyPr/>
          <a:lstStyle/>
          <a:p>
            <a:pPr algn="ctr"/>
            <a:r>
              <a:rPr lang="en-US" b="1" dirty="0"/>
              <a:t>VOTING-3</a:t>
            </a:r>
          </a:p>
        </p:txBody>
      </p:sp>
      <p:pic>
        <p:nvPicPr>
          <p:cNvPr id="4" name="Picture 3">
            <a:extLst>
              <a:ext uri="{FF2B5EF4-FFF2-40B4-BE49-F238E27FC236}">
                <a16:creationId xmlns:a16="http://schemas.microsoft.com/office/drawing/2014/main" id="{8AE0A20F-1D24-2932-4FDD-BA6744F5A7EB}"/>
              </a:ext>
            </a:extLst>
          </p:cNvPr>
          <p:cNvPicPr>
            <a:picLocks noChangeAspect="1"/>
          </p:cNvPicPr>
          <p:nvPr/>
        </p:nvPicPr>
        <p:blipFill>
          <a:blip r:embed="rId2"/>
          <a:stretch>
            <a:fillRect/>
          </a:stretch>
        </p:blipFill>
        <p:spPr>
          <a:xfrm>
            <a:off x="34335" y="1131253"/>
            <a:ext cx="3872647" cy="3560467"/>
          </a:xfrm>
          <a:prstGeom prst="rect">
            <a:avLst/>
          </a:prstGeom>
        </p:spPr>
      </p:pic>
      <p:pic>
        <p:nvPicPr>
          <p:cNvPr id="8" name="Picture 7">
            <a:extLst>
              <a:ext uri="{FF2B5EF4-FFF2-40B4-BE49-F238E27FC236}">
                <a16:creationId xmlns:a16="http://schemas.microsoft.com/office/drawing/2014/main" id="{3EA657F7-25EC-4EB1-FA40-3996C190C023}"/>
              </a:ext>
            </a:extLst>
          </p:cNvPr>
          <p:cNvPicPr>
            <a:picLocks noChangeAspect="1"/>
          </p:cNvPicPr>
          <p:nvPr/>
        </p:nvPicPr>
        <p:blipFill>
          <a:blip r:embed="rId3"/>
          <a:stretch>
            <a:fillRect/>
          </a:stretch>
        </p:blipFill>
        <p:spPr>
          <a:xfrm>
            <a:off x="4590071" y="1091497"/>
            <a:ext cx="4169013" cy="3596158"/>
          </a:xfrm>
          <a:prstGeom prst="rect">
            <a:avLst/>
          </a:prstGeom>
        </p:spPr>
      </p:pic>
      <p:sp>
        <p:nvSpPr>
          <p:cNvPr id="9" name="TextBox 8">
            <a:extLst>
              <a:ext uri="{FF2B5EF4-FFF2-40B4-BE49-F238E27FC236}">
                <a16:creationId xmlns:a16="http://schemas.microsoft.com/office/drawing/2014/main" id="{9365DFCF-80E2-0563-9C97-62A004931882}"/>
              </a:ext>
            </a:extLst>
          </p:cNvPr>
          <p:cNvSpPr txBox="1"/>
          <p:nvPr/>
        </p:nvSpPr>
        <p:spPr>
          <a:xfrm>
            <a:off x="1463763" y="4752711"/>
            <a:ext cx="923651" cy="307777"/>
          </a:xfrm>
          <a:prstGeom prst="rect">
            <a:avLst/>
          </a:prstGeom>
          <a:noFill/>
        </p:spPr>
        <p:txBody>
          <a:bodyPr wrap="none" rtlCol="0">
            <a:spAutoFit/>
          </a:bodyPr>
          <a:lstStyle/>
          <a:p>
            <a:r>
              <a:rPr lang="en-GB" dirty="0"/>
              <a:t>BEFORE</a:t>
            </a:r>
            <a:endParaRPr lang="en-IN" dirty="0"/>
          </a:p>
        </p:txBody>
      </p:sp>
      <p:sp>
        <p:nvSpPr>
          <p:cNvPr id="10" name="TextBox 9">
            <a:extLst>
              <a:ext uri="{FF2B5EF4-FFF2-40B4-BE49-F238E27FC236}">
                <a16:creationId xmlns:a16="http://schemas.microsoft.com/office/drawing/2014/main" id="{EF37699B-803D-3180-F22E-EB78F4A2D764}"/>
              </a:ext>
            </a:extLst>
          </p:cNvPr>
          <p:cNvSpPr txBox="1"/>
          <p:nvPr/>
        </p:nvSpPr>
        <p:spPr>
          <a:xfrm>
            <a:off x="6259845" y="4720183"/>
            <a:ext cx="772969" cy="307777"/>
          </a:xfrm>
          <a:prstGeom prst="rect">
            <a:avLst/>
          </a:prstGeom>
          <a:noFill/>
        </p:spPr>
        <p:txBody>
          <a:bodyPr wrap="none" rtlCol="0">
            <a:spAutoFit/>
          </a:bodyPr>
          <a:lstStyle/>
          <a:p>
            <a:r>
              <a:rPr lang="en-GB" dirty="0"/>
              <a:t>AFTER</a:t>
            </a:r>
            <a:endParaRPr lang="en-IN" dirty="0"/>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491220" y="303628"/>
            <a:ext cx="7886430" cy="649583"/>
          </a:xfrm>
        </p:spPr>
        <p:txBody>
          <a:bodyPr/>
          <a:lstStyle/>
          <a:p>
            <a:pPr algn="ctr"/>
            <a:r>
              <a:rPr lang="en-US" b="1" dirty="0"/>
              <a:t>VOTING-3</a:t>
            </a:r>
          </a:p>
        </p:txBody>
      </p:sp>
      <p:pic>
        <p:nvPicPr>
          <p:cNvPr id="6" name="Picture 5">
            <a:extLst>
              <a:ext uri="{FF2B5EF4-FFF2-40B4-BE49-F238E27FC236}">
                <a16:creationId xmlns:a16="http://schemas.microsoft.com/office/drawing/2014/main" id="{9EC27568-E70E-F3A8-AAEB-7E2859674D23}"/>
              </a:ext>
            </a:extLst>
          </p:cNvPr>
          <p:cNvPicPr>
            <a:picLocks noChangeAspect="1"/>
          </p:cNvPicPr>
          <p:nvPr/>
        </p:nvPicPr>
        <p:blipFill>
          <a:blip r:embed="rId2"/>
          <a:stretch>
            <a:fillRect/>
          </a:stretch>
        </p:blipFill>
        <p:spPr>
          <a:xfrm>
            <a:off x="156995" y="993911"/>
            <a:ext cx="4172851" cy="3354457"/>
          </a:xfrm>
          <a:prstGeom prst="rect">
            <a:avLst/>
          </a:prstGeom>
        </p:spPr>
      </p:pic>
      <p:pic>
        <p:nvPicPr>
          <p:cNvPr id="8" name="Picture 7">
            <a:extLst>
              <a:ext uri="{FF2B5EF4-FFF2-40B4-BE49-F238E27FC236}">
                <a16:creationId xmlns:a16="http://schemas.microsoft.com/office/drawing/2014/main" id="{CF7086A2-151C-E8DA-0F69-444CC21423CF}"/>
              </a:ext>
            </a:extLst>
          </p:cNvPr>
          <p:cNvPicPr>
            <a:picLocks noChangeAspect="1"/>
          </p:cNvPicPr>
          <p:nvPr/>
        </p:nvPicPr>
        <p:blipFill>
          <a:blip r:embed="rId3"/>
          <a:stretch>
            <a:fillRect/>
          </a:stretch>
        </p:blipFill>
        <p:spPr>
          <a:xfrm>
            <a:off x="4438272" y="993913"/>
            <a:ext cx="4454023" cy="3310635"/>
          </a:xfrm>
          <a:prstGeom prst="rect">
            <a:avLst/>
          </a:prstGeom>
        </p:spPr>
      </p:pic>
      <p:sp>
        <p:nvSpPr>
          <p:cNvPr id="9" name="TextBox 8">
            <a:extLst>
              <a:ext uri="{FF2B5EF4-FFF2-40B4-BE49-F238E27FC236}">
                <a16:creationId xmlns:a16="http://schemas.microsoft.com/office/drawing/2014/main" id="{B51B9282-F406-98C9-917F-493EF06AC90F}"/>
              </a:ext>
            </a:extLst>
          </p:cNvPr>
          <p:cNvSpPr txBox="1"/>
          <p:nvPr/>
        </p:nvSpPr>
        <p:spPr>
          <a:xfrm>
            <a:off x="997527" y="4651513"/>
            <a:ext cx="923651" cy="307777"/>
          </a:xfrm>
          <a:prstGeom prst="rect">
            <a:avLst/>
          </a:prstGeom>
          <a:noFill/>
        </p:spPr>
        <p:txBody>
          <a:bodyPr wrap="none" rtlCol="0">
            <a:spAutoFit/>
          </a:bodyPr>
          <a:lstStyle/>
          <a:p>
            <a:r>
              <a:rPr lang="en-GB" dirty="0"/>
              <a:t>BEFORE</a:t>
            </a:r>
            <a:endParaRPr lang="en-IN" dirty="0"/>
          </a:p>
        </p:txBody>
      </p:sp>
      <p:sp>
        <p:nvSpPr>
          <p:cNvPr id="10" name="TextBox 9">
            <a:extLst>
              <a:ext uri="{FF2B5EF4-FFF2-40B4-BE49-F238E27FC236}">
                <a16:creationId xmlns:a16="http://schemas.microsoft.com/office/drawing/2014/main" id="{CE175A33-BEE8-D57F-C124-FBB971A38C4E}"/>
              </a:ext>
            </a:extLst>
          </p:cNvPr>
          <p:cNvSpPr txBox="1"/>
          <p:nvPr/>
        </p:nvSpPr>
        <p:spPr>
          <a:xfrm>
            <a:off x="6538141" y="4503330"/>
            <a:ext cx="772969" cy="307777"/>
          </a:xfrm>
          <a:prstGeom prst="rect">
            <a:avLst/>
          </a:prstGeom>
          <a:noFill/>
        </p:spPr>
        <p:txBody>
          <a:bodyPr wrap="none" rtlCol="0">
            <a:spAutoFit/>
          </a:bodyPr>
          <a:lstStyle/>
          <a:p>
            <a:r>
              <a:rPr lang="en-GB" dirty="0"/>
              <a:t>AFTER</a:t>
            </a:r>
            <a:endParaRPr lang="en-IN" dirty="0"/>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0" y="476779"/>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D8E30673-24B6-39B4-A2DD-A5E3CA0F3C55}"/>
              </a:ext>
            </a:extLst>
          </p:cNvPr>
          <p:cNvSpPr txBox="1"/>
          <p:nvPr/>
        </p:nvSpPr>
        <p:spPr>
          <a:xfrm>
            <a:off x="50007" y="757119"/>
            <a:ext cx="8686800" cy="3785652"/>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If you're using Django for your voting application, here are some future enhancements tailored to that framework:</a:t>
            </a:r>
          </a:p>
          <a:p>
            <a:pPr marL="342900" indent="-342900">
              <a:buFont typeface="+mj-lt"/>
              <a:buAutoNum type="arabicPeriod"/>
            </a:pPr>
            <a:r>
              <a:rPr lang="en-IN" sz="1600" b="1" dirty="0">
                <a:latin typeface="Times New Roman" panose="02020603050405020304" pitchFamily="18" charset="0"/>
                <a:cs typeface="Times New Roman" panose="02020603050405020304" pitchFamily="18" charset="0"/>
              </a:rPr>
              <a:t>Django Channels for Real-Time Updates</a:t>
            </a:r>
            <a:r>
              <a:rPr lang="en-IN" sz="1600" dirty="0">
                <a:latin typeface="Times New Roman" panose="02020603050405020304" pitchFamily="18" charset="0"/>
                <a:cs typeface="Times New Roman" panose="02020603050405020304" pitchFamily="18" charset="0"/>
              </a:rPr>
              <a:t>: Integrate Django Channels to enable real-time updates of voting results. This allows users to see live updates as votes are cast and counted, enhancing transparency and engagement.</a:t>
            </a:r>
          </a:p>
          <a:p>
            <a:pPr marL="342900" indent="-342900">
              <a:buFont typeface="+mj-lt"/>
              <a:buAutoNum type="arabicPeriod"/>
            </a:pPr>
            <a:r>
              <a:rPr lang="en-GB" sz="1600" b="1" dirty="0">
                <a:latin typeface="Times New Roman" panose="02020603050405020304" pitchFamily="18" charset="0"/>
                <a:cs typeface="Times New Roman" panose="02020603050405020304" pitchFamily="18" charset="0"/>
              </a:rPr>
              <a:t>Django Admin Customization for Election Management</a:t>
            </a:r>
            <a:r>
              <a:rPr lang="en-GB" sz="1600" dirty="0">
                <a:latin typeface="Times New Roman" panose="02020603050405020304" pitchFamily="18" charset="0"/>
                <a:cs typeface="Times New Roman" panose="02020603050405020304" pitchFamily="18" charset="0"/>
              </a:rPr>
              <a:t>: Customize the Django admin interface to provide election administrators with intuitive tools for managing candidates, voter registration, polling stations, and other election-related tasks.</a:t>
            </a:r>
          </a:p>
          <a:p>
            <a:pPr marL="342900" indent="-342900">
              <a:buFont typeface="+mj-lt"/>
              <a:buAutoNum type="arabicPeriod"/>
            </a:pPr>
            <a:r>
              <a:rPr lang="en-GB" sz="1600" b="1" dirty="0">
                <a:latin typeface="Times New Roman" panose="02020603050405020304" pitchFamily="18" charset="0"/>
                <a:cs typeface="Times New Roman" panose="02020603050405020304" pitchFamily="18" charset="0"/>
              </a:rPr>
              <a:t>Django Internationalization for Multi-Language Support</a:t>
            </a:r>
            <a:r>
              <a:rPr lang="en-GB" sz="1600" dirty="0">
                <a:latin typeface="Times New Roman" panose="02020603050405020304" pitchFamily="18" charset="0"/>
                <a:cs typeface="Times New Roman" panose="02020603050405020304" pitchFamily="18" charset="0"/>
              </a:rPr>
              <a:t>: Implement Django's internationalization (i18n) framework to provide multi-language support for the voting application. This allows users to access the application in their preferred language, promoting inclusivity and accessibility.</a:t>
            </a:r>
          </a:p>
          <a:p>
            <a:pPr marL="342900" indent="-342900">
              <a:buFont typeface="+mj-lt"/>
              <a:buAutoNum type="arabicPeriod"/>
            </a:pPr>
            <a:r>
              <a:rPr lang="en-GB" sz="1600" b="1" dirty="0">
                <a:latin typeface="Times New Roman" panose="02020603050405020304" pitchFamily="18" charset="0"/>
                <a:cs typeface="Times New Roman" panose="02020603050405020304" pitchFamily="18" charset="0"/>
              </a:rPr>
              <a:t>Django Form Validation for Data Integrity</a:t>
            </a:r>
            <a:r>
              <a:rPr lang="en-GB" sz="1600" dirty="0">
                <a:latin typeface="Times New Roman" panose="02020603050405020304" pitchFamily="18" charset="0"/>
                <a:cs typeface="Times New Roman" panose="02020603050405020304" pitchFamily="18" charset="0"/>
              </a:rPr>
              <a:t>: Utilize Django's form validation framework to enforce data integrity rules and ensure the accuracy and validity of voter information, candidate nominations, and voting results.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48924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5411716"/>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A1D0EB3-12F3-1D7E-414A-CBFA151F106A}"/>
              </a:ext>
            </a:extLst>
          </p:cNvPr>
          <p:cNvSpPr txBox="1"/>
          <p:nvPr/>
        </p:nvSpPr>
        <p:spPr>
          <a:xfrm>
            <a:off x="564356" y="961637"/>
            <a:ext cx="8258175" cy="289310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In conclusion, a Django-based online voting system offers a robust and versatile platform for conducting secure, accessible, and transparent elections. By leveraging Django's extensive features and ecosystem, such as Django REST Framework, Django Channels, and Django Admin, along with custom enhancements tailored to the specific requirements of the voting application, you can create a highly functional and reliable system</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.Through features like real-time updates, mobile voting support, advanced security measures, customizable administration tools, and multi-language support, a Django online voting system addresses key challenges in the electoral process while enhancing the user experience for both voters and administrators.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Overall, a Django online voting system provides a scalable, customizable, and efficient solution for conducting elections, fostering trust, participation, and confidence in the democratic process.</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Voting_Application_using_Django_Framework-Vigneshwaran_4054_SEC</a:t>
            </a:r>
            <a:endParaRPr lang="en-IN" dirty="0"/>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29"/>
            <a:ext cx="7334188" cy="5033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Abstract for online voting application using Django</a:t>
            </a:r>
            <a:r>
              <a:rPr lang="en-IN" sz="1600" b="1" dirty="0">
                <a:solidFill>
                  <a:srgbClr val="213163"/>
                </a:solidFill>
              </a:rPr>
              <a: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C9397DE-BAF7-EE0F-A901-D6775FF5D320}"/>
              </a:ext>
            </a:extLst>
          </p:cNvPr>
          <p:cNvSpPr txBox="1"/>
          <p:nvPr/>
        </p:nvSpPr>
        <p:spPr>
          <a:xfrm>
            <a:off x="90356" y="1248629"/>
            <a:ext cx="9053644" cy="369332"/>
          </a:xfrm>
          <a:prstGeom prst="rect">
            <a:avLst/>
          </a:prstGeom>
          <a:noFill/>
        </p:spPr>
        <p:txBody>
          <a:bodyPr wrap="square">
            <a:spAutoFit/>
          </a:bodyPr>
          <a:lstStyle/>
          <a:p>
            <a:r>
              <a:rPr lang="en-IN" sz="1800" dirty="0"/>
              <a:t>Voting Application</a:t>
            </a:r>
          </a:p>
        </p:txBody>
      </p:sp>
      <p:sp>
        <p:nvSpPr>
          <p:cNvPr id="9" name="TextBox 8">
            <a:extLst>
              <a:ext uri="{FF2B5EF4-FFF2-40B4-BE49-F238E27FC236}">
                <a16:creationId xmlns:a16="http://schemas.microsoft.com/office/drawing/2014/main" id="{A544787F-0123-BFC4-8C27-54E25CB41298}"/>
              </a:ext>
            </a:extLst>
          </p:cNvPr>
          <p:cNvSpPr txBox="1"/>
          <p:nvPr/>
        </p:nvSpPr>
        <p:spPr>
          <a:xfrm>
            <a:off x="107156" y="2119313"/>
            <a:ext cx="9036844" cy="1600438"/>
          </a:xfrm>
          <a:prstGeom prst="rect">
            <a:avLst/>
          </a:prstGeom>
          <a:noFill/>
        </p:spPr>
        <p:txBody>
          <a:bodyPr wrap="square">
            <a:spAutoFit/>
          </a:bodyPr>
          <a:lstStyle/>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With the advancement of technology, there is a growing need for secure and efficient voting systems to ensure the integrity and accessibility of democratic processes. This abstract presents a novel voting application designed to address these concerns.</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The voting application employs state-of-the-art encryption techniques to safeguard the confidentiality and integrity of votes cast by users. Utilizing end-to-end encryption protocols, the application ensures that votes remain anonymous and tamper-proof throughout the entire voting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B9E1114-7867-FD1D-407A-C805E1D41C5B}"/>
              </a:ext>
            </a:extLst>
          </p:cNvPr>
          <p:cNvSpPr txBox="1"/>
          <p:nvPr/>
        </p:nvSpPr>
        <p:spPr>
          <a:xfrm>
            <a:off x="187940" y="1774830"/>
            <a:ext cx="8905461" cy="1169551"/>
          </a:xfrm>
          <a:prstGeom prst="rect">
            <a:avLst/>
          </a:prstGeom>
          <a:noFill/>
        </p:spPr>
        <p:txBody>
          <a:bodyPr wrap="square">
            <a:spAutoFit/>
          </a:bodyPr>
          <a:lstStyle/>
          <a:p>
            <a:pPr marL="285750" indent="-285750">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In modern democracies, the integrity and accessibility of the voting process are essential for ensuring fair representation and citizen engagement. However, traditional voting systems face challenges such as logistical complexities, potential security vulnerabilities, and limited accessibility for certain demographics.</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The aim of this project is to develop a robust and user-friendly voting application that addresses these challenges..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598631" cy="4965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Title :</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181CC11-96D3-07BC-DE67-7A51ADA76F17}"/>
              </a:ext>
            </a:extLst>
          </p:cNvPr>
          <p:cNvSpPr txBox="1"/>
          <p:nvPr/>
        </p:nvSpPr>
        <p:spPr>
          <a:xfrm>
            <a:off x="220468" y="1131253"/>
            <a:ext cx="8825948" cy="3139321"/>
          </a:xfrm>
          <a:prstGeom prst="rect">
            <a:avLst/>
          </a:prstGeom>
          <a:noFill/>
        </p:spPr>
        <p:txBody>
          <a:bodyPr wrap="square" rtlCol="0">
            <a:spAutoFit/>
          </a:bodyPr>
          <a:lstStyle/>
          <a:p>
            <a:pPr marL="285750" indent="-285750">
              <a:buFont typeface="Wingdings" panose="05000000000000000000" pitchFamily="2" charset="2"/>
              <a:buChar char="Ø"/>
            </a:pPr>
            <a:r>
              <a:rPr lang="en-GB" sz="1800" dirty="0"/>
              <a:t>Application name :Voting application</a:t>
            </a:r>
          </a:p>
          <a:p>
            <a:pPr marL="285750" indent="-285750">
              <a:buFont typeface="Wingdings" panose="05000000000000000000" pitchFamily="2" charset="2"/>
              <a:buChar char="Ø"/>
            </a:pPr>
            <a:r>
              <a:rPr lang="en-GB" sz="1800" dirty="0"/>
              <a:t>Category              :Web Technology Full Stack Using Django </a:t>
            </a:r>
          </a:p>
          <a:p>
            <a:pPr marL="285750" indent="-285750">
              <a:buFont typeface="Wingdings" panose="05000000000000000000" pitchFamily="2" charset="2"/>
              <a:buChar char="Ø"/>
            </a:pPr>
            <a:r>
              <a:rPr lang="en-GB" sz="1800" dirty="0"/>
              <a:t>Features: </a:t>
            </a:r>
          </a:p>
          <a:p>
            <a:pPr marL="342900" indent="-342900">
              <a:buFont typeface="+mj-lt"/>
              <a:buAutoNum type="arabicParenR"/>
            </a:pPr>
            <a:r>
              <a:rPr lang="en-GB" sz="1800" dirty="0"/>
              <a:t>                               conduct polls with questions and multiple choices.</a:t>
            </a:r>
          </a:p>
          <a:p>
            <a:pPr marL="342900" indent="-342900">
              <a:buFont typeface="+mj-lt"/>
              <a:buAutoNum type="arabicPeriod"/>
            </a:pPr>
            <a:r>
              <a:rPr lang="en-GB" sz="1800" dirty="0"/>
              <a:t>Allow user to vote for their preferred choice.</a:t>
            </a:r>
          </a:p>
          <a:p>
            <a:pPr marL="342900" indent="-342900">
              <a:buFont typeface="+mj-lt"/>
              <a:buAutoNum type="arabicPeriod"/>
            </a:pPr>
            <a:r>
              <a:rPr lang="en-GB" sz="1800" dirty="0"/>
              <a:t>Display the votes for each questions.</a:t>
            </a:r>
          </a:p>
          <a:p>
            <a:pPr marL="342900" indent="-342900">
              <a:buFont typeface="+mj-lt"/>
              <a:buAutoNum type="arabicPeriod"/>
            </a:pPr>
            <a:r>
              <a:rPr lang="en-GB" sz="1800" dirty="0"/>
              <a:t>Admin panel for adding and managing questions.</a:t>
            </a:r>
          </a:p>
          <a:p>
            <a:pPr marL="285750" indent="-285750">
              <a:buFont typeface="Wingdings" panose="05000000000000000000" pitchFamily="2" charset="2"/>
              <a:buChar char="v"/>
            </a:pPr>
            <a:endParaRPr lang="en-GB" sz="1800" dirty="0"/>
          </a:p>
          <a:p>
            <a:pPr marL="285750" indent="-285750">
              <a:buFont typeface="Wingdings" panose="05000000000000000000" pitchFamily="2" charset="2"/>
              <a:buChar char="Ø"/>
            </a:pPr>
            <a:r>
              <a:rPr lang="en-IN" sz="1800" dirty="0"/>
              <a:t>Technologies Used:</a:t>
            </a:r>
          </a:p>
          <a:p>
            <a:r>
              <a:rPr lang="en-IN" sz="1800" dirty="0"/>
              <a:t>                                      Django Framework to create a backend and handle database</a:t>
            </a:r>
          </a:p>
          <a:p>
            <a:r>
              <a:rPr lang="en-IN" sz="1800" dirty="0"/>
              <a:t>                                      SQLite Database Django come with </a:t>
            </a:r>
            <a:r>
              <a:rPr lang="en-IN" sz="1800" dirty="0" err="1"/>
              <a:t>sqlite</a:t>
            </a:r>
            <a:r>
              <a:rPr lang="en-IN" sz="1800" dirty="0"/>
              <a:t> by default</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E4FFF7A6-AB38-38DF-8618-5DFBE82DDE04}"/>
              </a:ext>
            </a:extLst>
          </p:cNvPr>
          <p:cNvSpPr txBox="1"/>
          <p:nvPr/>
        </p:nvSpPr>
        <p:spPr>
          <a:xfrm>
            <a:off x="177097" y="1778533"/>
            <a:ext cx="8789806" cy="1077218"/>
          </a:xfrm>
          <a:prstGeom prst="rect">
            <a:avLst/>
          </a:prstGeom>
          <a:noFill/>
        </p:spPr>
        <p:txBody>
          <a:bodyPr wrap="square">
            <a:spAutoFit/>
          </a:bodyPr>
          <a:lstStyle/>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Project </a:t>
            </a:r>
            <a:r>
              <a:rPr lang="en-IN" sz="1600" dirty="0" err="1">
                <a:latin typeface="Times New Roman" panose="02020603050405020304" pitchFamily="18" charset="0"/>
                <a:cs typeface="Times New Roman" panose="02020603050405020304" pitchFamily="18" charset="0"/>
              </a:rPr>
              <a:t>Setup:Start</a:t>
            </a:r>
            <a:r>
              <a:rPr lang="en-IN" sz="1600" dirty="0">
                <a:latin typeface="Times New Roman" panose="02020603050405020304" pitchFamily="18" charset="0"/>
                <a:cs typeface="Times New Roman" panose="02020603050405020304" pitchFamily="18" charset="0"/>
              </a:rPr>
              <a:t> a new Django project: </a:t>
            </a:r>
            <a:r>
              <a:rPr lang="en-IN" sz="1600" dirty="0" err="1">
                <a:latin typeface="Times New Roman" panose="02020603050405020304" pitchFamily="18" charset="0"/>
                <a:cs typeface="Times New Roman" panose="02020603050405020304" pitchFamily="18" charset="0"/>
              </a:rPr>
              <a:t>django</a:t>
            </a:r>
            <a:r>
              <a:rPr lang="en-IN" sz="1600" dirty="0">
                <a:latin typeface="Times New Roman" panose="02020603050405020304" pitchFamily="18" charset="0"/>
                <a:cs typeface="Times New Roman" panose="02020603050405020304" pitchFamily="18" charset="0"/>
              </a:rPr>
              <a:t>-admin </a:t>
            </a:r>
            <a:r>
              <a:rPr lang="en-IN" sz="1600" dirty="0" err="1">
                <a:latin typeface="Times New Roman" panose="02020603050405020304" pitchFamily="18" charset="0"/>
                <a:cs typeface="Times New Roman" panose="02020603050405020304" pitchFamily="18" charset="0"/>
              </a:rPr>
              <a:t>startproject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voting_app.Create</a:t>
            </a:r>
            <a:r>
              <a:rPr lang="en-IN" sz="1600" dirty="0">
                <a:latin typeface="Times New Roman" panose="02020603050405020304" pitchFamily="18" charset="0"/>
                <a:cs typeface="Times New Roman" panose="02020603050405020304" pitchFamily="18" charset="0"/>
              </a:rPr>
              <a:t> a new Django app for the voting functionality: python manage.py </a:t>
            </a:r>
            <a:r>
              <a:rPr lang="en-IN" sz="1600" dirty="0" err="1">
                <a:latin typeface="Times New Roman" panose="02020603050405020304" pitchFamily="18" charset="0"/>
                <a:cs typeface="Times New Roman" panose="02020603050405020304" pitchFamily="18" charset="0"/>
              </a:rPr>
              <a:t>startapp</a:t>
            </a:r>
            <a:r>
              <a:rPr lang="en-IN" sz="1600" dirty="0">
                <a:latin typeface="Times New Roman" panose="02020603050405020304" pitchFamily="18" charset="0"/>
                <a:cs typeface="Times New Roman" panose="02020603050405020304" pitchFamily="18" charset="0"/>
              </a:rPr>
              <a:t> vote.</a:t>
            </a:r>
          </a:p>
          <a:p>
            <a:pPr marL="285750" indent="-285750">
              <a:buFont typeface="Wingdings" panose="05000000000000000000" pitchFamily="2" charset="2"/>
              <a:buChar char="q"/>
            </a:pPr>
            <a:r>
              <a:rPr lang="en-IN" sz="1600" dirty="0" err="1">
                <a:latin typeface="Times New Roman" panose="02020603050405020304" pitchFamily="18" charset="0"/>
                <a:cs typeface="Times New Roman" panose="02020603050405020304" pitchFamily="18" charset="0"/>
              </a:rPr>
              <a:t>Models:Define</a:t>
            </a:r>
            <a:r>
              <a:rPr lang="en-IN" sz="1600" dirty="0">
                <a:latin typeface="Times New Roman" panose="02020603050405020304" pitchFamily="18" charset="0"/>
                <a:cs typeface="Times New Roman" panose="02020603050405020304" pitchFamily="18" charset="0"/>
              </a:rPr>
              <a:t> models for your voting system. For example, you might have a Poll model to represent each poll and a Choice model to represent the choices for each poll.</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D9734B5-9EEF-D094-5A92-DC3238CD80F0}"/>
              </a:ext>
            </a:extLst>
          </p:cNvPr>
          <p:cNvSpPr txBox="1"/>
          <p:nvPr/>
        </p:nvSpPr>
        <p:spPr>
          <a:xfrm>
            <a:off x="834887" y="1055355"/>
            <a:ext cx="1000595" cy="307777"/>
          </a:xfrm>
          <a:prstGeom prst="rect">
            <a:avLst/>
          </a:prstGeom>
          <a:noFill/>
        </p:spPr>
        <p:txBody>
          <a:bodyPr wrap="none" rtlCol="0">
            <a:spAutoFit/>
          </a:bodyPr>
          <a:lstStyle/>
          <a:p>
            <a:r>
              <a:rPr lang="en-GB" dirty="0"/>
              <a:t>Models.py</a:t>
            </a:r>
            <a:endParaRPr lang="en-IN" dirty="0"/>
          </a:p>
        </p:txBody>
      </p:sp>
      <p:pic>
        <p:nvPicPr>
          <p:cNvPr id="7" name="Picture 6">
            <a:extLst>
              <a:ext uri="{FF2B5EF4-FFF2-40B4-BE49-F238E27FC236}">
                <a16:creationId xmlns:a16="http://schemas.microsoft.com/office/drawing/2014/main" id="{8DF89E0A-137E-6D3A-D1D1-D207C1EE50E6}"/>
              </a:ext>
            </a:extLst>
          </p:cNvPr>
          <p:cNvPicPr>
            <a:picLocks noChangeAspect="1"/>
          </p:cNvPicPr>
          <p:nvPr/>
        </p:nvPicPr>
        <p:blipFill>
          <a:blip r:embed="rId2"/>
          <a:stretch>
            <a:fillRect/>
          </a:stretch>
        </p:blipFill>
        <p:spPr>
          <a:xfrm>
            <a:off x="2096685" y="653742"/>
            <a:ext cx="5153025" cy="1819275"/>
          </a:xfrm>
          <a:prstGeom prst="rect">
            <a:avLst/>
          </a:prstGeom>
        </p:spPr>
      </p:pic>
      <p:sp>
        <p:nvSpPr>
          <p:cNvPr id="9" name="TextBox 8">
            <a:extLst>
              <a:ext uri="{FF2B5EF4-FFF2-40B4-BE49-F238E27FC236}">
                <a16:creationId xmlns:a16="http://schemas.microsoft.com/office/drawing/2014/main" id="{626DA65D-9D8D-B455-9B37-02EB55B558AB}"/>
              </a:ext>
            </a:extLst>
          </p:cNvPr>
          <p:cNvSpPr txBox="1"/>
          <p:nvPr/>
        </p:nvSpPr>
        <p:spPr>
          <a:xfrm>
            <a:off x="928857" y="3328705"/>
            <a:ext cx="931665" cy="307777"/>
          </a:xfrm>
          <a:prstGeom prst="rect">
            <a:avLst/>
          </a:prstGeom>
          <a:noFill/>
        </p:spPr>
        <p:txBody>
          <a:bodyPr wrap="none" rtlCol="0">
            <a:spAutoFit/>
          </a:bodyPr>
          <a:lstStyle/>
          <a:p>
            <a:r>
              <a:rPr lang="en-GB" dirty="0"/>
              <a:t>Admin.py</a:t>
            </a:r>
            <a:endParaRPr lang="en-IN" dirty="0"/>
          </a:p>
        </p:txBody>
      </p:sp>
      <p:pic>
        <p:nvPicPr>
          <p:cNvPr id="11" name="Picture 10">
            <a:extLst>
              <a:ext uri="{FF2B5EF4-FFF2-40B4-BE49-F238E27FC236}">
                <a16:creationId xmlns:a16="http://schemas.microsoft.com/office/drawing/2014/main" id="{960C2D57-2DFC-05BC-4D8A-4EAA7316DDD8}"/>
              </a:ext>
            </a:extLst>
          </p:cNvPr>
          <p:cNvPicPr>
            <a:picLocks noChangeAspect="1"/>
          </p:cNvPicPr>
          <p:nvPr/>
        </p:nvPicPr>
        <p:blipFill>
          <a:blip r:embed="rId3"/>
          <a:stretch>
            <a:fillRect/>
          </a:stretch>
        </p:blipFill>
        <p:spPr>
          <a:xfrm>
            <a:off x="2163192" y="2578677"/>
            <a:ext cx="4991100" cy="1981200"/>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87AA9360-F5F3-D850-96CF-0192E13F70BC}"/>
              </a:ext>
            </a:extLst>
          </p:cNvPr>
          <p:cNvSpPr txBox="1"/>
          <p:nvPr/>
        </p:nvSpPr>
        <p:spPr>
          <a:xfrm>
            <a:off x="816816" y="1192696"/>
            <a:ext cx="902811" cy="307777"/>
          </a:xfrm>
          <a:prstGeom prst="rect">
            <a:avLst/>
          </a:prstGeom>
          <a:noFill/>
        </p:spPr>
        <p:txBody>
          <a:bodyPr wrap="none" rtlCol="0">
            <a:spAutoFit/>
          </a:bodyPr>
          <a:lstStyle/>
          <a:p>
            <a:r>
              <a:rPr lang="en-GB" dirty="0"/>
              <a:t>Views.py</a:t>
            </a:r>
            <a:endParaRPr lang="en-IN" dirty="0"/>
          </a:p>
        </p:txBody>
      </p:sp>
      <p:pic>
        <p:nvPicPr>
          <p:cNvPr id="7" name="Picture 6">
            <a:extLst>
              <a:ext uri="{FF2B5EF4-FFF2-40B4-BE49-F238E27FC236}">
                <a16:creationId xmlns:a16="http://schemas.microsoft.com/office/drawing/2014/main" id="{A8ED6A94-C7C5-B12C-2AAF-CAB24A3060F9}"/>
              </a:ext>
            </a:extLst>
          </p:cNvPr>
          <p:cNvPicPr>
            <a:picLocks noChangeAspect="1"/>
          </p:cNvPicPr>
          <p:nvPr/>
        </p:nvPicPr>
        <p:blipFill>
          <a:blip r:embed="rId2"/>
          <a:stretch>
            <a:fillRect/>
          </a:stretch>
        </p:blipFill>
        <p:spPr>
          <a:xfrm>
            <a:off x="2550723" y="658468"/>
            <a:ext cx="4924425" cy="3429000"/>
          </a:xfrm>
          <a:prstGeom prst="rect">
            <a:avLst/>
          </a:prstGeom>
        </p:spPr>
      </p:pic>
      <p:sp>
        <p:nvSpPr>
          <p:cNvPr id="8" name="TextBox 7">
            <a:extLst>
              <a:ext uri="{FF2B5EF4-FFF2-40B4-BE49-F238E27FC236}">
                <a16:creationId xmlns:a16="http://schemas.microsoft.com/office/drawing/2014/main" id="{61C1BB20-A2B1-51E4-9E16-EA430EBFEC08}"/>
              </a:ext>
            </a:extLst>
          </p:cNvPr>
          <p:cNvSpPr txBox="1"/>
          <p:nvPr/>
        </p:nvSpPr>
        <p:spPr>
          <a:xfrm>
            <a:off x="332509" y="1521590"/>
            <a:ext cx="2099867" cy="738664"/>
          </a:xfrm>
          <a:prstGeom prst="rect">
            <a:avLst/>
          </a:prstGeom>
          <a:noFill/>
        </p:spPr>
        <p:txBody>
          <a:bodyPr wrap="square" rtlCol="0">
            <a:spAutoFit/>
          </a:bodyPr>
          <a:lstStyle/>
          <a:p>
            <a:r>
              <a:rPr lang="en-GB" dirty="0"/>
              <a:t>Create view to handle displaying polls and submitting votes</a:t>
            </a:r>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TotalTime>
  <Words>733</Words>
  <Application>Microsoft Office PowerPoint</Application>
  <PresentationFormat>On-screen Show (16:9)</PresentationFormat>
  <Paragraphs>76</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Söhne</vt:lpstr>
      <vt:lpstr>Times New Roman</vt:lpstr>
      <vt:lpstr>Wingdings</vt:lpstr>
      <vt:lpstr>Simple Light</vt:lpstr>
      <vt:lpstr>PowerPoint Presentation</vt:lpstr>
      <vt:lpstr>PowerPoint Presentation</vt:lpstr>
      <vt:lpstr>Abstract for online voting application using Django:</vt:lpstr>
      <vt:lpstr>Problem Statement:</vt:lpstr>
      <vt:lpstr>Project Title :</vt:lpstr>
      <vt:lpstr>Proposed Solution:</vt:lpstr>
      <vt:lpstr>PowerPoint Presentation</vt:lpstr>
      <vt:lpstr>PowerPoint Presentation</vt:lpstr>
      <vt:lpstr>Technology Used</vt:lpstr>
      <vt:lpstr>ADMIN PAGE:</vt:lpstr>
      <vt:lpstr>Homepage</vt:lpstr>
      <vt:lpstr>REGISTER PAGE </vt:lpstr>
      <vt:lpstr>VOTING-1</vt:lpstr>
      <vt:lpstr>VOTING-3</vt:lpstr>
      <vt:lpstr>VOTING-3</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vignesh waran</cp:lastModifiedBy>
  <cp:revision>5</cp:revision>
  <dcterms:modified xsi:type="dcterms:W3CDTF">2024-04-11T16:41:30Z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