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59" r:id="rId7"/>
    <p:sldId id="261" r:id="rId8"/>
    <p:sldId id="263" r:id="rId9"/>
    <p:sldId id="271" r:id="rId10"/>
    <p:sldId id="274" r:id="rId11"/>
    <p:sldId id="267" r:id="rId12"/>
    <p:sldId id="268" r:id="rId13"/>
    <p:sldId id="273" r:id="rId14"/>
    <p:sldId id="266" r:id="rId15"/>
    <p:sldId id="272" r:id="rId16"/>
    <p:sldId id="269" r:id="rId17"/>
    <p:sldId id="270"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1536"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4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b="0" i="0">
                <a:solidFill>
                  <a:schemeClr val="tx1"/>
                </a:solidFill>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11402583" y="6231651"/>
            <a:ext cx="458708" cy="458708"/>
          </a:xfrm>
          <a:prstGeom prst="rect">
            <a:avLst/>
          </a:prstGeom>
        </p:spPr>
      </p:pic>
      <p:pic>
        <p:nvPicPr>
          <p:cNvPr id="17" name="bg object 17"/>
          <p:cNvPicPr/>
          <p:nvPr/>
        </p:nvPicPr>
        <p:blipFill>
          <a:blip r:embed="rId7" cstate="print"/>
          <a:stretch>
            <a:fillRect/>
          </a:stretch>
        </p:blipFill>
        <p:spPr>
          <a:xfrm>
            <a:off x="11424627" y="6252590"/>
            <a:ext cx="411378" cy="410210"/>
          </a:xfrm>
          <a:prstGeom prst="rect">
            <a:avLst/>
          </a:prstGeom>
        </p:spPr>
      </p:pic>
      <p:sp>
        <p:nvSpPr>
          <p:cNvPr id="2" name="Holder 2"/>
          <p:cNvSpPr>
            <a:spLocks noGrp="1"/>
          </p:cNvSpPr>
          <p:nvPr>
            <p:ph type="title"/>
          </p:nvPr>
        </p:nvSpPr>
        <p:spPr>
          <a:xfrm>
            <a:off x="3837304" y="1774190"/>
            <a:ext cx="4313555" cy="391160"/>
          </a:xfrm>
          <a:prstGeom prst="rect">
            <a:avLst/>
          </a:prstGeom>
        </p:spPr>
        <p:txBody>
          <a:bodyPr wrap="square" lIns="0" tIns="0" rIns="0" bIns="0">
            <a:spAutoFit/>
          </a:bodyPr>
          <a:lstStyle>
            <a:lvl1pPr>
              <a:defRPr sz="24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913889" y="2260600"/>
            <a:ext cx="7146925" cy="2940050"/>
          </a:xfrm>
          <a:prstGeom prst="rect">
            <a:avLst/>
          </a:prstGeom>
        </p:spPr>
        <p:txBody>
          <a:bodyPr wrap="square" lIns="0" tIns="0" rIns="0" bIns="0">
            <a:spAutoFit/>
          </a:bodyPr>
          <a:lstStyle>
            <a:lvl1pPr>
              <a:defRPr b="0" i="0">
                <a:solidFill>
                  <a:schemeClr val="tx1"/>
                </a:solidFill>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6.jpe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68.jpeg"/><Relationship Id="rId1" Type="http://schemas.openxmlformats.org/officeDocument/2006/relationships/image" Target="../media/image67.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9" Type="http://schemas.openxmlformats.org/officeDocument/2006/relationships/image" Target="../media/image12.png"/><Relationship Id="rId8" Type="http://schemas.openxmlformats.org/officeDocument/2006/relationships/image" Target="../media/image11.png"/><Relationship Id="rId7" Type="http://schemas.openxmlformats.org/officeDocument/2006/relationships/image" Target="../media/image10.png"/><Relationship Id="rId61" Type="http://schemas.openxmlformats.org/officeDocument/2006/relationships/slideLayout" Target="../slideLayouts/slideLayout5.xml"/><Relationship Id="rId60" Type="http://schemas.openxmlformats.org/officeDocument/2006/relationships/image" Target="../media/image63.png"/><Relationship Id="rId6" Type="http://schemas.openxmlformats.org/officeDocument/2006/relationships/image" Target="../media/image9.png"/><Relationship Id="rId59" Type="http://schemas.openxmlformats.org/officeDocument/2006/relationships/image" Target="../media/image62.png"/><Relationship Id="rId58" Type="http://schemas.openxmlformats.org/officeDocument/2006/relationships/image" Target="../media/image61.png"/><Relationship Id="rId57" Type="http://schemas.openxmlformats.org/officeDocument/2006/relationships/image" Target="../media/image60.png"/><Relationship Id="rId56" Type="http://schemas.openxmlformats.org/officeDocument/2006/relationships/image" Target="../media/image59.png"/><Relationship Id="rId55" Type="http://schemas.openxmlformats.org/officeDocument/2006/relationships/image" Target="../media/image58.png"/><Relationship Id="rId54" Type="http://schemas.openxmlformats.org/officeDocument/2006/relationships/image" Target="../media/image57.png"/><Relationship Id="rId53" Type="http://schemas.openxmlformats.org/officeDocument/2006/relationships/image" Target="../media/image56.png"/><Relationship Id="rId52" Type="http://schemas.openxmlformats.org/officeDocument/2006/relationships/image" Target="../media/image55.png"/><Relationship Id="rId51" Type="http://schemas.openxmlformats.org/officeDocument/2006/relationships/image" Target="../media/image54.png"/><Relationship Id="rId50" Type="http://schemas.openxmlformats.org/officeDocument/2006/relationships/image" Target="../media/image53.png"/><Relationship Id="rId5" Type="http://schemas.openxmlformats.org/officeDocument/2006/relationships/image" Target="../media/image8.png"/><Relationship Id="rId49" Type="http://schemas.openxmlformats.org/officeDocument/2006/relationships/image" Target="../media/image52.png"/><Relationship Id="rId48" Type="http://schemas.openxmlformats.org/officeDocument/2006/relationships/image" Target="../media/image51.png"/><Relationship Id="rId47" Type="http://schemas.openxmlformats.org/officeDocument/2006/relationships/image" Target="../media/image50.png"/><Relationship Id="rId46" Type="http://schemas.openxmlformats.org/officeDocument/2006/relationships/image" Target="../media/image49.png"/><Relationship Id="rId45" Type="http://schemas.openxmlformats.org/officeDocument/2006/relationships/image" Target="../media/image48.png"/><Relationship Id="rId44" Type="http://schemas.openxmlformats.org/officeDocument/2006/relationships/image" Target="../media/image47.png"/><Relationship Id="rId43" Type="http://schemas.openxmlformats.org/officeDocument/2006/relationships/image" Target="../media/image46.png"/><Relationship Id="rId42" Type="http://schemas.openxmlformats.org/officeDocument/2006/relationships/image" Target="../media/image45.png"/><Relationship Id="rId41" Type="http://schemas.openxmlformats.org/officeDocument/2006/relationships/image" Target="../media/image44.png"/><Relationship Id="rId40" Type="http://schemas.openxmlformats.org/officeDocument/2006/relationships/image" Target="../media/image43.png"/><Relationship Id="rId4" Type="http://schemas.openxmlformats.org/officeDocument/2006/relationships/image" Target="../media/image7.png"/><Relationship Id="rId39" Type="http://schemas.openxmlformats.org/officeDocument/2006/relationships/image" Target="../media/image42.png"/><Relationship Id="rId38" Type="http://schemas.openxmlformats.org/officeDocument/2006/relationships/image" Target="../media/image41.png"/><Relationship Id="rId37" Type="http://schemas.openxmlformats.org/officeDocument/2006/relationships/image" Target="../media/image40.png"/><Relationship Id="rId36" Type="http://schemas.openxmlformats.org/officeDocument/2006/relationships/image" Target="../media/image39.png"/><Relationship Id="rId35" Type="http://schemas.openxmlformats.org/officeDocument/2006/relationships/image" Target="../media/image38.png"/><Relationship Id="rId34" Type="http://schemas.openxmlformats.org/officeDocument/2006/relationships/image" Target="../media/image37.png"/><Relationship Id="rId33" Type="http://schemas.openxmlformats.org/officeDocument/2006/relationships/image" Target="../media/image36.png"/><Relationship Id="rId32" Type="http://schemas.openxmlformats.org/officeDocument/2006/relationships/image" Target="../media/image35.png"/><Relationship Id="rId31" Type="http://schemas.openxmlformats.org/officeDocument/2006/relationships/image" Target="../media/image34.png"/><Relationship Id="rId30" Type="http://schemas.openxmlformats.org/officeDocument/2006/relationships/image" Target="../media/image33.png"/><Relationship Id="rId3" Type="http://schemas.openxmlformats.org/officeDocument/2006/relationships/image" Target="../media/image6.png"/><Relationship Id="rId29" Type="http://schemas.openxmlformats.org/officeDocument/2006/relationships/image" Target="../media/image32.png"/><Relationship Id="rId28" Type="http://schemas.openxmlformats.org/officeDocument/2006/relationships/image" Target="../media/image31.png"/><Relationship Id="rId27" Type="http://schemas.openxmlformats.org/officeDocument/2006/relationships/image" Target="../media/image30.png"/><Relationship Id="rId26" Type="http://schemas.openxmlformats.org/officeDocument/2006/relationships/image" Target="../media/image29.png"/><Relationship Id="rId25" Type="http://schemas.openxmlformats.org/officeDocument/2006/relationships/image" Target="../media/image28.png"/><Relationship Id="rId24" Type="http://schemas.openxmlformats.org/officeDocument/2006/relationships/image" Target="../media/image27.png"/><Relationship Id="rId23" Type="http://schemas.openxmlformats.org/officeDocument/2006/relationships/image" Target="../media/image26.png"/><Relationship Id="rId22" Type="http://schemas.openxmlformats.org/officeDocument/2006/relationships/image" Target="../media/image25.png"/><Relationship Id="rId21" Type="http://schemas.openxmlformats.org/officeDocument/2006/relationships/image" Target="../media/image24.png"/><Relationship Id="rId20" Type="http://schemas.openxmlformats.org/officeDocument/2006/relationships/image" Target="../media/image23.png"/><Relationship Id="rId2" Type="http://schemas.openxmlformats.org/officeDocument/2006/relationships/image" Target="../media/image5.png"/><Relationship Id="rId19" Type="http://schemas.openxmlformats.org/officeDocument/2006/relationships/image" Target="../media/image22.png"/><Relationship Id="rId18" Type="http://schemas.openxmlformats.org/officeDocument/2006/relationships/image" Target="../media/image21.png"/><Relationship Id="rId17" Type="http://schemas.openxmlformats.org/officeDocument/2006/relationships/image" Target="../media/image20.png"/><Relationship Id="rId16" Type="http://schemas.openxmlformats.org/officeDocument/2006/relationships/image" Target="../media/image19.png"/><Relationship Id="rId15" Type="http://schemas.openxmlformats.org/officeDocument/2006/relationships/image" Target="../media/image18.png"/><Relationship Id="rId14" Type="http://schemas.openxmlformats.org/officeDocument/2006/relationships/image" Target="../media/image17.png"/><Relationship Id="rId13" Type="http://schemas.openxmlformats.org/officeDocument/2006/relationships/image" Target="../media/image16.png"/><Relationship Id="rId12" Type="http://schemas.openxmlformats.org/officeDocument/2006/relationships/image" Target="../media/image15.png"/><Relationship Id="rId11" Type="http://schemas.openxmlformats.org/officeDocument/2006/relationships/image" Target="../media/image14.png"/><Relationship Id="rId10" Type="http://schemas.openxmlformats.org/officeDocument/2006/relationships/image" Target="../media/image13.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6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1" y="761"/>
            <a:ext cx="12190730" cy="6856730"/>
            <a:chOff x="761" y="761"/>
            <a:chExt cx="12190730" cy="6856730"/>
          </a:xfrm>
        </p:grpSpPr>
        <p:pic>
          <p:nvPicPr>
            <p:cNvPr id="3" name="object 3"/>
            <p:cNvPicPr/>
            <p:nvPr/>
          </p:nvPicPr>
          <p:blipFill>
            <a:blip r:embed="rId1" cstate="print"/>
            <a:stretch>
              <a:fillRect/>
            </a:stretch>
          </p:blipFill>
          <p:spPr>
            <a:xfrm>
              <a:off x="213359" y="132588"/>
              <a:ext cx="11765280" cy="6592824"/>
            </a:xfrm>
            <a:prstGeom prst="rect">
              <a:avLst/>
            </a:prstGeom>
          </p:spPr>
        </p:pic>
        <p:sp>
          <p:nvSpPr>
            <p:cNvPr id="4" name="object 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object 24"/>
          <p:cNvSpPr txBox="1"/>
          <p:nvPr/>
        </p:nvSpPr>
        <p:spPr>
          <a:xfrm>
            <a:off x="990600" y="1524000"/>
            <a:ext cx="9962515" cy="3900805"/>
          </a:xfrm>
          <a:prstGeom prst="rect">
            <a:avLst/>
          </a:prstGeom>
        </p:spPr>
        <p:txBody>
          <a:bodyPr vert="horz" wrap="square" lIns="0" tIns="13335" rIns="0" bIns="0" rtlCol="0">
            <a:noAutofit/>
          </a:bodyPr>
          <a:lstStyle/>
          <a:p>
            <a:pPr marL="12065" marR="5080" indent="0" algn="l" rtl="0" eaLnBrk="1" fontAlgn="auto" latinLnBrk="0" hangingPunct="1">
              <a:lnSpc>
                <a:spcPct val="150000"/>
              </a:lnSpc>
              <a:spcBef>
                <a:spcPts val="100"/>
              </a:spcBef>
              <a:buClr>
                <a:srgbClr val="9E3611"/>
              </a:buClr>
              <a:buSzPct val="86000"/>
              <a:buFont typeface="Arial" panose="020B0604020202020204" pitchFamily="34" charset="0"/>
              <a:buNone/>
              <a:tabLst>
                <a:tab pos="194945" algn="l"/>
              </a:tabLst>
            </a:pPr>
            <a:r>
              <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rPr>
              <a:t>Data Collection and Preprocessing:</a:t>
            </a:r>
            <a:endPar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4965" marR="5080" indent="-342900" algn="l" rtl="0" eaLnBrk="1" fontAlgn="auto" latinLnBrk="0" hangingPunct="1">
              <a:lnSpc>
                <a:spcPct val="150000"/>
              </a:lnSpc>
              <a:spcBef>
                <a:spcPts val="100"/>
              </a:spcBef>
              <a:buClr>
                <a:srgbClr val="9E3611"/>
              </a:buClr>
              <a:buSzPct val="86000"/>
              <a:buFont typeface="Arial" panose="020B0604020202020204" pitchFamily="34" charset="0"/>
              <a:buChar char="•"/>
              <a:tabLst>
                <a:tab pos="194945"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rPr>
              <a:t>Gather high-quality microscopic cell images from reliable medical databases.</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4965" marR="5080" indent="-342900" algn="l" rtl="0" eaLnBrk="1" fontAlgn="auto" latinLnBrk="0" hangingPunct="1">
              <a:lnSpc>
                <a:spcPct val="150000"/>
              </a:lnSpc>
              <a:spcBef>
                <a:spcPts val="100"/>
              </a:spcBef>
              <a:buClr>
                <a:srgbClr val="9E3611"/>
              </a:buClr>
              <a:buSzPct val="86000"/>
              <a:buFont typeface="Arial" panose="020B0604020202020204" pitchFamily="34" charset="0"/>
              <a:buChar char="•"/>
              <a:tabLst>
                <a:tab pos="194945"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rPr>
              <a:t>Enhance image quality using preprocessing techniques such as normalization, resizing, and renaming.</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4965" marR="5080" indent="-342900" algn="l" rtl="0" eaLnBrk="1" fontAlgn="auto" latinLnBrk="0" hangingPunct="1">
              <a:lnSpc>
                <a:spcPct val="150000"/>
              </a:lnSpc>
              <a:spcBef>
                <a:spcPts val="100"/>
              </a:spcBef>
              <a:buClr>
                <a:srgbClr val="9E3611"/>
              </a:buClr>
              <a:buSzPct val="86000"/>
              <a:buFont typeface="Arial" panose="020B0604020202020204" pitchFamily="34" charset="0"/>
              <a:buChar char="•"/>
              <a:tabLst>
                <a:tab pos="194945" algn="l"/>
              </a:tabLst>
            </a:pP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12065" marR="5080" indent="0" algn="l" rtl="0" eaLnBrk="1" fontAlgn="auto" latinLnBrk="0" hangingPunct="1">
              <a:lnSpc>
                <a:spcPct val="150000"/>
              </a:lnSpc>
              <a:spcBef>
                <a:spcPts val="100"/>
              </a:spcBef>
              <a:buClr>
                <a:srgbClr val="9E3611"/>
              </a:buClr>
              <a:buSzPct val="86000"/>
              <a:buFont typeface="Arial" panose="020B0604020202020204" pitchFamily="34" charset="0"/>
              <a:buNone/>
              <a:tabLst>
                <a:tab pos="194945" algn="l"/>
              </a:tabLst>
            </a:pPr>
            <a:r>
              <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rPr>
              <a:t>Cell Segmentation with U-Net:</a:t>
            </a:r>
            <a:endPar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4965" marR="5080" indent="-342900" algn="l" rtl="0" eaLnBrk="1" fontAlgn="auto" latinLnBrk="0" hangingPunct="1">
              <a:lnSpc>
                <a:spcPct val="150000"/>
              </a:lnSpc>
              <a:spcBef>
                <a:spcPts val="100"/>
              </a:spcBef>
              <a:buClr>
                <a:srgbClr val="9E3611"/>
              </a:buClr>
              <a:buSzPct val="86000"/>
              <a:buFont typeface="Arial" panose="020B0604020202020204" pitchFamily="34" charset="0"/>
              <a:buChar char="•"/>
              <a:tabLst>
                <a:tab pos="194945"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rPr>
              <a:t>Utilize the U-Net model to separate cells from the background.</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4965" marR="5080" indent="-342900" algn="l" rtl="0" eaLnBrk="1" fontAlgn="auto" latinLnBrk="0" hangingPunct="1">
              <a:lnSpc>
                <a:spcPct val="150000"/>
              </a:lnSpc>
              <a:spcBef>
                <a:spcPts val="100"/>
              </a:spcBef>
              <a:buClr>
                <a:srgbClr val="9E3611"/>
              </a:buClr>
              <a:buSzPct val="86000"/>
              <a:buFont typeface="Arial" panose="020B0604020202020204" pitchFamily="34" charset="0"/>
              <a:buChar char="•"/>
              <a:tabLst>
                <a:tab pos="194945"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rPr>
              <a:t>Generate precise segmentation masks to highlight regions of interest.</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4965" marR="5080" indent="-342900" algn="l" rtl="0" eaLnBrk="1" fontAlgn="auto" latinLnBrk="0" hangingPunct="1">
              <a:lnSpc>
                <a:spcPct val="150000"/>
              </a:lnSpc>
              <a:spcBef>
                <a:spcPts val="100"/>
              </a:spcBef>
              <a:buClr>
                <a:srgbClr val="9E3611"/>
              </a:buClr>
              <a:buSzPct val="86000"/>
              <a:buFont typeface="Arial" panose="020B0604020202020204" pitchFamily="34" charset="0"/>
              <a:buChar char="•"/>
              <a:tabLst>
                <a:tab pos="194945" algn="l"/>
              </a:tabLst>
            </a:pPr>
            <a:endPar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12065" marR="5080" indent="0" algn="l" rtl="0" eaLnBrk="1" fontAlgn="auto" latinLnBrk="0" hangingPunct="1">
              <a:lnSpc>
                <a:spcPct val="150000"/>
              </a:lnSpc>
              <a:spcBef>
                <a:spcPts val="100"/>
              </a:spcBef>
              <a:buClr>
                <a:srgbClr val="9E3611"/>
              </a:buClr>
              <a:buSzPct val="86000"/>
              <a:buFont typeface="Arial" panose="020B0604020202020204" pitchFamily="34" charset="0"/>
              <a:buNone/>
              <a:tabLst>
                <a:tab pos="194945" algn="l"/>
              </a:tabLst>
            </a:pPr>
            <a:r>
              <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rPr>
              <a:t>Feature Extraction:</a:t>
            </a:r>
            <a:endPar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4965" marR="5080" indent="-342900" algn="l" rtl="0" eaLnBrk="1" fontAlgn="auto" latinLnBrk="0" hangingPunct="1">
              <a:lnSpc>
                <a:spcPct val="150000"/>
              </a:lnSpc>
              <a:spcBef>
                <a:spcPts val="100"/>
              </a:spcBef>
              <a:buClr>
                <a:srgbClr val="9E3611"/>
              </a:buClr>
              <a:buSzPct val="86000"/>
              <a:buFont typeface="Arial" panose="020B0604020202020204" pitchFamily="34" charset="0"/>
              <a:buChar char="•"/>
              <a:tabLst>
                <a:tab pos="194945"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rPr>
              <a:t>Extract key morphological features such as shape, size, and texture from segmented cells.</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4965" marR="5080" indent="-342900" algn="l" rtl="0" eaLnBrk="1" fontAlgn="auto" latinLnBrk="0" hangingPunct="1">
              <a:lnSpc>
                <a:spcPct val="150000"/>
              </a:lnSpc>
              <a:spcBef>
                <a:spcPts val="100"/>
              </a:spcBef>
              <a:buClr>
                <a:srgbClr val="9E3611"/>
              </a:buClr>
              <a:buSzPct val="86000"/>
              <a:buFont typeface="Arial" panose="020B0604020202020204" pitchFamily="34" charset="0"/>
              <a:buChar char="•"/>
              <a:tabLst>
                <a:tab pos="194945"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rPr>
              <a:t>Organize the extracted data for further classification.</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4965" marR="5080" indent="-342900" algn="l" rtl="0" eaLnBrk="1" fontAlgn="auto" latinLnBrk="0" hangingPunct="1">
              <a:lnSpc>
                <a:spcPct val="150000"/>
              </a:lnSpc>
              <a:spcBef>
                <a:spcPts val="100"/>
              </a:spcBef>
              <a:buClr>
                <a:srgbClr val="9E3611"/>
              </a:buClr>
              <a:buSzPct val="86000"/>
              <a:buFont typeface="Arial" panose="020B0604020202020204" pitchFamily="34" charset="0"/>
              <a:buChar char="•"/>
              <a:tabLst>
                <a:tab pos="194945" algn="l"/>
              </a:tabLst>
            </a:pP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12700" indent="0">
              <a:lnSpc>
                <a:spcPct val="150000"/>
              </a:lnSpc>
              <a:spcBef>
                <a:spcPts val="105"/>
              </a:spcBef>
              <a:buFont typeface="Arial" panose="020B0604020202020204" pitchFamily="34" charset="0"/>
              <a:buNone/>
              <a:tabLst>
                <a:tab pos="265430" algn="l"/>
              </a:tabLst>
            </a:pP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p:txBody>
      </p:sp>
      <p:sp>
        <p:nvSpPr>
          <p:cNvPr id="25" name="object 25"/>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26" name="Text Box 25"/>
          <p:cNvSpPr txBox="1"/>
          <p:nvPr/>
        </p:nvSpPr>
        <p:spPr>
          <a:xfrm>
            <a:off x="990600" y="533400"/>
            <a:ext cx="9857105"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Workflow  Of The Project</a:t>
            </a:r>
            <a:endPar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40" y="624205"/>
            <a:ext cx="10358755" cy="3376295"/>
          </a:xfrm>
          <a:prstGeom prst="rect">
            <a:avLst/>
          </a:prstGeom>
        </p:spPr>
        <p:txBody>
          <a:bodyPr vert="horz" wrap="square" lIns="0" tIns="13335" rIns="0" bIns="0" rtlCol="0">
            <a:noAutofit/>
          </a:bodyPr>
          <a:lstStyle/>
          <a:p>
            <a:pPr>
              <a:lnSpc>
                <a:spcPct val="100000"/>
              </a:lnSpc>
              <a:spcBef>
                <a:spcPts val="105"/>
              </a:spcBef>
              <a:tabLst>
                <a:tab pos="265430" algn="l"/>
              </a:tabLst>
            </a:pPr>
            <a:r>
              <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sym typeface="+mn-ea"/>
              </a:rPr>
              <a:t>Classification using RCNN:</a:t>
            </a:r>
            <a:endPar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sym typeface="+mn-ea"/>
            </a:endParaRPr>
          </a:p>
          <a:p>
            <a:pPr>
              <a:lnSpc>
                <a:spcPct val="100000"/>
              </a:lnSpc>
              <a:spcBef>
                <a:spcPts val="105"/>
              </a:spcBef>
              <a:tabLst>
                <a:tab pos="265430" algn="l"/>
              </a:tabLst>
            </a:pPr>
            <a:endPar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285750" indent="-285750">
              <a:lnSpc>
                <a:spcPct val="100000"/>
              </a:lnSpc>
              <a:spcBef>
                <a:spcPts val="105"/>
              </a:spcBef>
              <a:buFont typeface="Arial" panose="020B0604020202020204" pitchFamily="34" charset="0"/>
              <a:buChar char="•"/>
              <a:tabLst>
                <a:tab pos="265430"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sym typeface="+mn-ea"/>
              </a:rPr>
              <a:t>Apply a Region-Based Convolutional Neural Network (RCNN) to categorize cells.</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sym typeface="+mn-ea"/>
            </a:endParaRPr>
          </a:p>
          <a:p>
            <a:pPr marL="285750" indent="-285750">
              <a:lnSpc>
                <a:spcPct val="100000"/>
              </a:lnSpc>
              <a:spcBef>
                <a:spcPts val="105"/>
              </a:spcBef>
              <a:buFont typeface="Arial" panose="020B0604020202020204" pitchFamily="34" charset="0"/>
              <a:buChar char="•"/>
              <a:tabLst>
                <a:tab pos="265430" algn="l"/>
              </a:tabLst>
            </a:pP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285750" indent="-285750">
              <a:lnSpc>
                <a:spcPct val="100000"/>
              </a:lnSpc>
              <a:spcBef>
                <a:spcPts val="105"/>
              </a:spcBef>
              <a:buFont typeface="Arial" panose="020B0604020202020204" pitchFamily="34" charset="0"/>
              <a:buChar char="•"/>
              <a:tabLst>
                <a:tab pos="265430"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sym typeface="+mn-ea"/>
              </a:rPr>
              <a:t>Differentiate between normal and abnormal cells based on extracted features.</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285750" indent="-285750">
              <a:lnSpc>
                <a:spcPct val="100000"/>
              </a:lnSpc>
              <a:spcBef>
                <a:spcPts val="105"/>
              </a:spcBef>
              <a:buFont typeface="Arial" panose="020B0604020202020204" pitchFamily="34" charset="0"/>
              <a:buChar char="•"/>
              <a:tabLst>
                <a:tab pos="265430" algn="l"/>
              </a:tabLst>
            </a:pPr>
            <a:endPar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endParaRPr>
          </a:p>
          <a:p>
            <a:pPr>
              <a:lnSpc>
                <a:spcPct val="100000"/>
              </a:lnSpc>
              <a:spcBef>
                <a:spcPts val="105"/>
              </a:spcBef>
              <a:tabLst>
                <a:tab pos="265430" algn="l"/>
              </a:tabLst>
            </a:pPr>
            <a:r>
              <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sym typeface="+mn-ea"/>
              </a:rPr>
              <a:t>Output Generation and Analysis:</a:t>
            </a:r>
            <a:endPar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sym typeface="+mn-ea"/>
            </a:endParaRPr>
          </a:p>
          <a:p>
            <a:pPr>
              <a:lnSpc>
                <a:spcPct val="100000"/>
              </a:lnSpc>
              <a:spcBef>
                <a:spcPts val="105"/>
              </a:spcBef>
              <a:tabLst>
                <a:tab pos="265430" algn="l"/>
              </a:tabLst>
            </a:pPr>
            <a:endParaRPr kumimoji="0" lang="en-US" altLang="en-US" sz="1800" b="1"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285750" indent="-285750">
              <a:lnSpc>
                <a:spcPct val="100000"/>
              </a:lnSpc>
              <a:spcBef>
                <a:spcPts val="105"/>
              </a:spcBef>
              <a:buFont typeface="Arial" panose="020B0604020202020204" pitchFamily="34" charset="0"/>
              <a:buChar char="•"/>
              <a:tabLst>
                <a:tab pos="265430"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sym typeface="+mn-ea"/>
              </a:rPr>
              <a:t>Display segmented images along with classification results.</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sym typeface="+mn-ea"/>
            </a:endParaRPr>
          </a:p>
          <a:p>
            <a:pPr marL="285750" indent="-285750">
              <a:lnSpc>
                <a:spcPct val="100000"/>
              </a:lnSpc>
              <a:spcBef>
                <a:spcPts val="105"/>
              </a:spcBef>
              <a:buFont typeface="Arial" panose="020B0604020202020204" pitchFamily="34" charset="0"/>
              <a:buChar char="•"/>
              <a:tabLst>
                <a:tab pos="265430" algn="l"/>
              </a:tabLst>
            </a:pP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285750" indent="-285750">
              <a:lnSpc>
                <a:spcPct val="100000"/>
              </a:lnSpc>
              <a:spcBef>
                <a:spcPts val="105"/>
              </a:spcBef>
              <a:buFont typeface="Arial" panose="020B0604020202020204" pitchFamily="34" charset="0"/>
              <a:buChar char="•"/>
              <a:tabLst>
                <a:tab pos="265430" algn="l"/>
              </a:tabLst>
            </a:pPr>
            <a:r>
              <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sym typeface="+mn-ea"/>
              </a:rPr>
              <a:t>It provides diagnostic insights to assist medical professionals in decision-making.</a:t>
            </a: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5600" indent="-342900">
              <a:lnSpc>
                <a:spcPct val="100000"/>
              </a:lnSpc>
              <a:spcBef>
                <a:spcPts val="105"/>
              </a:spcBef>
              <a:buFont typeface="Arial" panose="020B0604020202020204" pitchFamily="34" charset="0"/>
              <a:buChar char="•"/>
              <a:tabLst>
                <a:tab pos="265430" algn="l"/>
              </a:tabLst>
            </a:pPr>
            <a:endParaRPr kumimoji="0" lang="en-US" altLang="en-US" sz="1800" b="0" i="0" u="none" strike="noStrike" kern="0" cap="none" spc="0" normalizeH="0" baseline="0" noProof="1">
              <a:latin typeface="Times New Roman" panose="02020603050405020304"/>
              <a:ea typeface="Arial" panose="020B0604020202020204" pitchFamily="34" charset="0"/>
              <a:cs typeface="Times New Roman" panose="02020603050405020304"/>
            </a:endParaRPr>
          </a:p>
        </p:txBody>
      </p:sp>
      <p:sp>
        <p:nvSpPr>
          <p:cNvPr id="3" name="object 3"/>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14400" y="304800"/>
            <a:ext cx="9897745"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Dataset</a:t>
            </a:r>
            <a:endParaRPr lang="en-IN" altLang="en-US" sz="3200"/>
          </a:p>
        </p:txBody>
      </p:sp>
      <p:sp>
        <p:nvSpPr>
          <p:cNvPr id="3" name="Text Box 2"/>
          <p:cNvSpPr txBox="1"/>
          <p:nvPr/>
        </p:nvSpPr>
        <p:spPr>
          <a:xfrm>
            <a:off x="609600" y="914400"/>
            <a:ext cx="10029825" cy="5396865"/>
          </a:xfrm>
          <a:prstGeom prst="rect">
            <a:avLst/>
          </a:prstGeom>
          <a:noFill/>
        </p:spPr>
        <p:txBody>
          <a:bodyPr wrap="square" rtlCol="0">
            <a:noAutofit/>
          </a:bodyPr>
          <a:p>
            <a:pPr marL="12065" marR="5080" lvl="1" algn="l" rtl="0" eaLnBrk="1" fontAlgn="auto" latinLnBrk="0" hangingPunct="1">
              <a:lnSpc>
                <a:spcPct val="150000"/>
              </a:lnSpc>
              <a:spcBef>
                <a:spcPts val="1200"/>
              </a:spcBef>
              <a:buClr>
                <a:srgbClr val="9E3611"/>
              </a:buClr>
              <a:buSzPct val="85000"/>
              <a:buFont typeface="Arial MT"/>
              <a:buNone/>
              <a:tabLst>
                <a:tab pos="194945" algn="l"/>
              </a:tabLst>
            </a:pPr>
            <a:r>
              <a:rPr kumimoji="0" sz="1800" b="1" i="0" u="none" strike="noStrike" kern="0" cap="none" spc="0" normalizeH="0" baseline="0" noProof="1" dirty="0">
                <a:latin typeface="Times New Roman" panose="02020603050405020304"/>
                <a:ea typeface="Arial" panose="020B0604020202020204" pitchFamily="34" charset="0"/>
                <a:cs typeface="Times New Roman" panose="02020603050405020304"/>
              </a:rPr>
              <a:t>VGG (Synthetic Bacteria) Dataset: </a:t>
            </a:r>
            <a:endPar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endParaRPr>
          </a:p>
          <a:p>
            <a:pPr marL="12065" marR="5080" lvl="1" algn="l" rtl="0" eaLnBrk="1" fontAlgn="auto" latinLnBrk="0" hangingPunct="1">
              <a:lnSpc>
                <a:spcPct val="150000"/>
              </a:lnSpc>
              <a:spcBef>
                <a:spcPts val="1200"/>
              </a:spcBef>
              <a:buClr>
                <a:srgbClr val="9E3611"/>
              </a:buClr>
              <a:buSzPct val="85000"/>
              <a:buFont typeface="Arial MT"/>
              <a:buNone/>
              <a:tabLst>
                <a:tab pos="194945" algn="l"/>
              </a:tabLst>
            </a:pPr>
            <a:r>
              <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rPr>
              <a:t>Consists of 200 synthetic images (256×256 pixels) with an average of 174±64 cells per image. These images simulate bacterial cells with features like overlap, shape variability, defocus blur, and halo effects, closely resembling real-world microscopy images.</a:t>
            </a:r>
            <a:endPar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endParaRPr>
          </a:p>
          <a:p>
            <a:pPr marL="12065" marR="5080" lvl="1" algn="l" rtl="0" eaLnBrk="1" fontAlgn="auto" latinLnBrk="0" hangingPunct="1">
              <a:lnSpc>
                <a:spcPct val="150000"/>
              </a:lnSpc>
              <a:spcBef>
                <a:spcPts val="1200"/>
              </a:spcBef>
              <a:buClr>
                <a:srgbClr val="9E3611"/>
              </a:buClr>
              <a:buSzPct val="85000"/>
              <a:buFont typeface="Arial MT"/>
              <a:buNone/>
              <a:tabLst>
                <a:tab pos="194945" algn="l"/>
              </a:tabLst>
            </a:pPr>
            <a:r>
              <a:rPr kumimoji="0" sz="1800" b="1" i="0" u="none" strike="noStrike" kern="0" cap="none" spc="0" normalizeH="0" baseline="0" noProof="1" dirty="0">
                <a:latin typeface="Times New Roman" panose="02020603050405020304"/>
                <a:ea typeface="Arial" panose="020B0604020202020204" pitchFamily="34" charset="0"/>
                <a:cs typeface="Times New Roman" panose="02020603050405020304"/>
              </a:rPr>
              <a:t>MBM (Modified Bone Marrow) Dataset:</a:t>
            </a:r>
            <a:endPar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endParaRPr>
          </a:p>
          <a:p>
            <a:pPr marL="12065" marR="5080" lvl="1" algn="l" rtl="0" eaLnBrk="1" fontAlgn="auto" latinLnBrk="0" hangingPunct="1">
              <a:lnSpc>
                <a:spcPct val="150000"/>
              </a:lnSpc>
              <a:spcBef>
                <a:spcPts val="1200"/>
              </a:spcBef>
              <a:buClr>
                <a:srgbClr val="9E3611"/>
              </a:buClr>
              <a:buSzPct val="85000"/>
              <a:buFont typeface="Arial MT"/>
              <a:buNone/>
              <a:tabLst>
                <a:tab pos="194945" algn="l"/>
              </a:tabLst>
            </a:pPr>
            <a:r>
              <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rPr>
              <a:t>Contains 44 hematoxylin-eosin-stained images (600×600 pixels) from 8 patients, averaging 126±33 cells per image. It features uneven backgrounds and varied cell shapes, posing challenges for automated cell counting.</a:t>
            </a:r>
            <a:endPar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endParaRPr>
          </a:p>
          <a:p>
            <a:pPr marL="12065" marR="5080" lvl="1" algn="l" rtl="0" eaLnBrk="1" fontAlgn="auto" latinLnBrk="0" hangingPunct="1">
              <a:lnSpc>
                <a:spcPct val="150000"/>
              </a:lnSpc>
              <a:spcBef>
                <a:spcPts val="1200"/>
              </a:spcBef>
              <a:buClr>
                <a:srgbClr val="9E3611"/>
              </a:buClr>
              <a:buSzPct val="85000"/>
              <a:buFont typeface="Arial MT"/>
              <a:buNone/>
              <a:tabLst>
                <a:tab pos="194945" algn="l"/>
              </a:tabLst>
            </a:pPr>
            <a:r>
              <a:rPr kumimoji="0" sz="1800" b="1" i="0" u="none" strike="noStrike" kern="0" cap="none" spc="0" normalizeH="0" baseline="0" noProof="1" dirty="0">
                <a:latin typeface="Times New Roman" panose="02020603050405020304"/>
                <a:ea typeface="Arial" panose="020B0604020202020204" pitchFamily="34" charset="0"/>
                <a:cs typeface="Times New Roman" panose="02020603050405020304"/>
              </a:rPr>
              <a:t>ADI (Human Adipose Tissue) Dataset: </a:t>
            </a:r>
            <a:endPar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endParaRPr>
          </a:p>
          <a:p>
            <a:pPr marL="12065" marR="5080" lvl="1" algn="l" rtl="0" eaLnBrk="1" fontAlgn="auto" latinLnBrk="0" hangingPunct="1">
              <a:lnSpc>
                <a:spcPct val="150000"/>
              </a:lnSpc>
              <a:spcBef>
                <a:spcPts val="1200"/>
              </a:spcBef>
              <a:buClr>
                <a:srgbClr val="9E3611"/>
              </a:buClr>
              <a:buSzPct val="85000"/>
              <a:buFont typeface="Arial MT"/>
              <a:buNone/>
              <a:tabLst>
                <a:tab pos="194945" algn="l"/>
              </a:tabLst>
            </a:pPr>
            <a:r>
              <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rPr>
              <a:t>Comprises 200 images (150×150 pixels) of human subcutaneous adipocytes with high morphological diversity and an average of 165±44 cells per image, challenging automated counting.</a:t>
            </a:r>
            <a:endParaRPr kumimoji="0" sz="1800" b="0" i="0" u="none" strike="noStrike" kern="0" cap="none" spc="0" normalizeH="0" baseline="0" noProof="1" dirty="0">
              <a:latin typeface="Times New Roman" panose="02020603050405020304"/>
              <a:ea typeface="Arial" panose="020B0604020202020204" pitchFamily="34" charset="0"/>
              <a:cs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163195" y="541655"/>
            <a:ext cx="11865610" cy="5720715"/>
          </a:xfrm>
          <a:prstGeom prst="rect">
            <a:avLst/>
          </a:prstGeom>
        </p:spPr>
      </p:pic>
      <p:sp>
        <p:nvSpPr>
          <p:cNvPr id="5" name="Text Box 4"/>
          <p:cNvSpPr txBox="1"/>
          <p:nvPr/>
        </p:nvSpPr>
        <p:spPr>
          <a:xfrm>
            <a:off x="381000" y="76200"/>
            <a:ext cx="11540490"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Sample Dataset</a:t>
            </a:r>
            <a:endPar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WhatsApp Image 2025-02-17 at 2.30.53 PM"/>
          <p:cNvPicPr>
            <a:picLocks noChangeAspect="1"/>
          </p:cNvPicPr>
          <p:nvPr/>
        </p:nvPicPr>
        <p:blipFill>
          <a:blip r:embed="rId1"/>
          <a:stretch>
            <a:fillRect/>
          </a:stretch>
        </p:blipFill>
        <p:spPr>
          <a:xfrm>
            <a:off x="381000" y="1752600"/>
            <a:ext cx="11440160" cy="2690495"/>
          </a:xfrm>
          <a:prstGeom prst="rect">
            <a:avLst/>
          </a:prstGeom>
        </p:spPr>
      </p:pic>
      <p:sp>
        <p:nvSpPr>
          <p:cNvPr id="2" name="Text Box 1"/>
          <p:cNvSpPr txBox="1"/>
          <p:nvPr/>
        </p:nvSpPr>
        <p:spPr>
          <a:xfrm>
            <a:off x="457200" y="1143000"/>
            <a:ext cx="2609850" cy="398780"/>
          </a:xfrm>
          <a:prstGeom prst="rect">
            <a:avLst/>
          </a:prstGeom>
          <a:noFill/>
        </p:spPr>
        <p:txBody>
          <a:bodyPr wrap="square" rtlCol="0">
            <a:spAutoFit/>
          </a:bodyPr>
          <a:p>
            <a:pPr algn="ctr"/>
            <a:r>
              <a:rPr kumimoji="0" lang="en-IN" altLang="en-US" sz="2000" b="0" i="0" u="none" strike="noStrike" kern="0" cap="none" spc="0" normalizeH="0" baseline="0" noProof="1">
                <a:latin typeface="Bodoni MT" panose="02070603080606020203" charset="0"/>
                <a:ea typeface="Arial" panose="020B0604020202020204" pitchFamily="34" charset="0"/>
                <a:cs typeface="Bodoni MT" panose="02070603080606020203" charset="0"/>
              </a:rPr>
              <a:t>Input Image</a:t>
            </a:r>
            <a:endParaRPr kumimoji="0" lang="en-IN" altLang="en-US" sz="20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
        <p:nvSpPr>
          <p:cNvPr id="5" name="Text Box 4"/>
          <p:cNvSpPr txBox="1"/>
          <p:nvPr/>
        </p:nvSpPr>
        <p:spPr>
          <a:xfrm>
            <a:off x="3352800" y="835025"/>
            <a:ext cx="2592070" cy="706755"/>
          </a:xfrm>
          <a:prstGeom prst="rect">
            <a:avLst/>
          </a:prstGeom>
          <a:noFill/>
        </p:spPr>
        <p:txBody>
          <a:bodyPr wrap="square" rtlCol="0">
            <a:spAutoFit/>
          </a:bodyPr>
          <a:p>
            <a:pPr algn="ctr"/>
            <a:r>
              <a:rPr kumimoji="0" lang="en-IN" altLang="en-US" sz="2000" b="0" i="0" u="none" strike="noStrike" kern="0" cap="none" spc="0" normalizeH="0" baseline="0" noProof="1">
                <a:latin typeface="Bodoni MT" panose="02070603080606020203" charset="0"/>
                <a:ea typeface="Arial" panose="020B0604020202020204" pitchFamily="34" charset="0"/>
                <a:cs typeface="Bodoni MT" panose="02070603080606020203" charset="0"/>
              </a:rPr>
              <a:t>Groundtruth Density Map</a:t>
            </a:r>
            <a:endParaRPr kumimoji="0" lang="en-IN" altLang="en-US" sz="20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
        <p:nvSpPr>
          <p:cNvPr id="6" name="Text Box 5"/>
          <p:cNvSpPr txBox="1"/>
          <p:nvPr/>
        </p:nvSpPr>
        <p:spPr>
          <a:xfrm>
            <a:off x="6205855" y="789940"/>
            <a:ext cx="2524760" cy="706755"/>
          </a:xfrm>
          <a:prstGeom prst="rect">
            <a:avLst/>
          </a:prstGeom>
          <a:noFill/>
        </p:spPr>
        <p:txBody>
          <a:bodyPr wrap="square" rtlCol="0">
            <a:spAutoFit/>
          </a:bodyPr>
          <a:p>
            <a:pPr algn="ctr"/>
            <a:r>
              <a:rPr kumimoji="0" lang="en-IN" altLang="en-US" sz="2000" b="0" i="0" u="none" strike="noStrike" kern="0" cap="none" spc="0" normalizeH="0" baseline="0" noProof="1">
                <a:latin typeface="Bodoni MT" panose="02070603080606020203" charset="0"/>
                <a:ea typeface="Arial" panose="020B0604020202020204" pitchFamily="34" charset="0"/>
                <a:cs typeface="Bodoni MT" panose="02070603080606020203" charset="0"/>
              </a:rPr>
              <a:t>Predictive Density map</a:t>
            </a:r>
            <a:endParaRPr kumimoji="0" lang="en-IN" altLang="en-US" sz="20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
        <p:nvSpPr>
          <p:cNvPr id="7" name="Text Box 6"/>
          <p:cNvSpPr txBox="1"/>
          <p:nvPr/>
        </p:nvSpPr>
        <p:spPr>
          <a:xfrm>
            <a:off x="9067800" y="1066800"/>
            <a:ext cx="2623185" cy="398780"/>
          </a:xfrm>
          <a:prstGeom prst="rect">
            <a:avLst/>
          </a:prstGeom>
          <a:noFill/>
        </p:spPr>
        <p:txBody>
          <a:bodyPr wrap="square" rtlCol="0">
            <a:spAutoFit/>
          </a:bodyPr>
          <a:p>
            <a:pPr algn="ctr"/>
            <a:r>
              <a:rPr kumimoji="0" lang="en-IN" altLang="en-US" sz="2000" b="0" i="0" u="none" strike="noStrike" kern="0" cap="none" spc="0" normalizeH="0" baseline="0" noProof="1">
                <a:latin typeface="Bodoni MT" panose="02070603080606020203" charset="0"/>
                <a:ea typeface="Arial" panose="020B0604020202020204" pitchFamily="34" charset="0"/>
                <a:cs typeface="Bodoni MT" panose="02070603080606020203" charset="0"/>
              </a:rPr>
              <a:t>Cell Detection</a:t>
            </a:r>
            <a:endParaRPr kumimoji="0" lang="en-IN" altLang="en-US" sz="20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
        <p:nvSpPr>
          <p:cNvPr id="8" name="Text Box 7"/>
          <p:cNvSpPr txBox="1"/>
          <p:nvPr/>
        </p:nvSpPr>
        <p:spPr>
          <a:xfrm>
            <a:off x="762000" y="152400"/>
            <a:ext cx="10767060" cy="460375"/>
          </a:xfrm>
          <a:prstGeom prst="rect">
            <a:avLst/>
          </a:prstGeom>
          <a:noFill/>
        </p:spPr>
        <p:txBody>
          <a:bodyPr wrap="square" rtlCol="0">
            <a:spAutoFit/>
          </a:bodyPr>
          <a:p>
            <a:pPr algn="ctr"/>
            <a:r>
              <a:rPr kumimoji="0" lang="en-IN" altLang="en-US" sz="2400" b="0" i="0" u="none" strike="noStrike" kern="0" cap="none" spc="0" normalizeH="0" baseline="0" noProof="1">
                <a:latin typeface="Bodoni MT" panose="02070603080606020203" charset="0"/>
                <a:ea typeface="Arial" panose="020B0604020202020204" pitchFamily="34" charset="0"/>
                <a:cs typeface="Bodoni MT" panose="02070603080606020203" charset="0"/>
              </a:rPr>
              <a:t>Sample ADI dataset</a:t>
            </a:r>
            <a:endParaRPr kumimoji="0" lang="en-IN" altLang="en-US" sz="24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pic>
        <p:nvPicPr>
          <p:cNvPr id="9" name="Picture 8" descr="WhatsApp Image 2025-02-17 at 3.16.32 PM"/>
          <p:cNvPicPr>
            <a:picLocks noChangeAspect="1"/>
          </p:cNvPicPr>
          <p:nvPr/>
        </p:nvPicPr>
        <p:blipFill>
          <a:blip r:embed="rId2"/>
          <a:stretch>
            <a:fillRect/>
          </a:stretch>
        </p:blipFill>
        <p:spPr>
          <a:xfrm>
            <a:off x="2667000" y="5105400"/>
            <a:ext cx="6762750" cy="1711960"/>
          </a:xfrm>
          <a:prstGeom prst="rect">
            <a:avLst/>
          </a:prstGeom>
        </p:spPr>
      </p:pic>
      <p:sp>
        <p:nvSpPr>
          <p:cNvPr id="10" name="Text Box 9"/>
          <p:cNvSpPr txBox="1"/>
          <p:nvPr/>
        </p:nvSpPr>
        <p:spPr>
          <a:xfrm>
            <a:off x="457200" y="4653915"/>
            <a:ext cx="3928110" cy="460375"/>
          </a:xfrm>
          <a:prstGeom prst="rect">
            <a:avLst/>
          </a:prstGeom>
          <a:noFill/>
        </p:spPr>
        <p:txBody>
          <a:bodyPr wrap="square" rtlCol="0">
            <a:spAutoFit/>
          </a:bodyPr>
          <a:p>
            <a:r>
              <a:rPr kumimoji="0" lang="en-IN" altLang="en-US" sz="2400" b="0" i="0" u="none" strike="noStrike" kern="0" cap="none" spc="0" normalizeH="0" baseline="0" noProof="1">
                <a:latin typeface="Bodoni MT" panose="02070603080606020203" charset="0"/>
                <a:ea typeface="Arial" panose="020B0604020202020204" pitchFamily="34" charset="0"/>
                <a:cs typeface="Bodoni MT" panose="02070603080606020203" charset="0"/>
              </a:rPr>
              <a:t>Result on ADI Dataset :</a:t>
            </a:r>
            <a:endParaRPr kumimoji="0" lang="en-IN" altLang="en-US" sz="24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916939" y="1127633"/>
            <a:ext cx="10358120" cy="3500120"/>
          </a:xfrm>
          <a:prstGeom prst="rect">
            <a:avLst/>
          </a:prstGeom>
        </p:spPr>
        <p:txBody>
          <a:bodyPr vert="horz" wrap="square" lIns="0" tIns="12700" rIns="0" bIns="0" rtlCol="0">
            <a:spAutoFit/>
          </a:bodyPr>
          <a:lstStyle/>
          <a:p>
            <a:pPr marL="12700" marR="5080" algn="ctr">
              <a:lnSpc>
                <a:spcPct val="150000"/>
              </a:lnSpc>
              <a:spcBef>
                <a:spcPts val="100"/>
              </a:spcBef>
            </a:pPr>
            <a:r>
              <a:rPr sz="1900" dirty="0">
                <a:latin typeface="Times New Roman" panose="02020603050405020304"/>
                <a:cs typeface="Times New Roman" panose="02020603050405020304"/>
              </a:rPr>
              <a:t>In</a:t>
            </a:r>
            <a:r>
              <a:rPr sz="1900" spc="185" dirty="0">
                <a:latin typeface="Times New Roman" panose="02020603050405020304"/>
                <a:cs typeface="Times New Roman" panose="02020603050405020304"/>
              </a:rPr>
              <a:t> </a:t>
            </a:r>
            <a:r>
              <a:rPr sz="1900" spc="45" dirty="0">
                <a:latin typeface="Times New Roman" panose="02020603050405020304"/>
                <a:cs typeface="Times New Roman" panose="02020603050405020304"/>
              </a:rPr>
              <a:t>medical</a:t>
            </a:r>
            <a:r>
              <a:rPr sz="1900" spc="190" dirty="0">
                <a:latin typeface="Times New Roman" panose="02020603050405020304"/>
                <a:cs typeface="Times New Roman" panose="02020603050405020304"/>
              </a:rPr>
              <a:t> </a:t>
            </a:r>
            <a:r>
              <a:rPr sz="1900" spc="50" dirty="0">
                <a:latin typeface="Times New Roman" panose="02020603050405020304"/>
                <a:cs typeface="Times New Roman" panose="02020603050405020304"/>
              </a:rPr>
              <a:t>diagnostics,</a:t>
            </a:r>
            <a:r>
              <a:rPr sz="1900" spc="200" dirty="0">
                <a:latin typeface="Times New Roman" panose="02020603050405020304"/>
                <a:cs typeface="Times New Roman" panose="02020603050405020304"/>
              </a:rPr>
              <a:t> </a:t>
            </a:r>
            <a:r>
              <a:rPr sz="1900" dirty="0">
                <a:latin typeface="Times New Roman" panose="02020603050405020304"/>
                <a:cs typeface="Times New Roman" panose="02020603050405020304"/>
              </a:rPr>
              <a:t>human</a:t>
            </a:r>
            <a:r>
              <a:rPr sz="1900" spc="200" dirty="0">
                <a:latin typeface="Times New Roman" panose="02020603050405020304"/>
                <a:cs typeface="Times New Roman" panose="02020603050405020304"/>
              </a:rPr>
              <a:t> </a:t>
            </a:r>
            <a:r>
              <a:rPr sz="1900" spc="45" dirty="0">
                <a:latin typeface="Times New Roman" panose="02020603050405020304"/>
                <a:cs typeface="Times New Roman" panose="02020603050405020304"/>
              </a:rPr>
              <a:t>cell</a:t>
            </a:r>
            <a:r>
              <a:rPr sz="1900" spc="204" dirty="0">
                <a:latin typeface="Times New Roman" panose="02020603050405020304"/>
                <a:cs typeface="Times New Roman" panose="02020603050405020304"/>
              </a:rPr>
              <a:t> </a:t>
            </a:r>
            <a:r>
              <a:rPr sz="1900" spc="50" dirty="0">
                <a:latin typeface="Times New Roman" panose="02020603050405020304"/>
                <a:cs typeface="Times New Roman" panose="02020603050405020304"/>
              </a:rPr>
              <a:t>analysis</a:t>
            </a:r>
            <a:r>
              <a:rPr sz="1900" spc="190" dirty="0">
                <a:latin typeface="Times New Roman" panose="02020603050405020304"/>
                <a:cs typeface="Times New Roman" panose="02020603050405020304"/>
              </a:rPr>
              <a:t> </a:t>
            </a:r>
            <a:r>
              <a:rPr sz="1900" dirty="0">
                <a:latin typeface="Times New Roman" panose="02020603050405020304"/>
                <a:cs typeface="Times New Roman" panose="02020603050405020304"/>
              </a:rPr>
              <a:t>is</a:t>
            </a:r>
            <a:r>
              <a:rPr sz="1900" spc="195" dirty="0">
                <a:latin typeface="Times New Roman" panose="02020603050405020304"/>
                <a:cs typeface="Times New Roman" panose="02020603050405020304"/>
              </a:rPr>
              <a:t> </a:t>
            </a:r>
            <a:r>
              <a:rPr sz="1900" spc="55" dirty="0">
                <a:latin typeface="Times New Roman" panose="02020603050405020304"/>
                <a:cs typeface="Times New Roman" panose="02020603050405020304"/>
              </a:rPr>
              <a:t>essential</a:t>
            </a:r>
            <a:r>
              <a:rPr sz="1900" spc="204" dirty="0">
                <a:latin typeface="Times New Roman" panose="02020603050405020304"/>
                <a:cs typeface="Times New Roman" panose="02020603050405020304"/>
              </a:rPr>
              <a:t> </a:t>
            </a:r>
            <a:r>
              <a:rPr sz="1900" dirty="0">
                <a:latin typeface="Times New Roman" panose="02020603050405020304"/>
                <a:cs typeface="Times New Roman" panose="02020603050405020304"/>
              </a:rPr>
              <a:t>for</a:t>
            </a:r>
            <a:r>
              <a:rPr sz="1900" spc="200" dirty="0">
                <a:latin typeface="Times New Roman" panose="02020603050405020304"/>
                <a:cs typeface="Times New Roman" panose="02020603050405020304"/>
              </a:rPr>
              <a:t> </a:t>
            </a:r>
            <a:r>
              <a:rPr sz="1900" dirty="0">
                <a:latin typeface="Times New Roman" panose="02020603050405020304"/>
                <a:cs typeface="Times New Roman" panose="02020603050405020304"/>
              </a:rPr>
              <a:t>early</a:t>
            </a:r>
            <a:r>
              <a:rPr sz="1900" spc="200" dirty="0">
                <a:latin typeface="Times New Roman" panose="02020603050405020304"/>
                <a:cs typeface="Times New Roman" panose="02020603050405020304"/>
              </a:rPr>
              <a:t> </a:t>
            </a:r>
            <a:r>
              <a:rPr sz="1900" spc="50" dirty="0">
                <a:latin typeface="Times New Roman" panose="02020603050405020304"/>
                <a:cs typeface="Times New Roman" panose="02020603050405020304"/>
              </a:rPr>
              <a:t>illness</a:t>
            </a:r>
            <a:r>
              <a:rPr sz="1900" spc="195" dirty="0">
                <a:latin typeface="Times New Roman" panose="02020603050405020304"/>
                <a:cs typeface="Times New Roman" panose="02020603050405020304"/>
              </a:rPr>
              <a:t> </a:t>
            </a:r>
            <a:r>
              <a:rPr sz="1900" spc="55" dirty="0">
                <a:latin typeface="Times New Roman" panose="02020603050405020304"/>
                <a:cs typeface="Times New Roman" panose="02020603050405020304"/>
              </a:rPr>
              <a:t>identification</a:t>
            </a:r>
            <a:r>
              <a:rPr sz="1900" spc="200" dirty="0">
                <a:latin typeface="Times New Roman" panose="02020603050405020304"/>
                <a:cs typeface="Times New Roman" panose="02020603050405020304"/>
              </a:rPr>
              <a:t> </a:t>
            </a:r>
            <a:r>
              <a:rPr sz="1900" dirty="0">
                <a:latin typeface="Times New Roman" panose="02020603050405020304"/>
                <a:cs typeface="Times New Roman" panose="02020603050405020304"/>
              </a:rPr>
              <a:t>and</a:t>
            </a:r>
            <a:r>
              <a:rPr sz="1900" spc="200" dirty="0">
                <a:latin typeface="Times New Roman" panose="02020603050405020304"/>
                <a:cs typeface="Times New Roman" panose="02020603050405020304"/>
              </a:rPr>
              <a:t> </a:t>
            </a:r>
            <a:r>
              <a:rPr sz="1900" spc="40" dirty="0">
                <a:latin typeface="Times New Roman" panose="02020603050405020304"/>
                <a:cs typeface="Times New Roman" panose="02020603050405020304"/>
              </a:rPr>
              <a:t>efficient </a:t>
            </a:r>
            <a:r>
              <a:rPr sz="1900" dirty="0">
                <a:latin typeface="Times New Roman" panose="02020603050405020304"/>
                <a:cs typeface="Times New Roman" panose="02020603050405020304"/>
              </a:rPr>
              <a:t>treatment</a:t>
            </a:r>
            <a:r>
              <a:rPr sz="1900" spc="300" dirty="0">
                <a:latin typeface="Times New Roman" panose="02020603050405020304"/>
                <a:cs typeface="Times New Roman" panose="02020603050405020304"/>
              </a:rPr>
              <a:t> </a:t>
            </a:r>
            <a:r>
              <a:rPr sz="1900" dirty="0">
                <a:latin typeface="Times New Roman" panose="02020603050405020304"/>
                <a:cs typeface="Times New Roman" panose="02020603050405020304"/>
              </a:rPr>
              <a:t>planning.</a:t>
            </a:r>
            <a:r>
              <a:rPr sz="1900" spc="250" dirty="0">
                <a:latin typeface="Times New Roman" panose="02020603050405020304"/>
                <a:cs typeface="Times New Roman" panose="02020603050405020304"/>
              </a:rPr>
              <a:t> </a:t>
            </a:r>
            <a:r>
              <a:rPr sz="1900" dirty="0">
                <a:latin typeface="Times New Roman" panose="02020603050405020304"/>
                <a:cs typeface="Times New Roman" panose="02020603050405020304"/>
              </a:rPr>
              <a:t>This</a:t>
            </a:r>
            <a:r>
              <a:rPr sz="1900" spc="295" dirty="0">
                <a:latin typeface="Times New Roman" panose="02020603050405020304"/>
                <a:cs typeface="Times New Roman" panose="02020603050405020304"/>
              </a:rPr>
              <a:t> </a:t>
            </a:r>
            <a:r>
              <a:rPr sz="1900" dirty="0">
                <a:latin typeface="Times New Roman" panose="02020603050405020304"/>
                <a:cs typeface="Times New Roman" panose="02020603050405020304"/>
              </a:rPr>
              <a:t>research</a:t>
            </a:r>
            <a:r>
              <a:rPr sz="1900" spc="300" dirty="0">
                <a:latin typeface="Times New Roman" panose="02020603050405020304"/>
                <a:cs typeface="Times New Roman" panose="02020603050405020304"/>
              </a:rPr>
              <a:t> </a:t>
            </a:r>
            <a:r>
              <a:rPr sz="1900" dirty="0">
                <a:latin typeface="Times New Roman" panose="02020603050405020304"/>
                <a:cs typeface="Times New Roman" panose="02020603050405020304"/>
              </a:rPr>
              <a:t>offers</a:t>
            </a:r>
            <a:r>
              <a:rPr sz="1900" spc="305" dirty="0">
                <a:latin typeface="Times New Roman" panose="02020603050405020304"/>
                <a:cs typeface="Times New Roman" panose="02020603050405020304"/>
              </a:rPr>
              <a:t> </a:t>
            </a:r>
            <a:r>
              <a:rPr sz="1900" dirty="0">
                <a:latin typeface="Times New Roman" panose="02020603050405020304"/>
                <a:cs typeface="Times New Roman" panose="02020603050405020304"/>
              </a:rPr>
              <a:t>an</a:t>
            </a:r>
            <a:r>
              <a:rPr sz="1900" spc="315" dirty="0">
                <a:latin typeface="Times New Roman" panose="02020603050405020304"/>
                <a:cs typeface="Times New Roman" panose="02020603050405020304"/>
              </a:rPr>
              <a:t> </a:t>
            </a:r>
            <a:r>
              <a:rPr sz="1900" dirty="0">
                <a:latin typeface="Times New Roman" panose="02020603050405020304"/>
                <a:cs typeface="Times New Roman" panose="02020603050405020304"/>
              </a:rPr>
              <a:t>automated</a:t>
            </a:r>
            <a:r>
              <a:rPr sz="1900" spc="310" dirty="0">
                <a:latin typeface="Times New Roman" panose="02020603050405020304"/>
                <a:cs typeface="Times New Roman" panose="02020603050405020304"/>
              </a:rPr>
              <a:t> </a:t>
            </a:r>
            <a:r>
              <a:rPr sz="1900" dirty="0">
                <a:latin typeface="Times New Roman" panose="02020603050405020304"/>
                <a:cs typeface="Times New Roman" panose="02020603050405020304"/>
              </a:rPr>
              <a:t>method</a:t>
            </a:r>
            <a:r>
              <a:rPr sz="1900" spc="315" dirty="0">
                <a:latin typeface="Times New Roman" panose="02020603050405020304"/>
                <a:cs typeface="Times New Roman" panose="02020603050405020304"/>
              </a:rPr>
              <a:t> </a:t>
            </a:r>
            <a:r>
              <a:rPr sz="1900" dirty="0">
                <a:latin typeface="Times New Roman" panose="02020603050405020304"/>
                <a:cs typeface="Times New Roman" panose="02020603050405020304"/>
              </a:rPr>
              <a:t>that</a:t>
            </a:r>
            <a:r>
              <a:rPr sz="1900" spc="315" dirty="0">
                <a:latin typeface="Times New Roman" panose="02020603050405020304"/>
                <a:cs typeface="Times New Roman" panose="02020603050405020304"/>
              </a:rPr>
              <a:t> </a:t>
            </a:r>
            <a:r>
              <a:rPr sz="1900" dirty="0">
                <a:latin typeface="Times New Roman" panose="02020603050405020304"/>
                <a:cs typeface="Times New Roman" panose="02020603050405020304"/>
              </a:rPr>
              <a:t>combines</a:t>
            </a:r>
            <a:r>
              <a:rPr sz="1900" spc="305" dirty="0">
                <a:latin typeface="Times New Roman" panose="02020603050405020304"/>
                <a:cs typeface="Times New Roman" panose="02020603050405020304"/>
              </a:rPr>
              <a:t> </a:t>
            </a:r>
            <a:r>
              <a:rPr sz="1900" dirty="0">
                <a:latin typeface="Times New Roman" panose="02020603050405020304"/>
                <a:cs typeface="Times New Roman" panose="02020603050405020304"/>
              </a:rPr>
              <a:t>RCNN</a:t>
            </a:r>
            <a:r>
              <a:rPr sz="1900" spc="315" dirty="0">
                <a:latin typeface="Times New Roman" panose="02020603050405020304"/>
                <a:cs typeface="Times New Roman" panose="02020603050405020304"/>
              </a:rPr>
              <a:t> </a:t>
            </a:r>
            <a:r>
              <a:rPr sz="1900" dirty="0">
                <a:latin typeface="Times New Roman" panose="02020603050405020304"/>
                <a:cs typeface="Times New Roman" panose="02020603050405020304"/>
              </a:rPr>
              <a:t>for</a:t>
            </a:r>
            <a:r>
              <a:rPr sz="1900" spc="315" dirty="0">
                <a:latin typeface="Times New Roman" panose="02020603050405020304"/>
                <a:cs typeface="Times New Roman" panose="02020603050405020304"/>
              </a:rPr>
              <a:t> </a:t>
            </a:r>
            <a:r>
              <a:rPr sz="1900" dirty="0">
                <a:latin typeface="Times New Roman" panose="02020603050405020304"/>
                <a:cs typeface="Times New Roman" panose="02020603050405020304"/>
              </a:rPr>
              <a:t>accurate</a:t>
            </a:r>
            <a:r>
              <a:rPr sz="1900" spc="310" dirty="0">
                <a:latin typeface="Times New Roman" panose="02020603050405020304"/>
                <a:cs typeface="Times New Roman" panose="02020603050405020304"/>
              </a:rPr>
              <a:t> </a:t>
            </a:r>
            <a:r>
              <a:rPr sz="1900" spc="-20" dirty="0">
                <a:latin typeface="Times New Roman" panose="02020603050405020304"/>
                <a:cs typeface="Times New Roman" panose="02020603050405020304"/>
              </a:rPr>
              <a:t>cell </a:t>
            </a:r>
            <a:r>
              <a:rPr sz="1900" spc="50" dirty="0">
                <a:latin typeface="Times New Roman" panose="02020603050405020304"/>
                <a:cs typeface="Times New Roman" panose="02020603050405020304"/>
              </a:rPr>
              <a:t>classification</a:t>
            </a:r>
            <a:r>
              <a:rPr sz="1900" spc="225" dirty="0">
                <a:latin typeface="Times New Roman" panose="02020603050405020304"/>
                <a:cs typeface="Times New Roman" panose="02020603050405020304"/>
              </a:rPr>
              <a:t> </a:t>
            </a:r>
            <a:r>
              <a:rPr sz="1900" dirty="0">
                <a:latin typeface="Times New Roman" panose="02020603050405020304"/>
                <a:cs typeface="Times New Roman" panose="02020603050405020304"/>
              </a:rPr>
              <a:t>with</a:t>
            </a:r>
            <a:r>
              <a:rPr sz="1900" spc="225" dirty="0">
                <a:latin typeface="Times New Roman" panose="02020603050405020304"/>
                <a:cs typeface="Times New Roman" panose="02020603050405020304"/>
              </a:rPr>
              <a:t> </a:t>
            </a:r>
            <a:r>
              <a:rPr sz="1900" dirty="0">
                <a:latin typeface="Times New Roman" panose="02020603050405020304"/>
                <a:cs typeface="Times New Roman" panose="02020603050405020304"/>
              </a:rPr>
              <a:t>U-Net</a:t>
            </a:r>
            <a:r>
              <a:rPr sz="1900" spc="225" dirty="0">
                <a:latin typeface="Times New Roman" panose="02020603050405020304"/>
                <a:cs typeface="Times New Roman" panose="02020603050405020304"/>
              </a:rPr>
              <a:t> </a:t>
            </a:r>
            <a:r>
              <a:rPr sz="1900" dirty="0">
                <a:latin typeface="Times New Roman" panose="02020603050405020304"/>
                <a:cs typeface="Times New Roman" panose="02020603050405020304"/>
              </a:rPr>
              <a:t>for</a:t>
            </a:r>
            <a:r>
              <a:rPr sz="1900" spc="225" dirty="0">
                <a:latin typeface="Times New Roman" panose="02020603050405020304"/>
                <a:cs typeface="Times New Roman" panose="02020603050405020304"/>
              </a:rPr>
              <a:t> </a:t>
            </a:r>
            <a:r>
              <a:rPr sz="1900" spc="45" dirty="0">
                <a:latin typeface="Times New Roman" panose="02020603050405020304"/>
                <a:cs typeface="Times New Roman" panose="02020603050405020304"/>
              </a:rPr>
              <a:t>accurate</a:t>
            </a:r>
            <a:r>
              <a:rPr sz="1900" spc="225" dirty="0">
                <a:latin typeface="Times New Roman" panose="02020603050405020304"/>
                <a:cs typeface="Times New Roman" panose="02020603050405020304"/>
              </a:rPr>
              <a:t> </a:t>
            </a:r>
            <a:r>
              <a:rPr sz="1900" dirty="0">
                <a:latin typeface="Times New Roman" panose="02020603050405020304"/>
                <a:cs typeface="Times New Roman" panose="02020603050405020304"/>
              </a:rPr>
              <a:t>image</a:t>
            </a:r>
            <a:r>
              <a:rPr sz="1900" spc="225" dirty="0">
                <a:latin typeface="Times New Roman" panose="02020603050405020304"/>
                <a:cs typeface="Times New Roman" panose="02020603050405020304"/>
              </a:rPr>
              <a:t> </a:t>
            </a:r>
            <a:r>
              <a:rPr sz="1900" spc="50" dirty="0">
                <a:latin typeface="Times New Roman" panose="02020603050405020304"/>
                <a:cs typeface="Times New Roman" panose="02020603050405020304"/>
              </a:rPr>
              <a:t>segmentation.</a:t>
            </a:r>
            <a:r>
              <a:rPr sz="1900" spc="185" dirty="0">
                <a:latin typeface="Times New Roman" panose="02020603050405020304"/>
                <a:cs typeface="Times New Roman" panose="02020603050405020304"/>
              </a:rPr>
              <a:t> </a:t>
            </a:r>
            <a:r>
              <a:rPr sz="1900" dirty="0">
                <a:latin typeface="Times New Roman" panose="02020603050405020304"/>
                <a:cs typeface="Times New Roman" panose="02020603050405020304"/>
              </a:rPr>
              <a:t>The</a:t>
            </a:r>
            <a:r>
              <a:rPr sz="1900" spc="225" dirty="0">
                <a:latin typeface="Times New Roman" panose="02020603050405020304"/>
                <a:cs typeface="Times New Roman" panose="02020603050405020304"/>
              </a:rPr>
              <a:t> </a:t>
            </a:r>
            <a:r>
              <a:rPr sz="1900" dirty="0">
                <a:latin typeface="Times New Roman" panose="02020603050405020304"/>
                <a:cs typeface="Times New Roman" panose="02020603050405020304"/>
              </a:rPr>
              <a:t>system</a:t>
            </a:r>
            <a:r>
              <a:rPr sz="1900" spc="235" dirty="0">
                <a:latin typeface="Times New Roman" panose="02020603050405020304"/>
                <a:cs typeface="Times New Roman" panose="02020603050405020304"/>
              </a:rPr>
              <a:t> </a:t>
            </a:r>
            <a:r>
              <a:rPr sz="1900" spc="45" dirty="0">
                <a:latin typeface="Times New Roman" panose="02020603050405020304"/>
                <a:cs typeface="Times New Roman" panose="02020603050405020304"/>
              </a:rPr>
              <a:t>improves</a:t>
            </a:r>
            <a:r>
              <a:rPr sz="1900" spc="229" dirty="0">
                <a:latin typeface="Times New Roman" panose="02020603050405020304"/>
                <a:cs typeface="Times New Roman" panose="02020603050405020304"/>
              </a:rPr>
              <a:t> </a:t>
            </a:r>
            <a:r>
              <a:rPr sz="1900" spc="45" dirty="0">
                <a:latin typeface="Times New Roman" panose="02020603050405020304"/>
                <a:cs typeface="Times New Roman" panose="02020603050405020304"/>
              </a:rPr>
              <a:t>cell</a:t>
            </a:r>
            <a:r>
              <a:rPr sz="1900" spc="240" dirty="0">
                <a:latin typeface="Times New Roman" panose="02020603050405020304"/>
                <a:cs typeface="Times New Roman" panose="02020603050405020304"/>
              </a:rPr>
              <a:t> </a:t>
            </a:r>
            <a:r>
              <a:rPr sz="1900" spc="45" dirty="0">
                <a:latin typeface="Times New Roman" panose="02020603050405020304"/>
                <a:cs typeface="Times New Roman" panose="02020603050405020304"/>
              </a:rPr>
              <a:t>identification </a:t>
            </a:r>
            <a:r>
              <a:rPr sz="1900" spc="70" dirty="0">
                <a:latin typeface="Times New Roman" panose="02020603050405020304"/>
                <a:cs typeface="Times New Roman" panose="02020603050405020304"/>
              </a:rPr>
              <a:t>efficiency,</a:t>
            </a:r>
            <a:r>
              <a:rPr sz="1900" spc="225" dirty="0">
                <a:latin typeface="Times New Roman" panose="02020603050405020304"/>
                <a:cs typeface="Times New Roman" panose="02020603050405020304"/>
              </a:rPr>
              <a:t> </a:t>
            </a:r>
            <a:r>
              <a:rPr sz="1900" spc="80" dirty="0">
                <a:latin typeface="Times New Roman" panose="02020603050405020304"/>
                <a:cs typeface="Times New Roman" panose="02020603050405020304"/>
              </a:rPr>
              <a:t>minimises</a:t>
            </a:r>
            <a:r>
              <a:rPr sz="1900" spc="225" dirty="0">
                <a:latin typeface="Times New Roman" panose="02020603050405020304"/>
                <a:cs typeface="Times New Roman" panose="02020603050405020304"/>
              </a:rPr>
              <a:t> </a:t>
            </a:r>
            <a:r>
              <a:rPr sz="1900" spc="75" dirty="0">
                <a:latin typeface="Times New Roman" panose="02020603050405020304"/>
                <a:cs typeface="Times New Roman" panose="02020603050405020304"/>
              </a:rPr>
              <a:t>errors,</a:t>
            </a:r>
            <a:r>
              <a:rPr sz="1900" spc="225" dirty="0">
                <a:latin typeface="Times New Roman" panose="02020603050405020304"/>
                <a:cs typeface="Times New Roman" panose="02020603050405020304"/>
              </a:rPr>
              <a:t> </a:t>
            </a:r>
            <a:r>
              <a:rPr sz="1900" spc="60" dirty="0">
                <a:latin typeface="Times New Roman" panose="02020603050405020304"/>
                <a:cs typeface="Times New Roman" panose="02020603050405020304"/>
              </a:rPr>
              <a:t>and</a:t>
            </a:r>
            <a:r>
              <a:rPr sz="1900" spc="229" dirty="0">
                <a:latin typeface="Times New Roman" panose="02020603050405020304"/>
                <a:cs typeface="Times New Roman" panose="02020603050405020304"/>
              </a:rPr>
              <a:t> </a:t>
            </a:r>
            <a:r>
              <a:rPr sz="1900" spc="80" dirty="0">
                <a:latin typeface="Times New Roman" panose="02020603050405020304"/>
                <a:cs typeface="Times New Roman" panose="02020603050405020304"/>
              </a:rPr>
              <a:t>decreases</a:t>
            </a:r>
            <a:r>
              <a:rPr sz="1900" spc="220" dirty="0">
                <a:latin typeface="Times New Roman" panose="02020603050405020304"/>
                <a:cs typeface="Times New Roman" panose="02020603050405020304"/>
              </a:rPr>
              <a:t> </a:t>
            </a:r>
            <a:r>
              <a:rPr sz="1900" spc="75" dirty="0">
                <a:latin typeface="Times New Roman" panose="02020603050405020304"/>
                <a:cs typeface="Times New Roman" panose="02020603050405020304"/>
              </a:rPr>
              <a:t>manual</a:t>
            </a:r>
            <a:r>
              <a:rPr sz="1900" spc="229" dirty="0">
                <a:latin typeface="Times New Roman" panose="02020603050405020304"/>
                <a:cs typeface="Times New Roman" panose="02020603050405020304"/>
              </a:rPr>
              <a:t> </a:t>
            </a:r>
            <a:r>
              <a:rPr sz="1900" spc="80" dirty="0">
                <a:latin typeface="Times New Roman" panose="02020603050405020304"/>
                <a:cs typeface="Times New Roman" panose="02020603050405020304"/>
              </a:rPr>
              <a:t>labour</a:t>
            </a:r>
            <a:r>
              <a:rPr sz="1900" spc="235" dirty="0">
                <a:latin typeface="Times New Roman" panose="02020603050405020304"/>
                <a:cs typeface="Times New Roman" panose="02020603050405020304"/>
              </a:rPr>
              <a:t> </a:t>
            </a:r>
            <a:r>
              <a:rPr sz="1900" dirty="0">
                <a:latin typeface="Times New Roman" panose="02020603050405020304"/>
                <a:cs typeface="Times New Roman" panose="02020603050405020304"/>
              </a:rPr>
              <a:t>by</a:t>
            </a:r>
            <a:r>
              <a:rPr sz="1900" spc="240" dirty="0">
                <a:latin typeface="Times New Roman" panose="02020603050405020304"/>
                <a:cs typeface="Times New Roman" panose="02020603050405020304"/>
              </a:rPr>
              <a:t> </a:t>
            </a:r>
            <a:r>
              <a:rPr sz="1900" spc="85" dirty="0">
                <a:latin typeface="Times New Roman" panose="02020603050405020304"/>
                <a:cs typeface="Times New Roman" panose="02020603050405020304"/>
              </a:rPr>
              <a:t>automating</a:t>
            </a:r>
            <a:r>
              <a:rPr sz="1900" spc="240" dirty="0">
                <a:latin typeface="Times New Roman" panose="02020603050405020304"/>
                <a:cs typeface="Times New Roman" panose="02020603050405020304"/>
              </a:rPr>
              <a:t> </a:t>
            </a:r>
            <a:r>
              <a:rPr sz="1900" spc="65" dirty="0">
                <a:latin typeface="Times New Roman" panose="02020603050405020304"/>
                <a:cs typeface="Times New Roman" panose="02020603050405020304"/>
              </a:rPr>
              <a:t>the</a:t>
            </a:r>
            <a:r>
              <a:rPr sz="1900" spc="235" dirty="0">
                <a:latin typeface="Times New Roman" panose="02020603050405020304"/>
                <a:cs typeface="Times New Roman" panose="02020603050405020304"/>
              </a:rPr>
              <a:t> </a:t>
            </a:r>
            <a:r>
              <a:rPr sz="1900" spc="90" dirty="0">
                <a:latin typeface="Times New Roman" panose="02020603050405020304"/>
                <a:cs typeface="Times New Roman" panose="02020603050405020304"/>
              </a:rPr>
              <a:t>segmentation</a:t>
            </a:r>
            <a:r>
              <a:rPr sz="1900" spc="240" dirty="0">
                <a:latin typeface="Times New Roman" panose="02020603050405020304"/>
                <a:cs typeface="Times New Roman" panose="02020603050405020304"/>
              </a:rPr>
              <a:t> </a:t>
            </a:r>
            <a:r>
              <a:rPr sz="1900" spc="35" dirty="0">
                <a:latin typeface="Times New Roman" panose="02020603050405020304"/>
                <a:cs typeface="Times New Roman" panose="02020603050405020304"/>
              </a:rPr>
              <a:t>and </a:t>
            </a:r>
            <a:r>
              <a:rPr sz="1900" spc="55" dirty="0">
                <a:latin typeface="Times New Roman" panose="02020603050405020304"/>
                <a:cs typeface="Times New Roman" panose="02020603050405020304"/>
              </a:rPr>
              <a:t>classification</a:t>
            </a:r>
            <a:r>
              <a:rPr sz="1900" spc="185" dirty="0">
                <a:latin typeface="Times New Roman" panose="02020603050405020304"/>
                <a:cs typeface="Times New Roman" panose="02020603050405020304"/>
              </a:rPr>
              <a:t> </a:t>
            </a:r>
            <a:r>
              <a:rPr sz="1900" spc="50" dirty="0">
                <a:latin typeface="Times New Roman" panose="02020603050405020304"/>
                <a:cs typeface="Times New Roman" panose="02020603050405020304"/>
              </a:rPr>
              <a:t>process.</a:t>
            </a:r>
            <a:r>
              <a:rPr sz="1900" spc="150" dirty="0">
                <a:latin typeface="Times New Roman" panose="02020603050405020304"/>
                <a:cs typeface="Times New Roman" panose="02020603050405020304"/>
              </a:rPr>
              <a:t> </a:t>
            </a:r>
            <a:r>
              <a:rPr sz="1900" dirty="0">
                <a:latin typeface="Times New Roman" panose="02020603050405020304"/>
                <a:cs typeface="Times New Roman" panose="02020603050405020304"/>
              </a:rPr>
              <a:t>The</a:t>
            </a:r>
            <a:r>
              <a:rPr sz="1900" spc="190" dirty="0">
                <a:latin typeface="Times New Roman" panose="02020603050405020304"/>
                <a:cs typeface="Times New Roman" panose="02020603050405020304"/>
              </a:rPr>
              <a:t> </a:t>
            </a:r>
            <a:r>
              <a:rPr sz="1900" spc="50" dirty="0">
                <a:latin typeface="Times New Roman" panose="02020603050405020304"/>
                <a:cs typeface="Times New Roman" panose="02020603050405020304"/>
              </a:rPr>
              <a:t>suggested</a:t>
            </a:r>
            <a:r>
              <a:rPr sz="1900" spc="200" dirty="0">
                <a:latin typeface="Times New Roman" panose="02020603050405020304"/>
                <a:cs typeface="Times New Roman" panose="02020603050405020304"/>
              </a:rPr>
              <a:t> </a:t>
            </a:r>
            <a:r>
              <a:rPr sz="1900" spc="50" dirty="0">
                <a:latin typeface="Times New Roman" panose="02020603050405020304"/>
                <a:cs typeface="Times New Roman" panose="02020603050405020304"/>
              </a:rPr>
              <a:t>approach</a:t>
            </a:r>
            <a:r>
              <a:rPr sz="1900" spc="195" dirty="0">
                <a:latin typeface="Times New Roman" panose="02020603050405020304"/>
                <a:cs typeface="Times New Roman" panose="02020603050405020304"/>
              </a:rPr>
              <a:t> </a:t>
            </a:r>
            <a:r>
              <a:rPr sz="1900" spc="50" dirty="0">
                <a:latin typeface="Times New Roman" panose="02020603050405020304"/>
                <a:cs typeface="Times New Roman" panose="02020603050405020304"/>
              </a:rPr>
              <a:t>helps</a:t>
            </a:r>
            <a:r>
              <a:rPr sz="1900" spc="195" dirty="0">
                <a:latin typeface="Times New Roman" panose="02020603050405020304"/>
                <a:cs typeface="Times New Roman" panose="02020603050405020304"/>
              </a:rPr>
              <a:t> </a:t>
            </a:r>
            <a:r>
              <a:rPr sz="1900" spc="55" dirty="0">
                <a:latin typeface="Times New Roman" panose="02020603050405020304"/>
                <a:cs typeface="Times New Roman" panose="02020603050405020304"/>
              </a:rPr>
              <a:t>medical</a:t>
            </a:r>
            <a:r>
              <a:rPr sz="1900" spc="200" dirty="0">
                <a:latin typeface="Times New Roman" panose="02020603050405020304"/>
                <a:cs typeface="Times New Roman" panose="02020603050405020304"/>
              </a:rPr>
              <a:t> </a:t>
            </a:r>
            <a:r>
              <a:rPr sz="1900" spc="55" dirty="0">
                <a:latin typeface="Times New Roman" panose="02020603050405020304"/>
                <a:cs typeface="Times New Roman" panose="02020603050405020304"/>
              </a:rPr>
              <a:t>practitioners</a:t>
            </a:r>
            <a:r>
              <a:rPr sz="1900" spc="195" dirty="0">
                <a:latin typeface="Times New Roman" panose="02020603050405020304"/>
                <a:cs typeface="Times New Roman" panose="02020603050405020304"/>
              </a:rPr>
              <a:t> </a:t>
            </a:r>
            <a:r>
              <a:rPr sz="1900" dirty="0">
                <a:latin typeface="Times New Roman" panose="02020603050405020304"/>
                <a:cs typeface="Times New Roman" panose="02020603050405020304"/>
              </a:rPr>
              <a:t>make</a:t>
            </a:r>
            <a:r>
              <a:rPr sz="1900" spc="200" dirty="0">
                <a:latin typeface="Times New Roman" panose="02020603050405020304"/>
                <a:cs typeface="Times New Roman" panose="02020603050405020304"/>
              </a:rPr>
              <a:t> </a:t>
            </a:r>
            <a:r>
              <a:rPr sz="1900" spc="50" dirty="0">
                <a:latin typeface="Times New Roman" panose="02020603050405020304"/>
                <a:cs typeface="Times New Roman" panose="02020603050405020304"/>
              </a:rPr>
              <a:t>quicker</a:t>
            </a:r>
            <a:r>
              <a:rPr sz="1900" spc="195" dirty="0">
                <a:latin typeface="Times New Roman" panose="02020603050405020304"/>
                <a:cs typeface="Times New Roman" panose="02020603050405020304"/>
              </a:rPr>
              <a:t> </a:t>
            </a:r>
            <a:r>
              <a:rPr sz="1900" dirty="0">
                <a:latin typeface="Times New Roman" panose="02020603050405020304"/>
                <a:cs typeface="Times New Roman" panose="02020603050405020304"/>
              </a:rPr>
              <a:t>and</a:t>
            </a:r>
            <a:r>
              <a:rPr sz="1900" spc="200" dirty="0">
                <a:latin typeface="Times New Roman" panose="02020603050405020304"/>
                <a:cs typeface="Times New Roman" panose="02020603050405020304"/>
              </a:rPr>
              <a:t> </a:t>
            </a:r>
            <a:r>
              <a:rPr sz="1900" spc="-20" dirty="0">
                <a:latin typeface="Times New Roman" panose="02020603050405020304"/>
                <a:cs typeface="Times New Roman" panose="02020603050405020304"/>
              </a:rPr>
              <a:t>more </a:t>
            </a:r>
            <a:r>
              <a:rPr sz="1900" spc="55" dirty="0">
                <a:latin typeface="Times New Roman" panose="02020603050405020304"/>
                <a:cs typeface="Times New Roman" panose="02020603050405020304"/>
              </a:rPr>
              <a:t>accurate</a:t>
            </a:r>
            <a:r>
              <a:rPr sz="1900" spc="225" dirty="0">
                <a:latin typeface="Times New Roman" panose="02020603050405020304"/>
                <a:cs typeface="Times New Roman" panose="02020603050405020304"/>
              </a:rPr>
              <a:t> </a:t>
            </a:r>
            <a:r>
              <a:rPr sz="1900" spc="55" dirty="0">
                <a:latin typeface="Times New Roman" panose="02020603050405020304"/>
                <a:cs typeface="Times New Roman" panose="02020603050405020304"/>
              </a:rPr>
              <a:t>diagnostic</a:t>
            </a:r>
            <a:r>
              <a:rPr sz="1900" spc="229" dirty="0">
                <a:latin typeface="Times New Roman" panose="02020603050405020304"/>
                <a:cs typeface="Times New Roman" panose="02020603050405020304"/>
              </a:rPr>
              <a:t> </a:t>
            </a:r>
            <a:r>
              <a:rPr sz="1900" spc="55" dirty="0">
                <a:latin typeface="Times New Roman" panose="02020603050405020304"/>
                <a:cs typeface="Times New Roman" panose="02020603050405020304"/>
              </a:rPr>
              <a:t>choices</a:t>
            </a:r>
            <a:r>
              <a:rPr sz="1900" spc="220" dirty="0">
                <a:latin typeface="Times New Roman" panose="02020603050405020304"/>
                <a:cs typeface="Times New Roman" panose="02020603050405020304"/>
              </a:rPr>
              <a:t> </a:t>
            </a:r>
            <a:r>
              <a:rPr sz="1900" dirty="0">
                <a:latin typeface="Times New Roman" panose="02020603050405020304"/>
                <a:cs typeface="Times New Roman" panose="02020603050405020304"/>
              </a:rPr>
              <a:t>and</a:t>
            </a:r>
            <a:r>
              <a:rPr sz="1900" spc="225" dirty="0">
                <a:latin typeface="Times New Roman" panose="02020603050405020304"/>
                <a:cs typeface="Times New Roman" panose="02020603050405020304"/>
              </a:rPr>
              <a:t> </a:t>
            </a:r>
            <a:r>
              <a:rPr sz="1900" dirty="0">
                <a:latin typeface="Times New Roman" panose="02020603050405020304"/>
                <a:cs typeface="Times New Roman" panose="02020603050405020304"/>
              </a:rPr>
              <a:t>has</a:t>
            </a:r>
            <a:r>
              <a:rPr sz="1900" spc="225" dirty="0">
                <a:latin typeface="Times New Roman" panose="02020603050405020304"/>
                <a:cs typeface="Times New Roman" panose="02020603050405020304"/>
              </a:rPr>
              <a:t> </a:t>
            </a:r>
            <a:r>
              <a:rPr sz="1900" spc="55" dirty="0">
                <a:latin typeface="Times New Roman" panose="02020603050405020304"/>
                <a:cs typeface="Times New Roman" panose="02020603050405020304"/>
              </a:rPr>
              <a:t>important</a:t>
            </a:r>
            <a:r>
              <a:rPr sz="1900" spc="225" dirty="0">
                <a:latin typeface="Times New Roman" panose="02020603050405020304"/>
                <a:cs typeface="Times New Roman" panose="02020603050405020304"/>
              </a:rPr>
              <a:t> </a:t>
            </a:r>
            <a:r>
              <a:rPr sz="1900" spc="60" dirty="0">
                <a:latin typeface="Times New Roman" panose="02020603050405020304"/>
                <a:cs typeface="Times New Roman" panose="02020603050405020304"/>
              </a:rPr>
              <a:t>applications</a:t>
            </a:r>
            <a:r>
              <a:rPr sz="1900" spc="235" dirty="0">
                <a:latin typeface="Times New Roman" panose="02020603050405020304"/>
                <a:cs typeface="Times New Roman" panose="02020603050405020304"/>
              </a:rPr>
              <a:t> </a:t>
            </a:r>
            <a:r>
              <a:rPr sz="1900" dirty="0">
                <a:latin typeface="Times New Roman" panose="02020603050405020304"/>
                <a:cs typeface="Times New Roman" panose="02020603050405020304"/>
              </a:rPr>
              <a:t>in</a:t>
            </a:r>
            <a:r>
              <a:rPr sz="1900" spc="240" dirty="0">
                <a:latin typeface="Times New Roman" panose="02020603050405020304"/>
                <a:cs typeface="Times New Roman" panose="02020603050405020304"/>
              </a:rPr>
              <a:t> </a:t>
            </a:r>
            <a:r>
              <a:rPr sz="1900" dirty="0">
                <a:latin typeface="Times New Roman" panose="02020603050405020304"/>
                <a:cs typeface="Times New Roman" panose="02020603050405020304"/>
              </a:rPr>
              <a:t>pathology,</a:t>
            </a:r>
            <a:r>
              <a:rPr sz="1900" spc="240" dirty="0">
                <a:latin typeface="Times New Roman" panose="02020603050405020304"/>
                <a:cs typeface="Times New Roman" panose="02020603050405020304"/>
              </a:rPr>
              <a:t> </a:t>
            </a:r>
            <a:r>
              <a:rPr sz="1900" spc="60" dirty="0">
                <a:latin typeface="Times New Roman" panose="02020603050405020304"/>
                <a:cs typeface="Times New Roman" panose="02020603050405020304"/>
              </a:rPr>
              <a:t>biomedical</a:t>
            </a:r>
            <a:r>
              <a:rPr sz="1900" spc="235" dirty="0">
                <a:latin typeface="Times New Roman" panose="02020603050405020304"/>
                <a:cs typeface="Times New Roman" panose="02020603050405020304"/>
              </a:rPr>
              <a:t> </a:t>
            </a:r>
            <a:r>
              <a:rPr sz="1900" spc="60" dirty="0">
                <a:latin typeface="Times New Roman" panose="02020603050405020304"/>
                <a:cs typeface="Times New Roman" panose="02020603050405020304"/>
              </a:rPr>
              <a:t>research,</a:t>
            </a:r>
            <a:r>
              <a:rPr sz="1900" spc="240" dirty="0">
                <a:latin typeface="Times New Roman" panose="02020603050405020304"/>
                <a:cs typeface="Times New Roman" panose="02020603050405020304"/>
              </a:rPr>
              <a:t> </a:t>
            </a:r>
            <a:r>
              <a:rPr sz="1900" spc="-25" dirty="0">
                <a:latin typeface="Times New Roman" panose="02020603050405020304"/>
                <a:cs typeface="Times New Roman" panose="02020603050405020304"/>
              </a:rPr>
              <a:t>and </a:t>
            </a:r>
            <a:r>
              <a:rPr sz="1900" dirty="0">
                <a:latin typeface="Times New Roman" panose="02020603050405020304"/>
                <a:cs typeface="Times New Roman" panose="02020603050405020304"/>
              </a:rPr>
              <a:t>automated</a:t>
            </a:r>
            <a:r>
              <a:rPr sz="1900" spc="175" dirty="0">
                <a:latin typeface="Times New Roman" panose="02020603050405020304"/>
                <a:cs typeface="Times New Roman" panose="02020603050405020304"/>
              </a:rPr>
              <a:t> </a:t>
            </a:r>
            <a:r>
              <a:rPr sz="1900" dirty="0">
                <a:latin typeface="Times New Roman" panose="02020603050405020304"/>
                <a:cs typeface="Times New Roman" panose="02020603050405020304"/>
              </a:rPr>
              <a:t>illness</a:t>
            </a:r>
            <a:r>
              <a:rPr sz="1900" spc="175" dirty="0">
                <a:latin typeface="Times New Roman" panose="02020603050405020304"/>
                <a:cs typeface="Times New Roman" panose="02020603050405020304"/>
              </a:rPr>
              <a:t> </a:t>
            </a:r>
            <a:r>
              <a:rPr sz="1900" dirty="0">
                <a:latin typeface="Times New Roman" panose="02020603050405020304"/>
                <a:cs typeface="Times New Roman" panose="02020603050405020304"/>
              </a:rPr>
              <a:t>detection.</a:t>
            </a:r>
            <a:r>
              <a:rPr sz="1900" spc="150" dirty="0">
                <a:latin typeface="Times New Roman" panose="02020603050405020304"/>
                <a:cs typeface="Times New Roman" panose="02020603050405020304"/>
              </a:rPr>
              <a:t> </a:t>
            </a:r>
            <a:r>
              <a:rPr sz="1900" dirty="0">
                <a:latin typeface="Times New Roman" panose="02020603050405020304"/>
                <a:cs typeface="Times New Roman" panose="02020603050405020304"/>
              </a:rPr>
              <a:t>This</a:t>
            </a:r>
            <a:r>
              <a:rPr sz="1900" spc="185" dirty="0">
                <a:latin typeface="Times New Roman" panose="02020603050405020304"/>
                <a:cs typeface="Times New Roman" panose="02020603050405020304"/>
              </a:rPr>
              <a:t> </a:t>
            </a:r>
            <a:r>
              <a:rPr sz="1900" dirty="0">
                <a:latin typeface="Times New Roman" panose="02020603050405020304"/>
                <a:cs typeface="Times New Roman" panose="02020603050405020304"/>
              </a:rPr>
              <a:t>method</a:t>
            </a:r>
            <a:r>
              <a:rPr sz="1900" spc="190" dirty="0">
                <a:latin typeface="Times New Roman" panose="02020603050405020304"/>
                <a:cs typeface="Times New Roman" panose="02020603050405020304"/>
              </a:rPr>
              <a:t> </a:t>
            </a:r>
            <a:r>
              <a:rPr sz="1900" dirty="0">
                <a:latin typeface="Times New Roman" panose="02020603050405020304"/>
                <a:cs typeface="Times New Roman" panose="02020603050405020304"/>
              </a:rPr>
              <a:t>has</a:t>
            </a:r>
            <a:r>
              <a:rPr sz="1900" spc="185" dirty="0">
                <a:latin typeface="Times New Roman" panose="02020603050405020304"/>
                <a:cs typeface="Times New Roman" panose="02020603050405020304"/>
              </a:rPr>
              <a:t> </a:t>
            </a:r>
            <a:r>
              <a:rPr sz="1900" dirty="0">
                <a:latin typeface="Times New Roman" panose="02020603050405020304"/>
                <a:cs typeface="Times New Roman" panose="02020603050405020304"/>
              </a:rPr>
              <a:t>the</a:t>
            </a:r>
            <a:r>
              <a:rPr sz="1900" spc="195" dirty="0">
                <a:latin typeface="Times New Roman" panose="02020603050405020304"/>
                <a:cs typeface="Times New Roman" panose="02020603050405020304"/>
              </a:rPr>
              <a:t> </a:t>
            </a:r>
            <a:r>
              <a:rPr sz="1900" dirty="0">
                <a:latin typeface="Times New Roman" panose="02020603050405020304"/>
                <a:cs typeface="Times New Roman" panose="02020603050405020304"/>
              </a:rPr>
              <a:t>potential</a:t>
            </a:r>
            <a:r>
              <a:rPr sz="1900" spc="190" dirty="0">
                <a:latin typeface="Times New Roman" panose="02020603050405020304"/>
                <a:cs typeface="Times New Roman" panose="02020603050405020304"/>
              </a:rPr>
              <a:t> </a:t>
            </a:r>
            <a:r>
              <a:rPr sz="1900" dirty="0">
                <a:latin typeface="Times New Roman" panose="02020603050405020304"/>
                <a:cs typeface="Times New Roman" panose="02020603050405020304"/>
              </a:rPr>
              <a:t>to</a:t>
            </a:r>
            <a:r>
              <a:rPr sz="1900" spc="195" dirty="0">
                <a:latin typeface="Times New Roman" panose="02020603050405020304"/>
                <a:cs typeface="Times New Roman" panose="02020603050405020304"/>
              </a:rPr>
              <a:t> </a:t>
            </a:r>
            <a:r>
              <a:rPr sz="1900" dirty="0">
                <a:latin typeface="Times New Roman" panose="02020603050405020304"/>
                <a:cs typeface="Times New Roman" panose="02020603050405020304"/>
              </a:rPr>
              <a:t>completely</a:t>
            </a:r>
            <a:r>
              <a:rPr sz="1900" spc="190" dirty="0">
                <a:latin typeface="Times New Roman" panose="02020603050405020304"/>
                <a:cs typeface="Times New Roman" panose="02020603050405020304"/>
              </a:rPr>
              <a:t> </a:t>
            </a:r>
            <a:r>
              <a:rPr sz="1900" dirty="0">
                <a:latin typeface="Times New Roman" panose="02020603050405020304"/>
                <a:cs typeface="Times New Roman" panose="02020603050405020304"/>
              </a:rPr>
              <a:t>transform</a:t>
            </a:r>
            <a:r>
              <a:rPr sz="1900" spc="200" dirty="0">
                <a:latin typeface="Times New Roman" panose="02020603050405020304"/>
                <a:cs typeface="Times New Roman" panose="02020603050405020304"/>
              </a:rPr>
              <a:t> </a:t>
            </a:r>
            <a:r>
              <a:rPr sz="1900" dirty="0">
                <a:latin typeface="Times New Roman" panose="02020603050405020304"/>
                <a:cs typeface="Times New Roman" panose="02020603050405020304"/>
              </a:rPr>
              <a:t>medical</a:t>
            </a:r>
            <a:r>
              <a:rPr sz="1900" spc="190" dirty="0">
                <a:latin typeface="Times New Roman" panose="02020603050405020304"/>
                <a:cs typeface="Times New Roman" panose="02020603050405020304"/>
              </a:rPr>
              <a:t> </a:t>
            </a:r>
            <a:r>
              <a:rPr sz="1900" spc="-10" dirty="0">
                <a:latin typeface="Times New Roman" panose="02020603050405020304"/>
                <a:cs typeface="Times New Roman" panose="02020603050405020304"/>
              </a:rPr>
              <a:t>diagnostics </a:t>
            </a:r>
            <a:r>
              <a:rPr sz="1900" dirty="0">
                <a:latin typeface="Times New Roman" panose="02020603050405020304"/>
                <a:cs typeface="Times New Roman" panose="02020603050405020304"/>
              </a:rPr>
              <a:t>and</a:t>
            </a:r>
            <a:r>
              <a:rPr sz="1900" spc="-30" dirty="0">
                <a:latin typeface="Times New Roman" panose="02020603050405020304"/>
                <a:cs typeface="Times New Roman" panose="02020603050405020304"/>
              </a:rPr>
              <a:t> </a:t>
            </a:r>
            <a:r>
              <a:rPr sz="1900" dirty="0">
                <a:latin typeface="Times New Roman" panose="02020603050405020304"/>
                <a:cs typeface="Times New Roman" panose="02020603050405020304"/>
              </a:rPr>
              <a:t>help</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detect</a:t>
            </a:r>
            <a:r>
              <a:rPr sz="1900" spc="-30" dirty="0">
                <a:latin typeface="Times New Roman" panose="02020603050405020304"/>
                <a:cs typeface="Times New Roman" panose="02020603050405020304"/>
              </a:rPr>
              <a:t> </a:t>
            </a:r>
            <a:r>
              <a:rPr sz="1900" dirty="0">
                <a:latin typeface="Times New Roman" panose="02020603050405020304"/>
                <a:cs typeface="Times New Roman" panose="02020603050405020304"/>
              </a:rPr>
              <a:t>diseases</a:t>
            </a:r>
            <a:r>
              <a:rPr sz="1900" spc="-30" dirty="0">
                <a:latin typeface="Times New Roman" panose="02020603050405020304"/>
                <a:cs typeface="Times New Roman" panose="02020603050405020304"/>
              </a:rPr>
              <a:t> </a:t>
            </a:r>
            <a:r>
              <a:rPr sz="1900" dirty="0">
                <a:latin typeface="Times New Roman" panose="02020603050405020304"/>
                <a:cs typeface="Times New Roman" panose="02020603050405020304"/>
              </a:rPr>
              <a:t>more</a:t>
            </a:r>
            <a:r>
              <a:rPr sz="1900" spc="-30" dirty="0">
                <a:latin typeface="Times New Roman" panose="02020603050405020304"/>
                <a:cs typeface="Times New Roman" panose="02020603050405020304"/>
              </a:rPr>
              <a:t> </a:t>
            </a:r>
            <a:r>
              <a:rPr sz="1900" dirty="0">
                <a:latin typeface="Times New Roman" panose="02020603050405020304"/>
                <a:cs typeface="Times New Roman" panose="02020603050405020304"/>
              </a:rPr>
              <a:t>quickly</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and</a:t>
            </a:r>
            <a:r>
              <a:rPr sz="1900" spc="-30" dirty="0">
                <a:latin typeface="Times New Roman" panose="02020603050405020304"/>
                <a:cs typeface="Times New Roman" panose="02020603050405020304"/>
              </a:rPr>
              <a:t> </a:t>
            </a:r>
            <a:r>
              <a:rPr sz="1900" dirty="0">
                <a:latin typeface="Times New Roman" panose="02020603050405020304"/>
                <a:cs typeface="Times New Roman" panose="02020603050405020304"/>
              </a:rPr>
              <a:t>accurately</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with</a:t>
            </a:r>
            <a:r>
              <a:rPr sz="1900" spc="-30" dirty="0">
                <a:latin typeface="Times New Roman" panose="02020603050405020304"/>
                <a:cs typeface="Times New Roman" panose="02020603050405020304"/>
              </a:rPr>
              <a:t> </a:t>
            </a:r>
            <a:r>
              <a:rPr sz="1900" dirty="0">
                <a:latin typeface="Times New Roman" panose="02020603050405020304"/>
                <a:cs typeface="Times New Roman" panose="02020603050405020304"/>
              </a:rPr>
              <a:t>additional</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advancements</a:t>
            </a:r>
            <a:r>
              <a:rPr sz="1900" spc="-35" dirty="0">
                <a:latin typeface="Times New Roman" panose="02020603050405020304"/>
                <a:cs typeface="Times New Roman" panose="02020603050405020304"/>
              </a:rPr>
              <a:t> </a:t>
            </a:r>
            <a:r>
              <a:rPr sz="1900" dirty="0">
                <a:latin typeface="Times New Roman" panose="02020603050405020304"/>
                <a:cs typeface="Times New Roman" panose="02020603050405020304"/>
              </a:rPr>
              <a:t>and</a:t>
            </a:r>
            <a:r>
              <a:rPr sz="1900" spc="-25" dirty="0">
                <a:latin typeface="Times New Roman" panose="02020603050405020304"/>
                <a:cs typeface="Times New Roman" panose="02020603050405020304"/>
              </a:rPr>
              <a:t> </a:t>
            </a:r>
            <a:r>
              <a:rPr sz="1900" dirty="0">
                <a:latin typeface="Times New Roman" panose="02020603050405020304"/>
                <a:cs typeface="Times New Roman" panose="02020603050405020304"/>
              </a:rPr>
              <a:t>practical</a:t>
            </a:r>
            <a:r>
              <a:rPr sz="1900" spc="-30" dirty="0">
                <a:latin typeface="Times New Roman" panose="02020603050405020304"/>
                <a:cs typeface="Times New Roman" panose="02020603050405020304"/>
              </a:rPr>
              <a:t> </a:t>
            </a:r>
            <a:r>
              <a:rPr sz="1900" spc="-20" dirty="0">
                <a:latin typeface="Times New Roman" panose="02020603050405020304"/>
                <a:cs typeface="Times New Roman" panose="02020603050405020304"/>
              </a:rPr>
              <a:t>use.</a:t>
            </a:r>
            <a:endParaRPr sz="1900">
              <a:latin typeface="Times New Roman" panose="02020603050405020304"/>
              <a:cs typeface="Times New Roman" panose="02020603050405020304"/>
            </a:endParaRPr>
          </a:p>
        </p:txBody>
      </p:sp>
      <p:sp>
        <p:nvSpPr>
          <p:cNvPr id="14" name="object 1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5" name="Text Box 14"/>
          <p:cNvSpPr txBox="1"/>
          <p:nvPr/>
        </p:nvSpPr>
        <p:spPr>
          <a:xfrm>
            <a:off x="927735" y="337185"/>
            <a:ext cx="10235565"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Conclusion</a:t>
            </a:r>
            <a:endPar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3" name="Text Box 12"/>
          <p:cNvSpPr txBox="1"/>
          <p:nvPr/>
        </p:nvSpPr>
        <p:spPr>
          <a:xfrm>
            <a:off x="944880" y="481965"/>
            <a:ext cx="10010775"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Reference</a:t>
            </a:r>
            <a:endParaRPr lang="en-IN" altLang="en-US"/>
          </a:p>
        </p:txBody>
      </p:sp>
      <p:sp>
        <p:nvSpPr>
          <p:cNvPr id="14" name="Text Box 13"/>
          <p:cNvSpPr txBox="1"/>
          <p:nvPr/>
        </p:nvSpPr>
        <p:spPr>
          <a:xfrm>
            <a:off x="510540" y="1716405"/>
            <a:ext cx="11148060" cy="3138170"/>
          </a:xfrm>
          <a:prstGeom prst="rect">
            <a:avLst/>
          </a:prstGeom>
          <a:noFill/>
        </p:spPr>
        <p:txBody>
          <a:bodyPr wrap="square" rtlCol="0">
            <a:spAutoFit/>
          </a:bodyPr>
          <a:p>
            <a:pPr marL="285750" indent="-285750" algn="l">
              <a:buFont typeface="Arial" panose="020B0604020202020204" pitchFamily="34" charset="0"/>
              <a:buChar char="•"/>
            </a:pPr>
            <a:r>
              <a:rPr lang="en-IN" altLang="en-US">
                <a:sym typeface="+mn-ea"/>
              </a:rPr>
              <a:t>Wei Qian, Dingcheng Tian, Yaqi Zhu, “</a:t>
            </a:r>
            <a:r>
              <a:rPr lang="en-US" altLang="en-US">
                <a:sym typeface="+mn-ea"/>
              </a:rPr>
              <a:t>MSCA-UNet: Multi-Scale Convolutional Attention</a:t>
            </a:r>
            <a:r>
              <a:rPr lang="en-IN" altLang="en-US">
                <a:sym typeface="+mn-ea"/>
              </a:rPr>
              <a:t> </a:t>
            </a:r>
            <a:r>
              <a:rPr lang="en-US" altLang="en-US">
                <a:sym typeface="+mn-ea"/>
              </a:rPr>
              <a:t>UNet for Automatic Cell Counting Using</a:t>
            </a:r>
            <a:r>
              <a:rPr lang="en-IN" altLang="en-US">
                <a:sym typeface="+mn-ea"/>
              </a:rPr>
              <a:t> </a:t>
            </a:r>
            <a:r>
              <a:rPr lang="en-US" altLang="en-US">
                <a:sym typeface="+mn-ea"/>
              </a:rPr>
              <a:t>Density Regression</a:t>
            </a:r>
            <a:r>
              <a:rPr lang="en-IN" altLang="en-US">
                <a:sym typeface="+mn-ea"/>
              </a:rPr>
              <a:t>”,</a:t>
            </a:r>
            <a:r>
              <a:rPr lang="en-US" altLang="en-US">
                <a:sym typeface="+mn-ea"/>
              </a:rPr>
              <a:t>China, 26 July</a:t>
            </a:r>
            <a:r>
              <a:rPr lang="en-IN" altLang="en-US">
                <a:sym typeface="+mn-ea"/>
              </a:rPr>
              <a:t>,</a:t>
            </a:r>
            <a:r>
              <a:rPr lang="en-US" altLang="en-US">
                <a:sym typeface="+mn-ea"/>
              </a:rPr>
              <a:t> 2024</a:t>
            </a:r>
            <a:endParaRPr lang="en-US" altLang="en-US"/>
          </a:p>
          <a:p>
            <a:pPr marL="0" indent="0" algn="l">
              <a:buFont typeface="Arial" panose="020B0604020202020204" pitchFamily="34" charset="0"/>
              <a:buNone/>
            </a:pPr>
            <a:endParaRPr lang="en-US" altLang="en-US"/>
          </a:p>
          <a:p>
            <a:pPr marL="285750" indent="-285750" algn="l">
              <a:buFont typeface="Arial" panose="020B0604020202020204" pitchFamily="34" charset="0"/>
              <a:buChar char="•"/>
            </a:pPr>
            <a:r>
              <a:rPr lang="en-US" altLang="en-US"/>
              <a:t>2022 44th Annual International Conference of</a:t>
            </a:r>
            <a:r>
              <a:rPr lang="en-IN" altLang="en-US"/>
              <a:t> </a:t>
            </a:r>
            <a:r>
              <a:rPr lang="en-US" altLang="en-US"/>
              <a:t>the IEEE Engineering in Medicine &amp; Biology Society (EMBC)</a:t>
            </a:r>
            <a:r>
              <a:rPr lang="en-IN" altLang="en-US"/>
              <a:t> </a:t>
            </a:r>
            <a:r>
              <a:rPr lang="en-US" altLang="en-US"/>
              <a:t>Scottish Event Campus, Glasgow, UK, July 11-15, 2022</a:t>
            </a:r>
            <a:endParaRPr lang="en-US" altLang="en-US"/>
          </a:p>
          <a:p>
            <a:pPr marL="285750" indent="-285750" algn="l">
              <a:buFont typeface="Arial" panose="020B0604020202020204" pitchFamily="34" charset="0"/>
              <a:buChar char="•"/>
            </a:pPr>
            <a:endParaRPr lang="en-US" altLang="en-US"/>
          </a:p>
          <a:p>
            <a:pPr marL="285750" indent="-285750" algn="l">
              <a:buFont typeface="Arial" panose="020B0604020202020204" pitchFamily="34" charset="0"/>
              <a:buChar char="•"/>
            </a:pPr>
            <a:r>
              <a:rPr lang="en-US" altLang="en-US"/>
              <a:t>X. Sun, J. Gu, and H. Sun, ‘‘Research progress of zero-shot learning,’’ Int. J. Speech Technol., vol. 51, no. 6, pp. 3600–3614, Jun. 202</a:t>
            </a:r>
            <a:r>
              <a:rPr lang="en-IN" altLang="en-US"/>
              <a:t>2</a:t>
            </a:r>
            <a:r>
              <a:rPr lang="en-US" altLang="en-US"/>
              <a:t>.</a:t>
            </a:r>
            <a:endParaRPr lang="en-US" altLang="en-US"/>
          </a:p>
          <a:p>
            <a:pPr marL="285750" indent="-285750" algn="l">
              <a:buFont typeface="Arial" panose="020B0604020202020204" pitchFamily="34" charset="0"/>
              <a:buChar char="•"/>
            </a:pPr>
            <a:endParaRPr lang="en-US" altLang="en-US"/>
          </a:p>
          <a:p>
            <a:pPr marL="285750" indent="-285750" algn="l">
              <a:buFont typeface="Arial" panose="020B0604020202020204" pitchFamily="34" charset="0"/>
              <a:buChar char="•"/>
            </a:pPr>
            <a:r>
              <a:rPr lang="en-US" altLang="en-US"/>
              <a:t>S. Hyontai, ‘‘Performance of machine learning algorithms and diversity in data,’’ in Proc. MATEC Web Conf., vol. 210, 20</a:t>
            </a:r>
            <a:r>
              <a:rPr lang="en-IN" altLang="en-US"/>
              <a:t>20</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922020" y="1348739"/>
            <a:ext cx="10224515" cy="82295"/>
          </a:xfrm>
          <a:prstGeom prst="rect">
            <a:avLst/>
          </a:prstGeom>
        </p:spPr>
      </p:pic>
      <p:pic>
        <p:nvPicPr>
          <p:cNvPr id="3" name="object 3"/>
          <p:cNvPicPr/>
          <p:nvPr/>
        </p:nvPicPr>
        <p:blipFill>
          <a:blip r:embed="rId2" cstate="print"/>
          <a:stretch>
            <a:fillRect/>
          </a:stretch>
        </p:blipFill>
        <p:spPr>
          <a:xfrm>
            <a:off x="922020" y="4300728"/>
            <a:ext cx="10224515" cy="77723"/>
          </a:xfrm>
          <a:prstGeom prst="rect">
            <a:avLst/>
          </a:prstGeom>
        </p:spPr>
      </p:pic>
      <p:grpSp>
        <p:nvGrpSpPr>
          <p:cNvPr id="4" name="object 4"/>
          <p:cNvGrpSpPr/>
          <p:nvPr/>
        </p:nvGrpSpPr>
        <p:grpSpPr>
          <a:xfrm>
            <a:off x="761" y="761"/>
            <a:ext cx="12190730" cy="6856730"/>
            <a:chOff x="761" y="761"/>
            <a:chExt cx="12190730" cy="6856730"/>
          </a:xfrm>
        </p:grpSpPr>
        <p:pic>
          <p:nvPicPr>
            <p:cNvPr id="5" name="object 5"/>
            <p:cNvPicPr/>
            <p:nvPr/>
          </p:nvPicPr>
          <p:blipFill>
            <a:blip r:embed="rId3" cstate="print"/>
            <a:stretch>
              <a:fillRect/>
            </a:stretch>
          </p:blipFill>
          <p:spPr>
            <a:xfrm>
              <a:off x="922020" y="1485902"/>
              <a:ext cx="10224515" cy="2744721"/>
            </a:xfrm>
            <a:prstGeom prst="rect">
              <a:avLst/>
            </a:prstGeom>
          </p:spPr>
        </p:pic>
        <p:pic>
          <p:nvPicPr>
            <p:cNvPr id="6" name="object 6"/>
            <p:cNvPicPr/>
            <p:nvPr/>
          </p:nvPicPr>
          <p:blipFill>
            <a:blip r:embed="rId4" cstate="print"/>
            <a:stretch>
              <a:fillRect/>
            </a:stretch>
          </p:blipFill>
          <p:spPr>
            <a:xfrm>
              <a:off x="9646919" y="4066032"/>
              <a:ext cx="1086612" cy="1086612"/>
            </a:xfrm>
            <a:prstGeom prst="rect">
              <a:avLst/>
            </a:prstGeom>
          </p:spPr>
        </p:pic>
        <p:pic>
          <p:nvPicPr>
            <p:cNvPr id="7" name="object 7"/>
            <p:cNvPicPr/>
            <p:nvPr/>
          </p:nvPicPr>
          <p:blipFill>
            <a:blip r:embed="rId5" cstate="print"/>
            <a:stretch>
              <a:fillRect/>
            </a:stretch>
          </p:blipFill>
          <p:spPr>
            <a:xfrm>
              <a:off x="9744747" y="4164317"/>
              <a:ext cx="889838" cy="889000"/>
            </a:xfrm>
            <a:prstGeom prst="rect">
              <a:avLst/>
            </a:prstGeom>
          </p:spPr>
        </p:pic>
        <p:pic>
          <p:nvPicPr>
            <p:cNvPr id="8" name="object 8"/>
            <p:cNvPicPr/>
            <p:nvPr/>
          </p:nvPicPr>
          <p:blipFill>
            <a:blip r:embed="rId6" cstate="print"/>
            <a:stretch>
              <a:fillRect/>
            </a:stretch>
          </p:blipFill>
          <p:spPr>
            <a:xfrm>
              <a:off x="1620011" y="2502407"/>
              <a:ext cx="318515" cy="309372"/>
            </a:xfrm>
            <a:prstGeom prst="rect">
              <a:avLst/>
            </a:prstGeom>
          </p:spPr>
        </p:pic>
        <p:pic>
          <p:nvPicPr>
            <p:cNvPr id="9" name="object 9"/>
            <p:cNvPicPr/>
            <p:nvPr/>
          </p:nvPicPr>
          <p:blipFill>
            <a:blip r:embed="rId7" cstate="print"/>
            <a:stretch>
              <a:fillRect/>
            </a:stretch>
          </p:blipFill>
          <p:spPr>
            <a:xfrm>
              <a:off x="1946147" y="2502407"/>
              <a:ext cx="327660" cy="315467"/>
            </a:xfrm>
            <a:prstGeom prst="rect">
              <a:avLst/>
            </a:prstGeom>
          </p:spPr>
        </p:pic>
        <p:pic>
          <p:nvPicPr>
            <p:cNvPr id="10" name="object 10"/>
            <p:cNvPicPr/>
            <p:nvPr/>
          </p:nvPicPr>
          <p:blipFill>
            <a:blip r:embed="rId8" cstate="print"/>
            <a:stretch>
              <a:fillRect/>
            </a:stretch>
          </p:blipFill>
          <p:spPr>
            <a:xfrm>
              <a:off x="2279904" y="2502407"/>
              <a:ext cx="396239" cy="309372"/>
            </a:xfrm>
            <a:prstGeom prst="rect">
              <a:avLst/>
            </a:prstGeom>
          </p:spPr>
        </p:pic>
        <p:pic>
          <p:nvPicPr>
            <p:cNvPr id="11" name="object 11"/>
            <p:cNvPicPr/>
            <p:nvPr/>
          </p:nvPicPr>
          <p:blipFill>
            <a:blip r:embed="rId9" cstate="print"/>
            <a:stretch>
              <a:fillRect/>
            </a:stretch>
          </p:blipFill>
          <p:spPr>
            <a:xfrm>
              <a:off x="2682239" y="2494788"/>
              <a:ext cx="329184" cy="315467"/>
            </a:xfrm>
            <a:prstGeom prst="rect">
              <a:avLst/>
            </a:prstGeom>
          </p:spPr>
        </p:pic>
        <p:pic>
          <p:nvPicPr>
            <p:cNvPr id="12" name="object 12"/>
            <p:cNvPicPr/>
            <p:nvPr/>
          </p:nvPicPr>
          <p:blipFill>
            <a:blip r:embed="rId10" cstate="print"/>
            <a:stretch>
              <a:fillRect/>
            </a:stretch>
          </p:blipFill>
          <p:spPr>
            <a:xfrm>
              <a:off x="3003804" y="2502407"/>
              <a:ext cx="336804" cy="313944"/>
            </a:xfrm>
            <a:prstGeom prst="rect">
              <a:avLst/>
            </a:prstGeom>
          </p:spPr>
        </p:pic>
        <p:pic>
          <p:nvPicPr>
            <p:cNvPr id="13" name="object 13"/>
            <p:cNvPicPr/>
            <p:nvPr/>
          </p:nvPicPr>
          <p:blipFill>
            <a:blip r:embed="rId11" cstate="print"/>
            <a:stretch>
              <a:fillRect/>
            </a:stretch>
          </p:blipFill>
          <p:spPr>
            <a:xfrm>
              <a:off x="3470147" y="2494788"/>
              <a:ext cx="278891" cy="323088"/>
            </a:xfrm>
            <a:prstGeom prst="rect">
              <a:avLst/>
            </a:prstGeom>
          </p:spPr>
        </p:pic>
        <p:pic>
          <p:nvPicPr>
            <p:cNvPr id="14" name="object 14"/>
            <p:cNvPicPr/>
            <p:nvPr/>
          </p:nvPicPr>
          <p:blipFill>
            <a:blip r:embed="rId12" cstate="print"/>
            <a:stretch>
              <a:fillRect/>
            </a:stretch>
          </p:blipFill>
          <p:spPr>
            <a:xfrm>
              <a:off x="3768852" y="2502407"/>
              <a:ext cx="265175" cy="309372"/>
            </a:xfrm>
            <a:prstGeom prst="rect">
              <a:avLst/>
            </a:prstGeom>
          </p:spPr>
        </p:pic>
        <p:pic>
          <p:nvPicPr>
            <p:cNvPr id="15" name="object 15"/>
            <p:cNvPicPr/>
            <p:nvPr/>
          </p:nvPicPr>
          <p:blipFill>
            <a:blip r:embed="rId13" cstate="print"/>
            <a:stretch>
              <a:fillRect/>
            </a:stretch>
          </p:blipFill>
          <p:spPr>
            <a:xfrm>
              <a:off x="4047744" y="2502407"/>
              <a:ext cx="266700" cy="309372"/>
            </a:xfrm>
            <a:prstGeom prst="rect">
              <a:avLst/>
            </a:prstGeom>
          </p:spPr>
        </p:pic>
        <p:pic>
          <p:nvPicPr>
            <p:cNvPr id="16" name="object 16"/>
            <p:cNvPicPr/>
            <p:nvPr/>
          </p:nvPicPr>
          <p:blipFill>
            <a:blip r:embed="rId14" cstate="print"/>
            <a:stretch>
              <a:fillRect/>
            </a:stretch>
          </p:blipFill>
          <p:spPr>
            <a:xfrm>
              <a:off x="4326635" y="2502407"/>
              <a:ext cx="266700" cy="309372"/>
            </a:xfrm>
            <a:prstGeom prst="rect">
              <a:avLst/>
            </a:prstGeom>
          </p:spPr>
        </p:pic>
        <p:pic>
          <p:nvPicPr>
            <p:cNvPr id="17" name="object 17"/>
            <p:cNvPicPr/>
            <p:nvPr/>
          </p:nvPicPr>
          <p:blipFill>
            <a:blip r:embed="rId15" cstate="print"/>
            <a:stretch>
              <a:fillRect/>
            </a:stretch>
          </p:blipFill>
          <p:spPr>
            <a:xfrm>
              <a:off x="4671059" y="2494788"/>
              <a:ext cx="329184" cy="315467"/>
            </a:xfrm>
            <a:prstGeom prst="rect">
              <a:avLst/>
            </a:prstGeom>
          </p:spPr>
        </p:pic>
        <p:pic>
          <p:nvPicPr>
            <p:cNvPr id="18" name="object 18"/>
            <p:cNvPicPr/>
            <p:nvPr/>
          </p:nvPicPr>
          <p:blipFill>
            <a:blip r:embed="rId16" cstate="print"/>
            <a:stretch>
              <a:fillRect/>
            </a:stretch>
          </p:blipFill>
          <p:spPr>
            <a:xfrm>
              <a:off x="4992623" y="2502407"/>
              <a:ext cx="336803" cy="313944"/>
            </a:xfrm>
            <a:prstGeom prst="rect">
              <a:avLst/>
            </a:prstGeom>
          </p:spPr>
        </p:pic>
        <p:pic>
          <p:nvPicPr>
            <p:cNvPr id="19" name="object 19"/>
            <p:cNvPicPr/>
            <p:nvPr/>
          </p:nvPicPr>
          <p:blipFill>
            <a:blip r:embed="rId17" cstate="print"/>
            <a:stretch>
              <a:fillRect/>
            </a:stretch>
          </p:blipFill>
          <p:spPr>
            <a:xfrm>
              <a:off x="5332476" y="2494788"/>
              <a:ext cx="329184" cy="315467"/>
            </a:xfrm>
            <a:prstGeom prst="rect">
              <a:avLst/>
            </a:prstGeom>
          </p:spPr>
        </p:pic>
        <p:pic>
          <p:nvPicPr>
            <p:cNvPr id="20" name="object 20"/>
            <p:cNvPicPr/>
            <p:nvPr/>
          </p:nvPicPr>
          <p:blipFill>
            <a:blip r:embed="rId18" cstate="print"/>
            <a:stretch>
              <a:fillRect/>
            </a:stretch>
          </p:blipFill>
          <p:spPr>
            <a:xfrm>
              <a:off x="5669279" y="2502407"/>
              <a:ext cx="266700" cy="309372"/>
            </a:xfrm>
            <a:prstGeom prst="rect">
              <a:avLst/>
            </a:prstGeom>
          </p:spPr>
        </p:pic>
        <p:pic>
          <p:nvPicPr>
            <p:cNvPr id="21" name="object 21"/>
            <p:cNvPicPr/>
            <p:nvPr/>
          </p:nvPicPr>
          <p:blipFill>
            <a:blip r:embed="rId19" cstate="print"/>
            <a:stretch>
              <a:fillRect/>
            </a:stretch>
          </p:blipFill>
          <p:spPr>
            <a:xfrm>
              <a:off x="5896356" y="2502407"/>
              <a:ext cx="326136" cy="309372"/>
            </a:xfrm>
            <a:prstGeom prst="rect">
              <a:avLst/>
            </a:prstGeom>
          </p:spPr>
        </p:pic>
        <p:pic>
          <p:nvPicPr>
            <p:cNvPr id="22" name="object 22"/>
            <p:cNvPicPr/>
            <p:nvPr/>
          </p:nvPicPr>
          <p:blipFill>
            <a:blip r:embed="rId20" cstate="print"/>
            <a:stretch>
              <a:fillRect/>
            </a:stretch>
          </p:blipFill>
          <p:spPr>
            <a:xfrm>
              <a:off x="6249923" y="2494788"/>
              <a:ext cx="207263" cy="323088"/>
            </a:xfrm>
            <a:prstGeom prst="rect">
              <a:avLst/>
            </a:prstGeom>
          </p:spPr>
        </p:pic>
        <p:pic>
          <p:nvPicPr>
            <p:cNvPr id="23" name="object 23"/>
            <p:cNvPicPr/>
            <p:nvPr/>
          </p:nvPicPr>
          <p:blipFill>
            <a:blip r:embed="rId21" cstate="print"/>
            <a:stretch>
              <a:fillRect/>
            </a:stretch>
          </p:blipFill>
          <p:spPr>
            <a:xfrm>
              <a:off x="6487667" y="2502407"/>
              <a:ext cx="135636" cy="309372"/>
            </a:xfrm>
            <a:prstGeom prst="rect">
              <a:avLst/>
            </a:prstGeom>
          </p:spPr>
        </p:pic>
        <p:pic>
          <p:nvPicPr>
            <p:cNvPr id="24" name="object 24"/>
            <p:cNvPicPr/>
            <p:nvPr/>
          </p:nvPicPr>
          <p:blipFill>
            <a:blip r:embed="rId22" cstate="print"/>
            <a:stretch>
              <a:fillRect/>
            </a:stretch>
          </p:blipFill>
          <p:spPr>
            <a:xfrm>
              <a:off x="6656831" y="2494788"/>
              <a:ext cx="207264" cy="323088"/>
            </a:xfrm>
            <a:prstGeom prst="rect">
              <a:avLst/>
            </a:prstGeom>
          </p:spPr>
        </p:pic>
        <p:pic>
          <p:nvPicPr>
            <p:cNvPr id="25" name="object 25"/>
            <p:cNvPicPr/>
            <p:nvPr/>
          </p:nvPicPr>
          <p:blipFill>
            <a:blip r:embed="rId23" cstate="print"/>
            <a:stretch>
              <a:fillRect/>
            </a:stretch>
          </p:blipFill>
          <p:spPr>
            <a:xfrm>
              <a:off x="6999731" y="2502407"/>
              <a:ext cx="327659" cy="315467"/>
            </a:xfrm>
            <a:prstGeom prst="rect">
              <a:avLst/>
            </a:prstGeom>
          </p:spPr>
        </p:pic>
        <p:pic>
          <p:nvPicPr>
            <p:cNvPr id="26" name="object 26"/>
            <p:cNvPicPr/>
            <p:nvPr/>
          </p:nvPicPr>
          <p:blipFill>
            <a:blip r:embed="rId24" cstate="print"/>
            <a:stretch>
              <a:fillRect/>
            </a:stretch>
          </p:blipFill>
          <p:spPr>
            <a:xfrm>
              <a:off x="7354823" y="2494788"/>
              <a:ext cx="207264" cy="323088"/>
            </a:xfrm>
            <a:prstGeom prst="rect">
              <a:avLst/>
            </a:prstGeom>
          </p:spPr>
        </p:pic>
        <p:pic>
          <p:nvPicPr>
            <p:cNvPr id="27" name="object 27"/>
            <p:cNvPicPr/>
            <p:nvPr/>
          </p:nvPicPr>
          <p:blipFill>
            <a:blip r:embed="rId25" cstate="print"/>
            <a:stretch>
              <a:fillRect/>
            </a:stretch>
          </p:blipFill>
          <p:spPr>
            <a:xfrm>
              <a:off x="7592568" y="2502407"/>
              <a:ext cx="135635" cy="309372"/>
            </a:xfrm>
            <a:prstGeom prst="rect">
              <a:avLst/>
            </a:prstGeom>
          </p:spPr>
        </p:pic>
        <p:pic>
          <p:nvPicPr>
            <p:cNvPr id="28" name="object 28"/>
            <p:cNvPicPr/>
            <p:nvPr/>
          </p:nvPicPr>
          <p:blipFill>
            <a:blip r:embed="rId26" cstate="print"/>
            <a:stretch>
              <a:fillRect/>
            </a:stretch>
          </p:blipFill>
          <p:spPr>
            <a:xfrm>
              <a:off x="7728204" y="2502407"/>
              <a:ext cx="336803" cy="313944"/>
            </a:xfrm>
            <a:prstGeom prst="rect">
              <a:avLst/>
            </a:prstGeom>
          </p:spPr>
        </p:pic>
        <p:pic>
          <p:nvPicPr>
            <p:cNvPr id="29" name="object 29"/>
            <p:cNvPicPr/>
            <p:nvPr/>
          </p:nvPicPr>
          <p:blipFill>
            <a:blip r:embed="rId27" cstate="print"/>
            <a:stretch>
              <a:fillRect/>
            </a:stretch>
          </p:blipFill>
          <p:spPr>
            <a:xfrm>
              <a:off x="8080247" y="2494788"/>
              <a:ext cx="313944" cy="323088"/>
            </a:xfrm>
            <a:prstGeom prst="rect">
              <a:avLst/>
            </a:prstGeom>
          </p:spPr>
        </p:pic>
        <p:pic>
          <p:nvPicPr>
            <p:cNvPr id="30" name="object 30"/>
            <p:cNvPicPr/>
            <p:nvPr/>
          </p:nvPicPr>
          <p:blipFill>
            <a:blip r:embed="rId28" cstate="print"/>
            <a:stretch>
              <a:fillRect/>
            </a:stretch>
          </p:blipFill>
          <p:spPr>
            <a:xfrm>
              <a:off x="8520683" y="2502407"/>
              <a:ext cx="135635" cy="309372"/>
            </a:xfrm>
            <a:prstGeom prst="rect">
              <a:avLst/>
            </a:prstGeom>
          </p:spPr>
        </p:pic>
        <p:pic>
          <p:nvPicPr>
            <p:cNvPr id="31" name="object 31"/>
            <p:cNvPicPr/>
            <p:nvPr/>
          </p:nvPicPr>
          <p:blipFill>
            <a:blip r:embed="rId29" cstate="print"/>
            <a:stretch>
              <a:fillRect/>
            </a:stretch>
          </p:blipFill>
          <p:spPr>
            <a:xfrm>
              <a:off x="8668511" y="2502407"/>
              <a:ext cx="396240" cy="309372"/>
            </a:xfrm>
            <a:prstGeom prst="rect">
              <a:avLst/>
            </a:prstGeom>
          </p:spPr>
        </p:pic>
        <p:pic>
          <p:nvPicPr>
            <p:cNvPr id="32" name="object 32"/>
            <p:cNvPicPr/>
            <p:nvPr/>
          </p:nvPicPr>
          <p:blipFill>
            <a:blip r:embed="rId30" cstate="print"/>
            <a:stretch>
              <a:fillRect/>
            </a:stretch>
          </p:blipFill>
          <p:spPr>
            <a:xfrm>
              <a:off x="9070847" y="2494788"/>
              <a:ext cx="329183" cy="315467"/>
            </a:xfrm>
            <a:prstGeom prst="rect">
              <a:avLst/>
            </a:prstGeom>
          </p:spPr>
        </p:pic>
        <p:pic>
          <p:nvPicPr>
            <p:cNvPr id="33" name="object 33"/>
            <p:cNvPicPr/>
            <p:nvPr/>
          </p:nvPicPr>
          <p:blipFill>
            <a:blip r:embed="rId31" cstate="print"/>
            <a:stretch>
              <a:fillRect/>
            </a:stretch>
          </p:blipFill>
          <p:spPr>
            <a:xfrm>
              <a:off x="9413747" y="2494788"/>
              <a:ext cx="313944" cy="323088"/>
            </a:xfrm>
            <a:prstGeom prst="rect">
              <a:avLst/>
            </a:prstGeom>
          </p:spPr>
        </p:pic>
        <p:pic>
          <p:nvPicPr>
            <p:cNvPr id="34" name="object 34"/>
            <p:cNvPicPr/>
            <p:nvPr/>
          </p:nvPicPr>
          <p:blipFill>
            <a:blip r:embed="rId32" cstate="print"/>
            <a:stretch>
              <a:fillRect/>
            </a:stretch>
          </p:blipFill>
          <p:spPr>
            <a:xfrm>
              <a:off x="9736835" y="2502407"/>
              <a:ext cx="265175" cy="309372"/>
            </a:xfrm>
            <a:prstGeom prst="rect">
              <a:avLst/>
            </a:prstGeom>
          </p:spPr>
        </p:pic>
        <p:pic>
          <p:nvPicPr>
            <p:cNvPr id="35" name="object 35"/>
            <p:cNvPicPr/>
            <p:nvPr/>
          </p:nvPicPr>
          <p:blipFill>
            <a:blip r:embed="rId33" cstate="print"/>
            <a:stretch>
              <a:fillRect/>
            </a:stretch>
          </p:blipFill>
          <p:spPr>
            <a:xfrm>
              <a:off x="1620011" y="2941319"/>
              <a:ext cx="236219" cy="309372"/>
            </a:xfrm>
            <a:prstGeom prst="rect">
              <a:avLst/>
            </a:prstGeom>
          </p:spPr>
        </p:pic>
        <p:pic>
          <p:nvPicPr>
            <p:cNvPr id="36" name="object 36"/>
            <p:cNvPicPr/>
            <p:nvPr/>
          </p:nvPicPr>
          <p:blipFill>
            <a:blip r:embed="rId34" cstate="print"/>
            <a:stretch>
              <a:fillRect/>
            </a:stretch>
          </p:blipFill>
          <p:spPr>
            <a:xfrm>
              <a:off x="1874519" y="2941319"/>
              <a:ext cx="306324" cy="309372"/>
            </a:xfrm>
            <a:prstGeom prst="rect">
              <a:avLst/>
            </a:prstGeom>
          </p:spPr>
        </p:pic>
        <p:pic>
          <p:nvPicPr>
            <p:cNvPr id="37" name="object 37"/>
            <p:cNvPicPr/>
            <p:nvPr/>
          </p:nvPicPr>
          <p:blipFill>
            <a:blip r:embed="rId35" cstate="print"/>
            <a:stretch>
              <a:fillRect/>
            </a:stretch>
          </p:blipFill>
          <p:spPr>
            <a:xfrm>
              <a:off x="2188463" y="2933700"/>
              <a:ext cx="301751" cy="323088"/>
            </a:xfrm>
            <a:prstGeom prst="rect">
              <a:avLst/>
            </a:prstGeom>
          </p:spPr>
        </p:pic>
        <p:pic>
          <p:nvPicPr>
            <p:cNvPr id="38" name="object 38"/>
            <p:cNvPicPr/>
            <p:nvPr/>
          </p:nvPicPr>
          <p:blipFill>
            <a:blip r:embed="rId36" cstate="print"/>
            <a:stretch>
              <a:fillRect/>
            </a:stretch>
          </p:blipFill>
          <p:spPr>
            <a:xfrm>
              <a:off x="2517647" y="2933700"/>
              <a:ext cx="278892" cy="323088"/>
            </a:xfrm>
            <a:prstGeom prst="rect">
              <a:avLst/>
            </a:prstGeom>
          </p:spPr>
        </p:pic>
        <p:pic>
          <p:nvPicPr>
            <p:cNvPr id="39" name="object 39"/>
            <p:cNvPicPr/>
            <p:nvPr/>
          </p:nvPicPr>
          <p:blipFill>
            <a:blip r:embed="rId37" cstate="print"/>
            <a:stretch>
              <a:fillRect/>
            </a:stretch>
          </p:blipFill>
          <p:spPr>
            <a:xfrm>
              <a:off x="2816351" y="2941319"/>
              <a:ext cx="265175" cy="309372"/>
            </a:xfrm>
            <a:prstGeom prst="rect">
              <a:avLst/>
            </a:prstGeom>
          </p:spPr>
        </p:pic>
        <p:pic>
          <p:nvPicPr>
            <p:cNvPr id="40" name="object 40"/>
            <p:cNvPicPr/>
            <p:nvPr/>
          </p:nvPicPr>
          <p:blipFill>
            <a:blip r:embed="rId38" cstate="print"/>
            <a:stretch>
              <a:fillRect/>
            </a:stretch>
          </p:blipFill>
          <p:spPr>
            <a:xfrm>
              <a:off x="3113532" y="2933700"/>
              <a:ext cx="207264" cy="323088"/>
            </a:xfrm>
            <a:prstGeom prst="rect">
              <a:avLst/>
            </a:prstGeom>
          </p:spPr>
        </p:pic>
        <p:pic>
          <p:nvPicPr>
            <p:cNvPr id="41" name="object 41"/>
            <p:cNvPicPr/>
            <p:nvPr/>
          </p:nvPicPr>
          <p:blipFill>
            <a:blip r:embed="rId39" cstate="print"/>
            <a:stretch>
              <a:fillRect/>
            </a:stretch>
          </p:blipFill>
          <p:spPr>
            <a:xfrm>
              <a:off x="3368040" y="2933700"/>
              <a:ext cx="207263" cy="323088"/>
            </a:xfrm>
            <a:prstGeom prst="rect">
              <a:avLst/>
            </a:prstGeom>
          </p:spPr>
        </p:pic>
        <p:pic>
          <p:nvPicPr>
            <p:cNvPr id="42" name="object 42"/>
            <p:cNvPicPr/>
            <p:nvPr/>
          </p:nvPicPr>
          <p:blipFill>
            <a:blip r:embed="rId40" cstate="print"/>
            <a:stretch>
              <a:fillRect/>
            </a:stretch>
          </p:blipFill>
          <p:spPr>
            <a:xfrm>
              <a:off x="3605783" y="2941319"/>
              <a:ext cx="135636" cy="309372"/>
            </a:xfrm>
            <a:prstGeom prst="rect">
              <a:avLst/>
            </a:prstGeom>
          </p:spPr>
        </p:pic>
        <p:pic>
          <p:nvPicPr>
            <p:cNvPr id="43" name="object 43"/>
            <p:cNvPicPr/>
            <p:nvPr/>
          </p:nvPicPr>
          <p:blipFill>
            <a:blip r:embed="rId41" cstate="print"/>
            <a:stretch>
              <a:fillRect/>
            </a:stretch>
          </p:blipFill>
          <p:spPr>
            <a:xfrm>
              <a:off x="3739896" y="2941319"/>
              <a:ext cx="336803" cy="313943"/>
            </a:xfrm>
            <a:prstGeom prst="rect">
              <a:avLst/>
            </a:prstGeom>
          </p:spPr>
        </p:pic>
        <p:pic>
          <p:nvPicPr>
            <p:cNvPr id="44" name="object 44"/>
            <p:cNvPicPr/>
            <p:nvPr/>
          </p:nvPicPr>
          <p:blipFill>
            <a:blip r:embed="rId42" cstate="print"/>
            <a:stretch>
              <a:fillRect/>
            </a:stretch>
          </p:blipFill>
          <p:spPr>
            <a:xfrm>
              <a:off x="4093464" y="2933700"/>
              <a:ext cx="313943" cy="323088"/>
            </a:xfrm>
            <a:prstGeom prst="rect">
              <a:avLst/>
            </a:prstGeom>
          </p:spPr>
        </p:pic>
        <p:pic>
          <p:nvPicPr>
            <p:cNvPr id="45" name="object 45"/>
            <p:cNvPicPr/>
            <p:nvPr/>
          </p:nvPicPr>
          <p:blipFill>
            <a:blip r:embed="rId43" cstate="print"/>
            <a:stretch>
              <a:fillRect/>
            </a:stretch>
          </p:blipFill>
          <p:spPr>
            <a:xfrm>
              <a:off x="4498847" y="2933700"/>
              <a:ext cx="329184" cy="315467"/>
            </a:xfrm>
            <a:prstGeom prst="rect">
              <a:avLst/>
            </a:prstGeom>
          </p:spPr>
        </p:pic>
        <p:pic>
          <p:nvPicPr>
            <p:cNvPr id="46" name="object 46"/>
            <p:cNvPicPr/>
            <p:nvPr/>
          </p:nvPicPr>
          <p:blipFill>
            <a:blip r:embed="rId44" cstate="print"/>
            <a:stretch>
              <a:fillRect/>
            </a:stretch>
          </p:blipFill>
          <p:spPr>
            <a:xfrm>
              <a:off x="4818888" y="2941319"/>
              <a:ext cx="336803" cy="313943"/>
            </a:xfrm>
            <a:prstGeom prst="rect">
              <a:avLst/>
            </a:prstGeom>
          </p:spPr>
        </p:pic>
        <p:pic>
          <p:nvPicPr>
            <p:cNvPr id="47" name="object 47"/>
            <p:cNvPicPr/>
            <p:nvPr/>
          </p:nvPicPr>
          <p:blipFill>
            <a:blip r:embed="rId45" cstate="print"/>
            <a:stretch>
              <a:fillRect/>
            </a:stretch>
          </p:blipFill>
          <p:spPr>
            <a:xfrm>
              <a:off x="5163311" y="2941319"/>
              <a:ext cx="310896" cy="309372"/>
            </a:xfrm>
            <a:prstGeom prst="rect">
              <a:avLst/>
            </a:prstGeom>
          </p:spPr>
        </p:pic>
        <p:pic>
          <p:nvPicPr>
            <p:cNvPr id="48" name="object 48"/>
            <p:cNvPicPr/>
            <p:nvPr/>
          </p:nvPicPr>
          <p:blipFill>
            <a:blip r:embed="rId46" cstate="print"/>
            <a:stretch>
              <a:fillRect/>
            </a:stretch>
          </p:blipFill>
          <p:spPr>
            <a:xfrm>
              <a:off x="5606796" y="2941319"/>
              <a:ext cx="396239" cy="309372"/>
            </a:xfrm>
            <a:prstGeom prst="rect">
              <a:avLst/>
            </a:prstGeom>
          </p:spPr>
        </p:pic>
        <p:pic>
          <p:nvPicPr>
            <p:cNvPr id="49" name="object 49"/>
            <p:cNvPicPr/>
            <p:nvPr/>
          </p:nvPicPr>
          <p:blipFill>
            <a:blip r:embed="rId47" cstate="print"/>
            <a:stretch>
              <a:fillRect/>
            </a:stretch>
          </p:blipFill>
          <p:spPr>
            <a:xfrm>
              <a:off x="6009132" y="2933700"/>
              <a:ext cx="329184" cy="315467"/>
            </a:xfrm>
            <a:prstGeom prst="rect">
              <a:avLst/>
            </a:prstGeom>
          </p:spPr>
        </p:pic>
        <p:pic>
          <p:nvPicPr>
            <p:cNvPr id="50" name="object 50"/>
            <p:cNvPicPr/>
            <p:nvPr/>
          </p:nvPicPr>
          <p:blipFill>
            <a:blip r:embed="rId48" cstate="print"/>
            <a:stretch>
              <a:fillRect/>
            </a:stretch>
          </p:blipFill>
          <p:spPr>
            <a:xfrm>
              <a:off x="6353556" y="2933700"/>
              <a:ext cx="278892" cy="323088"/>
            </a:xfrm>
            <a:prstGeom prst="rect">
              <a:avLst/>
            </a:prstGeom>
          </p:spPr>
        </p:pic>
        <p:pic>
          <p:nvPicPr>
            <p:cNvPr id="51" name="object 51"/>
            <p:cNvPicPr/>
            <p:nvPr/>
          </p:nvPicPr>
          <p:blipFill>
            <a:blip r:embed="rId49" cstate="print"/>
            <a:stretch>
              <a:fillRect/>
            </a:stretch>
          </p:blipFill>
          <p:spPr>
            <a:xfrm>
              <a:off x="6649211" y="2941319"/>
              <a:ext cx="318516" cy="309372"/>
            </a:xfrm>
            <a:prstGeom prst="rect">
              <a:avLst/>
            </a:prstGeom>
          </p:spPr>
        </p:pic>
        <p:pic>
          <p:nvPicPr>
            <p:cNvPr id="52" name="object 52"/>
            <p:cNvPicPr/>
            <p:nvPr/>
          </p:nvPicPr>
          <p:blipFill>
            <a:blip r:embed="rId50" cstate="print"/>
            <a:stretch>
              <a:fillRect/>
            </a:stretch>
          </p:blipFill>
          <p:spPr>
            <a:xfrm>
              <a:off x="6982968" y="2941319"/>
              <a:ext cx="135635" cy="309372"/>
            </a:xfrm>
            <a:prstGeom prst="rect">
              <a:avLst/>
            </a:prstGeom>
          </p:spPr>
        </p:pic>
        <p:pic>
          <p:nvPicPr>
            <p:cNvPr id="53" name="object 53"/>
            <p:cNvPicPr/>
            <p:nvPr/>
          </p:nvPicPr>
          <p:blipFill>
            <a:blip r:embed="rId51" cstate="print"/>
            <a:stretch>
              <a:fillRect/>
            </a:stretch>
          </p:blipFill>
          <p:spPr>
            <a:xfrm>
              <a:off x="7118604" y="2941319"/>
              <a:ext cx="336803" cy="313943"/>
            </a:xfrm>
            <a:prstGeom prst="rect">
              <a:avLst/>
            </a:prstGeom>
          </p:spPr>
        </p:pic>
        <p:pic>
          <p:nvPicPr>
            <p:cNvPr id="54" name="object 54"/>
            <p:cNvPicPr/>
            <p:nvPr/>
          </p:nvPicPr>
          <p:blipFill>
            <a:blip r:embed="rId52" cstate="print"/>
            <a:stretch>
              <a:fillRect/>
            </a:stretch>
          </p:blipFill>
          <p:spPr>
            <a:xfrm>
              <a:off x="7464552" y="2941319"/>
              <a:ext cx="265175" cy="309372"/>
            </a:xfrm>
            <a:prstGeom prst="rect">
              <a:avLst/>
            </a:prstGeom>
          </p:spPr>
        </p:pic>
        <p:pic>
          <p:nvPicPr>
            <p:cNvPr id="55" name="object 55"/>
            <p:cNvPicPr/>
            <p:nvPr/>
          </p:nvPicPr>
          <p:blipFill>
            <a:blip r:embed="rId53" cstate="print"/>
            <a:stretch>
              <a:fillRect/>
            </a:stretch>
          </p:blipFill>
          <p:spPr>
            <a:xfrm>
              <a:off x="7857743" y="2941319"/>
              <a:ext cx="266700" cy="309372"/>
            </a:xfrm>
            <a:prstGeom prst="rect">
              <a:avLst/>
            </a:prstGeom>
          </p:spPr>
        </p:pic>
        <p:pic>
          <p:nvPicPr>
            <p:cNvPr id="56" name="object 56"/>
            <p:cNvPicPr/>
            <p:nvPr/>
          </p:nvPicPr>
          <p:blipFill>
            <a:blip r:embed="rId54" cstate="print"/>
            <a:stretch>
              <a:fillRect/>
            </a:stretch>
          </p:blipFill>
          <p:spPr>
            <a:xfrm>
              <a:off x="8136635" y="2941319"/>
              <a:ext cx="265175" cy="309372"/>
            </a:xfrm>
            <a:prstGeom prst="rect">
              <a:avLst/>
            </a:prstGeom>
          </p:spPr>
        </p:pic>
        <p:pic>
          <p:nvPicPr>
            <p:cNvPr id="57" name="object 57"/>
            <p:cNvPicPr/>
            <p:nvPr/>
          </p:nvPicPr>
          <p:blipFill>
            <a:blip r:embed="rId55" cstate="print"/>
            <a:stretch>
              <a:fillRect/>
            </a:stretch>
          </p:blipFill>
          <p:spPr>
            <a:xfrm>
              <a:off x="8409431" y="2933700"/>
              <a:ext cx="329183" cy="315467"/>
            </a:xfrm>
            <a:prstGeom prst="rect">
              <a:avLst/>
            </a:prstGeom>
          </p:spPr>
        </p:pic>
        <p:pic>
          <p:nvPicPr>
            <p:cNvPr id="58" name="object 58"/>
            <p:cNvPicPr/>
            <p:nvPr/>
          </p:nvPicPr>
          <p:blipFill>
            <a:blip r:embed="rId56" cstate="print"/>
            <a:stretch>
              <a:fillRect/>
            </a:stretch>
          </p:blipFill>
          <p:spPr>
            <a:xfrm>
              <a:off x="8744711" y="2941319"/>
              <a:ext cx="306324" cy="309372"/>
            </a:xfrm>
            <a:prstGeom prst="rect">
              <a:avLst/>
            </a:prstGeom>
          </p:spPr>
        </p:pic>
        <p:pic>
          <p:nvPicPr>
            <p:cNvPr id="59" name="object 59"/>
            <p:cNvPicPr/>
            <p:nvPr/>
          </p:nvPicPr>
          <p:blipFill>
            <a:blip r:embed="rId57" cstate="print"/>
            <a:stretch>
              <a:fillRect/>
            </a:stretch>
          </p:blipFill>
          <p:spPr>
            <a:xfrm>
              <a:off x="9035795" y="2941319"/>
              <a:ext cx="336803" cy="313943"/>
            </a:xfrm>
            <a:prstGeom prst="rect">
              <a:avLst/>
            </a:prstGeom>
          </p:spPr>
        </p:pic>
        <p:pic>
          <p:nvPicPr>
            <p:cNvPr id="60" name="object 60"/>
            <p:cNvPicPr/>
            <p:nvPr/>
          </p:nvPicPr>
          <p:blipFill>
            <a:blip r:embed="rId58" cstate="print"/>
            <a:stretch>
              <a:fillRect/>
            </a:stretch>
          </p:blipFill>
          <p:spPr>
            <a:xfrm>
              <a:off x="9383268" y="2941319"/>
              <a:ext cx="135635" cy="309372"/>
            </a:xfrm>
            <a:prstGeom prst="rect">
              <a:avLst/>
            </a:prstGeom>
          </p:spPr>
        </p:pic>
        <p:pic>
          <p:nvPicPr>
            <p:cNvPr id="61" name="object 61"/>
            <p:cNvPicPr/>
            <p:nvPr/>
          </p:nvPicPr>
          <p:blipFill>
            <a:blip r:embed="rId59" cstate="print"/>
            <a:stretch>
              <a:fillRect/>
            </a:stretch>
          </p:blipFill>
          <p:spPr>
            <a:xfrm>
              <a:off x="9518904" y="2941319"/>
              <a:ext cx="336803" cy="313943"/>
            </a:xfrm>
            <a:prstGeom prst="rect">
              <a:avLst/>
            </a:prstGeom>
          </p:spPr>
        </p:pic>
        <p:pic>
          <p:nvPicPr>
            <p:cNvPr id="62" name="object 62"/>
            <p:cNvPicPr/>
            <p:nvPr/>
          </p:nvPicPr>
          <p:blipFill>
            <a:blip r:embed="rId60" cstate="print"/>
            <a:stretch>
              <a:fillRect/>
            </a:stretch>
          </p:blipFill>
          <p:spPr>
            <a:xfrm>
              <a:off x="9870947" y="2933700"/>
              <a:ext cx="313944" cy="323088"/>
            </a:xfrm>
            <a:prstGeom prst="rect">
              <a:avLst/>
            </a:prstGeom>
          </p:spPr>
        </p:pic>
        <p:sp>
          <p:nvSpPr>
            <p:cNvPr id="63" name="object 63"/>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txBox="1"/>
          <p:nvPr/>
        </p:nvSpPr>
        <p:spPr>
          <a:xfrm>
            <a:off x="916939" y="1040892"/>
            <a:ext cx="10416540" cy="5503545"/>
          </a:xfrm>
          <a:prstGeom prst="rect">
            <a:avLst/>
          </a:prstGeom>
        </p:spPr>
        <p:txBody>
          <a:bodyPr vert="horz" wrap="square" lIns="0" tIns="12700" rIns="0" bIns="0" rtlCol="0">
            <a:spAutoFit/>
          </a:bodyPr>
          <a:lstStyle/>
          <a:p>
            <a:pPr marL="298450" marR="76200" indent="-285750">
              <a:lnSpc>
                <a:spcPct val="150000"/>
              </a:lnSpc>
              <a:spcBef>
                <a:spcPts val="100"/>
              </a:spcBef>
              <a:buFont typeface="Arial" panose="020B0604020202020204" pitchFamily="34" charset="0"/>
              <a:buChar char="•"/>
            </a:pPr>
            <a:r>
              <a:rPr lang="en-US" altLang="en-US" sz="1800" b="1">
                <a:latin typeface="Times New Roman" panose="02020603050405020304"/>
                <a:cs typeface="Times New Roman" panose="02020603050405020304"/>
              </a:rPr>
              <a:t>Project Objective:</a:t>
            </a:r>
            <a:r>
              <a:rPr lang="en-IN" altLang="en-US" sz="1800">
                <a:latin typeface="Times New Roman" panose="02020603050405020304"/>
                <a:cs typeface="Times New Roman" panose="02020603050405020304"/>
              </a:rPr>
              <a:t> </a:t>
            </a:r>
            <a:r>
              <a:rPr lang="en-US" altLang="en-US" sz="1800">
                <a:latin typeface="Times New Roman" panose="02020603050405020304"/>
                <a:cs typeface="Times New Roman" panose="02020603050405020304"/>
              </a:rPr>
              <a:t>Develop a cutting-edge, automated human cell analysis system for faster and more accurate disease detection and treatment planning.  </a:t>
            </a:r>
            <a:endParaRPr lang="en-US" altLang="en-US" sz="1800">
              <a:latin typeface="Times New Roman" panose="02020603050405020304"/>
              <a:cs typeface="Times New Roman" panose="02020603050405020304"/>
            </a:endParaRPr>
          </a:p>
          <a:p>
            <a:pPr marL="298450" marR="76200" indent="-285750">
              <a:lnSpc>
                <a:spcPct val="150000"/>
              </a:lnSpc>
              <a:spcBef>
                <a:spcPts val="100"/>
              </a:spcBef>
              <a:buFont typeface="Arial" panose="020B0604020202020204" pitchFamily="34" charset="0"/>
              <a:buChar char="•"/>
            </a:pPr>
            <a:r>
              <a:rPr lang="en-US" altLang="en-US" sz="1800" b="1">
                <a:latin typeface="Times New Roman" panose="02020603050405020304"/>
                <a:cs typeface="Times New Roman" panose="02020603050405020304"/>
              </a:rPr>
              <a:t>Integrated Deep Learning Approach:</a:t>
            </a:r>
            <a:endParaRPr lang="en-US" altLang="en-US" sz="1800">
              <a:latin typeface="Times New Roman" panose="02020603050405020304"/>
              <a:cs typeface="Times New Roman" panose="02020603050405020304"/>
            </a:endParaRPr>
          </a:p>
          <a:p>
            <a:pPr marL="469900" marR="76200" lvl="1" indent="457200">
              <a:lnSpc>
                <a:spcPct val="150000"/>
              </a:lnSpc>
              <a:spcBef>
                <a:spcPts val="100"/>
              </a:spcBef>
              <a:buFont typeface="Arial" panose="020B0604020202020204" pitchFamily="34" charset="0"/>
              <a:buNone/>
            </a:pPr>
            <a:r>
              <a:rPr lang="en-US" altLang="en-US" sz="1800" b="1">
                <a:latin typeface="Times New Roman" panose="02020603050405020304"/>
                <a:cs typeface="Times New Roman" panose="02020603050405020304"/>
              </a:rPr>
              <a:t>U-Net for Segmentation:</a:t>
            </a:r>
            <a:r>
              <a:rPr lang="en-IN" altLang="en-US" sz="1800" b="1">
                <a:latin typeface="Times New Roman" panose="02020603050405020304"/>
                <a:cs typeface="Times New Roman" panose="02020603050405020304"/>
              </a:rPr>
              <a:t> </a:t>
            </a:r>
            <a:r>
              <a:rPr lang="en-US" altLang="en-US" sz="1800">
                <a:latin typeface="Times New Roman" panose="02020603050405020304"/>
                <a:cs typeface="Times New Roman" panose="02020603050405020304"/>
              </a:rPr>
              <a:t>Precisely isolates cells from complex backgrounds.  </a:t>
            </a:r>
            <a:endParaRPr lang="en-US" altLang="en-US" sz="1800">
              <a:latin typeface="Times New Roman" panose="02020603050405020304"/>
              <a:cs typeface="Times New Roman" panose="02020603050405020304"/>
            </a:endParaRPr>
          </a:p>
          <a:p>
            <a:pPr marL="469900" marR="76200" lvl="1" indent="457200">
              <a:lnSpc>
                <a:spcPct val="150000"/>
              </a:lnSpc>
              <a:spcBef>
                <a:spcPts val="100"/>
              </a:spcBef>
              <a:buFont typeface="Arial" panose="020B0604020202020204" pitchFamily="34" charset="0"/>
              <a:buNone/>
            </a:pPr>
            <a:r>
              <a:rPr lang="en-US" altLang="en-US" sz="1800" b="1">
                <a:latin typeface="Times New Roman" panose="02020603050405020304"/>
                <a:cs typeface="Times New Roman" panose="02020603050405020304"/>
              </a:rPr>
              <a:t>RCNN for Classification:</a:t>
            </a:r>
            <a:r>
              <a:rPr lang="en-IN" altLang="en-US" sz="1800" b="1">
                <a:latin typeface="Times New Roman" panose="02020603050405020304"/>
                <a:cs typeface="Times New Roman" panose="02020603050405020304"/>
              </a:rPr>
              <a:t> </a:t>
            </a:r>
            <a:r>
              <a:rPr lang="en-US" altLang="en-US" sz="1800">
                <a:latin typeface="Times New Roman" panose="02020603050405020304"/>
                <a:cs typeface="Times New Roman" panose="02020603050405020304"/>
              </a:rPr>
              <a:t>Accurately categorizes cells based on detailed morphological features.  </a:t>
            </a:r>
            <a:endParaRPr lang="en-US" altLang="en-US" sz="1800">
              <a:latin typeface="Times New Roman" panose="02020603050405020304"/>
              <a:cs typeface="Times New Roman" panose="02020603050405020304"/>
            </a:endParaRPr>
          </a:p>
          <a:p>
            <a:pPr marL="298450" marR="76200" indent="-285750">
              <a:lnSpc>
                <a:spcPct val="150000"/>
              </a:lnSpc>
              <a:spcBef>
                <a:spcPts val="100"/>
              </a:spcBef>
              <a:buFont typeface="Arial" panose="020B0604020202020204" pitchFamily="34" charset="0"/>
              <a:buChar char="•"/>
            </a:pPr>
            <a:r>
              <a:rPr lang="en-US" altLang="en-US" sz="1800" b="1">
                <a:latin typeface="Times New Roman" panose="02020603050405020304"/>
                <a:cs typeface="Times New Roman" panose="02020603050405020304"/>
              </a:rPr>
              <a:t>Advanced Image Preprocessing:</a:t>
            </a:r>
            <a:r>
              <a:rPr lang="en-IN" altLang="en-US" sz="1800">
                <a:latin typeface="Times New Roman" panose="02020603050405020304"/>
                <a:cs typeface="Times New Roman" panose="02020603050405020304"/>
              </a:rPr>
              <a:t> </a:t>
            </a:r>
            <a:r>
              <a:rPr lang="en-US" altLang="en-US" sz="1800">
                <a:latin typeface="Times New Roman" panose="02020603050405020304"/>
                <a:cs typeface="Times New Roman" panose="02020603050405020304"/>
              </a:rPr>
              <a:t>Enhances contrast and reduces noise, ensuring high-quality input for analysis.  </a:t>
            </a:r>
            <a:endParaRPr lang="en-US" altLang="en-US" sz="1800">
              <a:latin typeface="Times New Roman" panose="02020603050405020304"/>
              <a:cs typeface="Times New Roman" panose="02020603050405020304"/>
            </a:endParaRPr>
          </a:p>
          <a:p>
            <a:pPr marL="298450" marR="76200" indent="-285750">
              <a:lnSpc>
                <a:spcPct val="150000"/>
              </a:lnSpc>
              <a:spcBef>
                <a:spcPts val="100"/>
              </a:spcBef>
              <a:buFont typeface="Arial" panose="020B0604020202020204" pitchFamily="34" charset="0"/>
              <a:buChar char="•"/>
            </a:pPr>
            <a:r>
              <a:rPr lang="en-US" altLang="en-US" sz="1800" b="1">
                <a:latin typeface="Times New Roman" panose="02020603050405020304"/>
                <a:cs typeface="Times New Roman" panose="02020603050405020304"/>
              </a:rPr>
              <a:t>Automated Workflow:</a:t>
            </a:r>
            <a:r>
              <a:rPr lang="en-IN" altLang="en-US" sz="1800">
                <a:latin typeface="Times New Roman" panose="02020603050405020304"/>
                <a:cs typeface="Times New Roman" panose="02020603050405020304"/>
              </a:rPr>
              <a:t> </a:t>
            </a:r>
            <a:r>
              <a:rPr lang="en-US" altLang="en-US" sz="1800">
                <a:latin typeface="Times New Roman" panose="02020603050405020304"/>
                <a:cs typeface="Times New Roman" panose="02020603050405020304"/>
              </a:rPr>
              <a:t>Streamlines the entire analysis process, significantly reducing manual intervention and human error.  </a:t>
            </a:r>
            <a:endParaRPr lang="en-US" altLang="en-US" sz="1800">
              <a:latin typeface="Times New Roman" panose="02020603050405020304"/>
              <a:cs typeface="Times New Roman" panose="02020603050405020304"/>
            </a:endParaRPr>
          </a:p>
          <a:p>
            <a:pPr marL="298450" marR="76200" indent="-285750">
              <a:lnSpc>
                <a:spcPct val="150000"/>
              </a:lnSpc>
              <a:spcBef>
                <a:spcPts val="100"/>
              </a:spcBef>
              <a:buFont typeface="Arial" panose="020B0604020202020204" pitchFamily="34" charset="0"/>
              <a:buChar char="•"/>
            </a:pPr>
            <a:r>
              <a:rPr lang="en-US" altLang="en-US" sz="1800" b="1">
                <a:latin typeface="Times New Roman" panose="02020603050405020304"/>
                <a:cs typeface="Times New Roman" panose="02020603050405020304"/>
              </a:rPr>
              <a:t>Clinical Impact:</a:t>
            </a:r>
            <a:r>
              <a:rPr lang="en-IN" altLang="en-US" sz="1800" b="1">
                <a:latin typeface="Times New Roman" panose="02020603050405020304"/>
                <a:cs typeface="Times New Roman" panose="02020603050405020304"/>
              </a:rPr>
              <a:t> </a:t>
            </a:r>
            <a:r>
              <a:rPr lang="en-US" altLang="en-US" sz="1800">
                <a:latin typeface="Times New Roman" panose="02020603050405020304"/>
                <a:cs typeface="Times New Roman" panose="02020603050405020304"/>
              </a:rPr>
              <a:t>Empowers medical professionals with robust, reliable data for quicker, more informed diagnostic decisions.  </a:t>
            </a:r>
            <a:endParaRPr lang="en-US" altLang="en-US" sz="1800">
              <a:latin typeface="Times New Roman" panose="02020603050405020304"/>
              <a:cs typeface="Times New Roman" panose="02020603050405020304"/>
            </a:endParaRPr>
          </a:p>
          <a:p>
            <a:pPr marL="298450" marR="76200" indent="-285750">
              <a:lnSpc>
                <a:spcPct val="150000"/>
              </a:lnSpc>
              <a:spcBef>
                <a:spcPts val="100"/>
              </a:spcBef>
              <a:buFont typeface="Arial" panose="020B0604020202020204" pitchFamily="34" charset="0"/>
              <a:buChar char="•"/>
            </a:pPr>
            <a:r>
              <a:rPr lang="en-US" altLang="en-US" sz="1800" b="1">
                <a:latin typeface="Times New Roman" panose="02020603050405020304"/>
                <a:cs typeface="Times New Roman" panose="02020603050405020304"/>
              </a:rPr>
              <a:t>Broad Applicability:</a:t>
            </a:r>
            <a:r>
              <a:rPr lang="en-IN" altLang="en-US" sz="1800">
                <a:latin typeface="Times New Roman" panose="02020603050405020304"/>
                <a:cs typeface="Times New Roman" panose="02020603050405020304"/>
              </a:rPr>
              <a:t> </a:t>
            </a:r>
            <a:r>
              <a:rPr lang="en-US" altLang="en-US" sz="1800">
                <a:latin typeface="Times New Roman" panose="02020603050405020304"/>
                <a:cs typeface="Times New Roman" panose="02020603050405020304"/>
              </a:rPr>
              <a:t>Offers potential applications in pathology, biomedical research, and automated disease detection.</a:t>
            </a:r>
            <a:endParaRPr lang="en-US" altLang="en-US" sz="1800">
              <a:latin typeface="Times New Roman" panose="02020603050405020304"/>
              <a:cs typeface="Times New Roman" panose="02020603050405020304"/>
            </a:endParaRPr>
          </a:p>
        </p:txBody>
      </p:sp>
      <p:sp>
        <p:nvSpPr>
          <p:cNvPr id="12" name="object 12"/>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3" name="Text Box 12"/>
          <p:cNvSpPr txBox="1"/>
          <p:nvPr/>
        </p:nvSpPr>
        <p:spPr>
          <a:xfrm>
            <a:off x="453390" y="381000"/>
            <a:ext cx="10880090"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Outline</a:t>
            </a:r>
            <a:endPar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16940" y="1350010"/>
            <a:ext cx="10401300" cy="4044950"/>
          </a:xfrm>
          <a:prstGeom prst="rect">
            <a:avLst/>
          </a:prstGeom>
        </p:spPr>
        <p:txBody>
          <a:bodyPr vert="horz" wrap="square" lIns="0" tIns="12700" rIns="0" bIns="0" rtlCol="0">
            <a:noAutofit/>
          </a:bodyPr>
          <a:lstStyle/>
          <a:p>
            <a:pPr marL="12700" marR="5080" algn="just">
              <a:lnSpc>
                <a:spcPct val="150000"/>
              </a:lnSpc>
              <a:spcBef>
                <a:spcPts val="100"/>
              </a:spcBef>
            </a:pPr>
            <a:r>
              <a:rPr kumimoji="0" lang="en-US" altLang="en-US" sz="2000" b="0" i="0" u="none" strike="noStrike" kern="0" cap="none" spc="0" normalizeH="0" baseline="0" noProof="1">
                <a:latin typeface="Times New Roman" panose="02020603050405020304"/>
                <a:ea typeface="Arial" panose="020B0604020202020204" pitchFamily="34" charset="0"/>
                <a:cs typeface="Times New Roman" panose="02020603050405020304"/>
              </a:rPr>
              <a:t>This project automates human cell analysis for disease detection using deep learning. It preprocesses images, enhances contrast, and reduces noise. U-Net segments cells, and RCNN classifies them by morphology. By reducing manual effort, this approach improves accuracy and consistency, supporting faster, more reliable diagnostic decisions in medical practices.</a:t>
            </a:r>
            <a:endParaRPr kumimoji="0" lang="en-US" altLang="en-US" sz="20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12700" marR="5080" algn="just">
              <a:lnSpc>
                <a:spcPct val="150000"/>
              </a:lnSpc>
              <a:spcBef>
                <a:spcPts val="100"/>
              </a:spcBef>
            </a:pPr>
            <a:r>
              <a:rPr kumimoji="0" lang="en-US" altLang="en-US" sz="2000" b="0" i="0" u="none" strike="noStrike" kern="0" cap="none" spc="0" normalizeH="0" baseline="0" noProof="1">
                <a:latin typeface="Times New Roman" panose="02020603050405020304"/>
                <a:ea typeface="Arial" panose="020B0604020202020204" pitchFamily="34" charset="0"/>
                <a:cs typeface="Times New Roman" panose="02020603050405020304"/>
              </a:rPr>
              <a:t>Human cell analysis is vital for early disease detection and treatment planning. Traditional manual methods are laborious and error-prone. This project automates analysis by preprocessing images to enhance contrast and reduce noise, segmenting cells with U-Net, and classifying them via RCNN, resulting in faster, more consistent, and highly reliable diagnostics</a:t>
            </a:r>
            <a:endParaRPr kumimoji="0" lang="en-US" altLang="en-US" sz="2000" b="0" i="0" u="none" strike="noStrike" kern="0" cap="none" spc="0" normalizeH="0" baseline="0" noProof="1">
              <a:latin typeface="Times New Roman" panose="02020603050405020304"/>
              <a:ea typeface="Arial" panose="020B0604020202020204" pitchFamily="34" charset="0"/>
              <a:cs typeface="Times New Roman" panose="02020603050405020304"/>
            </a:endParaRPr>
          </a:p>
        </p:txBody>
      </p:sp>
      <p:sp>
        <p:nvSpPr>
          <p:cNvPr id="16" name="object 16"/>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7" name="Text Box 16"/>
          <p:cNvSpPr txBox="1"/>
          <p:nvPr/>
        </p:nvSpPr>
        <p:spPr>
          <a:xfrm>
            <a:off x="914400" y="609600"/>
            <a:ext cx="10346055"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Introduction</a:t>
            </a:r>
            <a:endPar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990600" y="914400"/>
            <a:ext cx="9998075" cy="4577715"/>
          </a:xfrm>
          <a:prstGeom prst="rect">
            <a:avLst/>
          </a:prstGeom>
        </p:spPr>
        <p:txBody>
          <a:bodyPr vert="horz" wrap="square" lIns="0" tIns="13335" rIns="0" bIns="0" rtlCol="0">
            <a:noAutofit/>
          </a:bodyPr>
          <a:lstStyle/>
          <a:p>
            <a:pPr marL="12700" indent="0">
              <a:lnSpc>
                <a:spcPct val="100000"/>
              </a:lnSpc>
              <a:spcBef>
                <a:spcPts val="105"/>
              </a:spcBef>
              <a:buClr>
                <a:srgbClr val="9E3611"/>
              </a:buClr>
              <a:buSzPct val="85000"/>
              <a:buFont typeface="Arial" panose="020B0604020202020204" pitchFamily="34" charset="0"/>
              <a:buNone/>
              <a:tabLst>
                <a:tab pos="194945" algn="l"/>
              </a:tabLst>
            </a:pPr>
            <a:endParaRPr lang="en-US" altLang="en-US" sz="2800">
              <a:latin typeface="Times New Roman" panose="02020603050405020304"/>
              <a:cs typeface="Times New Roman" panose="02020603050405020304"/>
            </a:endParaRPr>
          </a:p>
          <a:p>
            <a:pPr marL="355600" indent="-342900">
              <a:lnSpc>
                <a:spcPct val="100000"/>
              </a:lnSpc>
              <a:spcBef>
                <a:spcPts val="105"/>
              </a:spcBef>
              <a:buClr>
                <a:srgbClr val="9E3611"/>
              </a:buClr>
              <a:buSzPct val="85000"/>
              <a:buFont typeface="Arial" panose="020B0604020202020204" pitchFamily="34" charset="0"/>
              <a:buChar char="•"/>
              <a:tabLst>
                <a:tab pos="194945" algn="l"/>
              </a:tabLst>
            </a:pPr>
            <a:r>
              <a:rPr kumimoji="0" lang="en-IN" altLang="en-US" sz="2400" b="1" i="0" u="none" strike="noStrike" kern="0" cap="none" spc="0" normalizeH="0" baseline="0" noProof="1">
                <a:latin typeface="Bodoni MT" panose="02070603080606020203" charset="0"/>
                <a:ea typeface="Arial" panose="020B0604020202020204" pitchFamily="34" charset="0"/>
                <a:cs typeface="Bodoni MT" panose="02070603080606020203" charset="0"/>
              </a:rPr>
              <a:t>Problem :</a:t>
            </a:r>
            <a:r>
              <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rPr>
              <a:t> </a:t>
            </a:r>
            <a:endPar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927100" lvl="2" indent="457200" algn="l">
              <a:lnSpc>
                <a:spcPct val="100000"/>
              </a:lnSpc>
              <a:spcBef>
                <a:spcPts val="105"/>
              </a:spcBef>
              <a:buClr>
                <a:srgbClr val="9E3611"/>
              </a:buClr>
              <a:buSzPct val="85000"/>
              <a:buFont typeface="Arial" panose="020B0604020202020204" pitchFamily="34" charset="0"/>
              <a:buNone/>
              <a:tabLst>
                <a:tab pos="194945" algn="l"/>
              </a:tabLst>
            </a:pPr>
            <a:r>
              <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rPr>
              <a:t>Manual analysis of microscopic cell images is slow and error-prone due to issues like noise, low contrast, and ineffective traditional segmentation, leading to inconsistent cell classification and compromised diagnosis. </a:t>
            </a:r>
            <a:endPar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927100" lvl="2" indent="457200" algn="l">
              <a:lnSpc>
                <a:spcPct val="100000"/>
              </a:lnSpc>
              <a:spcBef>
                <a:spcPts val="105"/>
              </a:spcBef>
              <a:buClr>
                <a:srgbClr val="9E3611"/>
              </a:buClr>
              <a:buSzPct val="85000"/>
              <a:buFont typeface="Arial" panose="020B0604020202020204" pitchFamily="34" charset="0"/>
              <a:buNone/>
              <a:tabLst>
                <a:tab pos="194945" algn="l"/>
              </a:tabLst>
            </a:pPr>
            <a:r>
              <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rPr>
              <a:t> </a:t>
            </a:r>
            <a:endPar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355600" indent="-342900">
              <a:lnSpc>
                <a:spcPct val="100000"/>
              </a:lnSpc>
              <a:spcBef>
                <a:spcPts val="105"/>
              </a:spcBef>
              <a:buClr>
                <a:srgbClr val="9E3611"/>
              </a:buClr>
              <a:buSzPct val="85000"/>
              <a:buFont typeface="Arial" panose="020B0604020202020204" pitchFamily="34" charset="0"/>
              <a:buChar char="•"/>
              <a:tabLst>
                <a:tab pos="194945" algn="l"/>
              </a:tabLst>
            </a:pPr>
            <a:r>
              <a:rPr kumimoji="0" lang="en-IN" altLang="en-US" sz="2400" b="1" i="0" u="none" strike="noStrike" kern="0" cap="none" spc="0" normalizeH="0" baseline="0" noProof="1">
                <a:latin typeface="Bodoni MT" panose="02070603080606020203" charset="0"/>
                <a:ea typeface="Arial" panose="020B0604020202020204" pitchFamily="34" charset="0"/>
                <a:cs typeface="Bodoni MT" panose="02070603080606020203" charset="0"/>
              </a:rPr>
              <a:t>Solution :</a:t>
            </a:r>
            <a:r>
              <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rPr>
              <a:t> </a:t>
            </a:r>
            <a:endPar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endParaRPr>
          </a:p>
          <a:p>
            <a:pPr marL="927100" lvl="2" indent="457200" algn="l">
              <a:lnSpc>
                <a:spcPct val="100000"/>
              </a:lnSpc>
              <a:spcBef>
                <a:spcPts val="105"/>
              </a:spcBef>
              <a:buClr>
                <a:srgbClr val="9E3611"/>
              </a:buClr>
              <a:buSzPct val="85000"/>
              <a:buFont typeface="Arial" panose="020B0604020202020204" pitchFamily="34" charset="0"/>
              <a:buNone/>
              <a:tabLst>
                <a:tab pos="194945" algn="l"/>
              </a:tabLst>
            </a:pPr>
            <a:r>
              <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rPr>
              <a:t>Develop an automated pipeline that integrates advanced preprocessing (to enhance image quality), U-Net (for precise cell segmentation), and RCNN (for accurate cell classification), thereby reducing manual intervention and improving diagnostic reliability.</a:t>
            </a:r>
            <a:endParaRPr kumimoji="0" lang="en-US" altLang="en-US" sz="2400" b="0" i="0" u="none" strike="noStrike" kern="0" cap="none" spc="0" normalizeH="0" baseline="0" noProof="1">
              <a:latin typeface="Times New Roman" panose="02020603050405020304"/>
              <a:ea typeface="Arial" panose="020B0604020202020204" pitchFamily="34" charset="0"/>
              <a:cs typeface="Times New Roman" panose="02020603050405020304"/>
            </a:endParaRPr>
          </a:p>
        </p:txBody>
      </p:sp>
      <p:sp>
        <p:nvSpPr>
          <p:cNvPr id="21" name="object 21"/>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22" name="Text Box 21"/>
          <p:cNvSpPr txBox="1"/>
          <p:nvPr/>
        </p:nvSpPr>
        <p:spPr>
          <a:xfrm>
            <a:off x="685800" y="609600"/>
            <a:ext cx="10302875" cy="583565"/>
          </a:xfrm>
          <a:prstGeom prst="rect">
            <a:avLst/>
          </a:prstGeom>
          <a:noFill/>
        </p:spPr>
        <p:txBody>
          <a:bodyPr wrap="square" rtlCol="0">
            <a:spAutoFit/>
          </a:bodyPr>
          <a:p>
            <a:pPr marL="0" marR="0" algn="ctr" rtl="0" eaLnBrk="1" fontAlgn="auto" latinLnBrk="0" hangingPunct="1">
              <a:buClrTx/>
              <a:buSzTx/>
              <a:buFontTx/>
              <a:buNone/>
            </a:pP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Problem Statement </a:t>
            </a:r>
            <a:endPar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925829" y="1295399"/>
            <a:ext cx="10358755" cy="3664585"/>
          </a:xfrm>
          <a:prstGeom prst="rect">
            <a:avLst/>
          </a:prstGeom>
        </p:spPr>
        <p:txBody>
          <a:bodyPr vert="horz" wrap="square" lIns="0" tIns="12700" rIns="0" bIns="0" rtlCol="0">
            <a:spAutoFit/>
          </a:bodyPr>
          <a:lstStyle/>
          <a:p>
            <a:pPr marL="354965" marR="5080" indent="-342900">
              <a:lnSpc>
                <a:spcPct val="130000"/>
              </a:lnSpc>
              <a:spcBef>
                <a:spcPts val="100"/>
              </a:spcBef>
              <a:buClr>
                <a:srgbClr val="9E3611"/>
              </a:buClr>
              <a:buSzPct val="86000"/>
              <a:buFont typeface="Arial" panose="020B0604020202020204" pitchFamily="34" charset="0"/>
              <a:buChar char="•"/>
              <a:tabLst>
                <a:tab pos="194945" algn="l"/>
              </a:tabLst>
            </a:pPr>
            <a:r>
              <a:rPr lang="en-US" altLang="en-US" sz="2000" b="1">
                <a:latin typeface="Times New Roman" panose="02020603050405020304"/>
                <a:cs typeface="Times New Roman" panose="02020603050405020304"/>
              </a:rPr>
              <a:t>Image Preprocessing:</a:t>
            </a:r>
            <a:r>
              <a:rPr lang="en-IN" altLang="en-US" sz="2000">
                <a:latin typeface="Times New Roman" panose="02020603050405020304"/>
                <a:cs typeface="Times New Roman" panose="02020603050405020304"/>
              </a:rPr>
              <a:t> </a:t>
            </a:r>
            <a:r>
              <a:rPr lang="en-US" altLang="en-US" sz="2000">
                <a:latin typeface="Times New Roman" panose="02020603050405020304"/>
                <a:cs typeface="Times New Roman" panose="02020603050405020304"/>
              </a:rPr>
              <a:t>Enhance microscopic cell images by reducing noise and increasing contrast for precise analysis.</a:t>
            </a:r>
            <a:endParaRPr lang="en-US" altLang="en-US" sz="2000">
              <a:latin typeface="Times New Roman" panose="02020603050405020304"/>
              <a:cs typeface="Times New Roman" panose="02020603050405020304"/>
            </a:endParaRPr>
          </a:p>
          <a:p>
            <a:pPr marL="354965" marR="5080" indent="-342900">
              <a:lnSpc>
                <a:spcPct val="130000"/>
              </a:lnSpc>
              <a:spcBef>
                <a:spcPts val="100"/>
              </a:spcBef>
              <a:buClr>
                <a:srgbClr val="9E3611"/>
              </a:buClr>
              <a:buSzPct val="86000"/>
              <a:buFont typeface="Arial" panose="020B0604020202020204" pitchFamily="34" charset="0"/>
              <a:buChar char="•"/>
              <a:tabLst>
                <a:tab pos="194945" algn="l"/>
              </a:tabLst>
            </a:pPr>
            <a:r>
              <a:rPr lang="en-US" altLang="en-US" sz="2000" b="1">
                <a:latin typeface="Times New Roman" panose="02020603050405020304"/>
                <a:cs typeface="Times New Roman" panose="02020603050405020304"/>
              </a:rPr>
              <a:t>Segmentation with U-Net:</a:t>
            </a:r>
            <a:r>
              <a:rPr lang="en-US" altLang="en-US" sz="2000">
                <a:latin typeface="Times New Roman" panose="02020603050405020304"/>
                <a:cs typeface="Times New Roman" panose="02020603050405020304"/>
              </a:rPr>
              <a:t> Isolate regions of interest by accurately separating cells from the background.</a:t>
            </a:r>
            <a:endParaRPr lang="en-US" altLang="en-US" sz="2000">
              <a:latin typeface="Times New Roman" panose="02020603050405020304"/>
              <a:cs typeface="Times New Roman" panose="02020603050405020304"/>
            </a:endParaRPr>
          </a:p>
          <a:p>
            <a:pPr marL="354965" marR="5080" indent="-342900">
              <a:lnSpc>
                <a:spcPct val="130000"/>
              </a:lnSpc>
              <a:spcBef>
                <a:spcPts val="100"/>
              </a:spcBef>
              <a:buClr>
                <a:srgbClr val="9E3611"/>
              </a:buClr>
              <a:buSzPct val="86000"/>
              <a:buFont typeface="Arial" panose="020B0604020202020204" pitchFamily="34" charset="0"/>
              <a:buChar char="•"/>
              <a:tabLst>
                <a:tab pos="194945" algn="l"/>
              </a:tabLst>
            </a:pPr>
            <a:r>
              <a:rPr lang="en-US" altLang="en-US" sz="2000" b="1">
                <a:latin typeface="Times New Roman" panose="02020603050405020304"/>
                <a:cs typeface="Times New Roman" panose="02020603050405020304"/>
              </a:rPr>
              <a:t>Cell Classification via RCNN:</a:t>
            </a:r>
            <a:r>
              <a:rPr lang="en-US" altLang="en-US" sz="2000">
                <a:latin typeface="Times New Roman" panose="02020603050405020304"/>
                <a:cs typeface="Times New Roman" panose="02020603050405020304"/>
              </a:rPr>
              <a:t> Categorize segmented cells based on their morphological traits.</a:t>
            </a:r>
            <a:endParaRPr lang="en-US" altLang="en-US" sz="2000">
              <a:latin typeface="Times New Roman" panose="02020603050405020304"/>
              <a:cs typeface="Times New Roman" panose="02020603050405020304"/>
            </a:endParaRPr>
          </a:p>
          <a:p>
            <a:pPr marL="354965" marR="5080" indent="-342900">
              <a:lnSpc>
                <a:spcPct val="130000"/>
              </a:lnSpc>
              <a:spcBef>
                <a:spcPts val="100"/>
              </a:spcBef>
              <a:buClr>
                <a:srgbClr val="9E3611"/>
              </a:buClr>
              <a:buSzPct val="86000"/>
              <a:buFont typeface="Arial" panose="020B0604020202020204" pitchFamily="34" charset="0"/>
              <a:buChar char="•"/>
              <a:tabLst>
                <a:tab pos="194945" algn="l"/>
              </a:tabLst>
            </a:pPr>
            <a:r>
              <a:rPr lang="en-US" altLang="en-US" sz="2000" b="1">
                <a:latin typeface="Times New Roman" panose="02020603050405020304"/>
                <a:cs typeface="Times New Roman" panose="02020603050405020304"/>
              </a:rPr>
              <a:t>Automated Pipeline Integration:</a:t>
            </a:r>
            <a:r>
              <a:rPr lang="en-IN" altLang="en-US" sz="2000">
                <a:latin typeface="Times New Roman" panose="02020603050405020304"/>
                <a:cs typeface="Times New Roman" panose="02020603050405020304"/>
              </a:rPr>
              <a:t> </a:t>
            </a:r>
            <a:r>
              <a:rPr lang="en-US" altLang="en-US" sz="2000">
                <a:latin typeface="Times New Roman" panose="02020603050405020304"/>
                <a:cs typeface="Times New Roman" panose="02020603050405020304"/>
              </a:rPr>
              <a:t>Combine segmentation and classification to expedite analysis and minimize manual labor.</a:t>
            </a:r>
            <a:endParaRPr lang="en-US" altLang="en-US" sz="2000">
              <a:latin typeface="Times New Roman" panose="02020603050405020304"/>
              <a:cs typeface="Times New Roman" panose="02020603050405020304"/>
            </a:endParaRPr>
          </a:p>
          <a:p>
            <a:pPr marL="354965" marR="5080" indent="-342900">
              <a:lnSpc>
                <a:spcPct val="130000"/>
              </a:lnSpc>
              <a:spcBef>
                <a:spcPts val="100"/>
              </a:spcBef>
              <a:buClr>
                <a:srgbClr val="9E3611"/>
              </a:buClr>
              <a:buSzPct val="86000"/>
              <a:buFont typeface="Arial" panose="020B0604020202020204" pitchFamily="34" charset="0"/>
              <a:buChar char="•"/>
              <a:tabLst>
                <a:tab pos="194945" algn="l"/>
              </a:tabLst>
            </a:pPr>
            <a:r>
              <a:rPr lang="en-US" altLang="en-US" sz="2000" b="1">
                <a:latin typeface="Times New Roman" panose="02020603050405020304"/>
                <a:cs typeface="Times New Roman" panose="02020603050405020304"/>
              </a:rPr>
              <a:t>Diagnostic Efficiency:</a:t>
            </a:r>
            <a:r>
              <a:rPr lang="en-US" altLang="en-US" sz="2000">
                <a:latin typeface="Times New Roman" panose="02020603050405020304"/>
                <a:cs typeface="Times New Roman" panose="02020603050405020304"/>
              </a:rPr>
              <a:t> Deliver a precise, automated method that enables healthcare providers to make faster, more consistent decisions.</a:t>
            </a:r>
            <a:endParaRPr lang="en-US" altLang="en-US" sz="2000">
              <a:latin typeface="Times New Roman" panose="02020603050405020304"/>
              <a:cs typeface="Times New Roman" panose="02020603050405020304"/>
            </a:endParaRPr>
          </a:p>
        </p:txBody>
      </p:sp>
      <p:sp>
        <p:nvSpPr>
          <p:cNvPr id="14" name="object 14"/>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15" name="Text Box 14"/>
          <p:cNvSpPr txBox="1"/>
          <p:nvPr/>
        </p:nvSpPr>
        <p:spPr>
          <a:xfrm>
            <a:off x="990600" y="457200"/>
            <a:ext cx="10293985"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Objective</a:t>
            </a:r>
            <a:endPar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bject 20"/>
          <p:cNvSpPr txBox="1"/>
          <p:nvPr/>
        </p:nvSpPr>
        <p:spPr>
          <a:xfrm>
            <a:off x="838199" y="1447800"/>
            <a:ext cx="10358755" cy="3244215"/>
          </a:xfrm>
          <a:prstGeom prst="rect">
            <a:avLst/>
          </a:prstGeom>
        </p:spPr>
        <p:txBody>
          <a:bodyPr vert="horz" wrap="square" lIns="0" tIns="12700" rIns="0" bIns="0" rtlCol="0">
            <a:spAutoFit/>
          </a:bodyPr>
          <a:lstStyle/>
          <a:p>
            <a:pPr marL="12700" marR="5080" algn="just">
              <a:lnSpc>
                <a:spcPct val="150000"/>
              </a:lnSpc>
              <a:spcBef>
                <a:spcPts val="100"/>
              </a:spcBef>
            </a:pPr>
            <a:r>
              <a:rPr lang="en-US" altLang="en-US" sz="2000">
                <a:latin typeface="Times New Roman" panose="02020603050405020304"/>
                <a:cs typeface="Times New Roman" panose="02020603050405020304"/>
              </a:rPr>
              <a:t>The system automates human cell analysis in medical diagnostics by integrating U-Net for segmentation and RCNN for classification. Microscopic images are preprocessed to improve contrast and reduce noise, ensuring high-quality inputs. U-Net precisely isolates cells from the background, and RCNN categorizes them based on morphological features like size, shape, and texture. This streamlined, automated pipeline eliminates manual intervention, enabling quick uploads through a user-friendly interface and delivering rapid, precise diagnostic results for effective disease detection and treatment planning.</a:t>
            </a:r>
            <a:endParaRPr lang="en-US" altLang="en-US" sz="2000">
              <a:latin typeface="Times New Roman" panose="02020603050405020304"/>
              <a:cs typeface="Times New Roman" panose="02020603050405020304"/>
            </a:endParaRPr>
          </a:p>
        </p:txBody>
      </p:sp>
      <p:sp>
        <p:nvSpPr>
          <p:cNvPr id="21" name="object 21"/>
          <p:cNvSpPr/>
          <p:nvPr/>
        </p:nvSpPr>
        <p:spPr>
          <a:xfrm>
            <a:off x="761" y="761"/>
            <a:ext cx="12190730" cy="6856730"/>
          </a:xfrm>
          <a:custGeom>
            <a:avLst/>
            <a:gdLst/>
            <a:ahLst/>
            <a:cxnLst/>
            <a:rect l="l" t="t" r="r" b="b"/>
            <a:pathLst>
              <a:path w="12190730" h="6856730">
                <a:moveTo>
                  <a:pt x="0" y="0"/>
                </a:moveTo>
                <a:lnTo>
                  <a:pt x="12190476" y="0"/>
                </a:lnTo>
                <a:lnTo>
                  <a:pt x="12190476" y="6856476"/>
                </a:lnTo>
                <a:lnTo>
                  <a:pt x="0" y="6856476"/>
                </a:lnTo>
                <a:lnTo>
                  <a:pt x="0" y="0"/>
                </a:lnTo>
                <a:close/>
              </a:path>
            </a:pathLst>
          </a:custGeom>
          <a:ln w="3175">
            <a:solidFill>
              <a:srgbClr val="000000"/>
            </a:solidFill>
          </a:ln>
        </p:spPr>
        <p:txBody>
          <a:bodyPr wrap="square" lIns="0" tIns="0" rIns="0" bIns="0" rtlCol="0"/>
          <a:lstStyle/>
          <a:p/>
        </p:txBody>
      </p:sp>
      <p:sp>
        <p:nvSpPr>
          <p:cNvPr id="22" name="Text Box 21"/>
          <p:cNvSpPr txBox="1"/>
          <p:nvPr/>
        </p:nvSpPr>
        <p:spPr>
          <a:xfrm>
            <a:off x="886460" y="533400"/>
            <a:ext cx="10311130"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Proposed Solution</a:t>
            </a:r>
            <a:r>
              <a:rPr lang="en-IN" altLang="en-US"/>
              <a:t> </a:t>
            </a:r>
            <a:endParaRPr lang="en-I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0600" y="228600"/>
            <a:ext cx="9690735"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Block Diagram</a:t>
            </a:r>
            <a:r>
              <a:rPr lang="en-IN" altLang="en-US"/>
              <a:t> </a:t>
            </a:r>
            <a:endParaRPr lang="en-IN" altLang="en-US"/>
          </a:p>
        </p:txBody>
      </p:sp>
      <p:pic>
        <p:nvPicPr>
          <p:cNvPr id="4" name="Picture 3" descr="WhatsApp Image 2025-02-17 at 2.56.27 PM"/>
          <p:cNvPicPr>
            <a:picLocks noChangeAspect="1"/>
          </p:cNvPicPr>
          <p:nvPr/>
        </p:nvPicPr>
        <p:blipFill>
          <a:blip r:embed="rId1"/>
          <a:stretch>
            <a:fillRect/>
          </a:stretch>
        </p:blipFill>
        <p:spPr>
          <a:xfrm>
            <a:off x="2667000" y="812165"/>
            <a:ext cx="6724650" cy="57156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WhatsApp Image 2025-02-17 at 3.06.12 PM"/>
          <p:cNvPicPr>
            <a:picLocks noChangeAspect="1"/>
          </p:cNvPicPr>
          <p:nvPr/>
        </p:nvPicPr>
        <p:blipFill>
          <a:blip r:embed="rId1"/>
          <a:stretch>
            <a:fillRect/>
          </a:stretch>
        </p:blipFill>
        <p:spPr>
          <a:xfrm>
            <a:off x="1143000" y="1143000"/>
            <a:ext cx="9646285" cy="4698365"/>
          </a:xfrm>
          <a:prstGeom prst="rect">
            <a:avLst/>
          </a:prstGeom>
        </p:spPr>
      </p:pic>
      <p:sp>
        <p:nvSpPr>
          <p:cNvPr id="3" name="Text Box 2"/>
          <p:cNvSpPr txBox="1"/>
          <p:nvPr/>
        </p:nvSpPr>
        <p:spPr>
          <a:xfrm>
            <a:off x="1143635" y="327660"/>
            <a:ext cx="9604375" cy="583565"/>
          </a:xfrm>
          <a:prstGeom prst="rect">
            <a:avLst/>
          </a:prstGeom>
          <a:noFill/>
        </p:spPr>
        <p:txBody>
          <a:bodyPr wrap="square" rtlCol="0">
            <a:spAutoFit/>
          </a:bodyPr>
          <a:p>
            <a:pPr algn="ctr"/>
            <a:r>
              <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rPr>
              <a:t>U-Net Architecture</a:t>
            </a:r>
            <a:endParaRPr kumimoji="0" lang="en-IN" altLang="en-US" sz="3200" b="0" i="0" u="none" strike="noStrike" kern="0" cap="none" spc="0" normalizeH="0" baseline="0" noProof="1">
              <a:latin typeface="Bodoni MT" panose="02070603080606020203" charset="0"/>
              <a:ea typeface="Arial" panose="020B0604020202020204" pitchFamily="34" charset="0"/>
              <a:cs typeface="Bodoni MT" panose="02070603080606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6508</Words>
  <Application>WPS Presentation</Application>
  <PresentationFormat>On-screen Show (4:3)</PresentationFormat>
  <Paragraphs>106</Paragraphs>
  <Slides>16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SimSun</vt:lpstr>
      <vt:lpstr>Wingdings</vt:lpstr>
      <vt:lpstr>Times New Roman</vt:lpstr>
      <vt:lpstr>Bodoni MT</vt:lpstr>
      <vt:lpstr>Arial MT</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Vignesh</cp:lastModifiedBy>
  <cp:revision>2</cp:revision>
  <dcterms:created xsi:type="dcterms:W3CDTF">2025-02-17T09:59:00Z</dcterms:created>
  <dcterms:modified xsi:type="dcterms:W3CDTF">2025-07-05T18:08:22Z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2025-02-16T11:00:00Z</vt:filetime>
  </property>
  <property fmtid="{D5CDD505-2E9C-101B-9397-08002B2CF9AE}" pid="3" name="Creator">
    <vt:lpwstr>WPS Presentation</vt:lpwstr>
  </property>
  <property fmtid="{D5CDD505-2E9C-101B-9397-08002B2CF9AE}" pid="4" name="LastSaved">
    <vt:filetime>2025-02-17T11:00:00Z</vt:filetime>
  </property>
  <property fmtid="{D5CDD505-2E9C-101B-9397-08002B2CF9AE}" pid="5" name="SourceModified">
    <vt:lpwstr>D:20250216231503+05'30'</vt:lpwstr>
  </property>
  <property fmtid="{D5CDD505-2E9C-101B-9397-08002B2CF9AE}" pid="6" name="ICV">
    <vt:lpwstr>FB1237DB787244838C624CEEA892831C_13</vt:lpwstr>
  </property>
  <property fmtid="{D5CDD505-2E9C-101B-9397-08002B2CF9AE}" pid="7" name="KSOProductBuildVer">
    <vt:lpwstr>1033-12.2.0.21931</vt:lpwstr>
  </property>
</Properties>
</file>