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794968-37E9-4B94-B499-83F1F897ECA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D2187-D769-4B69-9002-3D69428AA05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94968-37E9-4B94-B499-83F1F897ECA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D2187-D769-4B69-9002-3D69428AA05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94968-37E9-4B94-B499-83F1F897ECA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D2187-D769-4B69-9002-3D69428AA05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94968-37E9-4B94-B499-83F1F897ECA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D2187-D769-4B69-9002-3D69428AA05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794968-37E9-4B94-B499-83F1F897ECA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D2187-D769-4B69-9002-3D69428AA05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794968-37E9-4B94-B499-83F1F897ECA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D2187-D769-4B69-9002-3D69428AA05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794968-37E9-4B94-B499-83F1F897ECA9}" type="datetimeFigureOut">
              <a:rPr lang="en-US" smtClean="0"/>
              <a:pPr/>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2D2187-D769-4B69-9002-3D69428AA05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794968-37E9-4B94-B499-83F1F897ECA9}" type="datetimeFigureOut">
              <a:rPr lang="en-US" smtClean="0"/>
              <a:pPr/>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2D2187-D769-4B69-9002-3D69428AA05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794968-37E9-4B94-B499-83F1F897ECA9}" type="datetimeFigureOut">
              <a:rPr lang="en-US" smtClean="0"/>
              <a:pPr/>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2D2187-D769-4B69-9002-3D69428AA05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794968-37E9-4B94-B499-83F1F897ECA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D2187-D769-4B69-9002-3D69428AA05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794968-37E9-4B94-B499-83F1F897ECA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D2187-D769-4B69-9002-3D69428AA05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794968-37E9-4B94-B499-83F1F897ECA9}" type="datetimeFigureOut">
              <a:rPr lang="en-US" smtClean="0"/>
              <a:pPr/>
              <a:t>3/13/2024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D2187-D769-4B69-9002-3D69428AA05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9"/>
          <p:cNvSpPr txBox="1">
            <a:spLocks noChangeArrowheads="1"/>
          </p:cNvSpPr>
          <p:nvPr/>
        </p:nvSpPr>
        <p:spPr bwMode="auto">
          <a:xfrm>
            <a:off x="750888" y="457200"/>
            <a:ext cx="7850187" cy="1016000"/>
          </a:xfrm>
          <a:prstGeom prst="rect">
            <a:avLst/>
          </a:prstGeom>
          <a:noFill/>
          <a:ln w="9525">
            <a:noFill/>
            <a:miter lim="800000"/>
            <a:headEnd/>
            <a:tailEnd/>
          </a:ln>
        </p:spPr>
        <p:txBody>
          <a:bodyPr wrap="none">
            <a:spAutoFit/>
          </a:bodyPr>
          <a:lstStyle/>
          <a:p>
            <a:pPr algn="ctr"/>
            <a:r>
              <a:rPr lang="en-US" sz="2000" b="1" dirty="0">
                <a:latin typeface="Times New Roman" pitchFamily="18" charset="0"/>
                <a:cs typeface="Times New Roman" pitchFamily="18" charset="0"/>
              </a:rPr>
              <a:t>SETHU INSTITUTE OF TECHNOLOGY</a:t>
            </a:r>
          </a:p>
          <a:p>
            <a:pPr algn="ctr"/>
            <a:r>
              <a:rPr lang="en-US" sz="2000" b="1" dirty="0">
                <a:latin typeface="Times New Roman" pitchFamily="18" charset="0"/>
                <a:cs typeface="Times New Roman" pitchFamily="18" charset="0"/>
              </a:rPr>
              <a:t>(An Autonomous Institution | Accredited with ‘A++’ Grade by NAAC)</a:t>
            </a:r>
          </a:p>
          <a:p>
            <a:pPr algn="ctr"/>
            <a:r>
              <a:rPr lang="en-US" sz="2000" dirty="0">
                <a:latin typeface="Times New Roman" pitchFamily="18" charset="0"/>
                <a:cs typeface="Times New Roman" pitchFamily="18" charset="0"/>
              </a:rPr>
              <a:t>PULLOOR, KARIAPATTI – 626 115. </a:t>
            </a:r>
          </a:p>
        </p:txBody>
      </p:sp>
      <p:pic>
        <p:nvPicPr>
          <p:cNvPr id="2051" name="Picture 10"/>
          <p:cNvPicPr>
            <a:picLocks noChangeAspect="1" noChangeArrowheads="1"/>
          </p:cNvPicPr>
          <p:nvPr/>
        </p:nvPicPr>
        <p:blipFill>
          <a:blip r:embed="rId2"/>
          <a:srcRect/>
          <a:stretch>
            <a:fillRect/>
          </a:stretch>
        </p:blipFill>
        <p:spPr bwMode="auto">
          <a:xfrm>
            <a:off x="381000" y="228600"/>
            <a:ext cx="685800" cy="685800"/>
          </a:xfrm>
          <a:prstGeom prst="rect">
            <a:avLst/>
          </a:prstGeom>
          <a:noFill/>
          <a:ln w="9525">
            <a:noFill/>
            <a:miter lim="800000"/>
            <a:headEnd/>
            <a:tailEnd/>
          </a:ln>
        </p:spPr>
      </p:pic>
      <p:pic>
        <p:nvPicPr>
          <p:cNvPr id="2052" name="Picture 11"/>
          <p:cNvPicPr>
            <a:picLocks noChangeAspect="1" noChangeArrowheads="1"/>
          </p:cNvPicPr>
          <p:nvPr/>
        </p:nvPicPr>
        <p:blipFill>
          <a:blip r:embed="rId3"/>
          <a:srcRect/>
          <a:stretch>
            <a:fillRect/>
          </a:stretch>
        </p:blipFill>
        <p:spPr bwMode="auto">
          <a:xfrm>
            <a:off x="7848600" y="228600"/>
            <a:ext cx="835025" cy="609600"/>
          </a:xfrm>
          <a:prstGeom prst="rect">
            <a:avLst/>
          </a:prstGeom>
          <a:noFill/>
          <a:ln w="9525">
            <a:noFill/>
            <a:miter lim="800000"/>
            <a:headEnd/>
            <a:tailEnd/>
          </a:ln>
        </p:spPr>
      </p:pic>
      <p:sp>
        <p:nvSpPr>
          <p:cNvPr id="2053" name="TextBox 12"/>
          <p:cNvSpPr txBox="1">
            <a:spLocks noChangeArrowheads="1"/>
          </p:cNvSpPr>
          <p:nvPr/>
        </p:nvSpPr>
        <p:spPr bwMode="auto">
          <a:xfrm>
            <a:off x="571500" y="1828800"/>
            <a:ext cx="7858125" cy="400110"/>
          </a:xfrm>
          <a:prstGeom prst="rect">
            <a:avLst/>
          </a:prstGeom>
          <a:noFill/>
          <a:ln w="9525">
            <a:noFill/>
            <a:miter lim="800000"/>
            <a:headEnd/>
            <a:tailEnd/>
          </a:ln>
        </p:spPr>
        <p:txBody>
          <a:bodyPr>
            <a:spAutoFit/>
          </a:bodyPr>
          <a:lstStyle/>
          <a:p>
            <a:pPr algn="ctr"/>
            <a:r>
              <a:rPr lang="en-US" sz="2000" b="1" dirty="0" smtClean="0">
                <a:latin typeface="Times New Roman" pitchFamily="18" charset="0"/>
                <a:cs typeface="Times New Roman" pitchFamily="18" charset="0"/>
              </a:rPr>
              <a:t>ACCIDENT DETECTION AND ALERT SYSTEM</a:t>
            </a:r>
            <a:endParaRPr lang="en-US" sz="2000" b="1" dirty="0">
              <a:latin typeface="Times New Roman" pitchFamily="18" charset="0"/>
              <a:cs typeface="Times New Roman" pitchFamily="18" charset="0"/>
            </a:endParaRPr>
          </a:p>
        </p:txBody>
      </p:sp>
      <p:sp>
        <p:nvSpPr>
          <p:cNvPr id="2054" name="TextBox 13"/>
          <p:cNvSpPr txBox="1">
            <a:spLocks noChangeArrowheads="1"/>
          </p:cNvSpPr>
          <p:nvPr/>
        </p:nvSpPr>
        <p:spPr bwMode="auto">
          <a:xfrm>
            <a:off x="304800" y="4495800"/>
            <a:ext cx="4857750" cy="1323439"/>
          </a:xfrm>
          <a:prstGeom prst="rect">
            <a:avLst/>
          </a:prstGeom>
          <a:noFill/>
          <a:ln w="9525">
            <a:noFill/>
            <a:miter lim="800000"/>
            <a:headEnd/>
            <a:tailEnd/>
          </a:ln>
        </p:spPr>
        <p:txBody>
          <a:bodyPr>
            <a:spAutoFit/>
          </a:bodyPr>
          <a:lstStyle/>
          <a:p>
            <a:pPr algn="ctr"/>
            <a:r>
              <a:rPr lang="en-US" sz="2000" b="1" dirty="0">
                <a:latin typeface="Times New Roman" pitchFamily="18" charset="0"/>
                <a:cs typeface="Times New Roman" pitchFamily="18" charset="0"/>
              </a:rPr>
              <a:t>Project done by</a:t>
            </a:r>
            <a:r>
              <a:rPr lang="en-US" sz="2000" b="1" dirty="0" smtClean="0">
                <a:latin typeface="Times New Roman" pitchFamily="18" charset="0"/>
                <a:cs typeface="Times New Roman" pitchFamily="18" charset="0"/>
              </a:rPr>
              <a:t>,                       </a:t>
            </a:r>
            <a:endParaRPr lang="en-US" sz="2000" b="1" dirty="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         </a:t>
            </a:r>
            <a:r>
              <a:rPr lang="en-IN" sz="2000" b="1" dirty="0" err="1" smtClean="0">
                <a:latin typeface="Times New Roman" pitchFamily="18" charset="0"/>
                <a:cs typeface="Times New Roman" pitchFamily="18" charset="0"/>
              </a:rPr>
              <a:t>Vignesh</a:t>
            </a:r>
            <a:r>
              <a:rPr lang="en-IN" sz="2000" b="1" dirty="0" smtClean="0">
                <a:latin typeface="Times New Roman" pitchFamily="18" charset="0"/>
                <a:cs typeface="Times New Roman" pitchFamily="18" charset="0"/>
              </a:rPr>
              <a:t> M  (2020102169)</a:t>
            </a:r>
          </a:p>
          <a:p>
            <a:r>
              <a:rPr lang="en-IN" sz="2000" b="1" dirty="0" smtClean="0">
                <a:latin typeface="Times New Roman" pitchFamily="18" charset="0"/>
                <a:cs typeface="Times New Roman" pitchFamily="18" charset="0"/>
              </a:rPr>
              <a:t>         </a:t>
            </a:r>
            <a:r>
              <a:rPr lang="en-IN" sz="2000" b="1" dirty="0" err="1" smtClean="0">
                <a:latin typeface="Times New Roman" pitchFamily="18" charset="0"/>
                <a:cs typeface="Times New Roman" pitchFamily="18" charset="0"/>
              </a:rPr>
              <a:t>Vishwa</a:t>
            </a:r>
            <a:r>
              <a:rPr lang="en-IN" sz="2000" b="1" dirty="0" smtClean="0">
                <a:latin typeface="Times New Roman" pitchFamily="18" charset="0"/>
                <a:cs typeface="Times New Roman" pitchFamily="18" charset="0"/>
              </a:rPr>
              <a:t> K    (2020102173)</a:t>
            </a:r>
          </a:p>
          <a:p>
            <a:r>
              <a:rPr lang="en-IN" sz="2000" b="1" dirty="0" smtClean="0">
                <a:latin typeface="Times New Roman" pitchFamily="18" charset="0"/>
                <a:cs typeface="Times New Roman" pitchFamily="18" charset="0"/>
              </a:rPr>
              <a:t>         Vijay R S    (2020102320)</a:t>
            </a:r>
            <a:endParaRPr lang="en-US" sz="2000" b="1" dirty="0">
              <a:latin typeface="Times New Roman" pitchFamily="18" charset="0"/>
              <a:cs typeface="Times New Roman" pitchFamily="18" charset="0"/>
            </a:endParaRPr>
          </a:p>
        </p:txBody>
      </p:sp>
      <p:sp>
        <p:nvSpPr>
          <p:cNvPr id="2055" name="TextBox 14"/>
          <p:cNvSpPr txBox="1">
            <a:spLocks noChangeArrowheads="1"/>
          </p:cNvSpPr>
          <p:nvPr/>
        </p:nvSpPr>
        <p:spPr bwMode="auto">
          <a:xfrm>
            <a:off x="5392738" y="4495800"/>
            <a:ext cx="1628972" cy="707886"/>
          </a:xfrm>
          <a:prstGeom prst="rect">
            <a:avLst/>
          </a:prstGeom>
          <a:noFill/>
          <a:ln w="9525">
            <a:noFill/>
            <a:miter lim="800000"/>
            <a:headEnd/>
            <a:tailEnd/>
          </a:ln>
        </p:spPr>
        <p:txBody>
          <a:bodyPr wrap="none">
            <a:spAutoFit/>
          </a:bodyPr>
          <a:lstStyle/>
          <a:p>
            <a:pPr algn="ctr"/>
            <a:r>
              <a:rPr lang="en-US" sz="2000" b="1" dirty="0">
                <a:latin typeface="Times New Roman" pitchFamily="18" charset="0"/>
                <a:cs typeface="Times New Roman" pitchFamily="18" charset="0"/>
              </a:rPr>
              <a:t>Guided by,</a:t>
            </a:r>
          </a:p>
          <a:p>
            <a:pPr algn="ctr"/>
            <a:r>
              <a:rPr lang="en-IN" sz="2000" b="1" dirty="0" smtClean="0">
                <a:latin typeface="Times New Roman" pitchFamily="18" charset="0"/>
                <a:cs typeface="Times New Roman" pitchFamily="18" charset="0"/>
              </a:rPr>
              <a:t>Mrs  S. </a:t>
            </a:r>
            <a:r>
              <a:rPr lang="en-IN" sz="2000" b="1" dirty="0" err="1" smtClean="0">
                <a:latin typeface="Times New Roman" pitchFamily="18" charset="0"/>
                <a:cs typeface="Times New Roman" pitchFamily="18" charset="0"/>
              </a:rPr>
              <a:t>Selvi</a:t>
            </a:r>
            <a:r>
              <a:rPr lang="en-IN" sz="2000" b="1" dirty="0" smtClean="0">
                <a:latin typeface="Times New Roman" pitchFamily="18" charset="0"/>
                <a:cs typeface="Times New Roman" pitchFamily="18" charset="0"/>
              </a:rPr>
              <a:t> </a:t>
            </a:r>
            <a:endParaRPr lang="en-US" sz="2000" b="1" dirty="0">
              <a:latin typeface="Times New Roman" pitchFamily="18" charset="0"/>
              <a:cs typeface="Times New Roman" pitchFamily="18" charset="0"/>
            </a:endParaRPr>
          </a:p>
        </p:txBody>
      </p:sp>
      <p:sp>
        <p:nvSpPr>
          <p:cNvPr id="16" name="Date Placeholder 15"/>
          <p:cNvSpPr>
            <a:spLocks noGrp="1"/>
          </p:cNvSpPr>
          <p:nvPr>
            <p:ph type="dt" sz="quarter" idx="10"/>
          </p:nvPr>
        </p:nvSpPr>
        <p:spPr/>
        <p:txBody>
          <a:bodyPr/>
          <a:lstStyle/>
          <a:p>
            <a:pPr>
              <a:defRPr/>
            </a:pPr>
            <a:fld id="{E0A95945-2C24-43FB-A556-7AF5BCC87B8B}" type="datetime3">
              <a:rPr lang="en-US" b="1">
                <a:latin typeface="Times New Roman" pitchFamily="18" charset="0"/>
                <a:cs typeface="Times New Roman" pitchFamily="18" charset="0"/>
              </a:rPr>
              <a:pPr>
                <a:defRPr/>
              </a:pPr>
              <a:t>13 March 2024</a:t>
            </a:fld>
            <a:endParaRPr lang="en-US" b="1" dirty="0">
              <a:latin typeface="Times New Roman" pitchFamily="18" charset="0"/>
              <a:cs typeface="Times New Roman" pitchFamily="18" charset="0"/>
            </a:endParaRPr>
          </a:p>
        </p:txBody>
      </p:sp>
      <p:sp>
        <p:nvSpPr>
          <p:cNvPr id="17" name="Slide Number Placeholder 16"/>
          <p:cNvSpPr>
            <a:spLocks noGrp="1"/>
          </p:cNvSpPr>
          <p:nvPr>
            <p:ph type="sldNum" sz="quarter" idx="12"/>
          </p:nvPr>
        </p:nvSpPr>
        <p:spPr/>
        <p:txBody>
          <a:bodyPr/>
          <a:lstStyle/>
          <a:p>
            <a:pPr>
              <a:defRPr/>
            </a:pPr>
            <a:fld id="{C8447EDE-7FF2-447E-AB54-58901AC58DD3}" type="slidenum">
              <a:rPr lang="en-US" b="1">
                <a:latin typeface="Times New Roman" pitchFamily="18" charset="0"/>
                <a:cs typeface="Times New Roman" pitchFamily="18" charset="0"/>
              </a:rPr>
              <a:pPr>
                <a:defRPr/>
              </a:pPr>
              <a:t>1</a:t>
            </a:fld>
            <a:endParaRPr lang="en-US" b="1" dirty="0">
              <a:latin typeface="Times New Roman" pitchFamily="18" charset="0"/>
              <a:cs typeface="Times New Roman" pitchFamily="18" charset="0"/>
            </a:endParaRPr>
          </a:p>
        </p:txBody>
      </p:sp>
      <p:sp>
        <p:nvSpPr>
          <p:cNvPr id="18" name="Footer Placeholder 17"/>
          <p:cNvSpPr>
            <a:spLocks noGrp="1"/>
          </p:cNvSpPr>
          <p:nvPr>
            <p:ph type="ftr" sz="quarter" idx="11"/>
          </p:nvPr>
        </p:nvSpPr>
        <p:spPr>
          <a:xfrm>
            <a:off x="2895600" y="6356350"/>
            <a:ext cx="3733800" cy="365125"/>
          </a:xfrm>
        </p:spPr>
        <p:txBody>
          <a:bodyPr/>
          <a:lstStyle/>
          <a:p>
            <a:pPr>
              <a:defRPr/>
            </a:pPr>
            <a:r>
              <a:rPr lang="en-US" b="1" dirty="0">
                <a:latin typeface="Times New Roman" pitchFamily="18" charset="0"/>
                <a:cs typeface="Times New Roman" pitchFamily="18" charset="0"/>
              </a:rPr>
              <a:t>Department of Computer Science and Engineering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b="1" dirty="0" smtClean="0">
                <a:solidFill>
                  <a:srgbClr val="FF0000"/>
                </a:solidFill>
                <a:latin typeface="Times New Roman" pitchFamily="18" charset="0"/>
                <a:cs typeface="Times New Roman" pitchFamily="18" charset="0"/>
              </a:rPr>
              <a:t>OBJECTIVES</a:t>
            </a:r>
            <a:endParaRPr lang="en-US" dirty="0" smtClean="0"/>
          </a:p>
        </p:txBody>
      </p:sp>
      <p:sp>
        <p:nvSpPr>
          <p:cNvPr id="4" name="Date Placeholder 3"/>
          <p:cNvSpPr>
            <a:spLocks noGrp="1"/>
          </p:cNvSpPr>
          <p:nvPr>
            <p:ph type="dt" sz="quarter" idx="10"/>
          </p:nvPr>
        </p:nvSpPr>
        <p:spPr/>
        <p:txBody>
          <a:bodyPr/>
          <a:lstStyle/>
          <a:p>
            <a:pPr>
              <a:defRPr/>
            </a:pPr>
            <a:fld id="{D1B0FCE0-6FF0-44D5-B7E7-8C36EC271109}" type="datetime3">
              <a:rPr lang="en-US" b="1">
                <a:latin typeface="Times New Roman" pitchFamily="18" charset="0"/>
                <a:cs typeface="Times New Roman" pitchFamily="18" charset="0"/>
              </a:rPr>
              <a:pPr>
                <a:defRPr/>
              </a:pPr>
              <a:t>13 March 2024</a:t>
            </a:fld>
            <a:endParaRPr lang="en-US" b="1"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2743200" y="6356350"/>
            <a:ext cx="3657600" cy="365125"/>
          </a:xfrm>
        </p:spPr>
        <p:txBody>
          <a:bodyPr/>
          <a:lstStyle/>
          <a:p>
            <a:pPr>
              <a:defRPr/>
            </a:pPr>
            <a:r>
              <a:rPr lang="en-US" b="1" dirty="0" smtClean="0">
                <a:latin typeface="Times New Roman" pitchFamily="18" charset="0"/>
                <a:cs typeface="Times New Roman" pitchFamily="18" charset="0"/>
              </a:rPr>
              <a:t>Department of Computer Science and Engineering</a:t>
            </a:r>
            <a:endParaRPr lang="en-US"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96A4D8EF-35B6-4E84-AAB0-9BD87E61EAC1}" type="slidenum">
              <a:rPr lang="en-US"/>
              <a:pPr>
                <a:defRPr/>
              </a:pPr>
              <a:t>10</a:t>
            </a:fld>
            <a:endParaRPr lang="en-US" dirty="0"/>
          </a:p>
        </p:txBody>
      </p:sp>
      <p:sp>
        <p:nvSpPr>
          <p:cNvPr id="11270" name="Content Placeholder 7"/>
          <p:cNvSpPr>
            <a:spLocks noGrp="1"/>
          </p:cNvSpPr>
          <p:nvPr>
            <p:ph idx="1"/>
          </p:nvPr>
        </p:nvSpPr>
        <p:spPr>
          <a:xfrm>
            <a:off x="457200" y="1571625"/>
            <a:ext cx="8229600" cy="4286250"/>
          </a:xfrm>
        </p:spPr>
        <p:txBody>
          <a:bodyPr/>
          <a:lstStyle/>
          <a:p>
            <a:pPr algn="just">
              <a:lnSpc>
                <a:spcPct val="150000"/>
              </a:lnSpc>
              <a:buNone/>
            </a:pPr>
            <a:r>
              <a:rPr lang="en-GB"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p:txBody>
      </p:sp>
      <p:sp>
        <p:nvSpPr>
          <p:cNvPr id="7" name="Rectangle 6"/>
          <p:cNvSpPr/>
          <p:nvPr/>
        </p:nvSpPr>
        <p:spPr>
          <a:xfrm>
            <a:off x="533400" y="1295400"/>
            <a:ext cx="8153400" cy="4247317"/>
          </a:xfrm>
          <a:prstGeom prst="rect">
            <a:avLst/>
          </a:prstGeom>
        </p:spPr>
        <p:txBody>
          <a:bodyPr wrap="square">
            <a:spAutoFit/>
          </a:bodyPr>
          <a:lstStyle/>
          <a:p>
            <a:pPr algn="just"/>
            <a:r>
              <a:rPr lang="en-GB" dirty="0">
                <a:latin typeface="Times New Roman" pitchFamily="18" charset="0"/>
                <a:cs typeface="Times New Roman" pitchFamily="18" charset="0"/>
              </a:rPr>
              <a:t>The objective of implementing </a:t>
            </a:r>
            <a:r>
              <a:rPr lang="en-GB" dirty="0" err="1">
                <a:latin typeface="Times New Roman" pitchFamily="18" charset="0"/>
                <a:cs typeface="Times New Roman" pitchFamily="18" charset="0"/>
              </a:rPr>
              <a:t>IoT</a:t>
            </a:r>
            <a:r>
              <a:rPr lang="en-GB" dirty="0">
                <a:latin typeface="Times New Roman" pitchFamily="18" charset="0"/>
                <a:cs typeface="Times New Roman" pitchFamily="18" charset="0"/>
              </a:rPr>
              <a:t> in accident alert systems is to revolutionize and optimize emergency response mechanisms for vehicular accidents. The primary goal is to enhance the speed and accuracy of accident detection, ensuring that incidents are promptly identified and reported in real-time. By leveraging sensors and connectivity within vehicles, the system aims to automatically detect abrupt changes in motion indicative of accidents. Another key objective is to improve the precision of accident location reporting through the integration of GPS and other </a:t>
            </a:r>
            <a:r>
              <a:rPr lang="en-GB" dirty="0" err="1">
                <a:latin typeface="Times New Roman" pitchFamily="18" charset="0"/>
                <a:cs typeface="Times New Roman" pitchFamily="18" charset="0"/>
              </a:rPr>
              <a:t>geolocation</a:t>
            </a:r>
            <a:r>
              <a:rPr lang="en-GB" dirty="0">
                <a:latin typeface="Times New Roman" pitchFamily="18" charset="0"/>
                <a:cs typeface="Times New Roman" pitchFamily="18" charset="0"/>
              </a:rPr>
              <a:t> technologies. This would enable emergency responders to swiftly reach the precise location of the accident, reducing response times and potentially saving lives. Additionally, the implementation of </a:t>
            </a:r>
            <a:r>
              <a:rPr lang="en-GB" dirty="0" err="1">
                <a:latin typeface="Times New Roman" pitchFamily="18" charset="0"/>
                <a:cs typeface="Times New Roman" pitchFamily="18" charset="0"/>
              </a:rPr>
              <a:t>IoT</a:t>
            </a:r>
            <a:r>
              <a:rPr lang="en-GB" dirty="0">
                <a:latin typeface="Times New Roman" pitchFamily="18" charset="0"/>
                <a:cs typeface="Times New Roman" pitchFamily="18" charset="0"/>
              </a:rPr>
              <a:t> in accident alert systems seeks to provide a scalable and accessible solution, making use of widely available technologies such as </a:t>
            </a:r>
            <a:r>
              <a:rPr lang="en-GB" dirty="0" err="1">
                <a:latin typeface="Times New Roman" pitchFamily="18" charset="0"/>
                <a:cs typeface="Times New Roman" pitchFamily="18" charset="0"/>
              </a:rPr>
              <a:t>smartphones</a:t>
            </a:r>
            <a:r>
              <a:rPr lang="en-GB" dirty="0">
                <a:latin typeface="Times New Roman" pitchFamily="18" charset="0"/>
                <a:cs typeface="Times New Roman" pitchFamily="18" charset="0"/>
              </a:rPr>
              <a:t> and connected devices to ensure broad coverage. Ultimately, the overarching objective is to significantly enhance road safety by leveraging the capabilities of </a:t>
            </a:r>
            <a:r>
              <a:rPr lang="en-GB" dirty="0" err="1">
                <a:latin typeface="Times New Roman" pitchFamily="18" charset="0"/>
                <a:cs typeface="Times New Roman" pitchFamily="18" charset="0"/>
              </a:rPr>
              <a:t>IoT</a:t>
            </a:r>
            <a:r>
              <a:rPr lang="en-GB" dirty="0">
                <a:latin typeface="Times New Roman" pitchFamily="18" charset="0"/>
                <a:cs typeface="Times New Roman" pitchFamily="18" charset="0"/>
              </a:rPr>
              <a:t> to transform accident detection and response into a more efficient, automated, and life-saving process.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1B0FCE0-6FF0-44D5-B7E7-8C36EC271109}" type="datetime3">
              <a:rPr lang="en-US" b="1">
                <a:latin typeface="Times New Roman" pitchFamily="18" charset="0"/>
                <a:cs typeface="Times New Roman" pitchFamily="18" charset="0"/>
              </a:rPr>
              <a:pPr>
                <a:defRPr/>
              </a:pPr>
              <a:t>13 March 2024</a:t>
            </a:fld>
            <a:endParaRPr lang="en-US" b="1"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2743200" y="6324600"/>
            <a:ext cx="3733800" cy="365125"/>
          </a:xfrm>
        </p:spPr>
        <p:txBody>
          <a:bodyPr/>
          <a:lstStyle/>
          <a:p>
            <a:pPr algn="l">
              <a:defRPr/>
            </a:pPr>
            <a:r>
              <a:rPr lang="en-US" b="1" dirty="0" smtClean="0">
                <a:latin typeface="Times New Roman" pitchFamily="18" charset="0"/>
                <a:cs typeface="Times New Roman" pitchFamily="18" charset="0"/>
              </a:rPr>
              <a:t>Department of Computer Science and Engineering</a:t>
            </a:r>
            <a:endParaRPr lang="en-US"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F32DA483-A233-49ED-B107-8FECBB218065}" type="slidenum">
              <a:rPr lang="en-US"/>
              <a:pPr>
                <a:defRPr/>
              </a:pPr>
              <a:t>11</a:t>
            </a:fld>
            <a:endParaRPr lang="en-US" dirty="0"/>
          </a:p>
        </p:txBody>
      </p:sp>
      <p:sp>
        <p:nvSpPr>
          <p:cNvPr id="12294" name="TextBox 9"/>
          <p:cNvSpPr txBox="1">
            <a:spLocks noChangeArrowheads="1"/>
          </p:cNvSpPr>
          <p:nvPr/>
        </p:nvSpPr>
        <p:spPr bwMode="auto">
          <a:xfrm>
            <a:off x="1428728" y="5429264"/>
            <a:ext cx="6215062" cy="369888"/>
          </a:xfrm>
          <a:prstGeom prst="rect">
            <a:avLst/>
          </a:prstGeom>
          <a:noFill/>
          <a:ln w="9525">
            <a:noFill/>
            <a:miter lim="800000"/>
            <a:headEnd/>
            <a:tailEnd/>
          </a:ln>
        </p:spPr>
        <p:txBody>
          <a:bodyPr>
            <a:spAutoFit/>
          </a:bodyPr>
          <a:lstStyle/>
          <a:p>
            <a:pPr algn="ctr"/>
            <a:r>
              <a:rPr lang="en-IN" dirty="0">
                <a:latin typeface="Times New Roman" pitchFamily="18" charset="0"/>
                <a:cs typeface="Times New Roman" pitchFamily="18" charset="0"/>
              </a:rPr>
              <a:t>Fig.3.System Architecture</a:t>
            </a:r>
            <a:endParaRPr lang="en-US" dirty="0">
              <a:latin typeface="Times New Roman" pitchFamily="18" charset="0"/>
              <a:cs typeface="Times New Roman" pitchFamily="18" charset="0"/>
            </a:endParaRPr>
          </a:p>
        </p:txBody>
      </p:sp>
      <p:sp>
        <p:nvSpPr>
          <p:cNvPr id="12295" name="AutoShape 13"/>
          <p:cNvSpPr>
            <a:spLocks noChangeArrowheads="1"/>
          </p:cNvSpPr>
          <p:nvPr/>
        </p:nvSpPr>
        <p:spPr bwMode="auto">
          <a:xfrm>
            <a:off x="3714750" y="2857500"/>
            <a:ext cx="1501775" cy="2214563"/>
          </a:xfrm>
          <a:prstGeom prst="roundRect">
            <a:avLst>
              <a:gd name="adj" fmla="val 16667"/>
            </a:avLst>
          </a:prstGeom>
          <a:solidFill>
            <a:srgbClr val="FFFFFF"/>
          </a:solidFill>
          <a:ln w="9525">
            <a:solidFill>
              <a:srgbClr val="000000"/>
            </a:solidFill>
            <a:round/>
            <a:headEnd/>
            <a:tailEnd/>
          </a:ln>
        </p:spPr>
        <p:txBody>
          <a:bodyPr/>
          <a:lstStyle/>
          <a:p>
            <a:r>
              <a:rPr lang="en-US" sz="1200" dirty="0">
                <a:latin typeface="Times New Roman" pitchFamily="18" charset="0"/>
                <a:ea typeface="Calibri" pitchFamily="34" charset="0"/>
                <a:cs typeface="Times New Roman" pitchFamily="18" charset="0"/>
              </a:rPr>
              <a:t>  </a:t>
            </a:r>
          </a:p>
          <a:p>
            <a:endParaRPr lang="en-US" sz="1200" dirty="0">
              <a:latin typeface="Times New Roman" pitchFamily="18" charset="0"/>
              <a:ea typeface="Calibri" pitchFamily="34" charset="0"/>
              <a:cs typeface="Times New Roman" pitchFamily="18" charset="0"/>
            </a:endParaRPr>
          </a:p>
          <a:p>
            <a:endParaRPr lang="en-US" sz="1200" dirty="0">
              <a:latin typeface="Times New Roman" pitchFamily="18" charset="0"/>
              <a:ea typeface="Calibri" pitchFamily="34" charset="0"/>
              <a:cs typeface="Times New Roman" pitchFamily="18" charset="0"/>
            </a:endParaRPr>
          </a:p>
          <a:p>
            <a:r>
              <a:rPr lang="en-US" sz="1200" dirty="0">
                <a:latin typeface="Times New Roman" pitchFamily="18" charset="0"/>
                <a:ea typeface="Calibri" pitchFamily="34" charset="0"/>
                <a:cs typeface="Times New Roman" pitchFamily="18" charset="0"/>
              </a:rPr>
              <a:t> </a:t>
            </a:r>
            <a:r>
              <a:rPr lang="en-US" dirty="0">
                <a:latin typeface="Times New Roman" pitchFamily="18" charset="0"/>
                <a:ea typeface="Calibri" pitchFamily="34" charset="0"/>
                <a:cs typeface="Times New Roman" pitchFamily="18" charset="0"/>
              </a:rPr>
              <a:t>Micro Controller</a:t>
            </a:r>
            <a:endParaRPr lang="en-US" dirty="0">
              <a:ea typeface="Calibri" pitchFamily="34" charset="0"/>
            </a:endParaRPr>
          </a:p>
        </p:txBody>
      </p:sp>
      <p:cxnSp>
        <p:nvCxnSpPr>
          <p:cNvPr id="12296" name="AutoShape 12"/>
          <p:cNvCxnSpPr>
            <a:cxnSpLocks noChangeShapeType="1"/>
          </p:cNvCxnSpPr>
          <p:nvPr/>
        </p:nvCxnSpPr>
        <p:spPr bwMode="auto">
          <a:xfrm flipV="1">
            <a:off x="2928938" y="3857625"/>
            <a:ext cx="784225" cy="7938"/>
          </a:xfrm>
          <a:prstGeom prst="straightConnector1">
            <a:avLst/>
          </a:prstGeom>
          <a:noFill/>
          <a:ln w="9525">
            <a:solidFill>
              <a:srgbClr val="000000"/>
            </a:solidFill>
            <a:round/>
            <a:headEnd/>
            <a:tailEnd type="triangle" w="med" len="med"/>
          </a:ln>
        </p:spPr>
      </p:cxnSp>
      <p:sp>
        <p:nvSpPr>
          <p:cNvPr id="12297" name="AutoShape 11"/>
          <p:cNvSpPr>
            <a:spLocks noChangeArrowheads="1"/>
          </p:cNvSpPr>
          <p:nvPr/>
        </p:nvSpPr>
        <p:spPr bwMode="auto">
          <a:xfrm>
            <a:off x="1500188" y="3643313"/>
            <a:ext cx="1460500" cy="414337"/>
          </a:xfrm>
          <a:prstGeom prst="roundRect">
            <a:avLst>
              <a:gd name="adj" fmla="val 16667"/>
            </a:avLst>
          </a:prstGeom>
          <a:solidFill>
            <a:srgbClr val="FFFFFF"/>
          </a:solidFill>
          <a:ln w="9525">
            <a:solidFill>
              <a:srgbClr val="000000"/>
            </a:solidFill>
            <a:round/>
            <a:headEnd/>
            <a:tailEnd/>
          </a:ln>
        </p:spPr>
        <p:txBody>
          <a:bodyPr/>
          <a:lstStyle/>
          <a:p>
            <a:r>
              <a:rPr lang="en-US" sz="1200" dirty="0">
                <a:latin typeface="Times New Roman" pitchFamily="18" charset="0"/>
                <a:ea typeface="Calibri" pitchFamily="34" charset="0"/>
                <a:cs typeface="Times New Roman" pitchFamily="18" charset="0"/>
              </a:rPr>
              <a:t>    Gyro Sensor</a:t>
            </a:r>
            <a:endParaRPr lang="en-US" dirty="0">
              <a:ea typeface="Calibri" pitchFamily="34" charset="0"/>
            </a:endParaRPr>
          </a:p>
        </p:txBody>
      </p:sp>
      <p:sp>
        <p:nvSpPr>
          <p:cNvPr id="12299" name="AutoShape 9"/>
          <p:cNvSpPr>
            <a:spLocks noChangeArrowheads="1"/>
          </p:cNvSpPr>
          <p:nvPr/>
        </p:nvSpPr>
        <p:spPr bwMode="auto">
          <a:xfrm>
            <a:off x="6215063" y="2786063"/>
            <a:ext cx="1331912" cy="533400"/>
          </a:xfrm>
          <a:prstGeom prst="roundRect">
            <a:avLst>
              <a:gd name="adj" fmla="val 16667"/>
            </a:avLst>
          </a:prstGeom>
          <a:solidFill>
            <a:srgbClr val="FFFFFF"/>
          </a:solidFill>
          <a:ln w="9525">
            <a:solidFill>
              <a:srgbClr val="000000"/>
            </a:solidFill>
            <a:round/>
            <a:headEnd/>
            <a:tailEnd/>
          </a:ln>
        </p:spPr>
        <p:txBody>
          <a:bodyPr/>
          <a:lstStyle/>
          <a:p>
            <a:r>
              <a:rPr lang="en-US" sz="1200" dirty="0">
                <a:latin typeface="Times New Roman" pitchFamily="18" charset="0"/>
                <a:ea typeface="Calibri" pitchFamily="34" charset="0"/>
                <a:cs typeface="Times New Roman" pitchFamily="18" charset="0"/>
              </a:rPr>
              <a:t>  ESP8266 Wi-Fi                 Module</a:t>
            </a:r>
            <a:endParaRPr lang="en-US" sz="1200" dirty="0">
              <a:ea typeface="Calibri" pitchFamily="34" charset="0"/>
            </a:endParaRPr>
          </a:p>
        </p:txBody>
      </p:sp>
      <p:sp>
        <p:nvSpPr>
          <p:cNvPr id="12300" name="AutoShape 7"/>
          <p:cNvSpPr>
            <a:spLocks noChangeArrowheads="1"/>
          </p:cNvSpPr>
          <p:nvPr/>
        </p:nvSpPr>
        <p:spPr bwMode="auto">
          <a:xfrm>
            <a:off x="6215063" y="3429000"/>
            <a:ext cx="1316037" cy="466725"/>
          </a:xfrm>
          <a:prstGeom prst="roundRect">
            <a:avLst>
              <a:gd name="adj" fmla="val 16667"/>
            </a:avLst>
          </a:prstGeom>
          <a:solidFill>
            <a:srgbClr val="FFFFFF"/>
          </a:solidFill>
          <a:ln w="9525">
            <a:solidFill>
              <a:srgbClr val="000000"/>
            </a:solidFill>
            <a:round/>
            <a:headEnd/>
            <a:tailEnd/>
          </a:ln>
        </p:spPr>
        <p:txBody>
          <a:bodyPr/>
          <a:lstStyle/>
          <a:p>
            <a:r>
              <a:rPr lang="en-US" sz="1200" dirty="0">
                <a:latin typeface="Times New Roman" pitchFamily="18" charset="0"/>
                <a:ea typeface="Calibri" pitchFamily="34" charset="0"/>
                <a:cs typeface="Times New Roman" pitchFamily="18" charset="0"/>
              </a:rPr>
              <a:t>SMS Gate way</a:t>
            </a:r>
            <a:endParaRPr lang="en-US" dirty="0">
              <a:ea typeface="Calibri" pitchFamily="34" charset="0"/>
            </a:endParaRPr>
          </a:p>
        </p:txBody>
      </p:sp>
      <p:sp>
        <p:nvSpPr>
          <p:cNvPr id="12301" name="AutoShape 5"/>
          <p:cNvSpPr>
            <a:spLocks noChangeArrowheads="1"/>
          </p:cNvSpPr>
          <p:nvPr/>
        </p:nvSpPr>
        <p:spPr bwMode="auto">
          <a:xfrm>
            <a:off x="6215063" y="4143375"/>
            <a:ext cx="1331912" cy="414338"/>
          </a:xfrm>
          <a:prstGeom prst="roundRect">
            <a:avLst>
              <a:gd name="adj" fmla="val 16667"/>
            </a:avLst>
          </a:prstGeom>
          <a:solidFill>
            <a:srgbClr val="FFFFFF"/>
          </a:solidFill>
          <a:ln w="9525">
            <a:solidFill>
              <a:srgbClr val="000000"/>
            </a:solidFill>
            <a:round/>
            <a:headEnd/>
            <a:tailEnd/>
          </a:ln>
        </p:spPr>
        <p:txBody>
          <a:bodyPr/>
          <a:lstStyle/>
          <a:p>
            <a:r>
              <a:rPr lang="en-US" sz="1200" dirty="0">
                <a:latin typeface="Times New Roman" pitchFamily="18" charset="0"/>
                <a:ea typeface="Calibri" pitchFamily="34" charset="0"/>
                <a:cs typeface="Times New Roman" pitchFamily="18" charset="0"/>
              </a:rPr>
              <a:t>    IOT-Cloud</a:t>
            </a:r>
            <a:endParaRPr lang="en-US" dirty="0">
              <a:ea typeface="Calibri" pitchFamily="34" charset="0"/>
            </a:endParaRPr>
          </a:p>
        </p:txBody>
      </p:sp>
      <p:sp>
        <p:nvSpPr>
          <p:cNvPr id="12303" name="AutoShape 3"/>
          <p:cNvSpPr>
            <a:spLocks noChangeArrowheads="1"/>
          </p:cNvSpPr>
          <p:nvPr/>
        </p:nvSpPr>
        <p:spPr bwMode="auto">
          <a:xfrm>
            <a:off x="3714744" y="1643050"/>
            <a:ext cx="1460500" cy="571504"/>
          </a:xfrm>
          <a:prstGeom prst="roundRect">
            <a:avLst>
              <a:gd name="adj" fmla="val 16667"/>
            </a:avLst>
          </a:prstGeom>
          <a:solidFill>
            <a:srgbClr val="FFFFFF"/>
          </a:solidFill>
          <a:ln w="9525">
            <a:solidFill>
              <a:srgbClr val="000000"/>
            </a:solidFill>
            <a:round/>
            <a:headEnd/>
            <a:tailEnd/>
          </a:ln>
        </p:spPr>
        <p:txBody>
          <a:bodyPr/>
          <a:lstStyle/>
          <a:p>
            <a:pPr algn="ctr"/>
            <a:r>
              <a:rPr lang="en-US" sz="1400" dirty="0">
                <a:latin typeface="Times New Roman" pitchFamily="18" charset="0"/>
                <a:ea typeface="Calibri" pitchFamily="34" charset="0"/>
                <a:cs typeface="Times New Roman" pitchFamily="18" charset="0"/>
              </a:rPr>
              <a:t>Power Supply</a:t>
            </a:r>
            <a:endParaRPr lang="en-US" sz="1100" dirty="0">
              <a:ea typeface="Calibri" pitchFamily="34" charset="0"/>
            </a:endParaRPr>
          </a:p>
        </p:txBody>
      </p:sp>
      <p:sp>
        <p:nvSpPr>
          <p:cNvPr id="12304" name="AutoShape 2"/>
          <p:cNvSpPr>
            <a:spLocks noChangeArrowheads="1"/>
          </p:cNvSpPr>
          <p:nvPr/>
        </p:nvSpPr>
        <p:spPr bwMode="auto">
          <a:xfrm>
            <a:off x="6215063" y="4786313"/>
            <a:ext cx="1357312" cy="414337"/>
          </a:xfrm>
          <a:prstGeom prst="roundRect">
            <a:avLst>
              <a:gd name="adj" fmla="val 16667"/>
            </a:avLst>
          </a:prstGeom>
          <a:solidFill>
            <a:srgbClr val="FFFFFF"/>
          </a:solidFill>
          <a:ln w="9525">
            <a:solidFill>
              <a:srgbClr val="000000"/>
            </a:solidFill>
            <a:round/>
            <a:headEnd/>
            <a:tailEnd/>
          </a:ln>
        </p:spPr>
        <p:txBody>
          <a:bodyPr/>
          <a:lstStyle/>
          <a:p>
            <a:r>
              <a:rPr lang="en-US" sz="1200" dirty="0">
                <a:latin typeface="Times New Roman" pitchFamily="18" charset="0"/>
                <a:ea typeface="Calibri" pitchFamily="34" charset="0"/>
                <a:cs typeface="Times New Roman" pitchFamily="18" charset="0"/>
              </a:rPr>
              <a:t>Vehicle</a:t>
            </a:r>
            <a:endParaRPr lang="en-US" dirty="0">
              <a:ea typeface="Calibri" pitchFamily="34" charset="0"/>
            </a:endParaRPr>
          </a:p>
        </p:txBody>
      </p:sp>
      <p:sp>
        <p:nvSpPr>
          <p:cNvPr id="12306" name="Rectangle 14"/>
          <p:cNvSpPr>
            <a:spLocks noChangeArrowheads="1"/>
          </p:cNvSpPr>
          <p:nvPr/>
        </p:nvSpPr>
        <p:spPr bwMode="auto">
          <a:xfrm>
            <a:off x="0" y="0"/>
            <a:ext cx="9144000" cy="457200"/>
          </a:xfrm>
          <a:prstGeom prst="rect">
            <a:avLst/>
          </a:prstGeom>
          <a:solidFill>
            <a:srgbClr val="FFFFFF"/>
          </a:solidFill>
          <a:ln w="9525">
            <a:noFill/>
            <a:miter lim="800000"/>
            <a:headEnd/>
            <a:tailEnd/>
          </a:ln>
        </p:spPr>
        <p:txBody>
          <a:bodyPr wrap="none" anchor="ctr">
            <a:spAutoFit/>
          </a:bodyPr>
          <a:lstStyle/>
          <a:p>
            <a:r>
              <a:rPr lang="en-US" sz="1600" b="1" dirty="0">
                <a:latin typeface="Times New Roman" pitchFamily="18" charset="0"/>
                <a:ea typeface="Calibri" pitchFamily="34" charset="0"/>
                <a:cs typeface="Times New Roman" pitchFamily="18" charset="0"/>
              </a:rPr>
              <a:t>    </a:t>
            </a:r>
            <a:endParaRPr lang="en-US" sz="1100" dirty="0">
              <a:ea typeface="Calibri" pitchFamily="34" charset="0"/>
            </a:endParaRPr>
          </a:p>
          <a:p>
            <a:pPr eaLnBrk="0" hangingPunct="0"/>
            <a:endParaRPr lang="en-US" dirty="0">
              <a:ea typeface="Calibri" pitchFamily="34" charset="0"/>
            </a:endParaRPr>
          </a:p>
        </p:txBody>
      </p:sp>
      <p:sp>
        <p:nvSpPr>
          <p:cNvPr id="12307" name="Rectangle 22"/>
          <p:cNvSpPr>
            <a:spLocks noChangeArrowheads="1"/>
          </p:cNvSpPr>
          <p:nvPr/>
        </p:nvSpPr>
        <p:spPr bwMode="auto">
          <a:xfrm>
            <a:off x="1071563" y="642916"/>
            <a:ext cx="9144000" cy="369332"/>
          </a:xfrm>
          <a:prstGeom prst="rect">
            <a:avLst/>
          </a:prstGeom>
          <a:noFill/>
          <a:ln w="9525">
            <a:noFill/>
            <a:miter lim="800000"/>
            <a:headEnd/>
            <a:tailEnd/>
          </a:ln>
        </p:spPr>
        <p:txBody>
          <a:bodyPr wrap="square" anchor="ctr">
            <a:spAutoFit/>
          </a:bodyPr>
          <a:lstStyle/>
          <a:p>
            <a:endParaRPr lang="en-US" dirty="0"/>
          </a:p>
        </p:txBody>
      </p:sp>
      <p:cxnSp>
        <p:nvCxnSpPr>
          <p:cNvPr id="12308" name="AutoShape 12"/>
          <p:cNvCxnSpPr>
            <a:cxnSpLocks noChangeShapeType="1"/>
          </p:cNvCxnSpPr>
          <p:nvPr/>
        </p:nvCxnSpPr>
        <p:spPr bwMode="auto">
          <a:xfrm flipV="1">
            <a:off x="5214942" y="4357694"/>
            <a:ext cx="1000121" cy="38105"/>
          </a:xfrm>
          <a:prstGeom prst="straightConnector1">
            <a:avLst/>
          </a:prstGeom>
          <a:noFill/>
          <a:ln w="9525">
            <a:solidFill>
              <a:srgbClr val="000000"/>
            </a:solidFill>
            <a:round/>
            <a:headEnd/>
            <a:tailEnd type="triangle" w="med" len="med"/>
          </a:ln>
        </p:spPr>
      </p:cxnSp>
      <p:cxnSp>
        <p:nvCxnSpPr>
          <p:cNvPr id="12309" name="AutoShape 12"/>
          <p:cNvCxnSpPr>
            <a:cxnSpLocks noChangeShapeType="1"/>
            <a:endCxn id="12300" idx="1"/>
          </p:cNvCxnSpPr>
          <p:nvPr/>
        </p:nvCxnSpPr>
        <p:spPr bwMode="auto">
          <a:xfrm flipV="1">
            <a:off x="5214938" y="3662363"/>
            <a:ext cx="1000125" cy="60326"/>
          </a:xfrm>
          <a:prstGeom prst="straightConnector1">
            <a:avLst/>
          </a:prstGeom>
          <a:noFill/>
          <a:ln w="9525">
            <a:solidFill>
              <a:srgbClr val="000000"/>
            </a:solidFill>
            <a:round/>
            <a:headEnd/>
            <a:tailEnd type="triangle" w="med" len="med"/>
          </a:ln>
        </p:spPr>
      </p:cxnSp>
      <p:cxnSp>
        <p:nvCxnSpPr>
          <p:cNvPr id="12310" name="AutoShape 12"/>
          <p:cNvCxnSpPr>
            <a:cxnSpLocks noChangeShapeType="1"/>
          </p:cNvCxnSpPr>
          <p:nvPr/>
        </p:nvCxnSpPr>
        <p:spPr bwMode="auto">
          <a:xfrm flipV="1">
            <a:off x="5214938" y="3143250"/>
            <a:ext cx="1000125" cy="46038"/>
          </a:xfrm>
          <a:prstGeom prst="straightConnector1">
            <a:avLst/>
          </a:prstGeom>
          <a:noFill/>
          <a:ln w="9525">
            <a:solidFill>
              <a:srgbClr val="000000"/>
            </a:solidFill>
            <a:round/>
            <a:headEnd/>
            <a:tailEnd type="triangle" w="med" len="med"/>
          </a:ln>
        </p:spPr>
      </p:cxnSp>
      <p:cxnSp>
        <p:nvCxnSpPr>
          <p:cNvPr id="12311" name="AutoShape 12"/>
          <p:cNvCxnSpPr>
            <a:cxnSpLocks noChangeShapeType="1"/>
            <a:stCxn id="12303" idx="2"/>
          </p:cNvCxnSpPr>
          <p:nvPr/>
        </p:nvCxnSpPr>
        <p:spPr bwMode="auto">
          <a:xfrm rot="5400000">
            <a:off x="4115593" y="2528089"/>
            <a:ext cx="642937" cy="15866"/>
          </a:xfrm>
          <a:prstGeom prst="straightConnector1">
            <a:avLst/>
          </a:prstGeom>
          <a:noFill/>
          <a:ln w="9525">
            <a:solidFill>
              <a:srgbClr val="000000"/>
            </a:solidFill>
            <a:round/>
            <a:headEnd/>
            <a:tailEnd type="triangle" w="med" len="med"/>
          </a:ln>
        </p:spPr>
      </p:cxnSp>
      <p:cxnSp>
        <p:nvCxnSpPr>
          <p:cNvPr id="29" name="AutoShape 12"/>
          <p:cNvCxnSpPr>
            <a:cxnSpLocks noChangeShapeType="1"/>
            <a:endCxn id="12304" idx="1"/>
          </p:cNvCxnSpPr>
          <p:nvPr/>
        </p:nvCxnSpPr>
        <p:spPr bwMode="auto">
          <a:xfrm>
            <a:off x="5214942" y="4895866"/>
            <a:ext cx="1000121" cy="97616"/>
          </a:xfrm>
          <a:prstGeom prst="straightConnector1">
            <a:avLst/>
          </a:prstGeom>
          <a:noFill/>
          <a:ln w="9525">
            <a:solidFill>
              <a:srgbClr val="000000"/>
            </a:solidFill>
            <a:round/>
            <a:headEnd/>
            <a:tailEnd type="triangle" w="med" len="med"/>
          </a:ln>
        </p:spPr>
      </p:cxnSp>
      <p:sp>
        <p:nvSpPr>
          <p:cNvPr id="31" name="Title 30"/>
          <p:cNvSpPr>
            <a:spLocks noGrp="1"/>
          </p:cNvSpPr>
          <p:nvPr>
            <p:ph type="title"/>
          </p:nvPr>
        </p:nvSpPr>
        <p:spPr>
          <a:xfrm>
            <a:off x="457200" y="500042"/>
            <a:ext cx="8229600" cy="917596"/>
          </a:xfrm>
        </p:spPr>
        <p:txBody>
          <a:bodyPr/>
          <a:lstStyle/>
          <a:p>
            <a:r>
              <a:rPr lang="en-US" b="1" dirty="0" smtClean="0">
                <a:solidFill>
                  <a:srgbClr val="FF0000"/>
                </a:solidFill>
                <a:latin typeface="Times New Roman" pitchFamily="18" charset="0"/>
                <a:cs typeface="Times New Roman" pitchFamily="18" charset="0"/>
              </a:rPr>
              <a:t>SYSTEM ARCHITECTURE</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xfrm>
            <a:off x="457200" y="274638"/>
            <a:ext cx="8382000" cy="639762"/>
          </a:xfrm>
        </p:spPr>
        <p:txBody>
          <a:bodyPr rtlCol="0">
            <a:normAutofit fontScale="90000"/>
          </a:bodyPr>
          <a:lstStyle/>
          <a:p>
            <a:pPr fontAlgn="auto">
              <a:spcAft>
                <a:spcPts val="0"/>
              </a:spcAft>
              <a:defRPr/>
            </a:pPr>
            <a:r>
              <a:rPr lang="en-US" b="1" dirty="0">
                <a:solidFill>
                  <a:srgbClr val="FF0000"/>
                </a:solidFill>
                <a:latin typeface="Times New Roman" pitchFamily="18" charset="0"/>
                <a:cs typeface="Times New Roman" pitchFamily="18" charset="0"/>
              </a:rPr>
              <a:t>IMPLEMENTATION OF MODULES</a:t>
            </a:r>
          </a:p>
        </p:txBody>
      </p:sp>
      <p:sp>
        <p:nvSpPr>
          <p:cNvPr id="16" name="Date Placeholder 15"/>
          <p:cNvSpPr>
            <a:spLocks noGrp="1"/>
          </p:cNvSpPr>
          <p:nvPr>
            <p:ph type="dt" sz="quarter" idx="10"/>
          </p:nvPr>
        </p:nvSpPr>
        <p:spPr/>
        <p:txBody>
          <a:bodyPr/>
          <a:lstStyle/>
          <a:p>
            <a:pPr>
              <a:defRPr/>
            </a:pPr>
            <a:fld id="{E0A95945-2C24-43FB-A556-7AF5BCC87B8B}" type="datetime3">
              <a:rPr lang="en-US" b="1">
                <a:latin typeface="Times New Roman" pitchFamily="18" charset="0"/>
                <a:cs typeface="Times New Roman" pitchFamily="18" charset="0"/>
              </a:rPr>
              <a:pPr>
                <a:defRPr/>
              </a:pPr>
              <a:t>13 March 2024</a:t>
            </a:fld>
            <a:endParaRPr lang="en-US" b="1" dirty="0">
              <a:latin typeface="Times New Roman" pitchFamily="18" charset="0"/>
              <a:cs typeface="Times New Roman" pitchFamily="18" charset="0"/>
            </a:endParaRPr>
          </a:p>
        </p:txBody>
      </p:sp>
      <p:sp>
        <p:nvSpPr>
          <p:cNvPr id="18" name="Footer Placeholder 17"/>
          <p:cNvSpPr>
            <a:spLocks noGrp="1"/>
          </p:cNvSpPr>
          <p:nvPr>
            <p:ph type="ftr" sz="quarter" idx="11"/>
          </p:nvPr>
        </p:nvSpPr>
        <p:spPr>
          <a:xfrm>
            <a:off x="2819400" y="6356350"/>
            <a:ext cx="3581400" cy="365125"/>
          </a:xfrm>
        </p:spPr>
        <p:txBody>
          <a:bodyPr/>
          <a:lstStyle/>
          <a:p>
            <a:pPr>
              <a:defRPr/>
            </a:pPr>
            <a:r>
              <a:rPr lang="en-US" b="1" dirty="0">
                <a:latin typeface="Times New Roman" pitchFamily="18" charset="0"/>
                <a:cs typeface="Times New Roman" pitchFamily="18" charset="0"/>
              </a:rPr>
              <a:t>Department of Computer Science and Engineering</a:t>
            </a:r>
          </a:p>
        </p:txBody>
      </p:sp>
      <p:sp>
        <p:nvSpPr>
          <p:cNvPr id="17" name="Slide Number Placeholder 16"/>
          <p:cNvSpPr>
            <a:spLocks noGrp="1"/>
          </p:cNvSpPr>
          <p:nvPr>
            <p:ph type="sldNum" sz="quarter" idx="12"/>
          </p:nvPr>
        </p:nvSpPr>
        <p:spPr/>
        <p:txBody>
          <a:bodyPr/>
          <a:lstStyle/>
          <a:p>
            <a:pPr>
              <a:defRPr/>
            </a:pPr>
            <a:fld id="{E053F5DF-2EF4-43AF-8494-6397F4EA211E}" type="slidenum">
              <a:rPr lang="en-US" b="1">
                <a:latin typeface="Times New Roman" pitchFamily="18" charset="0"/>
                <a:cs typeface="Times New Roman" pitchFamily="18" charset="0"/>
              </a:rPr>
              <a:pPr>
                <a:defRPr/>
              </a:pPr>
              <a:t>12</a:t>
            </a:fld>
            <a:endParaRPr lang="en-US" b="1" dirty="0">
              <a:latin typeface="Times New Roman" pitchFamily="18" charset="0"/>
              <a:cs typeface="Times New Roman" pitchFamily="18" charset="0"/>
            </a:endParaRPr>
          </a:p>
        </p:txBody>
      </p:sp>
      <p:sp>
        <p:nvSpPr>
          <p:cNvPr id="8" name="Content Placeholder 19"/>
          <p:cNvSpPr>
            <a:spLocks noGrp="1"/>
          </p:cNvSpPr>
          <p:nvPr>
            <p:ph idx="1"/>
          </p:nvPr>
        </p:nvSpPr>
        <p:spPr>
          <a:xfrm>
            <a:off x="457200" y="1143001"/>
            <a:ext cx="8229600" cy="4724400"/>
          </a:xfrm>
        </p:spPr>
        <p:txBody>
          <a:bodyPr rtlCol="0">
            <a:normAutofit/>
          </a:bodyPr>
          <a:lstStyle/>
          <a:p>
            <a:pPr>
              <a:buFont typeface="Arial" charset="0"/>
              <a:buNone/>
            </a:pPr>
            <a:r>
              <a:rPr lang="en-IN" sz="2400" b="1" dirty="0" smtClean="0">
                <a:latin typeface="Times New Roman" pitchFamily="18" charset="0"/>
                <a:cs typeface="Times New Roman" pitchFamily="18" charset="0"/>
              </a:rPr>
              <a:t>Hardware Specification</a:t>
            </a:r>
            <a:r>
              <a:rPr lang="en-US" sz="2400" dirty="0" smtClean="0">
                <a:latin typeface="Times New Roman" pitchFamily="18" charset="0"/>
                <a:cs typeface="Times New Roman" pitchFamily="18" charset="0"/>
              </a:rPr>
              <a:t> </a:t>
            </a:r>
          </a:p>
          <a:p>
            <a:pPr>
              <a:buFont typeface="Arial" charset="0"/>
              <a:buNone/>
            </a:pPr>
            <a:endParaRPr lang="en-US" sz="2400" dirty="0" smtClean="0">
              <a:latin typeface="Times New Roman" pitchFamily="18" charset="0"/>
              <a:cs typeface="Times New Roman" pitchFamily="18" charset="0"/>
            </a:endParaRPr>
          </a:p>
          <a:p>
            <a:pPr lvl="0">
              <a:buFont typeface="Wingdings" pitchFamily="2" charset="2"/>
              <a:buChar char="Ø"/>
            </a:pPr>
            <a:r>
              <a:rPr lang="en-IN" sz="2000" dirty="0" smtClean="0">
                <a:latin typeface="Times New Roman" pitchFamily="18" charset="0"/>
                <a:cs typeface="Times New Roman" pitchFamily="18" charset="0"/>
              </a:rPr>
              <a:t>Gyro Sensor</a:t>
            </a:r>
            <a:endParaRPr lang="en-US" sz="2000" dirty="0" smtClean="0">
              <a:latin typeface="Times New Roman" pitchFamily="18" charset="0"/>
              <a:cs typeface="Times New Roman" pitchFamily="18" charset="0"/>
            </a:endParaRPr>
          </a:p>
          <a:p>
            <a:pPr lvl="0">
              <a:buFont typeface="Wingdings" pitchFamily="2" charset="2"/>
              <a:buChar char="Ø"/>
            </a:pPr>
            <a:r>
              <a:rPr lang="en-IN" sz="2000" dirty="0" smtClean="0">
                <a:latin typeface="Times New Roman" pitchFamily="18" charset="0"/>
                <a:cs typeface="Times New Roman" pitchFamily="18" charset="0"/>
              </a:rPr>
              <a:t>Node MCU Microcontroller</a:t>
            </a:r>
            <a:endParaRPr lang="en-US" sz="2000" dirty="0" smtClean="0">
              <a:latin typeface="Times New Roman" pitchFamily="18" charset="0"/>
              <a:cs typeface="Times New Roman" pitchFamily="18" charset="0"/>
            </a:endParaRPr>
          </a:p>
          <a:p>
            <a:pPr lvl="0">
              <a:buFont typeface="Wingdings" pitchFamily="2" charset="2"/>
              <a:buChar char="Ø"/>
            </a:pPr>
            <a:r>
              <a:rPr lang="en-IN" sz="2000" dirty="0" smtClean="0">
                <a:latin typeface="Times New Roman" pitchFamily="18" charset="0"/>
                <a:cs typeface="Times New Roman" pitchFamily="18" charset="0"/>
              </a:rPr>
              <a:t>Buzzer</a:t>
            </a:r>
            <a:endParaRPr lang="en-US" sz="2000" dirty="0" smtClean="0">
              <a:latin typeface="Times New Roman" pitchFamily="18" charset="0"/>
              <a:cs typeface="Times New Roman" pitchFamily="18" charset="0"/>
            </a:endParaRPr>
          </a:p>
          <a:p>
            <a:pPr lvl="0">
              <a:buFont typeface="Wingdings" pitchFamily="2" charset="2"/>
              <a:buChar char="Ø"/>
            </a:pPr>
            <a:r>
              <a:rPr lang="en-IN" sz="2000" dirty="0" smtClean="0">
                <a:latin typeface="Times New Roman" pitchFamily="18" charset="0"/>
                <a:cs typeface="Times New Roman" pitchFamily="18" charset="0"/>
              </a:rPr>
              <a:t>Battery</a:t>
            </a:r>
          </a:p>
          <a:p>
            <a:pPr lvl="0">
              <a:buFont typeface="Wingdings" pitchFamily="2" charset="2"/>
              <a:buChar char="Ø"/>
            </a:pPr>
            <a:endParaRPr lang="en-US" sz="2400" dirty="0" smtClean="0">
              <a:latin typeface="Times New Roman" pitchFamily="18" charset="0"/>
              <a:cs typeface="Times New Roman" pitchFamily="18" charset="0"/>
            </a:endParaRPr>
          </a:p>
          <a:p>
            <a:pPr lvl="0">
              <a:buNone/>
            </a:pPr>
            <a:r>
              <a:rPr lang="en-IN" sz="2400" b="1" dirty="0" smtClean="0">
                <a:latin typeface="Times New Roman" pitchFamily="18" charset="0"/>
                <a:cs typeface="Times New Roman" pitchFamily="18" charset="0"/>
              </a:rPr>
              <a:t>Software Specification</a:t>
            </a:r>
          </a:p>
          <a:p>
            <a:pPr lvl="0">
              <a:buFont typeface="Wingdings" pitchFamily="2" charset="2"/>
              <a:buChar char="Ø"/>
            </a:pPr>
            <a:r>
              <a:rPr lang="en-US" sz="2000" dirty="0" smtClean="0">
                <a:latin typeface="Times New Roman" pitchFamily="18" charset="0"/>
                <a:cs typeface="Times New Roman" pitchFamily="18" charset="0"/>
              </a:rPr>
              <a:t>Language                          :             Embedded C,JSP </a:t>
            </a:r>
          </a:p>
          <a:p>
            <a:pPr lvl="0">
              <a:buFont typeface="Wingdings" pitchFamily="2" charset="2"/>
              <a:buChar char="Ø"/>
            </a:pPr>
            <a:r>
              <a:rPr lang="en-US" sz="2000" dirty="0" smtClean="0">
                <a:latin typeface="Times New Roman" pitchFamily="18" charset="0"/>
                <a:cs typeface="Times New Roman" pitchFamily="18" charset="0"/>
              </a:rPr>
              <a:t>Operating system              :             Windows 8.1</a:t>
            </a:r>
          </a:p>
          <a:p>
            <a:pPr>
              <a:buFont typeface="Arial" charset="0"/>
              <a:buChar char="•"/>
            </a:pPr>
            <a:endParaRPr lang="en-US" sz="2000" dirty="0" smtClean="0">
              <a:latin typeface="Times New Roman" pitchFamily="18" charset="0"/>
              <a:cs typeface="Times New Roman" pitchFamily="18" charset="0"/>
            </a:endParaRPr>
          </a:p>
          <a:p>
            <a:pPr>
              <a:buFont typeface="Arial" charset="0"/>
              <a:buChar char="•"/>
            </a:pPr>
            <a:endParaRPr lang="en-US" sz="2400" dirty="0" smtClean="0">
              <a:latin typeface="Times New Roman" pitchFamily="18" charset="0"/>
              <a:cs typeface="Times New Roman" pitchFamily="18" charset="0"/>
            </a:endParaRPr>
          </a:p>
          <a:p>
            <a:pPr>
              <a:buClr>
                <a:srgbClr val="0099FF"/>
              </a:buClr>
              <a:buNone/>
            </a:pPr>
            <a:endParaRPr lang="en-US"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8"/>
          <p:cNvSpPr>
            <a:spLocks noGrp="1"/>
          </p:cNvSpPr>
          <p:nvPr>
            <p:ph type="title"/>
          </p:nvPr>
        </p:nvSpPr>
        <p:spPr>
          <a:xfrm>
            <a:off x="457200" y="274638"/>
            <a:ext cx="8458200" cy="792162"/>
          </a:xfrm>
        </p:spPr>
        <p:txBody>
          <a:bodyPr/>
          <a:lstStyle/>
          <a:p>
            <a:r>
              <a:rPr lang="en-US" sz="3200" b="1" dirty="0" smtClean="0">
                <a:solidFill>
                  <a:srgbClr val="FF0000"/>
                </a:solidFill>
                <a:latin typeface="Times New Roman" pitchFamily="18" charset="0"/>
                <a:cs typeface="Times New Roman" pitchFamily="18" charset="0"/>
              </a:rPr>
              <a:t>NOVELTY OF THE PROJECT WORK     </a:t>
            </a:r>
          </a:p>
        </p:txBody>
      </p:sp>
      <p:sp>
        <p:nvSpPr>
          <p:cNvPr id="14339" name="Content Placeholder 19"/>
          <p:cNvSpPr>
            <a:spLocks noGrp="1"/>
          </p:cNvSpPr>
          <p:nvPr>
            <p:ph idx="1"/>
          </p:nvPr>
        </p:nvSpPr>
        <p:spPr>
          <a:xfrm>
            <a:off x="457200" y="1143000"/>
            <a:ext cx="8229600" cy="4983163"/>
          </a:xfrm>
        </p:spPr>
        <p:txBody>
          <a:bodyPr>
            <a:noAutofit/>
          </a:bodyPr>
          <a:lstStyle/>
          <a:p>
            <a:pPr algn="just"/>
            <a:r>
              <a:rPr lang="en-GB" sz="1800" dirty="0">
                <a:latin typeface="Times New Roman" pitchFamily="18" charset="0"/>
                <a:cs typeface="Times New Roman" pitchFamily="18" charset="0"/>
              </a:rPr>
              <a:t>The novelty of the project work on </a:t>
            </a:r>
            <a:r>
              <a:rPr lang="en-GB" sz="1800" dirty="0" err="1">
                <a:latin typeface="Times New Roman" pitchFamily="18" charset="0"/>
                <a:cs typeface="Times New Roman" pitchFamily="18" charset="0"/>
              </a:rPr>
              <a:t>IoT</a:t>
            </a:r>
            <a:r>
              <a:rPr lang="en-GB" sz="1800" dirty="0">
                <a:latin typeface="Times New Roman" pitchFamily="18" charset="0"/>
                <a:cs typeface="Times New Roman" pitchFamily="18" charset="0"/>
              </a:rPr>
              <a:t>-based accident alert systems lies in its pioneering approach to revolutionize emergency response mechanisms for vehicular accidents. Unlike traditional systems, this project introduces a transformative blend of Internet of Things (</a:t>
            </a:r>
            <a:r>
              <a:rPr lang="en-GB" sz="1800" dirty="0" err="1">
                <a:latin typeface="Times New Roman" pitchFamily="18" charset="0"/>
                <a:cs typeface="Times New Roman" pitchFamily="18" charset="0"/>
              </a:rPr>
              <a:t>IoT</a:t>
            </a:r>
            <a:r>
              <a:rPr lang="en-GB" sz="1800" dirty="0">
                <a:latin typeface="Times New Roman" pitchFamily="18" charset="0"/>
                <a:cs typeface="Times New Roman" pitchFamily="18" charset="0"/>
              </a:rPr>
              <a:t>) technologies to create a smart and automated accident detection and alert system. The integration of </a:t>
            </a:r>
            <a:r>
              <a:rPr lang="en-GB" sz="1800" dirty="0" err="1">
                <a:latin typeface="Times New Roman" pitchFamily="18" charset="0"/>
                <a:cs typeface="Times New Roman" pitchFamily="18" charset="0"/>
              </a:rPr>
              <a:t>IoT</a:t>
            </a:r>
            <a:r>
              <a:rPr lang="en-GB" sz="1800" dirty="0">
                <a:latin typeface="Times New Roman" pitchFamily="18" charset="0"/>
                <a:cs typeface="Times New Roman" pitchFamily="18" charset="0"/>
              </a:rPr>
              <a:t> sensors within vehicles to monitor real-time dynamics represents a groundbreaking advancement. The system's ability to automatically detect and report accidents in real-time distinguishes it from conventional methods, eliminating the reliance on manual reporting or external witnesses</a:t>
            </a:r>
            <a:r>
              <a:rPr lang="en-GB" sz="1800" dirty="0" smtClean="0">
                <a:latin typeface="Times New Roman" pitchFamily="18" charset="0"/>
                <a:cs typeface="Times New Roman" pitchFamily="18" charset="0"/>
              </a:rPr>
              <a:t>.</a:t>
            </a:r>
          </a:p>
          <a:p>
            <a:pPr algn="just"/>
            <a:r>
              <a:rPr lang="en-GB" sz="1800" dirty="0">
                <a:latin typeface="Times New Roman" pitchFamily="18" charset="0"/>
                <a:cs typeface="Times New Roman" pitchFamily="18" charset="0"/>
              </a:rPr>
              <a:t>In essence, the novel aspect of this project is the synergy of </a:t>
            </a:r>
            <a:r>
              <a:rPr lang="en-GB" sz="1800" dirty="0" err="1">
                <a:latin typeface="Times New Roman" pitchFamily="18" charset="0"/>
                <a:cs typeface="Times New Roman" pitchFamily="18" charset="0"/>
              </a:rPr>
              <a:t>IoT</a:t>
            </a:r>
            <a:r>
              <a:rPr lang="en-GB" sz="1800" dirty="0">
                <a:latin typeface="Times New Roman" pitchFamily="18" charset="0"/>
                <a:cs typeface="Times New Roman" pitchFamily="18" charset="0"/>
              </a:rPr>
              <a:t> technologies with accident alert systems, marking a significant leap forward in the realm of road safety. The automated, real-time, and precise nature of accident detection and reporting holds the potential to revolutionize emergency response strategies, ultimately contributing to a safer and more efficient road environment. The project's innovation lies not only in its technical aspects but also in its potential to positively impact public safety and emergency services through the integration of cutting-edge </a:t>
            </a:r>
            <a:r>
              <a:rPr lang="en-GB" sz="1800" dirty="0" err="1">
                <a:latin typeface="Times New Roman" pitchFamily="18" charset="0"/>
                <a:cs typeface="Times New Roman" pitchFamily="18" charset="0"/>
              </a:rPr>
              <a:t>IoT</a:t>
            </a:r>
            <a:r>
              <a:rPr lang="en-GB" sz="1800" dirty="0">
                <a:latin typeface="Times New Roman" pitchFamily="18" charset="0"/>
                <a:cs typeface="Times New Roman" pitchFamily="18" charset="0"/>
              </a:rPr>
              <a:t> solutions.</a:t>
            </a:r>
          </a:p>
          <a:p>
            <a:pPr algn="just">
              <a:buNone/>
            </a:pPr>
            <a:r>
              <a:rPr lang="en-GB" sz="1800" dirty="0">
                <a:latin typeface="Times New Roman" pitchFamily="18" charset="0"/>
                <a:cs typeface="Times New Roman" pitchFamily="18" charset="0"/>
              </a:rPr>
              <a:t/>
            </a:r>
            <a:br>
              <a:rPr lang="en-GB" sz="1800" dirty="0">
                <a:latin typeface="Times New Roman" pitchFamily="18" charset="0"/>
                <a:cs typeface="Times New Roman" pitchFamily="18" charset="0"/>
              </a:rPr>
            </a:br>
            <a:endParaRPr lang="en-IN" sz="1800" dirty="0" smtClean="0">
              <a:latin typeface="Times New Roman" pitchFamily="18" charset="0"/>
              <a:cs typeface="Times New Roman" pitchFamily="18" charset="0"/>
            </a:endParaRPr>
          </a:p>
        </p:txBody>
      </p:sp>
      <p:sp>
        <p:nvSpPr>
          <p:cNvPr id="16" name="Date Placeholder 15"/>
          <p:cNvSpPr>
            <a:spLocks noGrp="1"/>
          </p:cNvSpPr>
          <p:nvPr>
            <p:ph type="dt" sz="quarter" idx="10"/>
          </p:nvPr>
        </p:nvSpPr>
        <p:spPr/>
        <p:txBody>
          <a:bodyPr/>
          <a:lstStyle/>
          <a:p>
            <a:pPr>
              <a:defRPr/>
            </a:pPr>
            <a:fld id="{E0A95945-2C24-43FB-A556-7AF5BCC87B8B}" type="datetime3">
              <a:rPr lang="en-US" b="1">
                <a:latin typeface="Times New Roman" pitchFamily="18" charset="0"/>
                <a:cs typeface="Times New Roman" pitchFamily="18" charset="0"/>
              </a:rPr>
              <a:pPr>
                <a:defRPr/>
              </a:pPr>
              <a:t>13 March 2024</a:t>
            </a:fld>
            <a:endParaRPr lang="en-US" b="1" dirty="0">
              <a:latin typeface="Times New Roman" pitchFamily="18" charset="0"/>
              <a:cs typeface="Times New Roman" pitchFamily="18" charset="0"/>
            </a:endParaRPr>
          </a:p>
        </p:txBody>
      </p:sp>
      <p:sp>
        <p:nvSpPr>
          <p:cNvPr id="18" name="Footer Placeholder 17"/>
          <p:cNvSpPr>
            <a:spLocks noGrp="1"/>
          </p:cNvSpPr>
          <p:nvPr>
            <p:ph type="ftr" sz="quarter" idx="11"/>
          </p:nvPr>
        </p:nvSpPr>
        <p:spPr>
          <a:xfrm>
            <a:off x="2819400" y="6356350"/>
            <a:ext cx="3581400" cy="365125"/>
          </a:xfrm>
        </p:spPr>
        <p:txBody>
          <a:bodyPr/>
          <a:lstStyle/>
          <a:p>
            <a:pPr>
              <a:defRPr/>
            </a:pPr>
            <a:r>
              <a:rPr lang="en-US" b="1" dirty="0">
                <a:latin typeface="Times New Roman" pitchFamily="18" charset="0"/>
                <a:cs typeface="Times New Roman" pitchFamily="18" charset="0"/>
              </a:rPr>
              <a:t>Department of Computer Science and Engineering</a:t>
            </a:r>
          </a:p>
        </p:txBody>
      </p:sp>
      <p:sp>
        <p:nvSpPr>
          <p:cNvPr id="17" name="Slide Number Placeholder 16"/>
          <p:cNvSpPr>
            <a:spLocks noGrp="1"/>
          </p:cNvSpPr>
          <p:nvPr>
            <p:ph type="sldNum" sz="quarter" idx="12"/>
          </p:nvPr>
        </p:nvSpPr>
        <p:spPr/>
        <p:txBody>
          <a:bodyPr/>
          <a:lstStyle/>
          <a:p>
            <a:pPr>
              <a:defRPr/>
            </a:pPr>
            <a:fld id="{245AD65F-C899-4F01-A88B-4164198D6428}" type="slidenum">
              <a:rPr lang="en-US" b="1">
                <a:latin typeface="Times New Roman" pitchFamily="18" charset="0"/>
                <a:cs typeface="Times New Roman" pitchFamily="18" charset="0"/>
              </a:rPr>
              <a:pPr>
                <a:defRPr/>
              </a:pPr>
              <a:t>13</a:t>
            </a:fld>
            <a:endParaRPr lang="en-US" b="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8"/>
          <p:cNvSpPr>
            <a:spLocks noGrp="1"/>
          </p:cNvSpPr>
          <p:nvPr>
            <p:ph type="title"/>
          </p:nvPr>
        </p:nvSpPr>
        <p:spPr>
          <a:xfrm>
            <a:off x="457200" y="274638"/>
            <a:ext cx="8458200" cy="792162"/>
          </a:xfrm>
        </p:spPr>
        <p:txBody>
          <a:bodyPr/>
          <a:lstStyle/>
          <a:p>
            <a:r>
              <a:rPr lang="en-IN" sz="3200" b="1" dirty="0" smtClean="0">
                <a:solidFill>
                  <a:srgbClr val="FF0000"/>
                </a:solidFill>
                <a:latin typeface="Times New Roman" pitchFamily="18" charset="0"/>
                <a:cs typeface="Times New Roman" pitchFamily="18" charset="0"/>
              </a:rPr>
              <a:t>MODERN TOOL USAGE</a:t>
            </a:r>
            <a:endParaRPr lang="en-US" sz="3200" b="1" dirty="0" smtClean="0">
              <a:solidFill>
                <a:srgbClr val="FF0000"/>
              </a:solidFill>
              <a:latin typeface="Times New Roman" pitchFamily="18" charset="0"/>
              <a:cs typeface="Times New Roman" pitchFamily="18" charset="0"/>
            </a:endParaRPr>
          </a:p>
        </p:txBody>
      </p:sp>
      <p:sp>
        <p:nvSpPr>
          <p:cNvPr id="15363" name="Content Placeholder 19"/>
          <p:cNvSpPr>
            <a:spLocks noGrp="1"/>
          </p:cNvSpPr>
          <p:nvPr>
            <p:ph idx="1"/>
          </p:nvPr>
        </p:nvSpPr>
        <p:spPr>
          <a:xfrm>
            <a:off x="304800" y="1143000"/>
            <a:ext cx="8229600" cy="4983163"/>
          </a:xfrm>
        </p:spPr>
        <p:txBody>
          <a:bodyPr>
            <a:normAutofit/>
          </a:bodyPr>
          <a:lstStyle/>
          <a:p>
            <a:pPr algn="just">
              <a:buNone/>
            </a:pPr>
            <a:r>
              <a:rPr lang="en-GB" sz="1800" dirty="0" smtClean="0">
                <a:latin typeface="Times New Roman" pitchFamily="18" charset="0"/>
                <a:cs typeface="Times New Roman" pitchFamily="18" charset="0"/>
              </a:rPr>
              <a:t>	The </a:t>
            </a:r>
            <a:r>
              <a:rPr lang="en-GB" sz="1800" dirty="0">
                <a:latin typeface="Times New Roman" pitchFamily="18" charset="0"/>
                <a:cs typeface="Times New Roman" pitchFamily="18" charset="0"/>
              </a:rPr>
              <a:t>development and implementation of an </a:t>
            </a:r>
            <a:r>
              <a:rPr lang="en-GB" sz="1800" dirty="0" err="1">
                <a:latin typeface="Times New Roman" pitchFamily="18" charset="0"/>
                <a:cs typeface="Times New Roman" pitchFamily="18" charset="0"/>
              </a:rPr>
              <a:t>IoT</a:t>
            </a:r>
            <a:r>
              <a:rPr lang="en-GB" sz="1800" dirty="0">
                <a:latin typeface="Times New Roman" pitchFamily="18" charset="0"/>
                <a:cs typeface="Times New Roman" pitchFamily="18" charset="0"/>
              </a:rPr>
              <a:t>-based accident alert system involve the utilization of cutting-edge tools and technologies to ensure efficiency and reliability. In the modern landscape of </a:t>
            </a:r>
            <a:r>
              <a:rPr lang="en-GB" sz="1800" dirty="0" err="1">
                <a:latin typeface="Times New Roman" pitchFamily="18" charset="0"/>
                <a:cs typeface="Times New Roman" pitchFamily="18" charset="0"/>
              </a:rPr>
              <a:t>IoT</a:t>
            </a:r>
            <a:r>
              <a:rPr lang="en-GB" sz="1800" dirty="0">
                <a:latin typeface="Times New Roman" pitchFamily="18" charset="0"/>
                <a:cs typeface="Times New Roman" pitchFamily="18" charset="0"/>
              </a:rPr>
              <a:t> development, frameworks such as MQTT (Message Queuing Telemetry Transport) play a pivotal role in enabling seamless communication between devices. MQTT facilitates the real-time exchange of data, crucial for the swift transmission of accident-related information between vehicles and central monitoring systems. Additionally, the use of lightweight and scalable </a:t>
            </a:r>
            <a:r>
              <a:rPr lang="en-GB" sz="1800" dirty="0" err="1">
                <a:latin typeface="Times New Roman" pitchFamily="18" charset="0"/>
                <a:cs typeface="Times New Roman" pitchFamily="18" charset="0"/>
              </a:rPr>
              <a:t>IoT</a:t>
            </a:r>
            <a:r>
              <a:rPr lang="en-GB" sz="1800" dirty="0">
                <a:latin typeface="Times New Roman" pitchFamily="18" charset="0"/>
                <a:cs typeface="Times New Roman" pitchFamily="18" charset="0"/>
              </a:rPr>
              <a:t> platforms, including AWS </a:t>
            </a:r>
            <a:r>
              <a:rPr lang="en-GB" sz="1800" dirty="0" err="1">
                <a:latin typeface="Times New Roman" pitchFamily="18" charset="0"/>
                <a:cs typeface="Times New Roman" pitchFamily="18" charset="0"/>
              </a:rPr>
              <a:t>IoT</a:t>
            </a:r>
            <a:r>
              <a:rPr lang="en-GB" sz="1800" dirty="0">
                <a:latin typeface="Times New Roman" pitchFamily="18" charset="0"/>
                <a:cs typeface="Times New Roman" pitchFamily="18" charset="0"/>
              </a:rPr>
              <a:t>, Microsoft Azure </a:t>
            </a:r>
            <a:r>
              <a:rPr lang="en-GB" sz="1800" dirty="0" err="1">
                <a:latin typeface="Times New Roman" pitchFamily="18" charset="0"/>
                <a:cs typeface="Times New Roman" pitchFamily="18" charset="0"/>
              </a:rPr>
              <a:t>IoT</a:t>
            </a:r>
            <a:r>
              <a:rPr lang="en-GB" sz="1800" dirty="0">
                <a:latin typeface="Times New Roman" pitchFamily="18" charset="0"/>
                <a:cs typeface="Times New Roman" pitchFamily="18" charset="0"/>
              </a:rPr>
              <a:t>, or Google Cloud </a:t>
            </a:r>
            <a:r>
              <a:rPr lang="en-GB" sz="1800" dirty="0" err="1">
                <a:latin typeface="Times New Roman" pitchFamily="18" charset="0"/>
                <a:cs typeface="Times New Roman" pitchFamily="18" charset="0"/>
              </a:rPr>
              <a:t>IoT</a:t>
            </a:r>
            <a:r>
              <a:rPr lang="en-GB" sz="1800" dirty="0">
                <a:latin typeface="Times New Roman" pitchFamily="18" charset="0"/>
                <a:cs typeface="Times New Roman" pitchFamily="18" charset="0"/>
              </a:rPr>
              <a:t>, provides a robust infrastructure for managing and processing the vast amounts of data generated by connected vehicles.</a:t>
            </a:r>
            <a:endParaRPr lang="en-IN" sz="1800" dirty="0" smtClean="0">
              <a:latin typeface="Times New Roman" pitchFamily="18" charset="0"/>
              <a:cs typeface="Times New Roman" pitchFamily="18" charset="0"/>
            </a:endParaRPr>
          </a:p>
        </p:txBody>
      </p:sp>
      <p:sp>
        <p:nvSpPr>
          <p:cNvPr id="16" name="Date Placeholder 15"/>
          <p:cNvSpPr>
            <a:spLocks noGrp="1"/>
          </p:cNvSpPr>
          <p:nvPr>
            <p:ph type="dt" sz="quarter" idx="10"/>
          </p:nvPr>
        </p:nvSpPr>
        <p:spPr/>
        <p:txBody>
          <a:bodyPr/>
          <a:lstStyle/>
          <a:p>
            <a:pPr>
              <a:defRPr/>
            </a:pPr>
            <a:fld id="{E0A95945-2C24-43FB-A556-7AF5BCC87B8B}" type="datetime3">
              <a:rPr lang="en-US" b="1">
                <a:latin typeface="Times New Roman" pitchFamily="18" charset="0"/>
                <a:cs typeface="Times New Roman" pitchFamily="18" charset="0"/>
              </a:rPr>
              <a:pPr>
                <a:defRPr/>
              </a:pPr>
              <a:t>13 March 2024</a:t>
            </a:fld>
            <a:endParaRPr lang="en-US" b="1" dirty="0">
              <a:latin typeface="Times New Roman" pitchFamily="18" charset="0"/>
              <a:cs typeface="Times New Roman" pitchFamily="18" charset="0"/>
            </a:endParaRPr>
          </a:p>
        </p:txBody>
      </p:sp>
      <p:sp>
        <p:nvSpPr>
          <p:cNvPr id="18" name="Footer Placeholder 17"/>
          <p:cNvSpPr>
            <a:spLocks noGrp="1"/>
          </p:cNvSpPr>
          <p:nvPr>
            <p:ph type="ftr" sz="quarter" idx="11"/>
          </p:nvPr>
        </p:nvSpPr>
        <p:spPr>
          <a:xfrm>
            <a:off x="2819400" y="6356350"/>
            <a:ext cx="3581400" cy="365125"/>
          </a:xfrm>
        </p:spPr>
        <p:txBody>
          <a:bodyPr/>
          <a:lstStyle/>
          <a:p>
            <a:pPr>
              <a:defRPr/>
            </a:pPr>
            <a:r>
              <a:rPr lang="en-US" b="1" dirty="0">
                <a:latin typeface="Times New Roman" pitchFamily="18" charset="0"/>
                <a:cs typeface="Times New Roman" pitchFamily="18" charset="0"/>
              </a:rPr>
              <a:t>Department of Computer Science and Engineering</a:t>
            </a:r>
          </a:p>
        </p:txBody>
      </p:sp>
      <p:sp>
        <p:nvSpPr>
          <p:cNvPr id="17" name="Slide Number Placeholder 16"/>
          <p:cNvSpPr>
            <a:spLocks noGrp="1"/>
          </p:cNvSpPr>
          <p:nvPr>
            <p:ph type="sldNum" sz="quarter" idx="12"/>
          </p:nvPr>
        </p:nvSpPr>
        <p:spPr/>
        <p:txBody>
          <a:bodyPr/>
          <a:lstStyle/>
          <a:p>
            <a:pPr>
              <a:defRPr/>
            </a:pPr>
            <a:fld id="{0EE5991E-73F8-4F90-9904-1DE1FF351364}" type="slidenum">
              <a:rPr lang="en-US" b="1">
                <a:latin typeface="Times New Roman" pitchFamily="18" charset="0"/>
                <a:cs typeface="Times New Roman" pitchFamily="18" charset="0"/>
              </a:rPr>
              <a:pPr>
                <a:defRPr/>
              </a:pPr>
              <a:t>14</a:t>
            </a:fld>
            <a:endParaRPr lang="en-US"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8"/>
          <p:cNvSpPr>
            <a:spLocks noGrp="1"/>
          </p:cNvSpPr>
          <p:nvPr>
            <p:ph type="title"/>
          </p:nvPr>
        </p:nvSpPr>
        <p:spPr>
          <a:xfrm>
            <a:off x="357188" y="571500"/>
            <a:ext cx="8458200" cy="571500"/>
          </a:xfrm>
        </p:spPr>
        <p:txBody>
          <a:bodyPr>
            <a:normAutofit fontScale="90000"/>
          </a:bodyPr>
          <a:lstStyle/>
          <a:p>
            <a:r>
              <a:rPr lang="en-US" sz="3200" b="1" dirty="0" smtClean="0">
                <a:solidFill>
                  <a:srgbClr val="FF0000"/>
                </a:solidFill>
                <a:latin typeface="Times New Roman" pitchFamily="18" charset="0"/>
                <a:cs typeface="Times New Roman" pitchFamily="18" charset="0"/>
              </a:rPr>
              <a:t>REFERENCES</a:t>
            </a:r>
          </a:p>
        </p:txBody>
      </p:sp>
      <p:sp>
        <p:nvSpPr>
          <p:cNvPr id="16" name="Date Placeholder 15"/>
          <p:cNvSpPr>
            <a:spLocks noGrp="1"/>
          </p:cNvSpPr>
          <p:nvPr>
            <p:ph type="dt" sz="quarter" idx="10"/>
          </p:nvPr>
        </p:nvSpPr>
        <p:spPr/>
        <p:txBody>
          <a:bodyPr/>
          <a:lstStyle/>
          <a:p>
            <a:pPr>
              <a:defRPr/>
            </a:pPr>
            <a:fld id="{E0A95945-2C24-43FB-A556-7AF5BCC87B8B}" type="datetime3">
              <a:rPr lang="en-US" b="1">
                <a:latin typeface="Times New Roman" pitchFamily="18" charset="0"/>
                <a:cs typeface="Times New Roman" pitchFamily="18" charset="0"/>
              </a:rPr>
              <a:pPr>
                <a:defRPr/>
              </a:pPr>
              <a:t>13 March 2024</a:t>
            </a:fld>
            <a:endParaRPr lang="en-US" b="1" dirty="0">
              <a:latin typeface="Times New Roman" pitchFamily="18" charset="0"/>
              <a:cs typeface="Times New Roman" pitchFamily="18" charset="0"/>
            </a:endParaRPr>
          </a:p>
        </p:txBody>
      </p:sp>
      <p:sp>
        <p:nvSpPr>
          <p:cNvPr id="18" name="Footer Placeholder 17"/>
          <p:cNvSpPr>
            <a:spLocks noGrp="1"/>
          </p:cNvSpPr>
          <p:nvPr>
            <p:ph type="ftr" sz="quarter" idx="11"/>
          </p:nvPr>
        </p:nvSpPr>
        <p:spPr>
          <a:xfrm>
            <a:off x="2819400" y="6356350"/>
            <a:ext cx="3581400" cy="365125"/>
          </a:xfrm>
        </p:spPr>
        <p:txBody>
          <a:bodyPr/>
          <a:lstStyle/>
          <a:p>
            <a:pPr>
              <a:defRPr/>
            </a:pPr>
            <a:r>
              <a:rPr lang="en-US" b="1" dirty="0">
                <a:latin typeface="Times New Roman" pitchFamily="18" charset="0"/>
                <a:cs typeface="Times New Roman" pitchFamily="18" charset="0"/>
              </a:rPr>
              <a:t>Department of Computer Science and Engineering</a:t>
            </a:r>
          </a:p>
        </p:txBody>
      </p:sp>
      <p:sp>
        <p:nvSpPr>
          <p:cNvPr id="17" name="Slide Number Placeholder 16"/>
          <p:cNvSpPr>
            <a:spLocks noGrp="1"/>
          </p:cNvSpPr>
          <p:nvPr>
            <p:ph type="sldNum" sz="quarter" idx="12"/>
          </p:nvPr>
        </p:nvSpPr>
        <p:spPr/>
        <p:txBody>
          <a:bodyPr/>
          <a:lstStyle/>
          <a:p>
            <a:pPr>
              <a:defRPr/>
            </a:pPr>
            <a:fld id="{966FD2F7-86F1-4693-88F8-61CF6BD4E5BD}" type="slidenum">
              <a:rPr lang="en-US" b="1">
                <a:latin typeface="Times New Roman" pitchFamily="18" charset="0"/>
                <a:cs typeface="Times New Roman" pitchFamily="18" charset="0"/>
              </a:rPr>
              <a:pPr>
                <a:defRPr/>
              </a:pPr>
              <a:t>15</a:t>
            </a:fld>
            <a:endParaRPr lang="en-US" b="1" dirty="0">
              <a:latin typeface="Times New Roman" pitchFamily="18" charset="0"/>
              <a:cs typeface="Times New Roman" pitchFamily="18" charset="0"/>
            </a:endParaRPr>
          </a:p>
        </p:txBody>
      </p:sp>
      <p:sp>
        <p:nvSpPr>
          <p:cNvPr id="8" name="TextBox 7"/>
          <p:cNvSpPr txBox="1"/>
          <p:nvPr/>
        </p:nvSpPr>
        <p:spPr>
          <a:xfrm>
            <a:off x="457200" y="1143000"/>
            <a:ext cx="8001056" cy="5355312"/>
          </a:xfrm>
          <a:prstGeom prst="rect">
            <a:avLst/>
          </a:prstGeom>
          <a:noFill/>
        </p:spPr>
        <p:txBody>
          <a:bodyPr wrap="square" rtlCol="0">
            <a:spAutoFit/>
          </a:bodyPr>
          <a:lstStyle/>
          <a:p>
            <a:pPr marL="342900" indent="-342900"/>
            <a:r>
              <a:rPr lang="en-US" dirty="0" smtClean="0">
                <a:latin typeface="Times New Roman" pitchFamily="18" charset="0"/>
                <a:cs typeface="Times New Roman" pitchFamily="18" charset="0"/>
              </a:rPr>
              <a:t>1. 	Scanlon</a:t>
            </a:r>
            <a:r>
              <a:rPr lang="en-US" dirty="0">
                <a:latin typeface="Times New Roman" pitchFamily="18" charset="0"/>
                <a:cs typeface="Times New Roman" pitchFamily="18" charset="0"/>
              </a:rPr>
              <a:t>, J.M., R. </a:t>
            </a:r>
            <a:r>
              <a:rPr lang="en-US" dirty="0" err="1">
                <a:latin typeface="Times New Roman" pitchFamily="18" charset="0"/>
                <a:cs typeface="Times New Roman" pitchFamily="18" charset="0"/>
              </a:rPr>
              <a:t>Sherony</a:t>
            </a:r>
            <a:r>
              <a:rPr lang="en-US" dirty="0">
                <a:latin typeface="Times New Roman" pitchFamily="18" charset="0"/>
                <a:cs typeface="Times New Roman" pitchFamily="18" charset="0"/>
              </a:rPr>
              <a:t>, and H.C. </a:t>
            </a:r>
            <a:r>
              <a:rPr lang="en-US" dirty="0" err="1">
                <a:latin typeface="Times New Roman" pitchFamily="18" charset="0"/>
                <a:cs typeface="Times New Roman" pitchFamily="18" charset="0"/>
              </a:rPr>
              <a:t>Gabler</a:t>
            </a:r>
            <a:r>
              <a:rPr lang="en-US" dirty="0">
                <a:latin typeface="Times New Roman" pitchFamily="18" charset="0"/>
                <a:cs typeface="Times New Roman" pitchFamily="18" charset="0"/>
              </a:rPr>
              <a:t>, Models of driver acceleration behavior prior to real-world intersection crashes. IEEE </a:t>
            </a:r>
          </a:p>
          <a:p>
            <a:pPr marL="342900" indent="-342900"/>
            <a:r>
              <a:rPr lang="en-US" dirty="0">
                <a:latin typeface="Times New Roman" pitchFamily="18" charset="0"/>
                <a:cs typeface="Times New Roman" pitchFamily="18" charset="0"/>
              </a:rPr>
              <a:t>Transactions on intelligent transportation systems, 2017. 19(3): p. 774-786. </a:t>
            </a:r>
          </a:p>
          <a:p>
            <a:pPr marL="342900" indent="-342900"/>
            <a:r>
              <a:rPr lang="en-US" dirty="0">
                <a:latin typeface="Times New Roman" pitchFamily="18" charset="0"/>
                <a:cs typeface="Times New Roman" pitchFamily="18" charset="0"/>
              </a:rPr>
              <a:t>2</a:t>
            </a:r>
            <a:r>
              <a:rPr lang="en-US" dirty="0" smtClean="0">
                <a:latin typeface="Times New Roman" pitchFamily="18" charset="0"/>
                <a:cs typeface="Times New Roman" pitchFamily="18" charset="0"/>
              </a:rPr>
              <a:t>. 	Sharma</a:t>
            </a:r>
            <a:r>
              <a:rPr lang="en-US" dirty="0">
                <a:latin typeface="Times New Roman" pitchFamily="18" charset="0"/>
                <a:cs typeface="Times New Roman" pitchFamily="18" charset="0"/>
              </a:rPr>
              <a:t>, H., Reddy, R. K., &amp; </a:t>
            </a:r>
            <a:r>
              <a:rPr lang="en-US" dirty="0" err="1">
                <a:latin typeface="Times New Roman" pitchFamily="18" charset="0"/>
                <a:cs typeface="Times New Roman" pitchFamily="18" charset="0"/>
              </a:rPr>
              <a:t>Karthik</a:t>
            </a:r>
            <a:r>
              <a:rPr lang="en-US" dirty="0">
                <a:latin typeface="Times New Roman" pitchFamily="18" charset="0"/>
                <a:cs typeface="Times New Roman" pitchFamily="18" charset="0"/>
              </a:rPr>
              <a:t>, A. (2016, September). S-</a:t>
            </a:r>
            <a:r>
              <a:rPr lang="en-US" dirty="0" err="1">
                <a:latin typeface="Times New Roman" pitchFamily="18" charset="0"/>
                <a:cs typeface="Times New Roman" pitchFamily="18" charset="0"/>
              </a:rPr>
              <a:t>CarCrash</a:t>
            </a:r>
            <a:r>
              <a:rPr lang="en-US" dirty="0">
                <a:latin typeface="Times New Roman" pitchFamily="18" charset="0"/>
                <a:cs typeface="Times New Roman" pitchFamily="18" charset="0"/>
              </a:rPr>
              <a:t>: Real-time crash detection analysis and emergency alert </a:t>
            </a:r>
          </a:p>
          <a:p>
            <a:pPr marL="342900" indent="-342900"/>
            <a:r>
              <a:rPr lang="en-US" dirty="0">
                <a:latin typeface="Times New Roman" pitchFamily="18" charset="0"/>
                <a:cs typeface="Times New Roman" pitchFamily="18" charset="0"/>
              </a:rPr>
              <a:t>using </a:t>
            </a:r>
            <a:r>
              <a:rPr lang="en-US" dirty="0" err="1">
                <a:latin typeface="Times New Roman" pitchFamily="18" charset="0"/>
                <a:cs typeface="Times New Roman" pitchFamily="18" charset="0"/>
              </a:rPr>
              <a:t>smartphone</a:t>
            </a:r>
            <a:r>
              <a:rPr lang="en-US" dirty="0">
                <a:latin typeface="Times New Roman" pitchFamily="18" charset="0"/>
                <a:cs typeface="Times New Roman" pitchFamily="18" charset="0"/>
              </a:rPr>
              <a:t>. In 2016 International Conference on Connected Vehicles and Expo (ICCVE) (pp. 36-42). IEEE.. </a:t>
            </a:r>
          </a:p>
          <a:p>
            <a:pPr marL="342900" indent="-342900"/>
            <a:r>
              <a:rPr lang="en-US" dirty="0">
                <a:latin typeface="Times New Roman" pitchFamily="18" charset="0"/>
                <a:cs typeface="Times New Roman" pitchFamily="18" charset="0"/>
              </a:rPr>
              <a:t>3</a:t>
            </a:r>
            <a:r>
              <a:rPr lang="en-US" dirty="0" smtClean="0">
                <a:latin typeface="Times New Roman" pitchFamily="18" charset="0"/>
                <a:cs typeface="Times New Roman" pitchFamily="18" charset="0"/>
              </a:rPr>
              <a:t>. 	Ali</a:t>
            </a:r>
            <a:r>
              <a:rPr lang="en-US" dirty="0">
                <a:latin typeface="Times New Roman" pitchFamily="18" charset="0"/>
                <a:cs typeface="Times New Roman" pitchFamily="18" charset="0"/>
              </a:rPr>
              <a:t>, H.M. and Z.S. </a:t>
            </a:r>
            <a:r>
              <a:rPr lang="en-US" dirty="0" err="1">
                <a:latin typeface="Times New Roman" pitchFamily="18" charset="0"/>
                <a:cs typeface="Times New Roman" pitchFamily="18" charset="0"/>
              </a:rPr>
              <a:t>Alwan</a:t>
            </a:r>
            <a:r>
              <a:rPr lang="en-US" dirty="0">
                <a:latin typeface="Times New Roman" pitchFamily="18" charset="0"/>
                <a:cs typeface="Times New Roman" pitchFamily="18" charset="0"/>
              </a:rPr>
              <a:t>, Car accident detection and  notification system using </a:t>
            </a:r>
            <a:r>
              <a:rPr lang="en-US" dirty="0" err="1">
                <a:latin typeface="Times New Roman" pitchFamily="18" charset="0"/>
                <a:cs typeface="Times New Roman" pitchFamily="18" charset="0"/>
              </a:rPr>
              <a:t>smartphone</a:t>
            </a:r>
            <a:r>
              <a:rPr lang="en-US" dirty="0">
                <a:latin typeface="Times New Roman" pitchFamily="18" charset="0"/>
                <a:cs typeface="Times New Roman" pitchFamily="18" charset="0"/>
              </a:rPr>
              <a:t>. 2017: LAP LAMBERT Academic </a:t>
            </a:r>
          </a:p>
          <a:p>
            <a:pPr marL="342900" indent="-342900"/>
            <a:r>
              <a:rPr lang="en-US" dirty="0">
                <a:latin typeface="Times New Roman" pitchFamily="18" charset="0"/>
                <a:cs typeface="Times New Roman" pitchFamily="18" charset="0"/>
              </a:rPr>
              <a:t>Publishing Saarbrucken. </a:t>
            </a:r>
          </a:p>
          <a:p>
            <a:pPr marL="342900" indent="-342900"/>
            <a:r>
              <a:rPr lang="en-US" dirty="0">
                <a:latin typeface="Times New Roman" pitchFamily="18" charset="0"/>
                <a:cs typeface="Times New Roman" pitchFamily="18" charset="0"/>
              </a:rPr>
              <a:t>4</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Roobini</a:t>
            </a:r>
            <a:r>
              <a:rPr lang="en-US" dirty="0">
                <a:latin typeface="Times New Roman" pitchFamily="18" charset="0"/>
                <a:cs typeface="Times New Roman" pitchFamily="18" charset="0"/>
              </a:rPr>
              <a:t>, M. S., </a:t>
            </a:r>
            <a:r>
              <a:rPr lang="en-US" dirty="0" err="1">
                <a:latin typeface="Times New Roman" pitchFamily="18" charset="0"/>
                <a:cs typeface="Times New Roman" pitchFamily="18" charset="0"/>
              </a:rPr>
              <a:t>Mulakalapally</a:t>
            </a:r>
            <a:r>
              <a:rPr lang="en-US" dirty="0">
                <a:latin typeface="Times New Roman" pitchFamily="18" charset="0"/>
                <a:cs typeface="Times New Roman" pitchFamily="18" charset="0"/>
              </a:rPr>
              <a:t>,  S.,  </a:t>
            </a:r>
            <a:r>
              <a:rPr lang="en-US" dirty="0" err="1">
                <a:latin typeface="Times New Roman" pitchFamily="18" charset="0"/>
                <a:cs typeface="Times New Roman" pitchFamily="18" charset="0"/>
              </a:rPr>
              <a:t>Mungamuri</a:t>
            </a:r>
            <a:r>
              <a:rPr lang="en-US" dirty="0">
                <a:latin typeface="Times New Roman" pitchFamily="18" charset="0"/>
                <a:cs typeface="Times New Roman" pitchFamily="18" charset="0"/>
              </a:rPr>
              <a:t>,  N.,  </a:t>
            </a:r>
            <a:r>
              <a:rPr lang="en-US" dirty="0" err="1">
                <a:latin typeface="Times New Roman" pitchFamily="18" charset="0"/>
                <a:cs typeface="Times New Roman" pitchFamily="18" charset="0"/>
              </a:rPr>
              <a:t>Lakshmi</a:t>
            </a:r>
            <a:r>
              <a:rPr lang="en-US" dirty="0">
                <a:latin typeface="Times New Roman" pitchFamily="18" charset="0"/>
                <a:cs typeface="Times New Roman" pitchFamily="18" charset="0"/>
              </a:rPr>
              <a:t>,  M., </a:t>
            </a:r>
            <a:r>
              <a:rPr lang="en-US" dirty="0" err="1">
                <a:latin typeface="Times New Roman" pitchFamily="18" charset="0"/>
                <a:cs typeface="Times New Roman" pitchFamily="18" charset="0"/>
              </a:rPr>
              <a:t>Ponraj</a:t>
            </a:r>
            <a:r>
              <a:rPr lang="en-US" dirty="0">
                <a:latin typeface="Times New Roman" pitchFamily="18" charset="0"/>
                <a:cs typeface="Times New Roman" pitchFamily="18" charset="0"/>
              </a:rPr>
              <a:t>,  A.,  &amp;  </a:t>
            </a:r>
            <a:r>
              <a:rPr lang="en-US" dirty="0" err="1">
                <a:latin typeface="Times New Roman" pitchFamily="18" charset="0"/>
                <a:cs typeface="Times New Roman" pitchFamily="18" charset="0"/>
              </a:rPr>
              <a:t>Deepa</a:t>
            </a:r>
            <a:r>
              <a:rPr lang="en-US" dirty="0">
                <a:latin typeface="Times New Roman" pitchFamily="18" charset="0"/>
                <a:cs typeface="Times New Roman" pitchFamily="18" charset="0"/>
              </a:rPr>
              <a:t>,  D.  (2020).  Car Accident  Detection  and </a:t>
            </a:r>
          </a:p>
          <a:p>
            <a:pPr marL="342900" indent="-342900"/>
            <a:r>
              <a:rPr lang="en-US" dirty="0">
                <a:latin typeface="Times New Roman" pitchFamily="18" charset="0"/>
                <a:cs typeface="Times New Roman" pitchFamily="18" charset="0"/>
              </a:rPr>
              <a:t>Notification System Using Smartphone. Journal of Computational and Theoretical </a:t>
            </a:r>
            <a:r>
              <a:rPr lang="en-US" dirty="0" err="1">
                <a:latin typeface="Times New Roman" pitchFamily="18" charset="0"/>
                <a:cs typeface="Times New Roman" pitchFamily="18" charset="0"/>
              </a:rPr>
              <a:t>Nanoscience</a:t>
            </a:r>
            <a:r>
              <a:rPr lang="en-US" dirty="0">
                <a:latin typeface="Times New Roman" pitchFamily="18" charset="0"/>
                <a:cs typeface="Times New Roman" pitchFamily="18" charset="0"/>
              </a:rPr>
              <a:t>, 17(8), 3389-3393. </a:t>
            </a:r>
          </a:p>
          <a:p>
            <a:pPr marL="342900" indent="-342900"/>
            <a:r>
              <a:rPr lang="en-US" dirty="0" smtClean="0">
                <a:latin typeface="Times New Roman" pitchFamily="18" charset="0"/>
                <a:cs typeface="Times New Roman" pitchFamily="18" charset="0"/>
              </a:rPr>
              <a:t>5. 	Chen</a:t>
            </a:r>
            <a:r>
              <a:rPr lang="en-US" dirty="0">
                <a:latin typeface="Times New Roman" pitchFamily="18" charset="0"/>
                <a:cs typeface="Times New Roman" pitchFamily="18" charset="0"/>
              </a:rPr>
              <a:t>, L.  B., Li, H. Y., Chang, W.  J.,  Tang, J. J., &amp; Li, K. S. M.  (2015, October). An intelligent vehicular </a:t>
            </a:r>
            <a:r>
              <a:rPr lang="en-US" dirty="0" err="1">
                <a:latin typeface="Times New Roman" pitchFamily="18" charset="0"/>
                <a:cs typeface="Times New Roman" pitchFamily="18" charset="0"/>
              </a:rPr>
              <a:t>telematics</a:t>
            </a:r>
            <a:r>
              <a:rPr lang="en-US" dirty="0">
                <a:latin typeface="Times New Roman" pitchFamily="18" charset="0"/>
                <a:cs typeface="Times New Roman" pitchFamily="18" charset="0"/>
              </a:rPr>
              <a:t>  platform for </a:t>
            </a:r>
          </a:p>
          <a:p>
            <a:pPr marL="342900" indent="-342900"/>
            <a:r>
              <a:rPr lang="en-US" dirty="0">
                <a:latin typeface="Times New Roman" pitchFamily="18" charset="0"/>
                <a:cs typeface="Times New Roman" pitchFamily="18" charset="0"/>
              </a:rPr>
              <a:t>vehicle driving safety supporting system. In 2015 International Conference on Connected Vehicles and Expo (ICCVE) (pp. 210-</a:t>
            </a:r>
          </a:p>
          <a:p>
            <a:pPr marL="342900" indent="-342900"/>
            <a:r>
              <a:rPr lang="en-US" dirty="0">
                <a:latin typeface="Times New Roman" pitchFamily="18" charset="0"/>
                <a:cs typeface="Times New Roman" pitchFamily="18" charset="0"/>
              </a:rPr>
              <a:t>211). IEEE..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87"/>
          </a:xfrm>
        </p:spPr>
        <p:txBody>
          <a:bodyPr rtlCol="0">
            <a:normAutofit fontScale="90000"/>
          </a:bodyPr>
          <a:lstStyle/>
          <a:p>
            <a:pPr fontAlgn="auto">
              <a:spcAft>
                <a:spcPts val="0"/>
              </a:spcAft>
              <a:defRPr/>
            </a:pPr>
            <a:r>
              <a:rPr lang="en-US" b="1" dirty="0" smtClean="0">
                <a:solidFill>
                  <a:srgbClr val="FF0000"/>
                </a:solidFill>
                <a:latin typeface="Times New Roman" pitchFamily="18" charset="0"/>
                <a:cs typeface="Times New Roman" pitchFamily="18" charset="0"/>
              </a:rPr>
              <a:t>ABSTRACT</a:t>
            </a:r>
            <a:endParaRPr lang="en-US" dirty="0"/>
          </a:p>
        </p:txBody>
      </p:sp>
      <p:sp>
        <p:nvSpPr>
          <p:cNvPr id="3075" name="Content Placeholder 2"/>
          <p:cNvSpPr>
            <a:spLocks noGrp="1"/>
          </p:cNvSpPr>
          <p:nvPr>
            <p:ph idx="1"/>
          </p:nvPr>
        </p:nvSpPr>
        <p:spPr>
          <a:xfrm>
            <a:off x="228600" y="1066800"/>
            <a:ext cx="8382000" cy="5111750"/>
          </a:xfrm>
        </p:spPr>
        <p:txBody>
          <a:bodyPr>
            <a:noAutofit/>
          </a:bodyPr>
          <a:lstStyle/>
          <a:p>
            <a:pPr algn="just">
              <a:buNone/>
            </a:pPr>
            <a:r>
              <a:rPr lang="en-GB" sz="1800" dirty="0" smtClean="0">
                <a:latin typeface="Times New Roman" pitchFamily="18" charset="0"/>
                <a:cs typeface="Times New Roman" pitchFamily="18" charset="0"/>
              </a:rPr>
              <a:t>	The </a:t>
            </a:r>
            <a:r>
              <a:rPr lang="en-GB" sz="1800" dirty="0">
                <a:latin typeface="Times New Roman" pitchFamily="18" charset="0"/>
                <a:cs typeface="Times New Roman" pitchFamily="18" charset="0"/>
              </a:rPr>
              <a:t>Internet of Things (</a:t>
            </a:r>
            <a:r>
              <a:rPr lang="en-GB" sz="1800" dirty="0" err="1">
                <a:latin typeface="Times New Roman" pitchFamily="18" charset="0"/>
                <a:cs typeface="Times New Roman" pitchFamily="18" charset="0"/>
              </a:rPr>
              <a:t>IoT</a:t>
            </a:r>
            <a:r>
              <a:rPr lang="en-GB" sz="1800" dirty="0">
                <a:latin typeface="Times New Roman" pitchFamily="18" charset="0"/>
                <a:cs typeface="Times New Roman" pitchFamily="18" charset="0"/>
              </a:rPr>
              <a:t>) has revolutionized road safety through the implementation of an Accident Alert System. This system leverages the capabilities of </a:t>
            </a:r>
            <a:r>
              <a:rPr lang="en-GB" sz="1800" dirty="0" err="1">
                <a:latin typeface="Times New Roman" pitchFamily="18" charset="0"/>
                <a:cs typeface="Times New Roman" pitchFamily="18" charset="0"/>
              </a:rPr>
              <a:t>IoT</a:t>
            </a:r>
            <a:r>
              <a:rPr lang="en-GB" sz="1800" dirty="0">
                <a:latin typeface="Times New Roman" pitchFamily="18" charset="0"/>
                <a:cs typeface="Times New Roman" pitchFamily="18" charset="0"/>
              </a:rPr>
              <a:t> devices and sensors embedded in vehicles to detect and respond promptly to accidents. Equipped with sensors such as accelerometers and collision detectors, vehicles continuously monitor their movements. In the event of a collision, real-time data processing algorithms analyze sensor data to identify the severity of the accident. The system employs communication modules, often utilizing cellular networks or dedicated short-range communication (DSRC), to immediately transmit accident-related information to a central monitoring system or directly to emergency services. </a:t>
            </a:r>
            <a:r>
              <a:rPr lang="en-GB" sz="1800" dirty="0" err="1">
                <a:latin typeface="Times New Roman" pitchFamily="18" charset="0"/>
                <a:cs typeface="Times New Roman" pitchFamily="18" charset="0"/>
              </a:rPr>
              <a:t>Geolocation</a:t>
            </a:r>
            <a:r>
              <a:rPr lang="en-GB" sz="1800" dirty="0">
                <a:latin typeface="Times New Roman" pitchFamily="18" charset="0"/>
                <a:cs typeface="Times New Roman" pitchFamily="18" charset="0"/>
              </a:rPr>
              <a:t> technology ensures accurate identification of the accident's location, enabling swift responses from emergency service providers. Beyond emergency alerts, the system can notify vehicle owners and occupants while also integrating with wearable devices to provide additional health-related information. This integration of </a:t>
            </a:r>
            <a:r>
              <a:rPr lang="en-GB" sz="1800" dirty="0" err="1">
                <a:latin typeface="Times New Roman" pitchFamily="18" charset="0"/>
                <a:cs typeface="Times New Roman" pitchFamily="18" charset="0"/>
              </a:rPr>
              <a:t>IoT</a:t>
            </a:r>
            <a:r>
              <a:rPr lang="en-GB" sz="1800" dirty="0">
                <a:latin typeface="Times New Roman" pitchFamily="18" charset="0"/>
                <a:cs typeface="Times New Roman" pitchFamily="18" charset="0"/>
              </a:rPr>
              <a:t> in accident alert systems not only facilitates rapid emergency responses but also contributes to overall road safety by enhancing communication, automating post-accident assistance processes, and potentially reducing the severity of injuries on the road</a:t>
            </a:r>
            <a:r>
              <a:rPr lang="en-GB" sz="1800" dirty="0" smtClean="0">
                <a:latin typeface="Times New Roman" pitchFamily="18" charset="0"/>
                <a:cs typeface="Times New Roman" pitchFamily="18" charset="0"/>
              </a:rPr>
              <a:t>.</a:t>
            </a:r>
          </a:p>
          <a:p>
            <a:pPr algn="just">
              <a:lnSpc>
                <a:spcPct val="150000"/>
              </a:lnSpc>
              <a:buNone/>
            </a:pPr>
            <a:r>
              <a:rPr lang="en-GB" sz="1800" dirty="0" smtClean="0">
                <a:latin typeface="Times New Roman" pitchFamily="18" charset="0"/>
                <a:cs typeface="Times New Roman" pitchFamily="18" charset="0"/>
              </a:rPr>
              <a:t/>
            </a:r>
            <a:br>
              <a:rPr lang="en-GB" sz="1800" dirty="0" smtClean="0">
                <a:latin typeface="Times New Roman" pitchFamily="18" charset="0"/>
                <a:cs typeface="Times New Roman" pitchFamily="18" charset="0"/>
              </a:rPr>
            </a:br>
            <a:endParaRPr lang="en-US" sz="1800" dirty="0" smtClean="0">
              <a:latin typeface="Times New Roman" pitchFamily="18" charset="0"/>
              <a:cs typeface="Times New Roman" pitchFamily="18" charset="0"/>
            </a:endParaRPr>
          </a:p>
        </p:txBody>
      </p:sp>
      <p:sp>
        <p:nvSpPr>
          <p:cNvPr id="4" name="Date Placeholder 3"/>
          <p:cNvSpPr>
            <a:spLocks noGrp="1"/>
          </p:cNvSpPr>
          <p:nvPr>
            <p:ph type="dt" sz="quarter" idx="10"/>
          </p:nvPr>
        </p:nvSpPr>
        <p:spPr/>
        <p:txBody>
          <a:bodyPr/>
          <a:lstStyle/>
          <a:p>
            <a:pPr>
              <a:defRPr/>
            </a:pPr>
            <a:fld id="{D1B0FCE0-6FF0-44D5-B7E7-8C36EC271109}" type="datetime3">
              <a:rPr lang="en-US" b="1" smtClean="0"/>
              <a:pPr>
                <a:defRPr/>
              </a:pPr>
              <a:t>13 March 2024</a:t>
            </a:fld>
            <a:endParaRPr lang="en-US" b="1" dirty="0"/>
          </a:p>
        </p:txBody>
      </p:sp>
      <p:sp>
        <p:nvSpPr>
          <p:cNvPr id="5" name="Footer Placeholder 4"/>
          <p:cNvSpPr>
            <a:spLocks noGrp="1"/>
          </p:cNvSpPr>
          <p:nvPr>
            <p:ph type="ftr" sz="quarter" idx="11"/>
          </p:nvPr>
        </p:nvSpPr>
        <p:spPr>
          <a:xfrm>
            <a:off x="2971800" y="6324600"/>
            <a:ext cx="3657600" cy="365125"/>
          </a:xfrm>
        </p:spPr>
        <p:txBody>
          <a:bodyPr/>
          <a:lstStyle/>
          <a:p>
            <a:pPr algn="l">
              <a:defRPr/>
            </a:pPr>
            <a:r>
              <a:rPr lang="en-US" b="1" dirty="0" smtClean="0">
                <a:latin typeface="Times New Roman" pitchFamily="18" charset="0"/>
                <a:cs typeface="Times New Roman" pitchFamily="18" charset="0"/>
              </a:rPr>
              <a:t>Department of Computer Science and Engineering</a:t>
            </a:r>
            <a:endParaRPr lang="en-US"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3BFC4B89-F3B7-425F-8A7F-AEFE850EAA4C}" type="slidenum">
              <a:rPr lang="en-US"/>
              <a:pPr>
                <a:defRPr/>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274638"/>
            <a:ext cx="8229600" cy="1011237"/>
          </a:xfrm>
        </p:spPr>
        <p:txBody>
          <a:bodyPr/>
          <a:lstStyle/>
          <a:p>
            <a:r>
              <a:rPr lang="en-US" b="1" dirty="0" smtClean="0">
                <a:solidFill>
                  <a:srgbClr val="FF0000"/>
                </a:solidFill>
                <a:latin typeface="Times New Roman" pitchFamily="18" charset="0"/>
                <a:cs typeface="Times New Roman" pitchFamily="18" charset="0"/>
              </a:rPr>
              <a:t>INTRODUCTION</a:t>
            </a:r>
            <a:endParaRPr lang="en-US" dirty="0" smtClean="0"/>
          </a:p>
        </p:txBody>
      </p:sp>
      <p:sp>
        <p:nvSpPr>
          <p:cNvPr id="4" name="Date Placeholder 3"/>
          <p:cNvSpPr>
            <a:spLocks noGrp="1"/>
          </p:cNvSpPr>
          <p:nvPr>
            <p:ph type="dt" sz="quarter" idx="10"/>
          </p:nvPr>
        </p:nvSpPr>
        <p:spPr/>
        <p:txBody>
          <a:bodyPr/>
          <a:lstStyle/>
          <a:p>
            <a:pPr>
              <a:defRPr/>
            </a:pPr>
            <a:fld id="{D1B0FCE0-6FF0-44D5-B7E7-8C36EC271109}" type="datetime3">
              <a:rPr lang="en-US" b="1">
                <a:latin typeface="Times New Roman" pitchFamily="18" charset="0"/>
                <a:cs typeface="Times New Roman" pitchFamily="18" charset="0"/>
              </a:rPr>
              <a:pPr>
                <a:defRPr/>
              </a:pPr>
              <a:t>13 March 2024</a:t>
            </a:fld>
            <a:endParaRPr lang="en-US" b="1"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2590800" y="6356350"/>
            <a:ext cx="3962400" cy="365125"/>
          </a:xfrm>
        </p:spPr>
        <p:txBody>
          <a:bodyPr/>
          <a:lstStyle/>
          <a:p>
            <a:pPr>
              <a:defRPr/>
            </a:pPr>
            <a:r>
              <a:rPr lang="en-US" b="1" dirty="0" smtClean="0">
                <a:latin typeface="Times New Roman" pitchFamily="18" charset="0"/>
                <a:cs typeface="Times New Roman" pitchFamily="18" charset="0"/>
              </a:rPr>
              <a:t>Department of Computer Science and Engineering</a:t>
            </a:r>
            <a:endParaRPr lang="en-US"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A57FB637-FF90-4035-86C0-754D5AAF2005}" type="slidenum">
              <a:rPr lang="en-US"/>
              <a:pPr>
                <a:defRPr/>
              </a:pPr>
              <a:t>3</a:t>
            </a:fld>
            <a:endParaRPr lang="en-US" dirty="0"/>
          </a:p>
        </p:txBody>
      </p:sp>
      <p:sp>
        <p:nvSpPr>
          <p:cNvPr id="7" name="Content Placeholder 6"/>
          <p:cNvSpPr>
            <a:spLocks noGrp="1"/>
          </p:cNvSpPr>
          <p:nvPr>
            <p:ph idx="1"/>
          </p:nvPr>
        </p:nvSpPr>
        <p:spPr>
          <a:xfrm>
            <a:off x="304800" y="1143000"/>
            <a:ext cx="8229600" cy="4525963"/>
          </a:xfrm>
        </p:spPr>
        <p:txBody>
          <a:bodyPr>
            <a:noAutofit/>
          </a:bodyPr>
          <a:lstStyle/>
          <a:p>
            <a:pPr algn="just">
              <a:lnSpc>
                <a:spcPct val="110000"/>
              </a:lnSpc>
              <a:buNone/>
            </a:pPr>
            <a:r>
              <a:rPr lang="en-GB" sz="1800" dirty="0" smtClean="0">
                <a:latin typeface="Times New Roman" pitchFamily="18" charset="0"/>
                <a:cs typeface="Times New Roman" pitchFamily="18" charset="0"/>
              </a:rPr>
              <a:t>	The </a:t>
            </a:r>
            <a:r>
              <a:rPr lang="en-GB" sz="1800" dirty="0">
                <a:latin typeface="Times New Roman" pitchFamily="18" charset="0"/>
                <a:cs typeface="Times New Roman" pitchFamily="18" charset="0"/>
              </a:rPr>
              <a:t>integration of the Internet of Things (</a:t>
            </a:r>
            <a:r>
              <a:rPr lang="en-GB" sz="1800" dirty="0" err="1">
                <a:latin typeface="Times New Roman" pitchFamily="18" charset="0"/>
                <a:cs typeface="Times New Roman" pitchFamily="18" charset="0"/>
              </a:rPr>
              <a:t>IoT</a:t>
            </a:r>
            <a:r>
              <a:rPr lang="en-GB" sz="1800" dirty="0">
                <a:latin typeface="Times New Roman" pitchFamily="18" charset="0"/>
                <a:cs typeface="Times New Roman" pitchFamily="18" charset="0"/>
              </a:rPr>
              <a:t>) in vehicular systems has ushered in a new era of road safety, particularly through the development and implementation of </a:t>
            </a:r>
            <a:r>
              <a:rPr lang="en-GB" sz="1800" dirty="0" err="1">
                <a:latin typeface="Times New Roman" pitchFamily="18" charset="0"/>
                <a:cs typeface="Times New Roman" pitchFamily="18" charset="0"/>
              </a:rPr>
              <a:t>IoT</a:t>
            </a:r>
            <a:r>
              <a:rPr lang="en-GB" sz="1800" dirty="0">
                <a:latin typeface="Times New Roman" pitchFamily="18" charset="0"/>
                <a:cs typeface="Times New Roman" pitchFamily="18" charset="0"/>
              </a:rPr>
              <a:t>-based Accident Alert Systems. As technology continues to advance, the intersection of smart vehicles, sensors, and real-time communication capabilities has enabled the creation of intelligent systems designed to detect and respond swiftly to road accidents. The primary objective of these systems is to enhance emergency response mechanisms by leveraging the data generated by sensors within vehicles. By continuously monitoring vehicle movements and employing sophisticated algorithms, these systems can promptly identify and assess the severity of accidents. Through seamless communication modules, the Accident Alert System transmits critical information to centralized monitoring platforms and emergency service providers, enabling faster and more efficient response times. This integration of </a:t>
            </a:r>
            <a:r>
              <a:rPr lang="en-GB" sz="1800" dirty="0" err="1">
                <a:latin typeface="Times New Roman" pitchFamily="18" charset="0"/>
                <a:cs typeface="Times New Roman" pitchFamily="18" charset="0"/>
              </a:rPr>
              <a:t>IoT</a:t>
            </a:r>
            <a:r>
              <a:rPr lang="en-GB" sz="1800" dirty="0">
                <a:latin typeface="Times New Roman" pitchFamily="18" charset="0"/>
                <a:cs typeface="Times New Roman" pitchFamily="18" charset="0"/>
              </a:rPr>
              <a:t> not only transforms the way accidents are detected and reported but also plays a pivotal role in improving overall road safety and reducing the impact of accidents on both human lives and vehicular assets.</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8"/>
          <p:cNvSpPr>
            <a:spLocks noGrp="1"/>
          </p:cNvSpPr>
          <p:nvPr>
            <p:ph type="title"/>
          </p:nvPr>
        </p:nvSpPr>
        <p:spPr>
          <a:xfrm>
            <a:off x="457200" y="274638"/>
            <a:ext cx="8229600" cy="792162"/>
          </a:xfrm>
        </p:spPr>
        <p:txBody>
          <a:bodyPr/>
          <a:lstStyle/>
          <a:p>
            <a:r>
              <a:rPr lang="en-US" b="1" dirty="0" smtClean="0">
                <a:solidFill>
                  <a:srgbClr val="FF0000"/>
                </a:solidFill>
                <a:latin typeface="Times New Roman" pitchFamily="18" charset="0"/>
                <a:cs typeface="Times New Roman" pitchFamily="18" charset="0"/>
              </a:rPr>
              <a:t>LITERATURE SURVEY</a:t>
            </a:r>
          </a:p>
        </p:txBody>
      </p:sp>
      <p:graphicFrame>
        <p:nvGraphicFramePr>
          <p:cNvPr id="7" name="Content Placeholder 6"/>
          <p:cNvGraphicFramePr>
            <a:graphicFrameLocks noGrp="1"/>
          </p:cNvGraphicFramePr>
          <p:nvPr>
            <p:ph idx="1"/>
          </p:nvPr>
        </p:nvGraphicFramePr>
        <p:xfrm>
          <a:off x="142875" y="1143001"/>
          <a:ext cx="8772525" cy="5915948"/>
        </p:xfrm>
        <a:graphic>
          <a:graphicData uri="http://schemas.openxmlformats.org/drawingml/2006/table">
            <a:tbl>
              <a:tblPr firstRow="1" bandRow="1">
                <a:tableStyleId>{5940675A-B579-460E-94D1-54222C63F5DA}</a:tableStyleId>
              </a:tblPr>
              <a:tblGrid>
                <a:gridCol w="571504"/>
                <a:gridCol w="1214446"/>
                <a:gridCol w="2357454"/>
                <a:gridCol w="1951634"/>
                <a:gridCol w="1906018"/>
                <a:gridCol w="771469"/>
              </a:tblGrid>
              <a:tr h="347692">
                <a:tc>
                  <a:txBody>
                    <a:bodyPr/>
                    <a:lstStyle/>
                    <a:p>
                      <a:pPr algn="ctr"/>
                      <a:r>
                        <a:rPr lang="en-IN" sz="1500" b="1" dirty="0" smtClean="0">
                          <a:latin typeface="Times New Roman" pitchFamily="18" charset="0"/>
                          <a:cs typeface="Times New Roman" pitchFamily="18" charset="0"/>
                        </a:rPr>
                        <a:t>SNO</a:t>
                      </a:r>
                      <a:endParaRPr lang="en-US" sz="1500" b="1" dirty="0">
                        <a:latin typeface="Times New Roman" pitchFamily="18" charset="0"/>
                        <a:cs typeface="Times New Roman" pitchFamily="18" charset="0"/>
                      </a:endParaRPr>
                    </a:p>
                  </a:txBody>
                  <a:tcPr/>
                </a:tc>
                <a:tc>
                  <a:txBody>
                    <a:bodyPr/>
                    <a:lstStyle/>
                    <a:p>
                      <a:pPr algn="ctr"/>
                      <a:r>
                        <a:rPr lang="en-IN" sz="1500" b="1" dirty="0" smtClean="0">
                          <a:latin typeface="Times New Roman" pitchFamily="18" charset="0"/>
                          <a:cs typeface="Times New Roman" pitchFamily="18" charset="0"/>
                        </a:rPr>
                        <a:t>TITLE</a:t>
                      </a:r>
                      <a:endParaRPr lang="en-US" sz="1500" b="1" dirty="0">
                        <a:latin typeface="Times New Roman" pitchFamily="18" charset="0"/>
                        <a:cs typeface="Times New Roman" pitchFamily="18" charset="0"/>
                      </a:endParaRPr>
                    </a:p>
                  </a:txBody>
                  <a:tcPr/>
                </a:tc>
                <a:tc>
                  <a:txBody>
                    <a:bodyPr/>
                    <a:lstStyle/>
                    <a:p>
                      <a:pPr algn="ctr"/>
                      <a:r>
                        <a:rPr lang="en-IN" sz="1500" b="1" dirty="0" smtClean="0">
                          <a:latin typeface="Times New Roman" pitchFamily="18" charset="0"/>
                          <a:cs typeface="Times New Roman" pitchFamily="18" charset="0"/>
                        </a:rPr>
                        <a:t>ABSTRACT</a:t>
                      </a:r>
                      <a:endParaRPr lang="en-US" sz="1500" b="1" dirty="0">
                        <a:latin typeface="Times New Roman" pitchFamily="18" charset="0"/>
                        <a:cs typeface="Times New Roman" pitchFamily="18" charset="0"/>
                      </a:endParaRPr>
                    </a:p>
                  </a:txBody>
                  <a:tcPr/>
                </a:tc>
                <a:tc>
                  <a:txBody>
                    <a:bodyPr/>
                    <a:lstStyle/>
                    <a:p>
                      <a:pPr algn="ctr"/>
                      <a:r>
                        <a:rPr lang="en-IN" sz="1500" b="1" dirty="0" smtClean="0">
                          <a:latin typeface="Times New Roman" pitchFamily="18" charset="0"/>
                          <a:cs typeface="Times New Roman" pitchFamily="18" charset="0"/>
                        </a:rPr>
                        <a:t>METHODOLOGY</a:t>
                      </a:r>
                      <a:endParaRPr lang="en-US" sz="1500" b="1" dirty="0">
                        <a:latin typeface="Times New Roman" pitchFamily="18" charset="0"/>
                        <a:cs typeface="Times New Roman" pitchFamily="18" charset="0"/>
                      </a:endParaRPr>
                    </a:p>
                  </a:txBody>
                  <a:tcPr/>
                </a:tc>
                <a:tc>
                  <a:txBody>
                    <a:bodyPr/>
                    <a:lstStyle/>
                    <a:p>
                      <a:pPr algn="ctr"/>
                      <a:r>
                        <a:rPr lang="en-IN" sz="1500" b="1" dirty="0" smtClean="0">
                          <a:latin typeface="Times New Roman" pitchFamily="18" charset="0"/>
                          <a:cs typeface="Times New Roman" pitchFamily="18" charset="0"/>
                        </a:rPr>
                        <a:t>RESULTS</a:t>
                      </a:r>
                      <a:endParaRPr lang="en-US" sz="1500" b="1" dirty="0">
                        <a:latin typeface="Times New Roman" pitchFamily="18" charset="0"/>
                        <a:cs typeface="Times New Roman" pitchFamily="18" charset="0"/>
                      </a:endParaRPr>
                    </a:p>
                  </a:txBody>
                  <a:tcPr/>
                </a:tc>
                <a:tc>
                  <a:txBody>
                    <a:bodyPr/>
                    <a:lstStyle/>
                    <a:p>
                      <a:pPr algn="ctr"/>
                      <a:r>
                        <a:rPr lang="en-IN" sz="1500" b="1" dirty="0" smtClean="0">
                          <a:latin typeface="Times New Roman" pitchFamily="18" charset="0"/>
                          <a:cs typeface="Times New Roman" pitchFamily="18" charset="0"/>
                        </a:rPr>
                        <a:t>YEAR</a:t>
                      </a:r>
                      <a:endParaRPr lang="en-US" sz="1500" b="1" dirty="0">
                        <a:latin typeface="Times New Roman" pitchFamily="18" charset="0"/>
                        <a:cs typeface="Times New Roman" pitchFamily="18" charset="0"/>
                      </a:endParaRPr>
                    </a:p>
                  </a:txBody>
                  <a:tcPr/>
                </a:tc>
              </a:tr>
              <a:tr h="5367308">
                <a:tc>
                  <a:txBody>
                    <a:bodyPr/>
                    <a:lstStyle/>
                    <a:p>
                      <a:pPr algn="ctr"/>
                      <a:r>
                        <a:rPr lang="en-IN" sz="1500" dirty="0" smtClean="0">
                          <a:latin typeface="Times New Roman" pitchFamily="18" charset="0"/>
                          <a:cs typeface="Times New Roman" pitchFamily="18" charset="0"/>
                        </a:rPr>
                        <a:t>1</a:t>
                      </a:r>
                      <a:endParaRPr lang="en-US" sz="1500" dirty="0">
                        <a:latin typeface="Times New Roman" pitchFamily="18" charset="0"/>
                        <a:cs typeface="Times New Roman" pitchFamily="18" charset="0"/>
                      </a:endParaRPr>
                    </a:p>
                  </a:txBody>
                  <a:tcPr/>
                </a:tc>
                <a:tc>
                  <a:txBody>
                    <a:bodyPr/>
                    <a:lstStyle/>
                    <a:p>
                      <a:pPr algn="just"/>
                      <a:r>
                        <a:rPr lang="en-US" sz="1600" b="0" kern="1200" dirty="0" smtClean="0">
                          <a:solidFill>
                            <a:schemeClr val="tx1"/>
                          </a:solidFill>
                          <a:latin typeface="Times New Roman" pitchFamily="18" charset="0"/>
                          <a:ea typeface="+mn-ea"/>
                          <a:cs typeface="Times New Roman" pitchFamily="18" charset="0"/>
                        </a:rPr>
                        <a:t>Driver</a:t>
                      </a:r>
                    </a:p>
                    <a:p>
                      <a:pPr algn="just"/>
                      <a:r>
                        <a:rPr lang="en-US" sz="1600" b="0" kern="1200" dirty="0" smtClean="0">
                          <a:solidFill>
                            <a:schemeClr val="tx1"/>
                          </a:solidFill>
                          <a:latin typeface="Times New Roman" pitchFamily="18" charset="0"/>
                          <a:ea typeface="+mn-ea"/>
                          <a:cs typeface="Times New Roman" pitchFamily="18" charset="0"/>
                        </a:rPr>
                        <a:t>fatigue detection with fine-grained Wi-Fi signal features</a:t>
                      </a:r>
                      <a:endParaRPr lang="en-US" sz="1600" b="0" dirty="0">
                        <a:latin typeface="Times New Roman" pitchFamily="18" charset="0"/>
                        <a:ea typeface="Calibri"/>
                        <a:cs typeface="Times New Roman" pitchFamily="18" charset="0"/>
                      </a:endParaRPr>
                    </a:p>
                  </a:txBody>
                  <a:tcPr marL="68580" marR="68580" marT="0" marB="0"/>
                </a:tc>
                <a:tc>
                  <a:txBody>
                    <a:bodyPr/>
                    <a:lstStyle/>
                    <a:p>
                      <a:pPr marL="0" marR="0" algn="just">
                        <a:lnSpc>
                          <a:spcPct val="100000"/>
                        </a:lnSpc>
                        <a:spcBef>
                          <a:spcPts val="0"/>
                        </a:spcBef>
                        <a:spcAft>
                          <a:spcPts val="0"/>
                        </a:spcAft>
                      </a:pPr>
                      <a:r>
                        <a:rPr lang="en-US" sz="1600" b="0" kern="1200" dirty="0" smtClean="0">
                          <a:solidFill>
                            <a:schemeClr val="tx1"/>
                          </a:solidFill>
                          <a:latin typeface="Times New Roman" pitchFamily="18" charset="0"/>
                          <a:ea typeface="+mn-ea"/>
                          <a:cs typeface="Times New Roman" pitchFamily="18" charset="0"/>
                        </a:rPr>
                        <a:t>vision-based approaches suffer from view-blocking or vision distortion problems and EEG-based systems are intrusive, and the drivers have to use/wear the devices with inconvenience or additional costs. In our work, we propose a novel Wi-Fi signals based fatigue detection approach, called </a:t>
                      </a:r>
                      <a:r>
                        <a:rPr lang="en-US" sz="1600" b="0" kern="1200" dirty="0" err="1" smtClean="0">
                          <a:solidFill>
                            <a:schemeClr val="tx1"/>
                          </a:solidFill>
                          <a:latin typeface="Times New Roman" pitchFamily="18" charset="0"/>
                          <a:ea typeface="+mn-ea"/>
                          <a:cs typeface="Times New Roman" pitchFamily="18" charset="0"/>
                        </a:rPr>
                        <a:t>WiFi</a:t>
                      </a:r>
                      <a:r>
                        <a:rPr lang="en-US" sz="1600" b="0" kern="1200" dirty="0" smtClean="0">
                          <a:solidFill>
                            <a:schemeClr val="tx1"/>
                          </a:solidFill>
                          <a:latin typeface="Times New Roman" pitchFamily="18" charset="0"/>
                          <a:ea typeface="+mn-ea"/>
                          <a:cs typeface="Times New Roman" pitchFamily="18" charset="0"/>
                        </a:rPr>
                        <a:t> and to overcome the drawbacks as associated with the current works. </a:t>
                      </a:r>
                      <a:r>
                        <a:rPr lang="en-US" sz="1600" b="0" kern="1200" dirty="0" err="1" smtClean="0">
                          <a:solidFill>
                            <a:schemeClr val="tx1"/>
                          </a:solidFill>
                          <a:latin typeface="Times New Roman" pitchFamily="18" charset="0"/>
                          <a:ea typeface="+mn-ea"/>
                          <a:cs typeface="Times New Roman" pitchFamily="18" charset="0"/>
                        </a:rPr>
                        <a:t>WiFi</a:t>
                      </a:r>
                      <a:r>
                        <a:rPr lang="en-US" sz="1600" b="0" kern="1200" dirty="0" smtClean="0">
                          <a:solidFill>
                            <a:schemeClr val="tx1"/>
                          </a:solidFill>
                          <a:latin typeface="Times New Roman" pitchFamily="18" charset="0"/>
                          <a:ea typeface="+mn-ea"/>
                          <a:cs typeface="Times New Roman" pitchFamily="18" charset="0"/>
                        </a:rPr>
                        <a:t> and is simple and (wearable) device-free. </a:t>
                      </a:r>
                      <a:endParaRPr lang="en-US" sz="1600" b="0" dirty="0">
                        <a:latin typeface="Times New Roman" pitchFamily="18" charset="0"/>
                        <a:ea typeface="Calibri"/>
                        <a:cs typeface="Times New Roman" pitchFamily="18" charset="0"/>
                      </a:endParaRPr>
                    </a:p>
                  </a:txBody>
                  <a:tcPr marL="114300" marR="114300" marT="0" marB="0"/>
                </a:tc>
                <a:tc>
                  <a:txBody>
                    <a:bodyPr/>
                    <a:lstStyle/>
                    <a:p>
                      <a:pPr marL="21590" marR="0" algn="just">
                        <a:lnSpc>
                          <a:spcPct val="115000"/>
                        </a:lnSpc>
                        <a:spcBef>
                          <a:spcPts val="0"/>
                        </a:spcBef>
                        <a:spcAft>
                          <a:spcPts val="0"/>
                        </a:spcAft>
                        <a:tabLst>
                          <a:tab pos="111125" algn="l"/>
                        </a:tabLst>
                      </a:pPr>
                      <a:r>
                        <a:rPr lang="en-GB" sz="1500" b="0" i="0" kern="1200" dirty="0" smtClean="0">
                          <a:solidFill>
                            <a:schemeClr val="tx1"/>
                          </a:solidFill>
                          <a:latin typeface="Times New Roman" pitchFamily="18" charset="0"/>
                          <a:ea typeface="+mn-ea"/>
                          <a:cs typeface="Times New Roman" pitchFamily="18" charset="0"/>
                        </a:rPr>
                        <a:t>Driver fatigue is a leading factor in road accidents that can cause severe fatalities. However, vision-based approaches suffer from view-blocking or vision distortion problems and EEG-based systems are intrusive, and the drivers have to use/wear the devices with inconvenience or additional costs. </a:t>
                      </a:r>
                      <a:endParaRPr lang="en-US" sz="1500" b="0" dirty="0">
                        <a:latin typeface="Times New Roman" pitchFamily="18" charset="0"/>
                        <a:ea typeface="Calibri"/>
                        <a:cs typeface="Times New Roman" pitchFamily="18" charset="0"/>
                      </a:endParaRPr>
                    </a:p>
                  </a:txBody>
                  <a:tcPr/>
                </a:tc>
                <a:tc>
                  <a:txBody>
                    <a:bodyPr/>
                    <a:lstStyle/>
                    <a:p>
                      <a:pPr marL="0" marR="0" algn="just">
                        <a:lnSpc>
                          <a:spcPct val="115000"/>
                        </a:lnSpc>
                        <a:spcBef>
                          <a:spcPts val="0"/>
                        </a:spcBef>
                        <a:spcAft>
                          <a:spcPts val="0"/>
                        </a:spcAft>
                        <a:buFont typeface="Arial" pitchFamily="34" charset="0"/>
                        <a:buNone/>
                      </a:pPr>
                      <a:r>
                        <a:rPr lang="en-GB" sz="1500" b="0" i="0" kern="1200" dirty="0" smtClean="0">
                          <a:solidFill>
                            <a:schemeClr val="tx1"/>
                          </a:solidFill>
                          <a:latin typeface="Times New Roman" pitchFamily="18" charset="0"/>
                          <a:ea typeface="+mn-ea"/>
                          <a:cs typeface="Times New Roman" pitchFamily="18" charset="0"/>
                        </a:rPr>
                        <a:t>In this approach, the fine-grained details of Wi-Fi signals, such as signal strength, signal-to-noise ratio, and signal fluctuations, are analyzed in real-time. Machine learning algorithms can be trained to recognize patterns</a:t>
                      </a:r>
                      <a:endParaRPr lang="en-US" sz="1500" b="0" dirty="0">
                        <a:latin typeface="Times New Roman" pitchFamily="18" charset="0"/>
                        <a:ea typeface="Calibri"/>
                        <a:cs typeface="Times New Roman" pitchFamily="18" charset="0"/>
                      </a:endParaRPr>
                    </a:p>
                  </a:txBody>
                  <a:tcPr marL="114300" marR="114300" marT="0" marB="0"/>
                </a:tc>
                <a:tc>
                  <a:txBody>
                    <a:bodyPr/>
                    <a:lstStyle/>
                    <a:p>
                      <a:pPr algn="ctr"/>
                      <a:r>
                        <a:rPr lang="en-IN" sz="1500" b="0" dirty="0" smtClean="0">
                          <a:latin typeface="Times New Roman" pitchFamily="18" charset="0"/>
                          <a:cs typeface="Times New Roman" pitchFamily="18" charset="0"/>
                        </a:rPr>
                        <a:t>2020</a:t>
                      </a:r>
                      <a:endParaRPr lang="en-US" sz="1500" b="0" dirty="0">
                        <a:latin typeface="Times New Roman" pitchFamily="18" charset="0"/>
                        <a:cs typeface="Times New Roman" pitchFamily="18" charset="0"/>
                      </a:endParaRPr>
                    </a:p>
                  </a:txBody>
                  <a:tcPr/>
                </a:tc>
              </a:tr>
            </a:tbl>
          </a:graphicData>
        </a:graphic>
      </p:graphicFrame>
      <p:sp>
        <p:nvSpPr>
          <p:cNvPr id="16" name="Date Placeholder 15"/>
          <p:cNvSpPr>
            <a:spLocks noGrp="1"/>
          </p:cNvSpPr>
          <p:nvPr>
            <p:ph type="dt" sz="quarter" idx="10"/>
          </p:nvPr>
        </p:nvSpPr>
        <p:spPr/>
        <p:txBody>
          <a:bodyPr/>
          <a:lstStyle/>
          <a:p>
            <a:pPr>
              <a:defRPr/>
            </a:pPr>
            <a:fld id="{E0A95945-2C24-43FB-A556-7AF5BCC87B8B}" type="datetime3">
              <a:rPr lang="en-US" b="1">
                <a:latin typeface="Times New Roman" pitchFamily="18" charset="0"/>
                <a:cs typeface="Times New Roman" pitchFamily="18" charset="0"/>
              </a:rPr>
              <a:pPr>
                <a:defRPr/>
              </a:pPr>
              <a:t>13 March 2024</a:t>
            </a:fld>
            <a:endParaRPr lang="en-US" b="1" dirty="0">
              <a:latin typeface="Times New Roman" pitchFamily="18" charset="0"/>
              <a:cs typeface="Times New Roman" pitchFamily="18" charset="0"/>
            </a:endParaRPr>
          </a:p>
        </p:txBody>
      </p:sp>
      <p:sp>
        <p:nvSpPr>
          <p:cNvPr id="18" name="Footer Placeholder 17"/>
          <p:cNvSpPr>
            <a:spLocks noGrp="1"/>
          </p:cNvSpPr>
          <p:nvPr>
            <p:ph type="ftr" sz="quarter" idx="11"/>
          </p:nvPr>
        </p:nvSpPr>
        <p:spPr>
          <a:xfrm>
            <a:off x="4500562" y="8358222"/>
            <a:ext cx="3581400" cy="365125"/>
          </a:xfrm>
        </p:spPr>
        <p:txBody>
          <a:bodyPr/>
          <a:lstStyle/>
          <a:p>
            <a:pPr>
              <a:defRPr/>
            </a:pPr>
            <a:r>
              <a:rPr lang="en-US" b="1" dirty="0">
                <a:latin typeface="Times New Roman" pitchFamily="18" charset="0"/>
                <a:cs typeface="Times New Roman" pitchFamily="18" charset="0"/>
              </a:rPr>
              <a:t>Department of Computer Science and Engineering</a:t>
            </a:r>
          </a:p>
        </p:txBody>
      </p:sp>
      <p:sp>
        <p:nvSpPr>
          <p:cNvPr id="17" name="Slide Number Placeholder 16"/>
          <p:cNvSpPr>
            <a:spLocks noGrp="1"/>
          </p:cNvSpPr>
          <p:nvPr>
            <p:ph type="sldNum" sz="quarter" idx="12"/>
          </p:nvPr>
        </p:nvSpPr>
        <p:spPr/>
        <p:txBody>
          <a:bodyPr/>
          <a:lstStyle/>
          <a:p>
            <a:pPr>
              <a:defRPr/>
            </a:pPr>
            <a:fld id="{75BE3563-5DFB-44C2-9F4D-FEA94A83055C}" type="slidenum">
              <a:rPr lang="en-US" b="1">
                <a:latin typeface="Times New Roman" pitchFamily="18" charset="0"/>
                <a:cs typeface="Times New Roman" pitchFamily="18" charset="0"/>
              </a:rPr>
              <a:pPr>
                <a:defRPr/>
              </a:pPr>
              <a:t>4</a:t>
            </a:fld>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152401" y="990600"/>
          <a:ext cx="8762999" cy="5410200"/>
        </p:xfrm>
        <a:graphic>
          <a:graphicData uri="http://schemas.openxmlformats.org/drawingml/2006/table">
            <a:tbl>
              <a:tblPr firstRow="1" bandRow="1">
                <a:tableStyleId>{5940675A-B579-460E-94D1-54222C63F5DA}</a:tableStyleId>
              </a:tblPr>
              <a:tblGrid>
                <a:gridCol w="561672"/>
                <a:gridCol w="1193553"/>
                <a:gridCol w="2316896"/>
                <a:gridCol w="1918057"/>
                <a:gridCol w="1873226"/>
                <a:gridCol w="899595"/>
              </a:tblGrid>
              <a:tr h="555779">
                <a:tc>
                  <a:txBody>
                    <a:bodyPr/>
                    <a:lstStyle/>
                    <a:p>
                      <a:pPr algn="ctr"/>
                      <a:r>
                        <a:rPr lang="en-IN" sz="1500" b="1" dirty="0" smtClean="0">
                          <a:latin typeface="Times New Roman" pitchFamily="18" charset="0"/>
                          <a:cs typeface="Times New Roman" pitchFamily="18" charset="0"/>
                        </a:rPr>
                        <a:t>SNO</a:t>
                      </a:r>
                      <a:endParaRPr lang="en-US" sz="1500" b="1" dirty="0">
                        <a:latin typeface="Times New Roman" pitchFamily="18" charset="0"/>
                        <a:cs typeface="Times New Roman" pitchFamily="18" charset="0"/>
                      </a:endParaRPr>
                    </a:p>
                  </a:txBody>
                  <a:tcPr/>
                </a:tc>
                <a:tc>
                  <a:txBody>
                    <a:bodyPr/>
                    <a:lstStyle/>
                    <a:p>
                      <a:pPr algn="ctr"/>
                      <a:r>
                        <a:rPr lang="en-IN" sz="1500" b="1" dirty="0" smtClean="0">
                          <a:latin typeface="Times New Roman" pitchFamily="18" charset="0"/>
                          <a:cs typeface="Times New Roman" pitchFamily="18" charset="0"/>
                        </a:rPr>
                        <a:t>TITLE</a:t>
                      </a:r>
                      <a:endParaRPr lang="en-US" sz="1500" b="1" dirty="0">
                        <a:latin typeface="Times New Roman" pitchFamily="18" charset="0"/>
                        <a:cs typeface="Times New Roman" pitchFamily="18" charset="0"/>
                      </a:endParaRPr>
                    </a:p>
                  </a:txBody>
                  <a:tcPr/>
                </a:tc>
                <a:tc>
                  <a:txBody>
                    <a:bodyPr/>
                    <a:lstStyle/>
                    <a:p>
                      <a:pPr algn="ctr"/>
                      <a:r>
                        <a:rPr lang="en-IN" sz="1500" b="1" dirty="0" smtClean="0">
                          <a:latin typeface="Times New Roman" pitchFamily="18" charset="0"/>
                          <a:cs typeface="Times New Roman" pitchFamily="18" charset="0"/>
                        </a:rPr>
                        <a:t>ABSTRACT</a:t>
                      </a:r>
                      <a:endParaRPr lang="en-US" sz="1500" b="1" dirty="0">
                        <a:latin typeface="Times New Roman" pitchFamily="18" charset="0"/>
                        <a:cs typeface="Times New Roman" pitchFamily="18" charset="0"/>
                      </a:endParaRPr>
                    </a:p>
                  </a:txBody>
                  <a:tcPr/>
                </a:tc>
                <a:tc>
                  <a:txBody>
                    <a:bodyPr/>
                    <a:lstStyle/>
                    <a:p>
                      <a:pPr algn="ctr"/>
                      <a:r>
                        <a:rPr lang="en-IN" sz="1500" b="1" dirty="0" smtClean="0">
                          <a:latin typeface="Times New Roman" pitchFamily="18" charset="0"/>
                          <a:cs typeface="Times New Roman" pitchFamily="18" charset="0"/>
                        </a:rPr>
                        <a:t>METHODOLOGY</a:t>
                      </a:r>
                      <a:endParaRPr lang="en-US" sz="1500" b="1" dirty="0">
                        <a:latin typeface="Times New Roman" pitchFamily="18" charset="0"/>
                        <a:cs typeface="Times New Roman" pitchFamily="18" charset="0"/>
                      </a:endParaRPr>
                    </a:p>
                  </a:txBody>
                  <a:tcPr/>
                </a:tc>
                <a:tc>
                  <a:txBody>
                    <a:bodyPr/>
                    <a:lstStyle/>
                    <a:p>
                      <a:pPr algn="ctr"/>
                      <a:r>
                        <a:rPr lang="en-IN" sz="1500" b="1" dirty="0" smtClean="0">
                          <a:latin typeface="Times New Roman" pitchFamily="18" charset="0"/>
                          <a:cs typeface="Times New Roman" pitchFamily="18" charset="0"/>
                        </a:rPr>
                        <a:t>RESULTS</a:t>
                      </a:r>
                      <a:endParaRPr lang="en-US" sz="1500" b="1" dirty="0">
                        <a:latin typeface="Times New Roman" pitchFamily="18" charset="0"/>
                        <a:cs typeface="Times New Roman" pitchFamily="18" charset="0"/>
                      </a:endParaRPr>
                    </a:p>
                  </a:txBody>
                  <a:tcPr/>
                </a:tc>
                <a:tc>
                  <a:txBody>
                    <a:bodyPr/>
                    <a:lstStyle/>
                    <a:p>
                      <a:pPr algn="ctr"/>
                      <a:r>
                        <a:rPr lang="en-IN" sz="1500" b="1" dirty="0" smtClean="0">
                          <a:latin typeface="Times New Roman" pitchFamily="18" charset="0"/>
                          <a:cs typeface="Times New Roman" pitchFamily="18" charset="0"/>
                        </a:rPr>
                        <a:t>YEAR</a:t>
                      </a:r>
                      <a:endParaRPr lang="en-US" sz="1500" b="1" dirty="0">
                        <a:latin typeface="Times New Roman" pitchFamily="18" charset="0"/>
                        <a:cs typeface="Times New Roman" pitchFamily="18" charset="0"/>
                      </a:endParaRPr>
                    </a:p>
                  </a:txBody>
                  <a:tcPr/>
                </a:tc>
              </a:tr>
              <a:tr h="4854421">
                <a:tc>
                  <a:txBody>
                    <a:bodyPr/>
                    <a:lstStyle/>
                    <a:p>
                      <a:pPr algn="ctr"/>
                      <a:r>
                        <a:rPr lang="en-GB" sz="1500" dirty="0" smtClean="0">
                          <a:latin typeface="Times New Roman" pitchFamily="18" charset="0"/>
                          <a:cs typeface="Times New Roman" pitchFamily="18" charset="0"/>
                        </a:rPr>
                        <a:t>2.</a:t>
                      </a:r>
                      <a:endParaRPr lang="en-US" sz="1500" dirty="0">
                        <a:latin typeface="Times New Roman" pitchFamily="18" charset="0"/>
                        <a:cs typeface="Times New Roman" pitchFamily="18" charset="0"/>
                      </a:endParaRPr>
                    </a:p>
                  </a:txBody>
                  <a:tcPr/>
                </a:tc>
                <a:tc>
                  <a:txBody>
                    <a:bodyPr/>
                    <a:lstStyle/>
                    <a:p>
                      <a:r>
                        <a:rPr lang="en-US" sz="1500" kern="1200" dirty="0" smtClean="0">
                          <a:solidFill>
                            <a:schemeClr val="tx1"/>
                          </a:solidFill>
                          <a:latin typeface="Times New Roman" pitchFamily="18" charset="0"/>
                          <a:ea typeface="+mn-ea"/>
                          <a:cs typeface="Times New Roman" pitchFamily="18" charset="0"/>
                        </a:rPr>
                        <a:t>Toward real-time precise point positioning: Differential </a:t>
                      </a:r>
                    </a:p>
                    <a:p>
                      <a:r>
                        <a:rPr lang="en-US" sz="1500" kern="1200" dirty="0" smtClean="0">
                          <a:solidFill>
                            <a:schemeClr val="tx1"/>
                          </a:solidFill>
                          <a:latin typeface="Times New Roman" pitchFamily="18" charset="0"/>
                          <a:ea typeface="+mn-ea"/>
                          <a:cs typeface="Times New Roman" pitchFamily="18" charset="0"/>
                        </a:rPr>
                        <a:t>GPS based on IGS ultra rapid product</a:t>
                      </a:r>
                      <a:endParaRPr lang="en-US" sz="1500" dirty="0">
                        <a:latin typeface="Times New Roman" pitchFamily="18" charset="0"/>
                        <a:ea typeface="Calibri"/>
                        <a:cs typeface="Times New Roman" pitchFamily="18" charset="0"/>
                      </a:endParaRPr>
                    </a:p>
                  </a:txBody>
                  <a:tcPr marL="114300" marR="114300" marT="0" marB="0"/>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GB" sz="1500" b="0" i="0" kern="1200" dirty="0" smtClean="0">
                          <a:solidFill>
                            <a:schemeClr val="tx1"/>
                          </a:solidFill>
                          <a:latin typeface="Times New Roman" pitchFamily="18" charset="0"/>
                          <a:ea typeface="+mn-ea"/>
                          <a:cs typeface="Times New Roman" pitchFamily="18" charset="0"/>
                        </a:rPr>
                        <a:t>The pursuit of real-time Precise Point Positioning (PPP) in Global Navigation Satellite System (GNSS) applications has been a focal point in advancing navigation accuracy and reliability. This study focuses on Differential GPS (DGPS) techniques, specifically utilizing the International GNSS Service (IGS) Ultra Rapid Product. </a:t>
                      </a:r>
                      <a:endParaRPr lang="en-US" sz="1500" dirty="0">
                        <a:latin typeface="Times New Roman" pitchFamily="18" charset="0"/>
                        <a:ea typeface="Calibri"/>
                        <a:cs typeface="Times New Roman" pitchFamily="18" charset="0"/>
                      </a:endParaRPr>
                    </a:p>
                  </a:txBody>
                  <a:tcPr marL="114300" marR="114300" marT="0" marB="0"/>
                </a:tc>
                <a:tc>
                  <a:txBody>
                    <a:bodyPr/>
                    <a:lstStyle/>
                    <a:p>
                      <a:r>
                        <a:rPr lang="en-GB" sz="1500" b="0" i="0" kern="1200" dirty="0" smtClean="0">
                          <a:solidFill>
                            <a:schemeClr val="tx1"/>
                          </a:solidFill>
                          <a:latin typeface="Times New Roman" pitchFamily="18" charset="0"/>
                          <a:ea typeface="+mn-ea"/>
                          <a:cs typeface="Times New Roman" pitchFamily="18" charset="0"/>
                        </a:rPr>
                        <a:t>This research not only contributes to the ongoing evolution of GNSS-based navigation but also holds promise for applications demanding real-time and high-precision positioning, such as autonomous vehicles, geodetic surveys, and other location-dependent technologies.</a:t>
                      </a:r>
                    </a:p>
                    <a:p>
                      <a:r>
                        <a:rPr lang="en-GB" sz="1500" b="0" i="0" kern="1200" dirty="0" smtClean="0">
                          <a:solidFill>
                            <a:schemeClr val="tx1"/>
                          </a:solidFill>
                          <a:latin typeface="Times New Roman" pitchFamily="18" charset="0"/>
                          <a:ea typeface="+mn-ea"/>
                          <a:cs typeface="Times New Roman" pitchFamily="18" charset="0"/>
                        </a:rPr>
                        <a:t/>
                      </a:r>
                      <a:br>
                        <a:rPr lang="en-GB" sz="1500" b="0" i="0" kern="1200" dirty="0" smtClean="0">
                          <a:solidFill>
                            <a:schemeClr val="tx1"/>
                          </a:solidFill>
                          <a:latin typeface="Times New Roman" pitchFamily="18" charset="0"/>
                          <a:ea typeface="+mn-ea"/>
                          <a:cs typeface="Times New Roman" pitchFamily="18" charset="0"/>
                        </a:rPr>
                      </a:br>
                      <a:endParaRPr lang="en-US" sz="1500" dirty="0">
                        <a:latin typeface="Times New Roman" pitchFamily="18" charset="0"/>
                        <a:cs typeface="Times New Roman" pitchFamily="18" charset="0"/>
                      </a:endParaRPr>
                    </a:p>
                  </a:txBody>
                  <a:tcPr/>
                </a:tc>
                <a:tc>
                  <a:txBody>
                    <a:bodyPr/>
                    <a:lstStyle/>
                    <a:p>
                      <a:pPr marL="0" marR="0" algn="just">
                        <a:lnSpc>
                          <a:spcPct val="115000"/>
                        </a:lnSpc>
                        <a:spcBef>
                          <a:spcPts val="0"/>
                        </a:spcBef>
                        <a:spcAft>
                          <a:spcPts val="0"/>
                        </a:spcAft>
                      </a:pPr>
                      <a:r>
                        <a:rPr lang="en-GB" sz="1500" b="0" i="0" kern="1200" dirty="0" smtClean="0">
                          <a:solidFill>
                            <a:schemeClr val="tx1"/>
                          </a:solidFill>
                          <a:latin typeface="Times New Roman" pitchFamily="18" charset="0"/>
                          <a:ea typeface="+mn-ea"/>
                          <a:cs typeface="Times New Roman" pitchFamily="18" charset="0"/>
                        </a:rPr>
                        <a:t>The results of the study on "Toward Real-Time Precise Point Positioning: Differential GPS Based on IGS Ultra Rapid Product" demonstrate significant advancements in achieving high-precision positioning in real-time navigation applications. Leveraging the International GNSS Service (IGS)</a:t>
                      </a:r>
                      <a:endParaRPr lang="en-US" sz="1500" dirty="0">
                        <a:latin typeface="Times New Roman" pitchFamily="18" charset="0"/>
                        <a:ea typeface="Calibri"/>
                        <a:cs typeface="Times New Roman" pitchFamily="18" charset="0"/>
                      </a:endParaRPr>
                    </a:p>
                  </a:txBody>
                  <a:tcPr marL="114300" marR="114300" marT="0" marB="0"/>
                </a:tc>
                <a:tc>
                  <a:txBody>
                    <a:bodyPr/>
                    <a:lstStyle/>
                    <a:p>
                      <a:pPr algn="ctr"/>
                      <a:r>
                        <a:rPr lang="en-GB" sz="1500" dirty="0" smtClean="0">
                          <a:latin typeface="Times New Roman" pitchFamily="18" charset="0"/>
                          <a:cs typeface="Times New Roman" pitchFamily="18" charset="0"/>
                        </a:rPr>
                        <a:t>2020</a:t>
                      </a:r>
                      <a:endParaRPr lang="en-US" sz="1500" dirty="0">
                        <a:latin typeface="Times New Roman" pitchFamily="18" charset="0"/>
                        <a:cs typeface="Times New Roman" pitchFamily="18" charset="0"/>
                      </a:endParaRPr>
                    </a:p>
                  </a:txBody>
                  <a:tcPr/>
                </a:tc>
              </a:tr>
            </a:tbl>
          </a:graphicData>
        </a:graphic>
      </p:graphicFrame>
      <p:sp>
        <p:nvSpPr>
          <p:cNvPr id="16" name="Date Placeholder 15"/>
          <p:cNvSpPr>
            <a:spLocks noGrp="1"/>
          </p:cNvSpPr>
          <p:nvPr>
            <p:ph type="dt" sz="quarter" idx="10"/>
          </p:nvPr>
        </p:nvSpPr>
        <p:spPr/>
        <p:txBody>
          <a:bodyPr/>
          <a:lstStyle/>
          <a:p>
            <a:pPr>
              <a:defRPr/>
            </a:pPr>
            <a:fld id="{E0A95945-2C24-43FB-A556-7AF5BCC87B8B}" type="datetime3">
              <a:rPr lang="en-US" b="1">
                <a:latin typeface="Times New Roman" pitchFamily="18" charset="0"/>
                <a:cs typeface="Times New Roman" pitchFamily="18" charset="0"/>
              </a:rPr>
              <a:pPr>
                <a:defRPr/>
              </a:pPr>
              <a:t>13 March 2024</a:t>
            </a:fld>
            <a:endParaRPr lang="en-US" b="1" dirty="0">
              <a:latin typeface="Times New Roman" pitchFamily="18" charset="0"/>
              <a:cs typeface="Times New Roman" pitchFamily="18" charset="0"/>
            </a:endParaRPr>
          </a:p>
        </p:txBody>
      </p:sp>
      <p:sp>
        <p:nvSpPr>
          <p:cNvPr id="18" name="Footer Placeholder 17"/>
          <p:cNvSpPr>
            <a:spLocks noGrp="1"/>
          </p:cNvSpPr>
          <p:nvPr>
            <p:ph type="ftr" sz="quarter" idx="11"/>
          </p:nvPr>
        </p:nvSpPr>
        <p:spPr>
          <a:xfrm>
            <a:off x="2819400" y="6356350"/>
            <a:ext cx="3581400" cy="365125"/>
          </a:xfrm>
        </p:spPr>
        <p:txBody>
          <a:bodyPr/>
          <a:lstStyle/>
          <a:p>
            <a:pPr>
              <a:defRPr/>
            </a:pPr>
            <a:r>
              <a:rPr lang="en-US" b="1" dirty="0">
                <a:latin typeface="Times New Roman" pitchFamily="18" charset="0"/>
                <a:cs typeface="Times New Roman" pitchFamily="18" charset="0"/>
              </a:rPr>
              <a:t>Department of Computer Science and Engineering</a:t>
            </a:r>
          </a:p>
        </p:txBody>
      </p:sp>
      <p:sp>
        <p:nvSpPr>
          <p:cNvPr id="17" name="Slide Number Placeholder 16"/>
          <p:cNvSpPr>
            <a:spLocks noGrp="1"/>
          </p:cNvSpPr>
          <p:nvPr>
            <p:ph type="sldNum" sz="quarter" idx="12"/>
          </p:nvPr>
        </p:nvSpPr>
        <p:spPr/>
        <p:txBody>
          <a:bodyPr/>
          <a:lstStyle/>
          <a:p>
            <a:pPr>
              <a:defRPr/>
            </a:pPr>
            <a:fld id="{A187FBCC-E994-4490-A6EF-57716DDB76D4}" type="slidenum">
              <a:rPr lang="en-US" b="1">
                <a:latin typeface="Times New Roman" pitchFamily="18" charset="0"/>
                <a:cs typeface="Times New Roman" pitchFamily="18" charset="0"/>
              </a:rPr>
              <a:pPr>
                <a:defRPr/>
              </a:pPr>
              <a:t>5</a:t>
            </a:fld>
            <a:endParaRPr lang="en-US" b="1" dirty="0">
              <a:latin typeface="Times New Roman" pitchFamily="18" charset="0"/>
              <a:cs typeface="Times New Roman" pitchFamily="18" charset="0"/>
            </a:endParaRPr>
          </a:p>
        </p:txBody>
      </p:sp>
      <p:sp>
        <p:nvSpPr>
          <p:cNvPr id="6172" name="Title 1"/>
          <p:cNvSpPr>
            <a:spLocks noGrp="1"/>
          </p:cNvSpPr>
          <p:nvPr>
            <p:ph type="title"/>
          </p:nvPr>
        </p:nvSpPr>
        <p:spPr>
          <a:xfrm>
            <a:off x="457200" y="274638"/>
            <a:ext cx="8229600" cy="582594"/>
          </a:xfrm>
        </p:spPr>
        <p:txBody>
          <a:bodyPr>
            <a:normAutofit fontScale="90000"/>
          </a:bodyPr>
          <a:lstStyle/>
          <a:p>
            <a:pPr algn="l"/>
            <a:r>
              <a:rPr lang="en-IN" sz="3600" dirty="0" smtClean="0">
                <a:solidFill>
                  <a:srgbClr val="FF0000"/>
                </a:solidFill>
                <a:latin typeface="Times New Roman" pitchFamily="18" charset="0"/>
                <a:cs typeface="Times New Roman" pitchFamily="18" charset="0"/>
              </a:rPr>
              <a:t>Literature Survey</a:t>
            </a:r>
            <a:endParaRPr lang="en-US" sz="3600" dirty="0" smtClean="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142875" y="928669"/>
          <a:ext cx="8772525" cy="5929331"/>
        </p:xfrm>
        <a:graphic>
          <a:graphicData uri="http://schemas.openxmlformats.org/drawingml/2006/table">
            <a:tbl>
              <a:tblPr firstRow="1" bandRow="1">
                <a:tableStyleId>{5940675A-B579-460E-94D1-54222C63F5DA}</a:tableStyleId>
              </a:tblPr>
              <a:tblGrid>
                <a:gridCol w="571504"/>
                <a:gridCol w="1214446"/>
                <a:gridCol w="2357454"/>
                <a:gridCol w="1951634"/>
                <a:gridCol w="1906018"/>
                <a:gridCol w="771469"/>
              </a:tblGrid>
              <a:tr h="527981">
                <a:tc>
                  <a:txBody>
                    <a:bodyPr/>
                    <a:lstStyle/>
                    <a:p>
                      <a:pPr algn="just"/>
                      <a:r>
                        <a:rPr lang="en-IN" sz="1500" b="0" dirty="0" smtClean="0">
                          <a:latin typeface="Times New Roman" pitchFamily="18" charset="0"/>
                          <a:cs typeface="Times New Roman" pitchFamily="18" charset="0"/>
                        </a:rPr>
                        <a:t>SNO</a:t>
                      </a:r>
                      <a:endParaRPr lang="en-US" sz="1500" b="0" dirty="0">
                        <a:latin typeface="Times New Roman" pitchFamily="18" charset="0"/>
                        <a:cs typeface="Times New Roman" pitchFamily="18" charset="0"/>
                      </a:endParaRPr>
                    </a:p>
                  </a:txBody>
                  <a:tcPr/>
                </a:tc>
                <a:tc>
                  <a:txBody>
                    <a:bodyPr/>
                    <a:lstStyle/>
                    <a:p>
                      <a:pPr algn="just"/>
                      <a:r>
                        <a:rPr lang="en-IN" sz="1500" b="0" dirty="0" smtClean="0">
                          <a:latin typeface="Times New Roman" pitchFamily="18" charset="0"/>
                          <a:cs typeface="Times New Roman" pitchFamily="18" charset="0"/>
                        </a:rPr>
                        <a:t>TITLE</a:t>
                      </a:r>
                      <a:endParaRPr lang="en-US" sz="1500" b="0" dirty="0">
                        <a:latin typeface="Times New Roman" pitchFamily="18" charset="0"/>
                        <a:cs typeface="Times New Roman" pitchFamily="18" charset="0"/>
                      </a:endParaRPr>
                    </a:p>
                  </a:txBody>
                  <a:tcPr/>
                </a:tc>
                <a:tc>
                  <a:txBody>
                    <a:bodyPr/>
                    <a:lstStyle/>
                    <a:p>
                      <a:pPr algn="just"/>
                      <a:r>
                        <a:rPr lang="en-IN" sz="1500" b="0" dirty="0" smtClean="0">
                          <a:latin typeface="Times New Roman" pitchFamily="18" charset="0"/>
                          <a:cs typeface="Times New Roman" pitchFamily="18" charset="0"/>
                        </a:rPr>
                        <a:t>ABSTRACT</a:t>
                      </a:r>
                      <a:endParaRPr lang="en-US" sz="1500" b="0" dirty="0">
                        <a:latin typeface="Times New Roman" pitchFamily="18" charset="0"/>
                        <a:cs typeface="Times New Roman" pitchFamily="18" charset="0"/>
                      </a:endParaRPr>
                    </a:p>
                  </a:txBody>
                  <a:tcPr/>
                </a:tc>
                <a:tc>
                  <a:txBody>
                    <a:bodyPr/>
                    <a:lstStyle/>
                    <a:p>
                      <a:pPr algn="just"/>
                      <a:r>
                        <a:rPr lang="en-IN" sz="1500" b="0" dirty="0" smtClean="0">
                          <a:latin typeface="Times New Roman" pitchFamily="18" charset="0"/>
                          <a:cs typeface="Times New Roman" pitchFamily="18" charset="0"/>
                        </a:rPr>
                        <a:t>METHODOLOGY</a:t>
                      </a:r>
                      <a:endParaRPr lang="en-US" sz="1500" b="0" dirty="0">
                        <a:latin typeface="Times New Roman" pitchFamily="18" charset="0"/>
                        <a:cs typeface="Times New Roman" pitchFamily="18" charset="0"/>
                      </a:endParaRPr>
                    </a:p>
                  </a:txBody>
                  <a:tcPr/>
                </a:tc>
                <a:tc>
                  <a:txBody>
                    <a:bodyPr/>
                    <a:lstStyle/>
                    <a:p>
                      <a:pPr algn="just"/>
                      <a:r>
                        <a:rPr lang="en-IN" sz="1500" b="0" dirty="0" smtClean="0">
                          <a:latin typeface="Times New Roman" pitchFamily="18" charset="0"/>
                          <a:cs typeface="Times New Roman" pitchFamily="18" charset="0"/>
                        </a:rPr>
                        <a:t>RESULTS</a:t>
                      </a:r>
                      <a:endParaRPr lang="en-US" sz="1500" b="0" dirty="0">
                        <a:latin typeface="Times New Roman" pitchFamily="18" charset="0"/>
                        <a:cs typeface="Times New Roman" pitchFamily="18" charset="0"/>
                      </a:endParaRPr>
                    </a:p>
                  </a:txBody>
                  <a:tcPr/>
                </a:tc>
                <a:tc>
                  <a:txBody>
                    <a:bodyPr/>
                    <a:lstStyle/>
                    <a:p>
                      <a:pPr algn="just"/>
                      <a:r>
                        <a:rPr lang="en-IN" sz="1500" b="0" dirty="0" smtClean="0">
                          <a:latin typeface="Times New Roman" pitchFamily="18" charset="0"/>
                          <a:cs typeface="Times New Roman" pitchFamily="18" charset="0"/>
                        </a:rPr>
                        <a:t>YEAR</a:t>
                      </a:r>
                      <a:endParaRPr lang="en-US" sz="1500" b="0" dirty="0">
                        <a:latin typeface="Times New Roman" pitchFamily="18" charset="0"/>
                        <a:cs typeface="Times New Roman" pitchFamily="18" charset="0"/>
                      </a:endParaRPr>
                    </a:p>
                  </a:txBody>
                  <a:tcPr/>
                </a:tc>
              </a:tr>
              <a:tr h="5401350">
                <a:tc>
                  <a:txBody>
                    <a:bodyPr/>
                    <a:lstStyle/>
                    <a:p>
                      <a:pPr algn="just"/>
                      <a:r>
                        <a:rPr lang="en-GB" sz="1500" b="0" dirty="0" smtClean="0">
                          <a:latin typeface="Times New Roman" pitchFamily="18" charset="0"/>
                          <a:cs typeface="Times New Roman" pitchFamily="18" charset="0"/>
                        </a:rPr>
                        <a:t>3.</a:t>
                      </a:r>
                      <a:endParaRPr lang="en-US" sz="1500" b="0" dirty="0">
                        <a:latin typeface="Times New Roman" pitchFamily="18" charset="0"/>
                        <a:cs typeface="Times New Roman" pitchFamily="18" charset="0"/>
                      </a:endParaRPr>
                    </a:p>
                  </a:txBody>
                  <a:tcPr/>
                </a:tc>
                <a:tc>
                  <a:txBody>
                    <a:bodyPr/>
                    <a:lstStyle/>
                    <a:p>
                      <a:r>
                        <a:rPr lang="en-US" sz="1500" b="0" kern="1200" dirty="0" err="1" smtClean="0">
                          <a:solidFill>
                            <a:schemeClr val="tx1"/>
                          </a:solidFill>
                          <a:latin typeface="Times New Roman" pitchFamily="18" charset="0"/>
                          <a:ea typeface="+mn-ea"/>
                          <a:cs typeface="Times New Roman" pitchFamily="18" charset="0"/>
                        </a:rPr>
                        <a:t>Arduino</a:t>
                      </a:r>
                      <a:r>
                        <a:rPr lang="en-US" sz="1500" b="0" kern="1200" dirty="0" smtClean="0">
                          <a:solidFill>
                            <a:schemeClr val="tx1"/>
                          </a:solidFill>
                          <a:latin typeface="Times New Roman" pitchFamily="18" charset="0"/>
                          <a:ea typeface="+mn-ea"/>
                          <a:cs typeface="Times New Roman" pitchFamily="18" charset="0"/>
                        </a:rPr>
                        <a:t> Based Vehicle Accident Alert </a:t>
                      </a:r>
                    </a:p>
                    <a:p>
                      <a:r>
                        <a:rPr lang="en-US" sz="1500" b="0" kern="1200" dirty="0" smtClean="0">
                          <a:solidFill>
                            <a:schemeClr val="tx1"/>
                          </a:solidFill>
                          <a:latin typeface="Times New Roman" pitchFamily="18" charset="0"/>
                          <a:ea typeface="+mn-ea"/>
                          <a:cs typeface="Times New Roman" pitchFamily="18" charset="0"/>
                        </a:rPr>
                        <a:t>System Using GPS,  GSM  and MEMS Accelerometer</a:t>
                      </a:r>
                      <a:endParaRPr lang="en-US" sz="1500" b="0" dirty="0">
                        <a:latin typeface="Times New Roman" pitchFamily="18" charset="0"/>
                        <a:cs typeface="Times New Roman" pitchFamily="18" charset="0"/>
                      </a:endParaRPr>
                    </a:p>
                  </a:txBody>
                  <a:tcPr/>
                </a:tc>
                <a:tc>
                  <a:txBody>
                    <a:bodyPr/>
                    <a:lstStyle/>
                    <a:p>
                      <a:pPr marL="0" marR="0" algn="just">
                        <a:lnSpc>
                          <a:spcPct val="115000"/>
                        </a:lnSpc>
                        <a:spcBef>
                          <a:spcPts val="0"/>
                        </a:spcBef>
                        <a:spcAft>
                          <a:spcPts val="0"/>
                        </a:spcAft>
                        <a:buFont typeface="Arial" pitchFamily="34" charset="0"/>
                        <a:buNone/>
                      </a:pPr>
                      <a:r>
                        <a:rPr lang="en-GB" sz="1500" b="0" i="0" kern="1200" dirty="0" smtClean="0">
                          <a:solidFill>
                            <a:schemeClr val="tx1"/>
                          </a:solidFill>
                          <a:latin typeface="Times New Roman" pitchFamily="18" charset="0"/>
                          <a:ea typeface="+mn-ea"/>
                          <a:cs typeface="Times New Roman" pitchFamily="18" charset="0"/>
                        </a:rPr>
                        <a:t>The study may include metrics such as response time, accuracy in location reporting, and the reliability of the communication channels. Overall, the results affirm the viability of the </a:t>
                      </a:r>
                      <a:r>
                        <a:rPr lang="en-GB" sz="1500" b="0" i="0" kern="1200" dirty="0" err="1" smtClean="0">
                          <a:solidFill>
                            <a:schemeClr val="tx1"/>
                          </a:solidFill>
                          <a:latin typeface="Times New Roman" pitchFamily="18" charset="0"/>
                          <a:ea typeface="+mn-ea"/>
                          <a:cs typeface="Times New Roman" pitchFamily="18" charset="0"/>
                        </a:rPr>
                        <a:t>Arduino</a:t>
                      </a:r>
                      <a:r>
                        <a:rPr lang="en-GB" sz="1500" b="0" i="0" kern="1200" dirty="0" smtClean="0">
                          <a:solidFill>
                            <a:schemeClr val="tx1"/>
                          </a:solidFill>
                          <a:latin typeface="Times New Roman" pitchFamily="18" charset="0"/>
                          <a:ea typeface="+mn-ea"/>
                          <a:cs typeface="Times New Roman" pitchFamily="18" charset="0"/>
                        </a:rPr>
                        <a:t>-based Vehicle Accident Alert System as a practical and reliable solution for enhancing road safety through rapid accident detection and timely alert dissemination.</a:t>
                      </a:r>
                      <a:endParaRPr lang="en-US" sz="1500" b="0" dirty="0" smtClean="0">
                        <a:latin typeface="Times New Roman" pitchFamily="18" charset="0"/>
                        <a:ea typeface="Calibri"/>
                        <a:cs typeface="Times New Roman" pitchFamily="18" charset="0"/>
                      </a:endParaRPr>
                    </a:p>
                  </a:txBody>
                  <a:tcPr/>
                </a:tc>
                <a:tc>
                  <a:txBody>
                    <a:bodyPr/>
                    <a:lstStyle/>
                    <a:p>
                      <a:pPr algn="just"/>
                      <a:r>
                        <a:rPr lang="en-GB" sz="1500" b="0" i="0" kern="1200" dirty="0" smtClean="0">
                          <a:solidFill>
                            <a:schemeClr val="tx1"/>
                          </a:solidFill>
                          <a:latin typeface="Times New Roman" pitchFamily="18" charset="0"/>
                          <a:ea typeface="+mn-ea"/>
                          <a:cs typeface="Times New Roman" pitchFamily="18" charset="0"/>
                        </a:rPr>
                        <a:t>The GSM module facilitated immediate communication by sending accident alerts to predefined contacts or emergency services, leveraging the ubiquitous cellular network. The performance evaluation likely demonstrates the system's effectiveness in accurately detecting and alerting about vehicular accidents in real-time. </a:t>
                      </a:r>
                      <a:endParaRPr lang="en-US" sz="1500" b="0" dirty="0">
                        <a:latin typeface="Times New Roman" pitchFamily="18" charset="0"/>
                        <a:cs typeface="Times New Roman" pitchFamily="18" charset="0"/>
                      </a:endParaRPr>
                    </a:p>
                  </a:txBody>
                  <a:tcPr/>
                </a:tc>
                <a:tc>
                  <a:txBody>
                    <a:bodyPr/>
                    <a:lstStyle/>
                    <a:p>
                      <a:pPr marL="0" marR="0" algn="just">
                        <a:lnSpc>
                          <a:spcPct val="115000"/>
                        </a:lnSpc>
                        <a:spcBef>
                          <a:spcPts val="0"/>
                        </a:spcBef>
                        <a:spcAft>
                          <a:spcPts val="0"/>
                        </a:spcAft>
                      </a:pPr>
                      <a:r>
                        <a:rPr lang="en-GB" sz="1500" b="0" i="0" kern="1200" dirty="0" smtClean="0">
                          <a:solidFill>
                            <a:schemeClr val="tx1"/>
                          </a:solidFill>
                          <a:latin typeface="Times New Roman" pitchFamily="18" charset="0"/>
                          <a:ea typeface="+mn-ea"/>
                          <a:cs typeface="Times New Roman" pitchFamily="18" charset="0"/>
                        </a:rPr>
                        <a:t>The results of the </a:t>
                      </a:r>
                      <a:r>
                        <a:rPr lang="en-GB" sz="1500" b="0" i="0" kern="1200" dirty="0" err="1" smtClean="0">
                          <a:solidFill>
                            <a:schemeClr val="tx1"/>
                          </a:solidFill>
                          <a:latin typeface="Times New Roman" pitchFamily="18" charset="0"/>
                          <a:ea typeface="+mn-ea"/>
                          <a:cs typeface="Times New Roman" pitchFamily="18" charset="0"/>
                        </a:rPr>
                        <a:t>Arduino</a:t>
                      </a:r>
                      <a:r>
                        <a:rPr lang="en-GB" sz="1500" b="0" i="0" kern="1200" dirty="0" smtClean="0">
                          <a:solidFill>
                            <a:schemeClr val="tx1"/>
                          </a:solidFill>
                          <a:latin typeface="Times New Roman" pitchFamily="18" charset="0"/>
                          <a:ea typeface="+mn-ea"/>
                          <a:cs typeface="Times New Roman" pitchFamily="18" charset="0"/>
                        </a:rPr>
                        <a:t>-based Vehicle Accident Alert System utilizing GPS, GSM, and MEMS Accelerometer showcase a successful integration of these technologies to create an efficient and responsive safety mechanism. In the study, the MEMS Accelerometer played a pivotal role in detecting sudden changes in vehicle acceleration, enabling the system to promptly identify.</a:t>
                      </a:r>
                      <a:endParaRPr lang="en-US" sz="1500" b="0" dirty="0">
                        <a:latin typeface="Times New Roman" pitchFamily="18" charset="0"/>
                        <a:cs typeface="Times New Roman" pitchFamily="18" charset="0"/>
                      </a:endParaRPr>
                    </a:p>
                  </a:txBody>
                  <a:tcPr/>
                </a:tc>
                <a:tc>
                  <a:txBody>
                    <a:bodyPr/>
                    <a:lstStyle/>
                    <a:p>
                      <a:pPr algn="just"/>
                      <a:r>
                        <a:rPr lang="en-IN" sz="1500" b="0" dirty="0" smtClean="0">
                          <a:latin typeface="Times New Roman" pitchFamily="18" charset="0"/>
                          <a:cs typeface="Times New Roman" pitchFamily="18" charset="0"/>
                        </a:rPr>
                        <a:t>2021</a:t>
                      </a:r>
                      <a:endParaRPr lang="en-US" sz="1500" b="0" dirty="0">
                        <a:latin typeface="Times New Roman" pitchFamily="18" charset="0"/>
                        <a:cs typeface="Times New Roman" pitchFamily="18" charset="0"/>
                      </a:endParaRPr>
                    </a:p>
                  </a:txBody>
                  <a:tcPr/>
                </a:tc>
              </a:tr>
            </a:tbl>
          </a:graphicData>
        </a:graphic>
      </p:graphicFrame>
      <p:sp>
        <p:nvSpPr>
          <p:cNvPr id="16" name="Date Placeholder 15"/>
          <p:cNvSpPr>
            <a:spLocks noGrp="1"/>
          </p:cNvSpPr>
          <p:nvPr>
            <p:ph type="dt" sz="quarter" idx="10"/>
          </p:nvPr>
        </p:nvSpPr>
        <p:spPr/>
        <p:txBody>
          <a:bodyPr/>
          <a:lstStyle/>
          <a:p>
            <a:pPr>
              <a:defRPr/>
            </a:pPr>
            <a:fld id="{E0A95945-2C24-43FB-A556-7AF5BCC87B8B}" type="datetime3">
              <a:rPr lang="en-US" b="1">
                <a:latin typeface="Times New Roman" pitchFamily="18" charset="0"/>
                <a:cs typeface="Times New Roman" pitchFamily="18" charset="0"/>
              </a:rPr>
              <a:pPr>
                <a:defRPr/>
              </a:pPr>
              <a:t>13 March 2024</a:t>
            </a:fld>
            <a:endParaRPr lang="en-US" b="1" dirty="0">
              <a:latin typeface="Times New Roman" pitchFamily="18" charset="0"/>
              <a:cs typeface="Times New Roman" pitchFamily="18" charset="0"/>
            </a:endParaRPr>
          </a:p>
        </p:txBody>
      </p:sp>
      <p:sp>
        <p:nvSpPr>
          <p:cNvPr id="18" name="Footer Placeholder 17"/>
          <p:cNvSpPr>
            <a:spLocks noGrp="1"/>
          </p:cNvSpPr>
          <p:nvPr>
            <p:ph type="ftr" sz="quarter" idx="11"/>
          </p:nvPr>
        </p:nvSpPr>
        <p:spPr>
          <a:xfrm>
            <a:off x="3357554" y="6858000"/>
            <a:ext cx="3581400" cy="365125"/>
          </a:xfrm>
        </p:spPr>
        <p:txBody>
          <a:bodyPr/>
          <a:lstStyle/>
          <a:p>
            <a:pPr>
              <a:defRPr/>
            </a:pPr>
            <a:r>
              <a:rPr lang="en-US" b="1" dirty="0">
                <a:latin typeface="Times New Roman" pitchFamily="18" charset="0"/>
                <a:cs typeface="Times New Roman" pitchFamily="18" charset="0"/>
              </a:rPr>
              <a:t>Department of Computer Science and Engineering</a:t>
            </a:r>
          </a:p>
        </p:txBody>
      </p:sp>
      <p:sp>
        <p:nvSpPr>
          <p:cNvPr id="17" name="Slide Number Placeholder 16"/>
          <p:cNvSpPr>
            <a:spLocks noGrp="1"/>
          </p:cNvSpPr>
          <p:nvPr>
            <p:ph type="sldNum" sz="quarter" idx="12"/>
          </p:nvPr>
        </p:nvSpPr>
        <p:spPr/>
        <p:txBody>
          <a:bodyPr/>
          <a:lstStyle/>
          <a:p>
            <a:pPr>
              <a:defRPr/>
            </a:pPr>
            <a:fld id="{75DC023D-A53B-4E93-8E71-4EA4C421F197}" type="slidenum">
              <a:rPr lang="en-US" b="1">
                <a:latin typeface="Times New Roman" pitchFamily="18" charset="0"/>
                <a:cs typeface="Times New Roman" pitchFamily="18" charset="0"/>
              </a:rPr>
              <a:pPr>
                <a:defRPr/>
              </a:pPr>
              <a:t>6</a:t>
            </a:fld>
            <a:endParaRPr lang="en-US" b="1" dirty="0">
              <a:latin typeface="Times New Roman" pitchFamily="18" charset="0"/>
              <a:cs typeface="Times New Roman" pitchFamily="18" charset="0"/>
            </a:endParaRPr>
          </a:p>
        </p:txBody>
      </p:sp>
      <p:sp>
        <p:nvSpPr>
          <p:cNvPr id="7196" name="Title 1"/>
          <p:cNvSpPr>
            <a:spLocks noGrp="1"/>
          </p:cNvSpPr>
          <p:nvPr>
            <p:ph type="title"/>
          </p:nvPr>
        </p:nvSpPr>
        <p:spPr>
          <a:xfrm>
            <a:off x="214282" y="214291"/>
            <a:ext cx="8372506" cy="571504"/>
          </a:xfrm>
        </p:spPr>
        <p:txBody>
          <a:bodyPr>
            <a:normAutofit fontScale="90000"/>
          </a:bodyPr>
          <a:lstStyle/>
          <a:p>
            <a:pPr algn="l"/>
            <a:r>
              <a:rPr lang="en-IN" sz="3600" dirty="0" smtClean="0">
                <a:solidFill>
                  <a:srgbClr val="FF0000"/>
                </a:solidFill>
                <a:latin typeface="Times New Roman" pitchFamily="18" charset="0"/>
                <a:cs typeface="Times New Roman" pitchFamily="18" charset="0"/>
              </a:rPr>
              <a:t>Literature Survey</a:t>
            </a:r>
            <a:endParaRPr lang="en-US" sz="3600" dirty="0" smtClean="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762000"/>
          <a:ext cx="8610600" cy="5575884"/>
        </p:xfrm>
        <a:graphic>
          <a:graphicData uri="http://schemas.openxmlformats.org/drawingml/2006/table">
            <a:tbl>
              <a:tblPr firstRow="1" bandRow="1">
                <a:tableStyleId>{5940675A-B579-460E-94D1-54222C63F5DA}</a:tableStyleId>
              </a:tblPr>
              <a:tblGrid>
                <a:gridCol w="534632"/>
                <a:gridCol w="1136095"/>
                <a:gridCol w="2205361"/>
                <a:gridCol w="1825722"/>
                <a:gridCol w="1783050"/>
                <a:gridCol w="1125740"/>
              </a:tblGrid>
              <a:tr h="535356">
                <a:tc>
                  <a:txBody>
                    <a:bodyPr/>
                    <a:lstStyle/>
                    <a:p>
                      <a:pPr algn="just"/>
                      <a:r>
                        <a:rPr lang="en-IN" sz="1500" b="1" dirty="0" smtClean="0">
                          <a:latin typeface="Times New Roman" pitchFamily="18" charset="0"/>
                          <a:cs typeface="Times New Roman" pitchFamily="18" charset="0"/>
                        </a:rPr>
                        <a:t>SNO</a:t>
                      </a:r>
                      <a:endParaRPr lang="en-US" sz="1500" b="1" dirty="0">
                        <a:latin typeface="Times New Roman" pitchFamily="18" charset="0"/>
                        <a:cs typeface="Times New Roman" pitchFamily="18" charset="0"/>
                      </a:endParaRPr>
                    </a:p>
                  </a:txBody>
                  <a:tcPr/>
                </a:tc>
                <a:tc>
                  <a:txBody>
                    <a:bodyPr/>
                    <a:lstStyle/>
                    <a:p>
                      <a:pPr algn="just"/>
                      <a:r>
                        <a:rPr lang="en-IN" sz="1500" b="1" dirty="0" smtClean="0">
                          <a:latin typeface="Times New Roman" pitchFamily="18" charset="0"/>
                          <a:cs typeface="Times New Roman" pitchFamily="18" charset="0"/>
                        </a:rPr>
                        <a:t>TITLE</a:t>
                      </a:r>
                      <a:endParaRPr lang="en-US" sz="1500" b="1" dirty="0">
                        <a:latin typeface="Times New Roman" pitchFamily="18" charset="0"/>
                        <a:cs typeface="Times New Roman" pitchFamily="18" charset="0"/>
                      </a:endParaRPr>
                    </a:p>
                  </a:txBody>
                  <a:tcPr/>
                </a:tc>
                <a:tc>
                  <a:txBody>
                    <a:bodyPr/>
                    <a:lstStyle/>
                    <a:p>
                      <a:pPr algn="just"/>
                      <a:r>
                        <a:rPr lang="en-IN" sz="1500" b="1" dirty="0" smtClean="0">
                          <a:latin typeface="Times New Roman" pitchFamily="18" charset="0"/>
                          <a:cs typeface="Times New Roman" pitchFamily="18" charset="0"/>
                        </a:rPr>
                        <a:t>ABSTRACT</a:t>
                      </a:r>
                      <a:endParaRPr lang="en-US" sz="1500" b="1" dirty="0">
                        <a:latin typeface="Times New Roman" pitchFamily="18" charset="0"/>
                        <a:cs typeface="Times New Roman" pitchFamily="18" charset="0"/>
                      </a:endParaRPr>
                    </a:p>
                  </a:txBody>
                  <a:tcPr/>
                </a:tc>
                <a:tc>
                  <a:txBody>
                    <a:bodyPr/>
                    <a:lstStyle/>
                    <a:p>
                      <a:pPr algn="just"/>
                      <a:r>
                        <a:rPr lang="en-IN" sz="1500" b="1" dirty="0" smtClean="0">
                          <a:latin typeface="Times New Roman" pitchFamily="18" charset="0"/>
                          <a:cs typeface="Times New Roman" pitchFamily="18" charset="0"/>
                        </a:rPr>
                        <a:t>METHODOLOGY</a:t>
                      </a:r>
                      <a:endParaRPr lang="en-US" sz="1500" b="1" dirty="0">
                        <a:latin typeface="Times New Roman" pitchFamily="18" charset="0"/>
                        <a:cs typeface="Times New Roman" pitchFamily="18" charset="0"/>
                      </a:endParaRPr>
                    </a:p>
                  </a:txBody>
                  <a:tcPr/>
                </a:tc>
                <a:tc>
                  <a:txBody>
                    <a:bodyPr/>
                    <a:lstStyle/>
                    <a:p>
                      <a:pPr algn="just"/>
                      <a:r>
                        <a:rPr lang="en-IN" sz="1500" b="1" dirty="0" smtClean="0">
                          <a:latin typeface="Times New Roman" pitchFamily="18" charset="0"/>
                          <a:cs typeface="Times New Roman" pitchFamily="18" charset="0"/>
                        </a:rPr>
                        <a:t>RESULTS</a:t>
                      </a:r>
                      <a:endParaRPr lang="en-US" sz="1500" b="1" dirty="0">
                        <a:latin typeface="Times New Roman" pitchFamily="18" charset="0"/>
                        <a:cs typeface="Times New Roman" pitchFamily="18" charset="0"/>
                      </a:endParaRPr>
                    </a:p>
                  </a:txBody>
                  <a:tcPr/>
                </a:tc>
                <a:tc>
                  <a:txBody>
                    <a:bodyPr/>
                    <a:lstStyle/>
                    <a:p>
                      <a:pPr algn="just"/>
                      <a:r>
                        <a:rPr lang="en-IN" sz="1500" b="1" dirty="0" smtClean="0">
                          <a:latin typeface="Times New Roman" pitchFamily="18" charset="0"/>
                          <a:cs typeface="Times New Roman" pitchFamily="18" charset="0"/>
                        </a:rPr>
                        <a:t>YEAR</a:t>
                      </a:r>
                      <a:endParaRPr lang="en-US" sz="1500" b="1" dirty="0">
                        <a:latin typeface="Times New Roman" pitchFamily="18" charset="0"/>
                        <a:cs typeface="Times New Roman" pitchFamily="18" charset="0"/>
                      </a:endParaRPr>
                    </a:p>
                  </a:txBody>
                  <a:tcPr/>
                </a:tc>
              </a:tr>
              <a:tr h="5027244">
                <a:tc>
                  <a:txBody>
                    <a:bodyPr/>
                    <a:lstStyle/>
                    <a:p>
                      <a:pPr algn="just"/>
                      <a:r>
                        <a:rPr lang="en-GB" sz="1500" b="0" dirty="0" smtClean="0">
                          <a:latin typeface="Times New Roman" pitchFamily="18" charset="0"/>
                          <a:cs typeface="Times New Roman" pitchFamily="18" charset="0"/>
                        </a:rPr>
                        <a:t>4.</a:t>
                      </a:r>
                      <a:endParaRPr lang="en-US" sz="1500" b="0" dirty="0">
                        <a:latin typeface="Times New Roman" pitchFamily="18" charset="0"/>
                        <a:cs typeface="Times New Roman" pitchFamily="18" charset="0"/>
                      </a:endParaRPr>
                    </a:p>
                  </a:txBody>
                  <a:tcPr/>
                </a:tc>
                <a:tc>
                  <a:txBody>
                    <a:bodyPr/>
                    <a:lstStyle/>
                    <a:p>
                      <a:pPr algn="just"/>
                      <a:r>
                        <a:rPr lang="en-US" sz="1500" kern="1200" dirty="0" smtClean="0">
                          <a:solidFill>
                            <a:schemeClr val="tx1"/>
                          </a:solidFill>
                          <a:latin typeface="Times New Roman" pitchFamily="18" charset="0"/>
                          <a:ea typeface="+mn-ea"/>
                          <a:cs typeface="Times New Roman" pitchFamily="18" charset="0"/>
                        </a:rPr>
                        <a:t>IOT Based Automatic Vehicle Accident Alert System.</a:t>
                      </a:r>
                      <a:endParaRPr lang="en-US" sz="1500" b="1" dirty="0">
                        <a:latin typeface="Times New Roman" pitchFamily="18" charset="0"/>
                        <a:cs typeface="Times New Roman" pitchFamily="18" charset="0"/>
                      </a:endParaRPr>
                    </a:p>
                  </a:txBody>
                  <a:tcPr/>
                </a:tc>
                <a:tc>
                  <a:txBody>
                    <a:bodyPr/>
                    <a:lstStyle/>
                    <a:p>
                      <a:pPr algn="just"/>
                      <a:r>
                        <a:rPr lang="en-GB" sz="1500" b="0" i="0" kern="1200" dirty="0" smtClean="0">
                          <a:solidFill>
                            <a:schemeClr val="tx1"/>
                          </a:solidFill>
                          <a:latin typeface="Times New Roman" pitchFamily="18" charset="0"/>
                          <a:ea typeface="+mn-ea"/>
                          <a:cs typeface="Times New Roman" pitchFamily="18" charset="0"/>
                        </a:rPr>
                        <a:t>The outcomes of the </a:t>
                      </a:r>
                      <a:r>
                        <a:rPr lang="en-GB" sz="1500" b="0" i="0" kern="1200" dirty="0" err="1" smtClean="0">
                          <a:solidFill>
                            <a:schemeClr val="tx1"/>
                          </a:solidFill>
                          <a:latin typeface="Times New Roman" pitchFamily="18" charset="0"/>
                          <a:ea typeface="+mn-ea"/>
                          <a:cs typeface="Times New Roman" pitchFamily="18" charset="0"/>
                        </a:rPr>
                        <a:t>IoT</a:t>
                      </a:r>
                      <a:r>
                        <a:rPr lang="en-GB" sz="1500" b="0" i="0" kern="1200" dirty="0" smtClean="0">
                          <a:solidFill>
                            <a:schemeClr val="tx1"/>
                          </a:solidFill>
                          <a:latin typeface="Times New Roman" pitchFamily="18" charset="0"/>
                          <a:ea typeface="+mn-ea"/>
                          <a:cs typeface="Times New Roman" pitchFamily="18" charset="0"/>
                        </a:rPr>
                        <a:t>-based Automatic Vehicle Accident Alert System demonstrate a significant stride toward enhancing road safety and emergency response mechanisms. Leveraging Internet of Things (</a:t>
                      </a:r>
                      <a:r>
                        <a:rPr lang="en-GB" sz="1500" b="0" i="0" kern="1200" dirty="0" err="1" smtClean="0">
                          <a:solidFill>
                            <a:schemeClr val="tx1"/>
                          </a:solidFill>
                          <a:latin typeface="Times New Roman" pitchFamily="18" charset="0"/>
                          <a:ea typeface="+mn-ea"/>
                          <a:cs typeface="Times New Roman" pitchFamily="18" charset="0"/>
                        </a:rPr>
                        <a:t>IoT</a:t>
                      </a:r>
                      <a:r>
                        <a:rPr lang="en-GB" sz="1500" b="0" i="0" kern="1200" dirty="0" smtClean="0">
                          <a:solidFill>
                            <a:schemeClr val="tx1"/>
                          </a:solidFill>
                          <a:latin typeface="Times New Roman" pitchFamily="18" charset="0"/>
                          <a:ea typeface="+mn-ea"/>
                          <a:cs typeface="Times New Roman" pitchFamily="18" charset="0"/>
                        </a:rPr>
                        <a:t>) technologies, the system effectively detected and promptly responded to vehicular accidents. </a:t>
                      </a:r>
                      <a:endParaRPr lang="en-US" sz="1500" b="1" dirty="0">
                        <a:latin typeface="Times New Roman" pitchFamily="18" charset="0"/>
                        <a:cs typeface="Times New Roman" pitchFamily="18" charset="0"/>
                      </a:endParaRPr>
                    </a:p>
                  </a:txBody>
                  <a:tcPr/>
                </a:tc>
                <a:tc>
                  <a:txBody>
                    <a:bodyPr/>
                    <a:lstStyle/>
                    <a:p>
                      <a:pPr algn="just"/>
                      <a:r>
                        <a:rPr lang="en-GB" sz="1500" b="0" i="0" kern="1200" dirty="0" smtClean="0">
                          <a:solidFill>
                            <a:schemeClr val="tx1"/>
                          </a:solidFill>
                          <a:latin typeface="Times New Roman" pitchFamily="18" charset="0"/>
                          <a:ea typeface="+mn-ea"/>
                          <a:cs typeface="Times New Roman" pitchFamily="18" charset="0"/>
                        </a:rPr>
                        <a:t>Integrated sensors, possibly accelerometers and gyroscopes, continuously monitored the vehicle's movements, enabling the system to identify sudden changes indicative of an accident. The utilization of real-time data processing and communication modules ensured swift transmission of accident-related information to a central monitoring system or emergency services.</a:t>
                      </a:r>
                      <a:endParaRPr lang="en-US" sz="1500" b="0" dirty="0">
                        <a:latin typeface="Times New Roman" pitchFamily="18" charset="0"/>
                        <a:cs typeface="Times New Roman" pitchFamily="18" charset="0"/>
                      </a:endParaRPr>
                    </a:p>
                  </a:txBody>
                  <a:tcPr/>
                </a:tc>
                <a:tc>
                  <a:txBody>
                    <a:bodyPr/>
                    <a:lstStyle/>
                    <a:p>
                      <a:pPr algn="just"/>
                      <a:r>
                        <a:rPr lang="en-GB" sz="1500" b="0" i="0" kern="1200" dirty="0" smtClean="0">
                          <a:solidFill>
                            <a:schemeClr val="tx1"/>
                          </a:solidFill>
                          <a:latin typeface="Times New Roman" pitchFamily="18" charset="0"/>
                          <a:ea typeface="+mn-ea"/>
                          <a:cs typeface="Times New Roman" pitchFamily="18" charset="0"/>
                        </a:rPr>
                        <a:t>the results affirm the </a:t>
                      </a:r>
                      <a:r>
                        <a:rPr lang="en-GB" sz="1500" b="0" i="0" kern="1200" dirty="0" err="1" smtClean="0">
                          <a:solidFill>
                            <a:schemeClr val="tx1"/>
                          </a:solidFill>
                          <a:latin typeface="Times New Roman" pitchFamily="18" charset="0"/>
                          <a:ea typeface="+mn-ea"/>
                          <a:cs typeface="Times New Roman" pitchFamily="18" charset="0"/>
                        </a:rPr>
                        <a:t>IoT</a:t>
                      </a:r>
                      <a:r>
                        <a:rPr lang="en-GB" sz="1500" b="0" i="0" kern="1200" dirty="0" smtClean="0">
                          <a:solidFill>
                            <a:schemeClr val="tx1"/>
                          </a:solidFill>
                          <a:latin typeface="Times New Roman" pitchFamily="18" charset="0"/>
                          <a:ea typeface="+mn-ea"/>
                          <a:cs typeface="Times New Roman" pitchFamily="18" charset="0"/>
                        </a:rPr>
                        <a:t>-based Automatic Vehicle Accident Alert System as a robust and effective solution for proactively addressing road safety concerns, showcasing its potential to significantly reduce emergency response times and mitigate the impact of accidents on both human lives and vehicular assets.</a:t>
                      </a:r>
                      <a:endParaRPr lang="en-US" sz="1500" b="1" dirty="0">
                        <a:latin typeface="Times New Roman" pitchFamily="18" charset="0"/>
                        <a:cs typeface="Times New Roman" pitchFamily="18" charset="0"/>
                      </a:endParaRPr>
                    </a:p>
                  </a:txBody>
                  <a:tcPr/>
                </a:tc>
                <a:tc>
                  <a:txBody>
                    <a:bodyPr/>
                    <a:lstStyle/>
                    <a:p>
                      <a:pPr algn="just"/>
                      <a:r>
                        <a:rPr lang="en-GB" sz="1500" b="0" dirty="0" smtClean="0">
                          <a:latin typeface="Times New Roman" pitchFamily="18" charset="0"/>
                          <a:cs typeface="Times New Roman" pitchFamily="18" charset="0"/>
                        </a:rPr>
                        <a:t>2020</a:t>
                      </a:r>
                      <a:endParaRPr lang="en-US" sz="1500" b="0" dirty="0">
                        <a:latin typeface="Times New Roman" pitchFamily="18" charset="0"/>
                        <a:cs typeface="Times New Roman" pitchFamily="18" charset="0"/>
                      </a:endParaRPr>
                    </a:p>
                  </a:txBody>
                  <a:tcPr/>
                </a:tc>
              </a:tr>
            </a:tbl>
          </a:graphicData>
        </a:graphic>
      </p:graphicFrame>
      <p:sp>
        <p:nvSpPr>
          <p:cNvPr id="16" name="Date Placeholder 15"/>
          <p:cNvSpPr>
            <a:spLocks noGrp="1"/>
          </p:cNvSpPr>
          <p:nvPr>
            <p:ph type="dt" sz="quarter" idx="10"/>
          </p:nvPr>
        </p:nvSpPr>
        <p:spPr/>
        <p:txBody>
          <a:bodyPr/>
          <a:lstStyle/>
          <a:p>
            <a:pPr>
              <a:defRPr/>
            </a:pPr>
            <a:fld id="{E0A95945-2C24-43FB-A556-7AF5BCC87B8B}" type="datetime3">
              <a:rPr lang="en-US" b="1">
                <a:latin typeface="Times New Roman" pitchFamily="18" charset="0"/>
                <a:cs typeface="Times New Roman" pitchFamily="18" charset="0"/>
              </a:rPr>
              <a:pPr>
                <a:defRPr/>
              </a:pPr>
              <a:t>13 March 2024</a:t>
            </a:fld>
            <a:endParaRPr lang="en-US" b="1" dirty="0">
              <a:latin typeface="Times New Roman" pitchFamily="18" charset="0"/>
              <a:cs typeface="Times New Roman" pitchFamily="18" charset="0"/>
            </a:endParaRPr>
          </a:p>
        </p:txBody>
      </p:sp>
      <p:sp>
        <p:nvSpPr>
          <p:cNvPr id="18" name="Footer Placeholder 17"/>
          <p:cNvSpPr>
            <a:spLocks noGrp="1"/>
          </p:cNvSpPr>
          <p:nvPr>
            <p:ph type="ftr" sz="quarter" idx="11"/>
          </p:nvPr>
        </p:nvSpPr>
        <p:spPr>
          <a:xfrm>
            <a:off x="2819400" y="6356350"/>
            <a:ext cx="3581400" cy="365125"/>
          </a:xfrm>
        </p:spPr>
        <p:txBody>
          <a:bodyPr/>
          <a:lstStyle/>
          <a:p>
            <a:pPr>
              <a:defRPr/>
            </a:pPr>
            <a:r>
              <a:rPr lang="en-US" b="1" dirty="0">
                <a:latin typeface="Times New Roman" pitchFamily="18" charset="0"/>
                <a:cs typeface="Times New Roman" pitchFamily="18" charset="0"/>
              </a:rPr>
              <a:t>Department of Computer Science and Engineering</a:t>
            </a:r>
          </a:p>
        </p:txBody>
      </p:sp>
      <p:sp>
        <p:nvSpPr>
          <p:cNvPr id="17" name="Slide Number Placeholder 16"/>
          <p:cNvSpPr>
            <a:spLocks noGrp="1"/>
          </p:cNvSpPr>
          <p:nvPr>
            <p:ph type="sldNum" sz="quarter" idx="12"/>
          </p:nvPr>
        </p:nvSpPr>
        <p:spPr/>
        <p:txBody>
          <a:bodyPr/>
          <a:lstStyle/>
          <a:p>
            <a:pPr>
              <a:defRPr/>
            </a:pPr>
            <a:fld id="{973C16EB-2D3A-43E7-8DCD-D6D4BB181A67}" type="slidenum">
              <a:rPr lang="en-US" b="1">
                <a:latin typeface="Times New Roman" pitchFamily="18" charset="0"/>
                <a:cs typeface="Times New Roman" pitchFamily="18" charset="0"/>
              </a:rPr>
              <a:pPr>
                <a:defRPr/>
              </a:pPr>
              <a:t>7</a:t>
            </a:fld>
            <a:endParaRPr lang="en-US" b="1" dirty="0">
              <a:latin typeface="Times New Roman" pitchFamily="18" charset="0"/>
              <a:cs typeface="Times New Roman" pitchFamily="18" charset="0"/>
            </a:endParaRPr>
          </a:p>
        </p:txBody>
      </p:sp>
      <p:sp>
        <p:nvSpPr>
          <p:cNvPr id="8220" name="Title 1"/>
          <p:cNvSpPr>
            <a:spLocks noGrp="1"/>
          </p:cNvSpPr>
          <p:nvPr>
            <p:ph type="title"/>
          </p:nvPr>
        </p:nvSpPr>
        <p:spPr>
          <a:xfrm>
            <a:off x="381000" y="228600"/>
            <a:ext cx="8229600" cy="357187"/>
          </a:xfrm>
        </p:spPr>
        <p:txBody>
          <a:bodyPr>
            <a:normAutofit fontScale="90000"/>
          </a:bodyPr>
          <a:lstStyle/>
          <a:p>
            <a:pPr algn="l"/>
            <a:r>
              <a:rPr lang="en-IN" sz="3600" dirty="0" smtClean="0">
                <a:solidFill>
                  <a:srgbClr val="FF0000"/>
                </a:solidFill>
                <a:latin typeface="Times New Roman" pitchFamily="18" charset="0"/>
                <a:cs typeface="Times New Roman" pitchFamily="18" charset="0"/>
              </a:rPr>
              <a:t>Literature Survey</a:t>
            </a:r>
            <a:endParaRPr lang="en-US" sz="3600" dirty="0" smtClean="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1B0FCE0-6FF0-44D5-B7E7-8C36EC271109}" type="datetime3">
              <a:rPr lang="en-US" b="1">
                <a:latin typeface="Times New Roman" pitchFamily="18" charset="0"/>
                <a:cs typeface="Times New Roman" pitchFamily="18" charset="0"/>
              </a:rPr>
              <a:pPr>
                <a:defRPr/>
              </a:pPr>
              <a:t>13 March 2024</a:t>
            </a:fld>
            <a:endParaRPr lang="en-US" b="1"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2667000" y="6324600"/>
            <a:ext cx="3505200" cy="365125"/>
          </a:xfrm>
        </p:spPr>
        <p:txBody>
          <a:bodyPr/>
          <a:lstStyle/>
          <a:p>
            <a:pPr>
              <a:defRPr/>
            </a:pPr>
            <a:r>
              <a:rPr lang="en-US" b="1" dirty="0" smtClean="0"/>
              <a:t>Department of Computer Science and </a:t>
            </a:r>
            <a:r>
              <a:rPr lang="en-US" b="1" dirty="0" smtClean="0">
                <a:latin typeface="Times New Roman" pitchFamily="18" charset="0"/>
                <a:cs typeface="Times New Roman" pitchFamily="18" charset="0"/>
              </a:rPr>
              <a:t>Engineering</a:t>
            </a:r>
            <a:endParaRPr lang="en-US"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331E795E-EEBF-4791-8428-41EDFDACD479}" type="slidenum">
              <a:rPr lang="en-US"/>
              <a:pPr>
                <a:defRPr/>
              </a:pPr>
              <a:t>8</a:t>
            </a:fld>
            <a:endParaRPr lang="en-US"/>
          </a:p>
        </p:txBody>
      </p:sp>
      <p:graphicFrame>
        <p:nvGraphicFramePr>
          <p:cNvPr id="7" name="Content Placeholder 6"/>
          <p:cNvGraphicFramePr>
            <a:graphicFrameLocks/>
          </p:cNvGraphicFramePr>
          <p:nvPr/>
        </p:nvGraphicFramePr>
        <p:xfrm>
          <a:off x="228600" y="914400"/>
          <a:ext cx="8705910" cy="5410200"/>
        </p:xfrm>
        <a:graphic>
          <a:graphicData uri="http://schemas.openxmlformats.org/drawingml/2006/table">
            <a:tbl>
              <a:tblPr firstRow="1" bandRow="1">
                <a:tableStyleId>{5940675A-B579-460E-94D1-54222C63F5DA}</a:tableStyleId>
              </a:tblPr>
              <a:tblGrid>
                <a:gridCol w="623998"/>
                <a:gridCol w="1278133"/>
                <a:gridCol w="2121608"/>
                <a:gridCol w="1755814"/>
                <a:gridCol w="2200837"/>
                <a:gridCol w="725520"/>
              </a:tblGrid>
              <a:tr h="552721">
                <a:tc>
                  <a:txBody>
                    <a:bodyPr/>
                    <a:lstStyle/>
                    <a:p>
                      <a:pPr algn="just"/>
                      <a:r>
                        <a:rPr lang="en-IN" sz="1500" b="1" dirty="0" smtClean="0">
                          <a:latin typeface="Times New Roman" pitchFamily="18" charset="0"/>
                          <a:cs typeface="Times New Roman" pitchFamily="18" charset="0"/>
                        </a:rPr>
                        <a:t>SNO</a:t>
                      </a:r>
                      <a:endParaRPr lang="en-US" sz="1500" b="1" dirty="0">
                        <a:latin typeface="Times New Roman" pitchFamily="18" charset="0"/>
                        <a:cs typeface="Times New Roman" pitchFamily="18" charset="0"/>
                      </a:endParaRPr>
                    </a:p>
                  </a:txBody>
                  <a:tcPr/>
                </a:tc>
                <a:tc>
                  <a:txBody>
                    <a:bodyPr/>
                    <a:lstStyle/>
                    <a:p>
                      <a:pPr algn="just"/>
                      <a:r>
                        <a:rPr lang="en-IN" sz="1500" b="1" dirty="0" smtClean="0">
                          <a:latin typeface="Times New Roman" pitchFamily="18" charset="0"/>
                          <a:cs typeface="Times New Roman" pitchFamily="18" charset="0"/>
                        </a:rPr>
                        <a:t>TITLE</a:t>
                      </a:r>
                      <a:endParaRPr lang="en-US" sz="1500" b="1" dirty="0">
                        <a:latin typeface="Times New Roman" pitchFamily="18" charset="0"/>
                        <a:cs typeface="Times New Roman" pitchFamily="18" charset="0"/>
                      </a:endParaRPr>
                    </a:p>
                  </a:txBody>
                  <a:tcPr/>
                </a:tc>
                <a:tc>
                  <a:txBody>
                    <a:bodyPr/>
                    <a:lstStyle/>
                    <a:p>
                      <a:pPr algn="just"/>
                      <a:r>
                        <a:rPr lang="en-IN" sz="1500" b="1" dirty="0" smtClean="0">
                          <a:latin typeface="Times New Roman" pitchFamily="18" charset="0"/>
                          <a:cs typeface="Times New Roman" pitchFamily="18" charset="0"/>
                        </a:rPr>
                        <a:t>ABSTRACT</a:t>
                      </a:r>
                      <a:endParaRPr lang="en-US" sz="1500" b="1" dirty="0">
                        <a:latin typeface="Times New Roman" pitchFamily="18" charset="0"/>
                        <a:cs typeface="Times New Roman" pitchFamily="18" charset="0"/>
                      </a:endParaRPr>
                    </a:p>
                  </a:txBody>
                  <a:tcPr/>
                </a:tc>
                <a:tc>
                  <a:txBody>
                    <a:bodyPr/>
                    <a:lstStyle/>
                    <a:p>
                      <a:pPr algn="just"/>
                      <a:r>
                        <a:rPr lang="en-IN" sz="1500" b="1" dirty="0" smtClean="0">
                          <a:latin typeface="Times New Roman" pitchFamily="18" charset="0"/>
                          <a:cs typeface="Times New Roman" pitchFamily="18" charset="0"/>
                        </a:rPr>
                        <a:t>METHODOLOGY</a:t>
                      </a:r>
                      <a:endParaRPr lang="en-US" sz="1500" b="1" dirty="0">
                        <a:latin typeface="Times New Roman" pitchFamily="18" charset="0"/>
                        <a:cs typeface="Times New Roman" pitchFamily="18" charset="0"/>
                      </a:endParaRPr>
                    </a:p>
                  </a:txBody>
                  <a:tcPr/>
                </a:tc>
                <a:tc>
                  <a:txBody>
                    <a:bodyPr/>
                    <a:lstStyle/>
                    <a:p>
                      <a:pPr algn="just"/>
                      <a:r>
                        <a:rPr lang="en-IN" sz="1500" b="1" dirty="0" smtClean="0">
                          <a:latin typeface="Times New Roman" pitchFamily="18" charset="0"/>
                          <a:cs typeface="Times New Roman" pitchFamily="18" charset="0"/>
                        </a:rPr>
                        <a:t>RESULTS</a:t>
                      </a:r>
                      <a:endParaRPr lang="en-US" sz="1500" b="1" dirty="0">
                        <a:latin typeface="Times New Roman" pitchFamily="18" charset="0"/>
                        <a:cs typeface="Times New Roman" pitchFamily="18" charset="0"/>
                      </a:endParaRPr>
                    </a:p>
                  </a:txBody>
                  <a:tcPr/>
                </a:tc>
                <a:tc>
                  <a:txBody>
                    <a:bodyPr/>
                    <a:lstStyle/>
                    <a:p>
                      <a:pPr algn="just"/>
                      <a:r>
                        <a:rPr lang="en-IN" sz="1500" b="1" dirty="0" smtClean="0">
                          <a:latin typeface="Times New Roman" pitchFamily="18" charset="0"/>
                          <a:cs typeface="Times New Roman" pitchFamily="18" charset="0"/>
                        </a:rPr>
                        <a:t>YEAR</a:t>
                      </a:r>
                      <a:endParaRPr lang="en-US" sz="1500" b="1" dirty="0">
                        <a:latin typeface="Times New Roman" pitchFamily="18" charset="0"/>
                        <a:cs typeface="Times New Roman" pitchFamily="18" charset="0"/>
                      </a:endParaRPr>
                    </a:p>
                  </a:txBody>
                  <a:tcPr/>
                </a:tc>
              </a:tr>
              <a:tr h="4857479">
                <a:tc>
                  <a:txBody>
                    <a:bodyPr/>
                    <a:lstStyle/>
                    <a:p>
                      <a:r>
                        <a:rPr lang="en-IN" sz="1500" dirty="0" smtClean="0">
                          <a:latin typeface="Times New Roman" pitchFamily="18" charset="0"/>
                          <a:cs typeface="Times New Roman" pitchFamily="18" charset="0"/>
                        </a:rPr>
                        <a:t>5</a:t>
                      </a:r>
                      <a:endParaRPr lang="en-US" sz="1500" dirty="0">
                        <a:latin typeface="Times New Roman" pitchFamily="18" charset="0"/>
                        <a:cs typeface="Times New Roman" pitchFamily="18" charset="0"/>
                      </a:endParaRPr>
                    </a:p>
                  </a:txBody>
                  <a:tcPr/>
                </a:tc>
                <a:tc>
                  <a:txBody>
                    <a:bodyPr/>
                    <a:lstStyle/>
                    <a:p>
                      <a:r>
                        <a:rPr lang="en-US" sz="1500" kern="1200" dirty="0" smtClean="0">
                          <a:solidFill>
                            <a:schemeClr val="tx1"/>
                          </a:solidFill>
                          <a:latin typeface="Times New Roman" pitchFamily="18" charset="0"/>
                          <a:ea typeface="+mn-ea"/>
                          <a:cs typeface="Times New Roman" pitchFamily="18" charset="0"/>
                        </a:rPr>
                        <a:t>Car Accident  Detection  and </a:t>
                      </a:r>
                    </a:p>
                    <a:p>
                      <a:r>
                        <a:rPr lang="en-US" sz="1500" kern="1200" dirty="0" smtClean="0">
                          <a:solidFill>
                            <a:schemeClr val="tx1"/>
                          </a:solidFill>
                          <a:latin typeface="Times New Roman" pitchFamily="18" charset="0"/>
                          <a:ea typeface="+mn-ea"/>
                          <a:cs typeface="Times New Roman" pitchFamily="18" charset="0"/>
                        </a:rPr>
                        <a:t>Notification System Using Smartphone. </a:t>
                      </a:r>
                      <a:endParaRPr lang="en-US" sz="1500" dirty="0">
                        <a:latin typeface="Times New Roman" pitchFamily="18" charset="0"/>
                        <a:cs typeface="Times New Roman" pitchFamily="18" charset="0"/>
                      </a:endParaRPr>
                    </a:p>
                  </a:txBody>
                  <a:tcPr marL="114300" marR="114300" marT="0" marB="0"/>
                </a:tc>
                <a:tc>
                  <a:txBody>
                    <a:bodyPr/>
                    <a:lstStyle/>
                    <a:p>
                      <a:pPr algn="just">
                        <a:lnSpc>
                          <a:spcPct val="115000"/>
                        </a:lnSpc>
                        <a:spcAft>
                          <a:spcPts val="0"/>
                        </a:spcAft>
                      </a:pPr>
                      <a:r>
                        <a:rPr lang="en-GB" sz="1500" b="0" i="0" kern="1200" dirty="0" smtClean="0">
                          <a:solidFill>
                            <a:schemeClr val="tx1"/>
                          </a:solidFill>
                          <a:latin typeface="Times New Roman" pitchFamily="18" charset="0"/>
                          <a:ea typeface="+mn-ea"/>
                          <a:cs typeface="Times New Roman" pitchFamily="18" charset="0"/>
                        </a:rPr>
                        <a:t>The real-time processing of sensor data facilitated immediate accident detection, triggering prompt notifications. The system's integration with </a:t>
                      </a:r>
                      <a:r>
                        <a:rPr lang="en-GB" sz="1500" b="0" i="0" kern="1200" dirty="0" err="1" smtClean="0">
                          <a:solidFill>
                            <a:schemeClr val="tx1"/>
                          </a:solidFill>
                          <a:latin typeface="Times New Roman" pitchFamily="18" charset="0"/>
                          <a:ea typeface="+mn-ea"/>
                          <a:cs typeface="Times New Roman" pitchFamily="18" charset="0"/>
                        </a:rPr>
                        <a:t>smartphone</a:t>
                      </a:r>
                      <a:r>
                        <a:rPr lang="en-GB" sz="1500" b="0" i="0" kern="1200" dirty="0" smtClean="0">
                          <a:solidFill>
                            <a:schemeClr val="tx1"/>
                          </a:solidFill>
                          <a:latin typeface="Times New Roman" pitchFamily="18" charset="0"/>
                          <a:ea typeface="+mn-ea"/>
                          <a:cs typeface="Times New Roman" pitchFamily="18" charset="0"/>
                        </a:rPr>
                        <a:t> features, such as GPS and communication modules, ensured accurate location reporting and efficient alert dissemination to emergency contacts or relevant authorities. </a:t>
                      </a:r>
                      <a:endParaRPr lang="en-US" sz="1500" dirty="0">
                        <a:latin typeface="Times New Roman" pitchFamily="18" charset="0"/>
                        <a:ea typeface="Calibri"/>
                        <a:cs typeface="Times New Roman" pitchFamily="18" charset="0"/>
                      </a:endParaRPr>
                    </a:p>
                  </a:txBody>
                  <a:tcPr marL="68580" marR="68580" marT="0" marB="0"/>
                </a:tc>
                <a:tc>
                  <a:txBody>
                    <a:bodyPr/>
                    <a:lstStyle/>
                    <a:p>
                      <a:pPr algn="just"/>
                      <a:r>
                        <a:rPr lang="en-GB" sz="1500" b="0" i="0" kern="1200" dirty="0" smtClean="0">
                          <a:solidFill>
                            <a:schemeClr val="tx1"/>
                          </a:solidFill>
                          <a:latin typeface="Times New Roman" pitchFamily="18" charset="0"/>
                          <a:ea typeface="+mn-ea"/>
                          <a:cs typeface="Times New Roman" pitchFamily="18" charset="0"/>
                        </a:rPr>
                        <a:t>The onboard accelerometers and other sensors continuously monitored the vehicle's dynamics, successfully identifying abrupt changes indicative of a collision.</a:t>
                      </a:r>
                      <a:endParaRPr lang="en-US" sz="1500" dirty="0">
                        <a:latin typeface="Times New Roman" pitchFamily="18" charset="0"/>
                        <a:cs typeface="Times New Roman" pitchFamily="18" charset="0"/>
                      </a:endParaRPr>
                    </a:p>
                  </a:txBody>
                  <a:tcPr/>
                </a:tc>
                <a:tc>
                  <a:txBody>
                    <a:bodyPr/>
                    <a:lstStyle/>
                    <a:p>
                      <a:pPr algn="just"/>
                      <a:r>
                        <a:rPr lang="en-GB" sz="1500" b="0" i="0" kern="1200" dirty="0" smtClean="0">
                          <a:solidFill>
                            <a:schemeClr val="tx1"/>
                          </a:solidFill>
                          <a:latin typeface="Times New Roman" pitchFamily="18" charset="0"/>
                          <a:ea typeface="+mn-ea"/>
                          <a:cs typeface="Times New Roman" pitchFamily="18" charset="0"/>
                        </a:rPr>
                        <a:t>The results of the Car Accident Detection and Notification System using Smartphone underscore its effectiveness as an innovative and practical solution for enhancing road safety. Leveraging the sensors and computational capabilities of </a:t>
                      </a:r>
                      <a:r>
                        <a:rPr lang="en-GB" sz="1500" b="0" i="0" kern="1200" dirty="0" err="1" smtClean="0">
                          <a:solidFill>
                            <a:schemeClr val="tx1"/>
                          </a:solidFill>
                          <a:latin typeface="Times New Roman" pitchFamily="18" charset="0"/>
                          <a:ea typeface="+mn-ea"/>
                          <a:cs typeface="Times New Roman" pitchFamily="18" charset="0"/>
                        </a:rPr>
                        <a:t>smartphones</a:t>
                      </a:r>
                      <a:r>
                        <a:rPr lang="en-GB" sz="1500" b="0" i="0" kern="1200" dirty="0" smtClean="0">
                          <a:solidFill>
                            <a:schemeClr val="tx1"/>
                          </a:solidFill>
                          <a:latin typeface="Times New Roman" pitchFamily="18" charset="0"/>
                          <a:ea typeface="+mn-ea"/>
                          <a:cs typeface="Times New Roman" pitchFamily="18" charset="0"/>
                        </a:rPr>
                        <a:t>, the system demonstrated reliable detection of car accidents. </a:t>
                      </a:r>
                      <a:endParaRPr lang="en-US" sz="1500" dirty="0">
                        <a:latin typeface="Times New Roman" pitchFamily="18" charset="0"/>
                        <a:cs typeface="Times New Roman" pitchFamily="18" charset="0"/>
                      </a:endParaRPr>
                    </a:p>
                  </a:txBody>
                  <a:tcPr/>
                </a:tc>
                <a:tc>
                  <a:txBody>
                    <a:bodyPr/>
                    <a:lstStyle/>
                    <a:p>
                      <a:pPr algn="ctr"/>
                      <a:r>
                        <a:rPr lang="en-GB" sz="1500" b="0" dirty="0" smtClean="0">
                          <a:latin typeface="Times New Roman" pitchFamily="18" charset="0"/>
                          <a:cs typeface="Times New Roman" pitchFamily="18" charset="0"/>
                        </a:rPr>
                        <a:t>2020</a:t>
                      </a:r>
                      <a:endParaRPr lang="en-US" sz="1500" b="0" dirty="0">
                        <a:latin typeface="Times New Roman" pitchFamily="18" charset="0"/>
                        <a:cs typeface="Times New Roman" pitchFamily="18" charset="0"/>
                      </a:endParaRPr>
                    </a:p>
                  </a:txBody>
                  <a:tcPr/>
                </a:tc>
              </a:tr>
            </a:tbl>
          </a:graphicData>
        </a:graphic>
      </p:graphicFrame>
      <p:sp>
        <p:nvSpPr>
          <p:cNvPr id="9244" name="Title 1"/>
          <p:cNvSpPr>
            <a:spLocks noGrp="1"/>
          </p:cNvSpPr>
          <p:nvPr>
            <p:ph type="title"/>
          </p:nvPr>
        </p:nvSpPr>
        <p:spPr>
          <a:xfrm>
            <a:off x="381000" y="228600"/>
            <a:ext cx="8572531" cy="357187"/>
          </a:xfrm>
        </p:spPr>
        <p:txBody>
          <a:bodyPr>
            <a:normAutofit fontScale="90000"/>
          </a:bodyPr>
          <a:lstStyle/>
          <a:p>
            <a:pPr algn="l"/>
            <a:r>
              <a:rPr lang="en-IN" sz="3600" dirty="0" smtClean="0">
                <a:solidFill>
                  <a:srgbClr val="FF0000"/>
                </a:solidFill>
                <a:latin typeface="Times New Roman" pitchFamily="18" charset="0"/>
                <a:cs typeface="Times New Roman" pitchFamily="18" charset="0"/>
              </a:rPr>
              <a:t>Literature Survey</a:t>
            </a:r>
            <a:endParaRPr lang="en-US" sz="3600" dirty="0" smtClean="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8"/>
          <p:cNvSpPr>
            <a:spLocks noGrp="1"/>
          </p:cNvSpPr>
          <p:nvPr>
            <p:ph type="title"/>
          </p:nvPr>
        </p:nvSpPr>
        <p:spPr>
          <a:xfrm>
            <a:off x="457200" y="274638"/>
            <a:ext cx="8229600" cy="792162"/>
          </a:xfrm>
        </p:spPr>
        <p:txBody>
          <a:bodyPr/>
          <a:lstStyle/>
          <a:p>
            <a:r>
              <a:rPr lang="en-US" b="1" dirty="0" smtClean="0">
                <a:solidFill>
                  <a:srgbClr val="FF0000"/>
                </a:solidFill>
                <a:latin typeface="Times New Roman" pitchFamily="18" charset="0"/>
                <a:cs typeface="Times New Roman" pitchFamily="18" charset="0"/>
              </a:rPr>
              <a:t>PROBLEM IDENTIFICATION</a:t>
            </a:r>
          </a:p>
        </p:txBody>
      </p:sp>
      <p:sp>
        <p:nvSpPr>
          <p:cNvPr id="10243" name="Content Placeholder 19"/>
          <p:cNvSpPr>
            <a:spLocks noGrp="1"/>
          </p:cNvSpPr>
          <p:nvPr>
            <p:ph idx="1"/>
          </p:nvPr>
        </p:nvSpPr>
        <p:spPr>
          <a:xfrm>
            <a:off x="228600" y="1219200"/>
            <a:ext cx="8272463" cy="3143250"/>
          </a:xfrm>
        </p:spPr>
        <p:txBody>
          <a:bodyPr>
            <a:noAutofit/>
          </a:bodyPr>
          <a:lstStyle/>
          <a:p>
            <a:pPr algn="just">
              <a:buNone/>
            </a:pPr>
            <a:r>
              <a:rPr lang="en-GB" sz="1800" dirty="0" smtClean="0">
                <a:latin typeface="Times New Roman" pitchFamily="18" charset="0"/>
                <a:cs typeface="Times New Roman" pitchFamily="18" charset="0"/>
              </a:rPr>
              <a:t>	</a:t>
            </a:r>
            <a:r>
              <a:rPr lang="en-GB" sz="1800" dirty="0">
                <a:latin typeface="Times New Roman" pitchFamily="18" charset="0"/>
                <a:cs typeface="Times New Roman" pitchFamily="18" charset="0"/>
              </a:rPr>
              <a:t>The implementation of </a:t>
            </a:r>
            <a:r>
              <a:rPr lang="en-GB" sz="1800" dirty="0" err="1">
                <a:latin typeface="Times New Roman" pitchFamily="18" charset="0"/>
                <a:cs typeface="Times New Roman" pitchFamily="18" charset="0"/>
              </a:rPr>
              <a:t>IoT</a:t>
            </a:r>
            <a:r>
              <a:rPr lang="en-GB" sz="1800" dirty="0">
                <a:latin typeface="Times New Roman" pitchFamily="18" charset="0"/>
                <a:cs typeface="Times New Roman" pitchFamily="18" charset="0"/>
              </a:rPr>
              <a:t> in accident alert systems aims to address critical challenges in current emergency response mechanisms and road safety. One primary problem is the delay in accident detection and reporting, which can significantly impact the effectiveness of emergency services. Traditional methods often rely on human witnesses or manual reporting, leading to a time lag between the occurrence of an accident and the initiation of emergency response. This delay is a critical issue, particularly in scenarios where immediate medical attention is crucial. Additionally, the accuracy of accident location reporting remains a concern, as existing systems may lack precision, making it challenging for emergency responders to reach the accident site promptly. Moreover, the scalability and accessibility of current accident alert systems can be limited. Integrating </a:t>
            </a:r>
            <a:r>
              <a:rPr lang="en-GB" sz="1800" dirty="0" err="1">
                <a:latin typeface="Times New Roman" pitchFamily="18" charset="0"/>
                <a:cs typeface="Times New Roman" pitchFamily="18" charset="0"/>
              </a:rPr>
              <a:t>IoT</a:t>
            </a:r>
            <a:r>
              <a:rPr lang="en-GB" sz="1800" dirty="0">
                <a:latin typeface="Times New Roman" pitchFamily="18" charset="0"/>
                <a:cs typeface="Times New Roman" pitchFamily="18" charset="0"/>
              </a:rPr>
              <a:t> technologies can potentially address these issues by enabling real-time monitoring, automated accident detection, and precise location reporting, thereby significantly improving the efficiency and effectiveness of emergency response systems.</a:t>
            </a:r>
            <a:endParaRPr lang="en-IN" sz="1800" dirty="0" smtClean="0">
              <a:latin typeface="Times New Roman" pitchFamily="18" charset="0"/>
              <a:cs typeface="Times New Roman" pitchFamily="18" charset="0"/>
            </a:endParaRPr>
          </a:p>
        </p:txBody>
      </p:sp>
      <p:sp>
        <p:nvSpPr>
          <p:cNvPr id="16" name="Date Placeholder 15"/>
          <p:cNvSpPr>
            <a:spLocks noGrp="1"/>
          </p:cNvSpPr>
          <p:nvPr>
            <p:ph type="dt" sz="quarter" idx="10"/>
          </p:nvPr>
        </p:nvSpPr>
        <p:spPr/>
        <p:txBody>
          <a:bodyPr/>
          <a:lstStyle/>
          <a:p>
            <a:pPr>
              <a:defRPr/>
            </a:pPr>
            <a:fld id="{E0A95945-2C24-43FB-A556-7AF5BCC87B8B}" type="datetime3">
              <a:rPr lang="en-US" b="1">
                <a:latin typeface="Times New Roman" pitchFamily="18" charset="0"/>
                <a:cs typeface="Times New Roman" pitchFamily="18" charset="0"/>
              </a:rPr>
              <a:pPr>
                <a:defRPr/>
              </a:pPr>
              <a:t>13 March 2024</a:t>
            </a:fld>
            <a:endParaRPr lang="en-US" b="1" dirty="0">
              <a:latin typeface="Times New Roman" pitchFamily="18" charset="0"/>
              <a:cs typeface="Times New Roman" pitchFamily="18" charset="0"/>
            </a:endParaRPr>
          </a:p>
        </p:txBody>
      </p:sp>
      <p:sp>
        <p:nvSpPr>
          <p:cNvPr id="18" name="Footer Placeholder 17"/>
          <p:cNvSpPr>
            <a:spLocks noGrp="1"/>
          </p:cNvSpPr>
          <p:nvPr>
            <p:ph type="ftr" sz="quarter" idx="11"/>
          </p:nvPr>
        </p:nvSpPr>
        <p:spPr>
          <a:xfrm>
            <a:off x="2743200" y="6477000"/>
            <a:ext cx="3581400" cy="228600"/>
          </a:xfrm>
        </p:spPr>
        <p:txBody>
          <a:bodyPr/>
          <a:lstStyle/>
          <a:p>
            <a:pPr>
              <a:defRPr/>
            </a:pPr>
            <a:r>
              <a:rPr lang="en-US" b="1" dirty="0" smtClean="0">
                <a:latin typeface="Times New Roman" pitchFamily="18" charset="0"/>
                <a:cs typeface="Times New Roman" pitchFamily="18" charset="0"/>
              </a:rPr>
              <a:t>Department of Computer Science and Engineering</a:t>
            </a:r>
          </a:p>
          <a:p>
            <a:pPr>
              <a:defRPr/>
            </a:pPr>
            <a:endParaRPr lang="en-US" b="1" dirty="0">
              <a:latin typeface="Times New Roman" pitchFamily="18" charset="0"/>
              <a:cs typeface="Times New Roman" pitchFamily="18" charset="0"/>
            </a:endParaRPr>
          </a:p>
        </p:txBody>
      </p:sp>
      <p:sp>
        <p:nvSpPr>
          <p:cNvPr id="17" name="Slide Number Placeholder 16"/>
          <p:cNvSpPr>
            <a:spLocks noGrp="1"/>
          </p:cNvSpPr>
          <p:nvPr>
            <p:ph type="sldNum" sz="quarter" idx="12"/>
          </p:nvPr>
        </p:nvSpPr>
        <p:spPr/>
        <p:txBody>
          <a:bodyPr/>
          <a:lstStyle/>
          <a:p>
            <a:pPr>
              <a:defRPr/>
            </a:pPr>
            <a:fld id="{F1744BFC-05B7-4924-B012-B471EE52DC19}" type="slidenum">
              <a:rPr lang="en-US" b="1">
                <a:latin typeface="Times New Roman" pitchFamily="18" charset="0"/>
                <a:cs typeface="Times New Roman" pitchFamily="18" charset="0"/>
              </a:rPr>
              <a:pPr>
                <a:defRPr/>
              </a:pPr>
              <a:t>9</a:t>
            </a:fld>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1397</Words>
  <Application>Microsoft Office PowerPoint</Application>
  <PresentationFormat>On-screen Show (4:3)</PresentationFormat>
  <Paragraphs>178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ABSTRACT</vt:lpstr>
      <vt:lpstr>INTRODUCTION</vt:lpstr>
      <vt:lpstr>LITERATURE SURVEY</vt:lpstr>
      <vt:lpstr>Literature Survey</vt:lpstr>
      <vt:lpstr>Literature Survey</vt:lpstr>
      <vt:lpstr>Literature Survey</vt:lpstr>
      <vt:lpstr>Literature Survey</vt:lpstr>
      <vt:lpstr>PROBLEM IDENTIFICATION</vt:lpstr>
      <vt:lpstr>OBJECTIVES</vt:lpstr>
      <vt:lpstr>SYSTEM ARCHITECTURE</vt:lpstr>
      <vt:lpstr>IMPLEMENTATION OF MODULES</vt:lpstr>
      <vt:lpstr>NOVELTY OF THE PROJECT WORK     </vt:lpstr>
      <vt:lpstr>MODERN TOOL USAGE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JAVA</dc:creator>
  <cp:lastModifiedBy>Nature</cp:lastModifiedBy>
  <cp:revision>11</cp:revision>
  <dcterms:created xsi:type="dcterms:W3CDTF">2024-01-29T06:43:37Z</dcterms:created>
  <dcterms:modified xsi:type="dcterms:W3CDTF">2024-03-13T17:42:14Z</dcterms:modified>
</cp:coreProperties>
</file>