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2" r:id="rId1"/>
  </p:sldMasterIdLst>
  <p:notesMasterIdLst>
    <p:notesMasterId r:id="rId9"/>
  </p:notesMasterIdLst>
  <p:sldIdLst>
    <p:sldId id="256" r:id="rId2"/>
    <p:sldId id="257" r:id="rId3"/>
    <p:sldId id="258" r:id="rId4"/>
    <p:sldId id="264" r:id="rId5"/>
    <p:sldId id="259"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016" y="1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5B4036-6830-4A75-A507-3492F34208E7}" type="datetimeFigureOut">
              <a:rPr lang="en-IN" smtClean="0"/>
              <a:pPr/>
              <a:t>21-09-2019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B581B-1778-4B52-9E29-600B8C06F715}" type="slidenum">
              <a:rPr lang="en-IN" smtClean="0"/>
              <a:pPr/>
              <a:t>‹#›</a:t>
            </a:fld>
            <a:endParaRPr lang="en-IN"/>
          </a:p>
        </p:txBody>
      </p:sp>
    </p:spTree>
    <p:extLst>
      <p:ext uri="{BB962C8B-B14F-4D97-AF65-F5344CB8AC3E}">
        <p14:creationId xmlns:p14="http://schemas.microsoft.com/office/powerpoint/2010/main" xmlns="" val="1987909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Data set used : IMDB data set</a:t>
            </a:r>
            <a:endParaRPr lang="en-IN" dirty="0"/>
          </a:p>
        </p:txBody>
      </p:sp>
      <p:sp>
        <p:nvSpPr>
          <p:cNvPr id="4" name="Slide Number Placeholder 3"/>
          <p:cNvSpPr>
            <a:spLocks noGrp="1"/>
          </p:cNvSpPr>
          <p:nvPr>
            <p:ph type="sldNum" sz="quarter" idx="10"/>
          </p:nvPr>
        </p:nvSpPr>
        <p:spPr/>
        <p:txBody>
          <a:bodyPr/>
          <a:lstStyle/>
          <a:p>
            <a:fld id="{07DB581B-1778-4B52-9E29-600B8C06F715}" type="slidenum">
              <a:rPr lang="en-IN" smtClean="0"/>
              <a:pPr/>
              <a:t>3</a:t>
            </a:fld>
            <a:endParaRPr lang="en-IN"/>
          </a:p>
        </p:txBody>
      </p:sp>
    </p:spTree>
    <p:extLst>
      <p:ext uri="{BB962C8B-B14F-4D97-AF65-F5344CB8AC3E}">
        <p14:creationId xmlns:p14="http://schemas.microsoft.com/office/powerpoint/2010/main" xmlns="" val="2110772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9/21/2019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9/21/2019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9/21/2019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9/21/2019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9/21/2019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9/21/2019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9/21/2019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533400"/>
            <a:ext cx="7329268" cy="2868168"/>
          </a:xfrm>
        </p:spPr>
        <p:txBody>
          <a:bodyPr/>
          <a:lstStyle/>
          <a:p>
            <a:pPr>
              <a:spcBef>
                <a:spcPct val="20000"/>
              </a:spcBef>
              <a:buClr>
                <a:schemeClr val="accent1"/>
              </a:buClr>
            </a:pPr>
            <a:r>
              <a:rPr lang="en-US" sz="2400" b="1" dirty="0" smtClean="0"/>
              <a:t>Toxic comments Challenge </a:t>
            </a:r>
            <a:r>
              <a:rPr lang="en-IN" sz="2400" dirty="0">
                <a:effectLst>
                  <a:outerShdw blurRad="34925" dist="12700" dir="14400000" rotWithShape="0">
                    <a:prstClr val="black">
                      <a:alpha val="21000"/>
                    </a:prstClr>
                  </a:outerShdw>
                </a:effectLst>
                <a:latin typeface="+mn-lt"/>
                <a:ea typeface="+mn-ea"/>
                <a:cs typeface="+mn-cs"/>
              </a:rPr>
              <a:t/>
            </a:r>
            <a:br>
              <a:rPr lang="en-IN" sz="2400" dirty="0">
                <a:effectLst>
                  <a:outerShdw blurRad="34925" dist="12700" dir="14400000" rotWithShape="0">
                    <a:prstClr val="black">
                      <a:alpha val="21000"/>
                    </a:prstClr>
                  </a:outerShdw>
                </a:effectLst>
                <a:latin typeface="+mn-lt"/>
                <a:ea typeface="+mn-ea"/>
                <a:cs typeface="+mn-cs"/>
              </a:rPr>
            </a:br>
            <a:endParaRPr lang="en-IN" sz="2400" dirty="0">
              <a:effectLst>
                <a:outerShdw blurRad="34925" dist="12700" dir="14400000" rotWithShape="0">
                  <a:prstClr val="black">
                    <a:alpha val="21000"/>
                  </a:prstClr>
                </a:outerShdw>
              </a:effectLst>
              <a:latin typeface="+mn-lt"/>
              <a:ea typeface="+mn-ea"/>
              <a:cs typeface="+mn-cs"/>
            </a:endParaRPr>
          </a:p>
        </p:txBody>
      </p:sp>
      <p:sp>
        <p:nvSpPr>
          <p:cNvPr id="3" name="Subtitle 2"/>
          <p:cNvSpPr>
            <a:spLocks noGrp="1"/>
          </p:cNvSpPr>
          <p:nvPr>
            <p:ph type="subTitle" idx="1"/>
          </p:nvPr>
        </p:nvSpPr>
        <p:spPr/>
        <p:txBody>
          <a:bodyPr>
            <a:normAutofit lnSpcReduction="10000"/>
          </a:bodyPr>
          <a:lstStyle/>
          <a:p>
            <a:r>
              <a:rPr lang="en-US" b="1" dirty="0" smtClean="0"/>
              <a:t>Project By</a:t>
            </a:r>
          </a:p>
          <a:p>
            <a:r>
              <a:rPr lang="en-US" b="1" dirty="0" err="1" smtClean="0"/>
              <a:t>Senthil</a:t>
            </a:r>
            <a:r>
              <a:rPr lang="en-US" b="1" dirty="0" smtClean="0"/>
              <a:t> Kumar</a:t>
            </a:r>
          </a:p>
          <a:p>
            <a:r>
              <a:rPr lang="en-US" b="1" dirty="0" err="1" smtClean="0"/>
              <a:t>Vignesh</a:t>
            </a:r>
            <a:endParaRPr lang="en-US" b="1" dirty="0" smtClean="0"/>
          </a:p>
          <a:p>
            <a:r>
              <a:rPr lang="en-US" b="1" dirty="0" err="1" smtClean="0"/>
              <a:t>Karthick</a:t>
            </a:r>
            <a:r>
              <a:rPr lang="en-US" b="1" dirty="0" smtClean="0"/>
              <a:t> </a:t>
            </a:r>
            <a:r>
              <a:rPr lang="en-US" b="1" dirty="0" err="1" smtClean="0"/>
              <a:t>Santhosh</a:t>
            </a:r>
            <a:endParaRPr lang="en-US" b="1" dirty="0" smtClean="0"/>
          </a:p>
          <a:p>
            <a:endParaRPr lang="en-IN" dirty="0" smtClean="0"/>
          </a:p>
        </p:txBody>
      </p:sp>
    </p:spTree>
    <p:extLst>
      <p:ext uri="{BB962C8B-B14F-4D97-AF65-F5344CB8AC3E}">
        <p14:creationId xmlns:p14="http://schemas.microsoft.com/office/powerpoint/2010/main" xmlns="" val="3527272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8490" y="570156"/>
            <a:ext cx="7756263" cy="725244"/>
          </a:xfrm>
        </p:spPr>
        <p:txBody>
          <a:bodyPr/>
          <a:lstStyle/>
          <a:p>
            <a:r>
              <a:rPr lang="en-IN" sz="3600" b="1" dirty="0" smtClean="0">
                <a:solidFill>
                  <a:schemeClr val="tx1"/>
                </a:solidFill>
              </a:rPr>
              <a:t>Introduction</a:t>
            </a:r>
            <a:endParaRPr lang="en-IN" sz="3600" b="1" dirty="0">
              <a:solidFill>
                <a:schemeClr val="tx1"/>
              </a:solidFill>
            </a:endParaRPr>
          </a:p>
        </p:txBody>
      </p:sp>
      <p:sp>
        <p:nvSpPr>
          <p:cNvPr id="2" name="Content Placeholder 1"/>
          <p:cNvSpPr>
            <a:spLocks noGrp="1"/>
          </p:cNvSpPr>
          <p:nvPr>
            <p:ph sz="quarter" idx="1"/>
          </p:nvPr>
        </p:nvSpPr>
        <p:spPr>
          <a:xfrm>
            <a:off x="685800" y="2133600"/>
            <a:ext cx="7745505" cy="3962400"/>
          </a:xfrm>
        </p:spPr>
        <p:txBody>
          <a:bodyPr/>
          <a:lstStyle/>
          <a:p>
            <a:r>
              <a:rPr lang="en-IN" sz="2000" dirty="0" smtClean="0"/>
              <a:t>Process of deriving </a:t>
            </a:r>
            <a:r>
              <a:rPr lang="en-US" sz="2000" dirty="0" smtClean="0"/>
              <a:t>A Strong Baseline To Classify Toxic Comments</a:t>
            </a:r>
            <a:r>
              <a:rPr lang="en-IN" sz="2000" dirty="0" smtClean="0"/>
              <a:t>.</a:t>
            </a:r>
          </a:p>
          <a:p>
            <a:r>
              <a:rPr lang="en-IN" sz="2000" dirty="0" smtClean="0"/>
              <a:t>Purpose of it is to process unstructured text information to filter out the negative comments and eliminate from a forum.</a:t>
            </a:r>
          </a:p>
          <a:p>
            <a:endParaRPr lang="en-IN" sz="2000" dirty="0" smtClean="0"/>
          </a:p>
          <a:p>
            <a:endParaRPr lang="en-IN" dirty="0"/>
          </a:p>
        </p:txBody>
      </p:sp>
    </p:spTree>
    <p:extLst>
      <p:ext uri="{BB962C8B-B14F-4D97-AF65-F5344CB8AC3E}">
        <p14:creationId xmlns:p14="http://schemas.microsoft.com/office/powerpoint/2010/main" xmlns="" val="2738272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solidFill>
                  <a:schemeClr val="tx1"/>
                </a:solidFill>
              </a:rPr>
              <a:t>BUSINESS PROBLEM</a:t>
            </a:r>
            <a:endParaRPr lang="en-IN" dirty="0">
              <a:solidFill>
                <a:schemeClr val="tx1"/>
              </a:solidFill>
            </a:endParaRPr>
          </a:p>
        </p:txBody>
      </p:sp>
      <p:sp>
        <p:nvSpPr>
          <p:cNvPr id="2" name="Content Placeholder 1"/>
          <p:cNvSpPr>
            <a:spLocks noGrp="1"/>
          </p:cNvSpPr>
          <p:nvPr>
            <p:ph sz="quarter" idx="1"/>
          </p:nvPr>
        </p:nvSpPr>
        <p:spPr/>
        <p:txBody>
          <a:bodyPr/>
          <a:lstStyle/>
          <a:p>
            <a:r>
              <a:rPr lang="en-US" sz="1800" dirty="0" smtClean="0"/>
              <a:t>The threat of abuse and harassment online means that many people stop expressing themselves and give up on seeking different opinions. Platforms struggle to effectively facilitate conversations, leading many communities to limit or completely shut down user comments.</a:t>
            </a:r>
          </a:p>
          <a:p>
            <a:endParaRPr lang="en-US" dirty="0"/>
          </a:p>
          <a:p>
            <a:endParaRPr lang="en-IN" dirty="0"/>
          </a:p>
        </p:txBody>
      </p:sp>
    </p:spTree>
    <p:extLst>
      <p:ext uri="{BB962C8B-B14F-4D97-AF65-F5344CB8AC3E}">
        <p14:creationId xmlns:p14="http://schemas.microsoft.com/office/powerpoint/2010/main" xmlns="" val="610426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Data Analysis</a:t>
            </a:r>
            <a:endParaRPr lang="en-US" sz="2400" dirty="0"/>
          </a:p>
        </p:txBody>
      </p:sp>
      <p:sp>
        <p:nvSpPr>
          <p:cNvPr id="3" name="Content Placeholder 2"/>
          <p:cNvSpPr>
            <a:spLocks noGrp="1"/>
          </p:cNvSpPr>
          <p:nvPr>
            <p:ph sz="quarter" idx="1"/>
          </p:nvPr>
        </p:nvSpPr>
        <p:spPr/>
        <p:txBody>
          <a:bodyPr>
            <a:normAutofit/>
          </a:bodyPr>
          <a:lstStyle/>
          <a:p>
            <a:r>
              <a:rPr lang="en-IN" sz="1800" dirty="0" smtClean="0"/>
              <a:t>Dataset consists of 8 columns where </a:t>
            </a:r>
            <a:r>
              <a:rPr lang="en-IN" sz="1800" dirty="0" err="1" smtClean="0"/>
              <a:t>comment_text</a:t>
            </a:r>
            <a:r>
              <a:rPr lang="en-IN" sz="1800" dirty="0" smtClean="0"/>
              <a:t> column contains sets of comments and there are six classifiers.</a:t>
            </a:r>
          </a:p>
          <a:p>
            <a:r>
              <a:rPr lang="en-IN" sz="1800" dirty="0" smtClean="0"/>
              <a:t>The Dataset belongs to Multi-class Multi label classification model. We need to predict whether the comment belongs to either of the six classifier and it can also have multiple labels.</a:t>
            </a:r>
          </a:p>
          <a:p>
            <a:r>
              <a:rPr lang="en-IN" sz="1800" dirty="0" smtClean="0"/>
              <a:t>We used TFIDF-</a:t>
            </a:r>
            <a:r>
              <a:rPr lang="en-IN" sz="1800" dirty="0" err="1" smtClean="0"/>
              <a:t>Vectorizer</a:t>
            </a:r>
            <a:r>
              <a:rPr lang="en-IN" sz="1800" dirty="0" smtClean="0"/>
              <a:t>, </a:t>
            </a:r>
            <a:r>
              <a:rPr lang="en-IN" sz="1800" dirty="0" err="1" smtClean="0"/>
              <a:t>OnevsRest</a:t>
            </a:r>
            <a:r>
              <a:rPr lang="en-IN" sz="1800" dirty="0" smtClean="0"/>
              <a:t> </a:t>
            </a:r>
            <a:r>
              <a:rPr lang="en-IN" sz="1800" dirty="0" err="1" smtClean="0"/>
              <a:t>MultinomialNB</a:t>
            </a:r>
            <a:r>
              <a:rPr lang="en-IN" sz="1800" dirty="0" smtClean="0"/>
              <a:t> classifier in a pipeline to predict the data.</a:t>
            </a:r>
          </a:p>
          <a:p>
            <a:r>
              <a:rPr lang="en-IN" sz="1800" dirty="0" smtClean="0"/>
              <a:t>Accuracy for the model is 90.4%</a:t>
            </a:r>
          </a:p>
          <a:p>
            <a:endParaRPr lang="en-IN" sz="1800" dirty="0" smtClean="0"/>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2800" b="1" dirty="0" smtClean="0">
                <a:solidFill>
                  <a:schemeClr val="tx1"/>
                </a:solidFill>
              </a:rPr>
              <a:t>Methodology</a:t>
            </a:r>
            <a:endParaRPr lang="en-IN" sz="2800" b="1" dirty="0">
              <a:solidFill>
                <a:schemeClr val="tx1"/>
              </a:solidFill>
            </a:endParaRPr>
          </a:p>
        </p:txBody>
      </p:sp>
      <p:sp>
        <p:nvSpPr>
          <p:cNvPr id="4" name="Rectangle 3"/>
          <p:cNvSpPr/>
          <p:nvPr/>
        </p:nvSpPr>
        <p:spPr>
          <a:xfrm>
            <a:off x="357158" y="1571612"/>
            <a:ext cx="1676400" cy="1066800"/>
          </a:xfrm>
          <a:prstGeom prst="rect">
            <a:avLst/>
          </a:prstGeom>
          <a:noFill/>
          <a:ln>
            <a:solidFill>
              <a:schemeClr val="accent1">
                <a:lumMod val="75000"/>
              </a:schemeClr>
            </a:solidFill>
          </a:ln>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Data Collection</a:t>
            </a:r>
          </a:p>
        </p:txBody>
      </p:sp>
      <p:sp>
        <p:nvSpPr>
          <p:cNvPr id="8" name="Rectangle 7"/>
          <p:cNvSpPr/>
          <p:nvPr/>
        </p:nvSpPr>
        <p:spPr>
          <a:xfrm>
            <a:off x="2786050" y="2786058"/>
            <a:ext cx="2552700" cy="1066800"/>
          </a:xfrm>
          <a:prstGeom prst="rect">
            <a:avLst/>
          </a:prstGeom>
          <a:no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tx1"/>
                </a:solidFill>
              </a:rPr>
              <a:t>Exploratory Data </a:t>
            </a:r>
            <a:r>
              <a:rPr lang="en-IN" sz="1600" b="1" dirty="0" err="1" smtClean="0">
                <a:solidFill>
                  <a:schemeClr val="tx1"/>
                </a:solidFill>
              </a:rPr>
              <a:t>Analysis,User</a:t>
            </a:r>
            <a:r>
              <a:rPr lang="en-IN" sz="1600" b="1" dirty="0" smtClean="0">
                <a:solidFill>
                  <a:schemeClr val="tx1"/>
                </a:solidFill>
              </a:rPr>
              <a:t> Defined Functions for Data Analysis</a:t>
            </a:r>
          </a:p>
          <a:p>
            <a:pPr algn="ctr"/>
            <a:endParaRPr lang="en-IN" sz="1600" b="1" dirty="0">
              <a:solidFill>
                <a:schemeClr val="tx1"/>
              </a:solidFill>
            </a:endParaRPr>
          </a:p>
        </p:txBody>
      </p:sp>
      <p:sp>
        <p:nvSpPr>
          <p:cNvPr id="12" name="Rectangle 11"/>
          <p:cNvSpPr/>
          <p:nvPr/>
        </p:nvSpPr>
        <p:spPr>
          <a:xfrm>
            <a:off x="5286380" y="3929066"/>
            <a:ext cx="1295400" cy="685800"/>
          </a:xfrm>
          <a:prstGeom prst="rect">
            <a:avLst/>
          </a:prstGeom>
          <a:no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Applying Machine learning Model</a:t>
            </a:r>
            <a:endParaRPr lang="en-IN" b="1" dirty="0">
              <a:solidFill>
                <a:schemeClr val="tx1"/>
              </a:solidFill>
            </a:endParaRPr>
          </a:p>
        </p:txBody>
      </p:sp>
      <p:sp>
        <p:nvSpPr>
          <p:cNvPr id="15" name="Rectangle 14"/>
          <p:cNvSpPr/>
          <p:nvPr/>
        </p:nvSpPr>
        <p:spPr>
          <a:xfrm>
            <a:off x="6248400" y="4876800"/>
            <a:ext cx="2057400" cy="914400"/>
          </a:xfrm>
          <a:prstGeom prst="rect">
            <a:avLst/>
          </a:prstGeom>
          <a:no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User defined function for predictions</a:t>
            </a:r>
            <a:endParaRPr lang="en-IN" b="1" dirty="0">
              <a:solidFill>
                <a:schemeClr val="tx1"/>
              </a:solidFill>
            </a:endParaRPr>
          </a:p>
        </p:txBody>
      </p:sp>
      <p:sp>
        <p:nvSpPr>
          <p:cNvPr id="22" name="Curved Down Arrow 21"/>
          <p:cNvSpPr/>
          <p:nvPr/>
        </p:nvSpPr>
        <p:spPr>
          <a:xfrm>
            <a:off x="2000232" y="2357430"/>
            <a:ext cx="1295400" cy="3429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Curved Down Arrow 22"/>
          <p:cNvSpPr/>
          <p:nvPr/>
        </p:nvSpPr>
        <p:spPr>
          <a:xfrm>
            <a:off x="4714876" y="3429000"/>
            <a:ext cx="1101634" cy="3429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Curved Down Arrow 23"/>
          <p:cNvSpPr/>
          <p:nvPr/>
        </p:nvSpPr>
        <p:spPr>
          <a:xfrm>
            <a:off x="6357950" y="4500570"/>
            <a:ext cx="1143000" cy="3429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4191000"/>
            <a:ext cx="3276600" cy="1904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97241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1800" b="1" dirty="0" smtClean="0">
                <a:solidFill>
                  <a:schemeClr val="tx1"/>
                </a:solidFill>
              </a:rPr>
              <a:t>Step-By-STEP PROCEDURE</a:t>
            </a:r>
            <a:endParaRPr lang="en-IN" sz="1800" b="1" dirty="0"/>
          </a:p>
        </p:txBody>
      </p:sp>
      <p:sp>
        <p:nvSpPr>
          <p:cNvPr id="4" name="Rounded Rectangle 3"/>
          <p:cNvSpPr/>
          <p:nvPr/>
        </p:nvSpPr>
        <p:spPr>
          <a:xfrm>
            <a:off x="1066800" y="2362200"/>
            <a:ext cx="2209800"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Exploratory Data Analysis</a:t>
            </a:r>
            <a:endParaRPr lang="en-IN" dirty="0"/>
          </a:p>
        </p:txBody>
      </p:sp>
      <p:sp>
        <p:nvSpPr>
          <p:cNvPr id="5" name="Rounded Rectangle 4"/>
          <p:cNvSpPr/>
          <p:nvPr/>
        </p:nvSpPr>
        <p:spPr>
          <a:xfrm>
            <a:off x="3810000" y="1928802"/>
            <a:ext cx="2133600" cy="16430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Data </a:t>
            </a:r>
            <a:r>
              <a:rPr lang="en-IN" sz="1400" b="1" dirty="0" err="1" smtClean="0">
                <a:solidFill>
                  <a:schemeClr val="tx1"/>
                </a:solidFill>
              </a:rPr>
              <a:t>Preprocessing</a:t>
            </a:r>
            <a:r>
              <a:rPr lang="en-IN" sz="1400" b="1" dirty="0" smtClean="0">
                <a:solidFill>
                  <a:schemeClr val="tx1"/>
                </a:solidFill>
              </a:rPr>
              <a:t> by filtering out stop </a:t>
            </a:r>
            <a:r>
              <a:rPr lang="en-IN" sz="1400" b="1" dirty="0" err="1" smtClean="0">
                <a:solidFill>
                  <a:schemeClr val="tx1"/>
                </a:solidFill>
              </a:rPr>
              <a:t>words,stemming</a:t>
            </a:r>
            <a:r>
              <a:rPr lang="en-IN" sz="1400" b="1" dirty="0" smtClean="0">
                <a:solidFill>
                  <a:schemeClr val="tx1"/>
                </a:solidFill>
              </a:rPr>
              <a:t> </a:t>
            </a:r>
            <a:r>
              <a:rPr lang="en-IN" sz="1400" b="1" dirty="0" smtClean="0">
                <a:solidFill>
                  <a:schemeClr val="tx1"/>
                </a:solidFill>
              </a:rPr>
              <a:t>&amp; word tokenization</a:t>
            </a:r>
            <a:endParaRPr lang="en-IN" sz="1400" dirty="0"/>
          </a:p>
        </p:txBody>
      </p:sp>
      <p:sp>
        <p:nvSpPr>
          <p:cNvPr id="6" name="Rounded Rectangle 5"/>
          <p:cNvSpPr/>
          <p:nvPr/>
        </p:nvSpPr>
        <p:spPr>
          <a:xfrm>
            <a:off x="6248400" y="2209800"/>
            <a:ext cx="2057400"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Extracting </a:t>
            </a:r>
            <a:r>
              <a:rPr lang="en-IN" sz="1400" b="1" dirty="0" err="1" smtClean="0">
                <a:solidFill>
                  <a:schemeClr val="tx1"/>
                </a:solidFill>
              </a:rPr>
              <a:t>Train,Test</a:t>
            </a:r>
            <a:r>
              <a:rPr lang="en-IN" sz="1400" b="1" dirty="0" smtClean="0">
                <a:solidFill>
                  <a:schemeClr val="tx1"/>
                </a:solidFill>
              </a:rPr>
              <a:t> dataset with text comments and six categories</a:t>
            </a:r>
            <a:endParaRPr lang="en-IN" sz="1400" b="1" dirty="0">
              <a:solidFill>
                <a:schemeClr val="tx1"/>
              </a:solidFill>
            </a:endParaRPr>
          </a:p>
        </p:txBody>
      </p:sp>
      <p:sp>
        <p:nvSpPr>
          <p:cNvPr id="7" name="Rounded Rectangle 6"/>
          <p:cNvSpPr/>
          <p:nvPr/>
        </p:nvSpPr>
        <p:spPr>
          <a:xfrm>
            <a:off x="6781800" y="3962400"/>
            <a:ext cx="15240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Training the model using Naive </a:t>
            </a:r>
            <a:r>
              <a:rPr lang="en-IN" sz="1400" b="1" dirty="0" err="1" smtClean="0">
                <a:solidFill>
                  <a:schemeClr val="tx1"/>
                </a:solidFill>
              </a:rPr>
              <a:t>Bayes</a:t>
            </a:r>
            <a:r>
              <a:rPr lang="en-IN" sz="1400" b="1" dirty="0" smtClean="0">
                <a:solidFill>
                  <a:schemeClr val="tx1"/>
                </a:solidFill>
              </a:rPr>
              <a:t> Classifier</a:t>
            </a:r>
            <a:endParaRPr lang="en-IN" sz="1400" b="1" dirty="0">
              <a:solidFill>
                <a:schemeClr val="tx1"/>
              </a:solidFill>
            </a:endParaRPr>
          </a:p>
        </p:txBody>
      </p:sp>
      <p:cxnSp>
        <p:nvCxnSpPr>
          <p:cNvPr id="9" name="Straight Arrow Connector 8"/>
          <p:cNvCxnSpPr/>
          <p:nvPr/>
        </p:nvCxnSpPr>
        <p:spPr>
          <a:xfrm>
            <a:off x="3276600" y="29337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943600" y="29337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391400" y="3505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267200" y="3962400"/>
            <a:ext cx="19050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Saving the model using </a:t>
            </a:r>
            <a:r>
              <a:rPr lang="en-IN" sz="1400" b="1" dirty="0" err="1" smtClean="0">
                <a:solidFill>
                  <a:schemeClr val="tx1"/>
                </a:solidFill>
              </a:rPr>
              <a:t>pickle.dump</a:t>
            </a:r>
            <a:endParaRPr lang="en-IN" sz="1400" b="1" dirty="0">
              <a:solidFill>
                <a:schemeClr val="tx1"/>
              </a:solidFill>
            </a:endParaRPr>
          </a:p>
        </p:txBody>
      </p:sp>
      <p:sp>
        <p:nvSpPr>
          <p:cNvPr id="15" name="Rounded Rectangle 14"/>
          <p:cNvSpPr/>
          <p:nvPr/>
        </p:nvSpPr>
        <p:spPr>
          <a:xfrm>
            <a:off x="1295400" y="3962400"/>
            <a:ext cx="2362200"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tx1"/>
                </a:solidFill>
              </a:rPr>
              <a:t>Using </a:t>
            </a:r>
            <a:r>
              <a:rPr lang="en-IN" sz="1200" b="1" dirty="0" err="1" smtClean="0">
                <a:solidFill>
                  <a:schemeClr val="tx1"/>
                </a:solidFill>
              </a:rPr>
              <a:t>Flaskapp</a:t>
            </a:r>
            <a:r>
              <a:rPr lang="en-IN" sz="1200" b="1" dirty="0" smtClean="0">
                <a:solidFill>
                  <a:schemeClr val="tx1"/>
                </a:solidFill>
              </a:rPr>
              <a:t> to add the model for webpage creation</a:t>
            </a:r>
            <a:endParaRPr lang="en-IN" sz="1200" b="1" dirty="0">
              <a:solidFill>
                <a:schemeClr val="tx1"/>
              </a:solidFill>
            </a:endParaRPr>
          </a:p>
        </p:txBody>
      </p:sp>
      <p:cxnSp>
        <p:nvCxnSpPr>
          <p:cNvPr id="18" name="Straight Arrow Connector 17"/>
          <p:cNvCxnSpPr/>
          <p:nvPr/>
        </p:nvCxnSpPr>
        <p:spPr>
          <a:xfrm flipH="1">
            <a:off x="6172200" y="43434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1"/>
          </p:cNvCxnSpPr>
          <p:nvPr/>
        </p:nvCxnSpPr>
        <p:spPr>
          <a:xfrm flipH="1">
            <a:off x="3657600" y="44196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43200" y="5105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066800" y="5486400"/>
            <a:ext cx="72390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Displaying the web page where input comments are added to predict the six Classifiers </a:t>
            </a:r>
            <a:endParaRPr lang="en-IN" sz="1400" b="1" dirty="0">
              <a:solidFill>
                <a:schemeClr val="tx1"/>
              </a:solidFill>
            </a:endParaRPr>
          </a:p>
        </p:txBody>
      </p:sp>
    </p:spTree>
    <p:extLst>
      <p:ext uri="{BB962C8B-B14F-4D97-AF65-F5344CB8AC3E}">
        <p14:creationId xmlns:p14="http://schemas.microsoft.com/office/powerpoint/2010/main" xmlns="" val="4100343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8490" y="570156"/>
            <a:ext cx="7756263" cy="420444"/>
          </a:xfrm>
        </p:spPr>
        <p:txBody>
          <a:bodyPr>
            <a:normAutofit fontScale="90000"/>
          </a:bodyPr>
          <a:lstStyle/>
          <a:p>
            <a:r>
              <a:rPr lang="en-IN" sz="2400" b="1">
                <a:solidFill>
                  <a:schemeClr val="tx1"/>
                </a:solidFill>
              </a:rPr>
              <a:t>Data </a:t>
            </a:r>
            <a:r>
              <a:rPr lang="en-IN" sz="2400" b="1" smtClean="0">
                <a:solidFill>
                  <a:schemeClr val="tx1"/>
                </a:solidFill>
              </a:rPr>
              <a:t>Presentation</a:t>
            </a:r>
            <a:endParaRPr lang="en-IN" sz="2400" dirty="0"/>
          </a:p>
        </p:txBody>
      </p:sp>
      <p:pic>
        <p:nvPicPr>
          <p:cNvPr id="1026" name="Picture 2"/>
          <p:cNvPicPr>
            <a:picLocks noChangeAspect="1" noChangeArrowheads="1"/>
          </p:cNvPicPr>
          <p:nvPr/>
        </p:nvPicPr>
        <p:blipFill>
          <a:blip r:embed="rId2" cstate="print"/>
          <a:srcRect/>
          <a:stretch>
            <a:fillRect/>
          </a:stretch>
        </p:blipFill>
        <p:spPr bwMode="auto">
          <a:xfrm>
            <a:off x="142844" y="1285860"/>
            <a:ext cx="4429156" cy="157369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42844" y="3071810"/>
            <a:ext cx="4500594" cy="2643206"/>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4643438" y="3429000"/>
            <a:ext cx="3857652" cy="2286016"/>
          </a:xfrm>
          <a:prstGeom prst="rect">
            <a:avLst/>
          </a:prstGeom>
          <a:noFill/>
          <a:ln w="9525">
            <a:noFill/>
            <a:miter lim="800000"/>
            <a:headEnd/>
            <a:tailEnd/>
          </a:ln>
          <a:effectLst/>
        </p:spPr>
      </p:pic>
      <p:pic>
        <p:nvPicPr>
          <p:cNvPr id="2" name="Picture 2"/>
          <p:cNvPicPr>
            <a:picLocks noChangeAspect="1" noChangeArrowheads="1"/>
          </p:cNvPicPr>
          <p:nvPr/>
        </p:nvPicPr>
        <p:blipFill>
          <a:blip r:embed="rId5" cstate="print"/>
          <a:srcRect/>
          <a:stretch>
            <a:fillRect/>
          </a:stretch>
        </p:blipFill>
        <p:spPr bwMode="auto">
          <a:xfrm>
            <a:off x="4714876" y="1000108"/>
            <a:ext cx="3725860" cy="2150276"/>
          </a:xfrm>
          <a:prstGeom prst="rect">
            <a:avLst/>
          </a:prstGeom>
          <a:noFill/>
          <a:ln w="9525">
            <a:noFill/>
            <a:miter lim="800000"/>
            <a:headEnd/>
            <a:tailEnd/>
          </a:ln>
          <a:effectLst/>
        </p:spPr>
      </p:pic>
    </p:spTree>
    <p:extLst>
      <p:ext uri="{BB962C8B-B14F-4D97-AF65-F5344CB8AC3E}">
        <p14:creationId xmlns:p14="http://schemas.microsoft.com/office/powerpoint/2010/main" xmlns="" val="3149300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1960</TotalTime>
  <Words>249</Words>
  <Application>Microsoft Office PowerPoint</Application>
  <PresentationFormat>On-screen Show (4:3)</PresentationFormat>
  <Paragraphs>31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Toxic comments Challenge  </vt:lpstr>
      <vt:lpstr>Introduction</vt:lpstr>
      <vt:lpstr>BUSINESS PROBLEM</vt:lpstr>
      <vt:lpstr>Data Analysis</vt:lpstr>
      <vt:lpstr>Methodology</vt:lpstr>
      <vt:lpstr>Step-By-STEP PROCEDURE</vt:lpstr>
      <vt:lpstr>Data Presentation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Techniques in Predictive Analytics: Business Problems and Solutions with R</dc:title>
  <dc:creator>Mahesh Ramasamy</dc:creator>
  <cp:lastModifiedBy>Windows User</cp:lastModifiedBy>
  <cp:revision>158</cp:revision>
  <dcterms:created xsi:type="dcterms:W3CDTF">2006-08-16T00:00:00Z</dcterms:created>
  <dcterms:modified xsi:type="dcterms:W3CDTF">2019-09-21T01:39:03Z</dcterms:modified>
</cp:coreProperties>
</file>