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a:xfrm>
            <a:off x="609600" y="1577340"/>
            <a:ext cx="10972800" cy="266700"/>
          </a:xfrm>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image" Target="../media/image13.jpeg"/><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5.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80640"/>
          </a:xfrm>
          <a:prstGeom prst="rect"/>
          <a:noFill/>
        </p:spPr>
        <p:txBody>
          <a:bodyPr anchor="t" bIns="45720" lIns="91440" rIns="91440" rtlCol="0" tIns="45720" wrap="square">
            <a:spAutoFit/>
          </a:bodyPr>
          <a:p>
            <a:r>
              <a:rPr dirty="0" sz="2400" lang="en-US"/>
              <a:t>STUDENT NAME: </a:t>
            </a:r>
            <a:r>
              <a:rPr altLang="en-IN" dirty="0" sz="2400" lang="en-US"/>
              <a:t>V</a:t>
            </a:r>
            <a:r>
              <a:rPr altLang="en-IN" dirty="0" sz="2400" lang="en-US"/>
              <a:t>I</a:t>
            </a:r>
            <a:r>
              <a:rPr altLang="en-IN" dirty="0" sz="2400" lang="en-US"/>
              <a:t>G</a:t>
            </a:r>
            <a:r>
              <a:rPr altLang="en-IN" dirty="0" sz="2400" lang="en-US"/>
              <a:t>NESH</a:t>
            </a:r>
            <a:r>
              <a:rPr altLang="en-IN" dirty="0" sz="2400" lang="en-US"/>
              <a:t>.</a:t>
            </a:r>
            <a:r>
              <a:rPr altLang="en-IN" dirty="0" sz="2400" lang="en-US"/>
              <a:t>K</a:t>
            </a:r>
            <a:endParaRPr altLang="en-US" lang="zh-CN"/>
          </a:p>
          <a:p>
            <a:r>
              <a:rPr dirty="0" sz="2400" lang="en-US"/>
              <a:t>REGISTER NO AND NMID: </a:t>
            </a:r>
            <a:r>
              <a:rPr altLang="en-IN" dirty="0" sz="2400" lang="en-US"/>
              <a:t>3</a:t>
            </a:r>
            <a:r>
              <a:rPr altLang="en-IN" dirty="0" sz="2400" lang="en-US"/>
              <a:t>7</a:t>
            </a:r>
            <a:r>
              <a:rPr altLang="en-IN" dirty="0" sz="2400" lang="en-US"/>
              <a:t>4</a:t>
            </a:r>
            <a:r>
              <a:rPr altLang="en-IN" dirty="0" sz="2400" lang="en-US"/>
              <a:t>2</a:t>
            </a:r>
            <a:r>
              <a:rPr altLang="en-IN" dirty="0" sz="2400" lang="en-US"/>
              <a:t>4</a:t>
            </a:r>
            <a:r>
              <a:rPr altLang="en-IN" dirty="0" sz="2400" lang="en-US"/>
              <a:t>U</a:t>
            </a:r>
            <a:r>
              <a:rPr altLang="en-IN" dirty="0" sz="2400" lang="en-US"/>
              <a:t>1</a:t>
            </a:r>
            <a:r>
              <a:rPr altLang="en-IN" dirty="0" sz="2400" lang="en-US"/>
              <a:t>8</a:t>
            </a:r>
            <a:r>
              <a:rPr altLang="en-IN" dirty="0" sz="2400" lang="en-US"/>
              <a:t>0</a:t>
            </a:r>
            <a:r>
              <a:rPr altLang="en-IN" dirty="0" sz="2400" lang="en-US"/>
              <a:t>2</a:t>
            </a:r>
            <a:r>
              <a:rPr altLang="en-IN" dirty="0" sz="2400" lang="en-US"/>
              <a:t>2</a:t>
            </a:r>
            <a:r>
              <a:rPr altLang="en-IN" dirty="0" sz="2400" lang="en-US"/>
              <a:t>&amp;</a:t>
            </a:r>
            <a:r>
              <a:rPr altLang="en-IN" dirty="0" sz="2400" lang="en-US"/>
              <a:t>astvu374tvu374u18022</a:t>
            </a:r>
            <a:endParaRPr dirty="0" sz="2400" lang="en-US">
              <a:cs typeface="Calibri"/>
            </a:endParaRPr>
          </a:p>
          <a:p>
            <a:r>
              <a:rPr dirty="0" sz="2400" lang="en-US"/>
              <a:t>DEPARTMENT:</a:t>
            </a:r>
            <a:r>
              <a:rPr altLang="en-IN" dirty="0" sz="2400" lang="en-US"/>
              <a:t>B</a:t>
            </a:r>
            <a:r>
              <a:rPr altLang="en-IN" dirty="0" sz="2400" lang="en-US"/>
              <a:t>S</a:t>
            </a:r>
            <a:r>
              <a:rPr altLang="en-IN" dirty="0" sz="2400" lang="en-US"/>
              <a:t>C</a:t>
            </a:r>
            <a:r>
              <a:rPr altLang="en-IN" dirty="0" sz="2400" lang="en-US"/>
              <a:t> </a:t>
            </a:r>
            <a:r>
              <a:rPr altLang="en-IN" dirty="0" sz="2400" lang="en-US"/>
              <a:t>C</a:t>
            </a:r>
            <a:r>
              <a:rPr altLang="en-IN" dirty="0" sz="2400" lang="en-US"/>
              <a:t>O</a:t>
            </a:r>
            <a:r>
              <a:rPr altLang="en-IN" dirty="0" sz="2400" lang="en-US"/>
              <a:t>M</a:t>
            </a:r>
            <a:r>
              <a:rPr altLang="en-IN" dirty="0" sz="2400" lang="en-US"/>
              <a:t>PUTER </a:t>
            </a:r>
            <a:r>
              <a:rPr altLang="en-IN" dirty="0" sz="2400" lang="en-US"/>
              <a:t>SCIENCE </a:t>
            </a:r>
            <a:r>
              <a:rPr altLang="en-IN" dirty="0" sz="2400" lang="en-US"/>
              <a:t> </a:t>
            </a:r>
            <a:endParaRPr altLang="en-US" lang="zh-CN"/>
          </a:p>
          <a:p>
            <a:r>
              <a:rPr dirty="0" sz="2400" lang="en-US"/>
              <a:t>COLLEGE: </a:t>
            </a:r>
            <a:r>
              <a:rPr altLang="en-IN" dirty="0" sz="2400" lang="en-US"/>
              <a:t>G</a:t>
            </a:r>
            <a:r>
              <a:rPr altLang="en-IN" dirty="0" sz="2400" lang="en-US"/>
              <a:t>O</a:t>
            </a:r>
            <a:r>
              <a:rPr altLang="en-IN" dirty="0" sz="2400" lang="en-US"/>
              <a:t>V</a:t>
            </a:r>
            <a:r>
              <a:rPr altLang="en-IN" dirty="0" sz="2400" lang="en-US"/>
              <a:t>T</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SCIENCE </a:t>
            </a:r>
            <a:r>
              <a:rPr altLang="en-IN" dirty="0" sz="2400" lang="en-US"/>
              <a:t>C</a:t>
            </a:r>
            <a:r>
              <a:rPr altLang="en-IN" dirty="0" sz="2400" lang="en-US"/>
              <a:t>O</a:t>
            </a:r>
            <a:r>
              <a:rPr altLang="en-IN" dirty="0" sz="2400" lang="en-US"/>
              <a:t>L</a:t>
            </a:r>
            <a:r>
              <a:rPr altLang="en-IN" dirty="0" sz="2400" lang="en-US"/>
              <a:t>LEGE </a:t>
            </a:r>
            <a:endParaRPr altLang="en-US" lang="zh-CN"/>
          </a:p>
          <a:p>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dirty="0" sz="2400" lang="en-US"/>
              <a:t>     </a:t>
            </a:r>
            <a:r>
              <a:rPr altLang="en-IN" dirty="0" sz="2400" lang="en-US"/>
              <a:t>N</a:t>
            </a:r>
            <a:r>
              <a:rPr altLang="en-IN" dirty="0" sz="2400" lang="en-US"/>
              <a:t>A</a:t>
            </a:r>
            <a:r>
              <a:rPr altLang="en-IN" dirty="0" sz="2400" lang="en-US"/>
              <a:t>T</a:t>
            </a:r>
            <a:r>
              <a:rPr altLang="en-IN" dirty="0" sz="2400" lang="en-US"/>
              <a:t>T</a:t>
            </a:r>
            <a:r>
              <a:rPr altLang="en-IN" dirty="0" sz="2400" lang="en-US"/>
              <a:t>R</a:t>
            </a:r>
            <a:r>
              <a:rPr altLang="en-IN" dirty="0" sz="2400" lang="en-US"/>
              <a:t>A</a:t>
            </a:r>
            <a:r>
              <a:rPr altLang="en-IN" dirty="0" sz="2400" lang="en-US"/>
              <a:t>M</a:t>
            </a:r>
            <a:r>
              <a:rPr altLang="en-IN" dirty="0" sz="2400" lang="en-US"/>
              <a:t>P</a:t>
            </a:r>
            <a:r>
              <a:rPr altLang="en-IN" dirty="0" sz="2400" lang="en-US"/>
              <a:t>A</a:t>
            </a:r>
            <a:r>
              <a:rPr altLang="en-IN" dirty="0" sz="2400" lang="en-US"/>
              <a:t>L</a:t>
            </a:r>
            <a:r>
              <a:rPr altLang="en-IN" dirty="0" sz="2400" lang="en-US"/>
              <a:t>L</a:t>
            </a:r>
            <a:r>
              <a:rPr altLang="en-IN" dirty="0" sz="2400" lang="en-US"/>
              <a:t>I</a:t>
            </a:r>
            <a:r>
              <a:rPr altLang="en-IN" dirty="0" sz="2400" lang="en-US"/>
              <a:t>/</a:t>
            </a:r>
            <a:r>
              <a:rPr altLang="en-IN" dirty="0" sz="2400" lang="en-US"/>
              <a:t>T</a:t>
            </a:r>
            <a:r>
              <a:rPr altLang="en-IN" dirty="0" sz="2400" lang="en-US"/>
              <a:t>H</a:t>
            </a:r>
            <a:r>
              <a:rPr altLang="en-IN" dirty="0" sz="2400" lang="en-US"/>
              <a:t>I</a:t>
            </a:r>
            <a:r>
              <a:rPr altLang="en-IN" dirty="0" sz="2400" lang="en-US"/>
              <a:t>R</a:t>
            </a:r>
            <a:r>
              <a:rPr altLang="en-IN" dirty="0" sz="2400" lang="en-US"/>
              <a:t>U</a:t>
            </a:r>
            <a:r>
              <a:rPr altLang="en-IN" dirty="0" sz="2400" lang="en-US"/>
              <a:t>VA</a:t>
            </a:r>
            <a:r>
              <a:rPr altLang="en-IN" dirty="0" sz="2400" lang="en-US"/>
              <a:t>LLU</a:t>
            </a:r>
            <a:r>
              <a:rPr altLang="en-IN" dirty="0" sz="2400" lang="en-US"/>
              <a:t>V</a:t>
            </a:r>
            <a:r>
              <a:rPr altLang="en-IN" dirty="0" sz="2400" lang="en-US"/>
              <a:t>A</a:t>
            </a:r>
            <a:r>
              <a:rPr altLang="en-IN" dirty="0" sz="2400" lang="en-US"/>
              <a:t>R</a:t>
            </a:r>
            <a:r>
              <a:rPr altLang="en-IN" dirty="0" sz="2400" lang="en-US"/>
              <a:t> </a:t>
            </a:r>
            <a:r>
              <a:rPr altLang="en-IN" dirty="0" sz="2400" lang="en-US"/>
              <a:t>U</a:t>
            </a:r>
            <a:r>
              <a:rPr altLang="en-IN" dirty="0" sz="2400" lang="en-US"/>
              <a:t>N</a:t>
            </a:r>
            <a:r>
              <a:rPr altLang="en-IN" dirty="0" sz="2400" lang="en-US"/>
              <a:t>I</a:t>
            </a:r>
            <a:r>
              <a:rPr altLang="en-IN" dirty="0" sz="2400" lang="en-US"/>
              <a:t>V</a:t>
            </a:r>
            <a:r>
              <a:rPr altLang="en-IN" dirty="0" sz="2400" lang="en-US"/>
              <a:t>ERSITY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39775" y="654938"/>
            <a:ext cx="8480425" cy="12611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2" name=""/>
          <p:cNvSpPr txBox="1"/>
          <p:nvPr/>
        </p:nvSpPr>
        <p:spPr>
          <a:xfrm>
            <a:off x="2145060" y="2019299"/>
            <a:ext cx="4192462" cy="4625339"/>
          </a:xfrm>
          <a:prstGeom prst="rect"/>
        </p:spPr>
        <p:txBody>
          <a:bodyPr rtlCol="0" wrap="square">
            <a:spAutoFit/>
          </a:bodyPr>
          <a:p>
            <a:r>
              <a:rPr sz="1800" lang="en-IN">
                <a:solidFill>
                  <a:srgbClr val="000000"/>
                </a:solidFill>
              </a:rPr>
              <a:t>1. Improved User Experience-Users find the system easier and more helpful.
2. Efficiency-Tasks are completed faster with less effort
3. Problem Solved - The specific issue identified in the problem statement is addressed.
4. Higher Engagement-Users interact more with the system because of added value.
5. Competitive Advantage-The system stays ahead or on par with competitors.</a:t>
            </a:r>
            <a:endParaRPr sz="1800" lang="en-IN">
              <a:solidFill>
                <a:srgbClr val="000000"/>
              </a:solidFill>
            </a:endParaRPr>
          </a:p>
        </p:txBody>
      </p:sp>
      <p:pic>
        <p:nvPicPr>
          <p:cNvPr id="2097167" name=""/>
          <p:cNvPicPr>
            <a:picLocks/>
          </p:cNvPicPr>
          <p:nvPr/>
        </p:nvPicPr>
        <p:blipFill>
          <a:blip xmlns:r="http://schemas.openxmlformats.org/officeDocument/2006/relationships" r:embed="rId2"/>
          <a:stretch>
            <a:fillRect/>
          </a:stretch>
        </p:blipFill>
        <p:spPr>
          <a:xfrm rot="0">
            <a:off x="6624663" y="15659"/>
            <a:ext cx="5567336" cy="3074531"/>
          </a:xfrm>
          <a:prstGeom prst="rect"/>
        </p:spPr>
      </p:pic>
      <p:pic>
        <p:nvPicPr>
          <p:cNvPr id="2097168" name=""/>
          <p:cNvPicPr>
            <a:picLocks/>
          </p:cNvPicPr>
          <p:nvPr/>
        </p:nvPicPr>
        <p:blipFill>
          <a:blip xmlns:r="http://schemas.openxmlformats.org/officeDocument/2006/relationships" r:embed="rId3"/>
          <a:stretch>
            <a:fillRect/>
          </a:stretch>
        </p:blipFill>
        <p:spPr>
          <a:xfrm rot="0">
            <a:off x="6624663" y="3160755"/>
            <a:ext cx="5929622" cy="364009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solidFill>
                  <a:srgbClr val="92D04F"/>
                </a:solidFill>
              </a:rPr>
              <a:t>CONCLUSION</a:t>
            </a:r>
            <a:endParaRPr dirty="0">
              <a:solidFill>
                <a:srgbClr val="92D04F"/>
              </a:solidFill>
            </a:endParaRP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8" name=""/>
          <p:cNvSpPr txBox="1"/>
          <p:nvPr/>
        </p:nvSpPr>
        <p:spPr>
          <a:xfrm>
            <a:off x="2438399" y="1372234"/>
            <a:ext cx="4572000" cy="5273041"/>
          </a:xfrm>
          <a:prstGeom prst="rect"/>
        </p:spPr>
        <p:txBody>
          <a:bodyPr rtlCol="0" wrap="square">
            <a:spAutoFit/>
          </a:bodyPr>
          <a:p>
            <a:r>
              <a:rPr sz="2000" lang="en-IN">
                <a:solidFill>
                  <a:srgbClr val="000000"/>
                </a:solidFill>
              </a:rPr>
              <a:t>1. The feature successfully addresses the identified problem.
2. It enhances overall usability and user satisfaction
3. Integration with existing systems was achieved smoothly.
4. The feature improves efficiency and productivity.
5. User feedback confirms its usefulness and value.
6. It lays the foundation for future improvements and scalability</a:t>
            </a:r>
            <a:endParaRPr sz="20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3100705" y="753745"/>
            <a:ext cx="3909695" cy="1883410"/>
          </a:xfrm>
          <a:prstGeom prst="rect"/>
        </p:spPr>
        <p:txBody>
          <a:bodyPr bIns="0" lIns="0" rIns="0" rtlCol="0" tIns="16510" vert="horz" wrap="square">
            <a:spAutoFit/>
          </a:bodyPr>
          <a:p>
            <a:pPr indent="0" marL="0">
              <a:lnSpc>
                <a:spcPct val="100000"/>
              </a:lnSpc>
              <a:spcBef>
                <a:spcPts val="130"/>
              </a:spcBef>
              <a:buNone/>
            </a:pPr>
            <a:r>
              <a:rPr altLang="en-IN" sz="4250" lang="en-US"/>
              <a:t>B</a:t>
            </a:r>
            <a:r>
              <a:rPr altLang="en-IN" sz="4250" lang="en-US"/>
              <a:t>U</a:t>
            </a:r>
            <a:r>
              <a:rPr altLang="en-IN" sz="4250" lang="en-US"/>
              <a:t>I</a:t>
            </a:r>
            <a:r>
              <a:rPr altLang="en-IN" sz="4250" lang="en-US"/>
              <a:t>L</a:t>
            </a:r>
            <a:r>
              <a:rPr altLang="en-IN" sz="4250" lang="en-US"/>
              <a:t>DING </a:t>
            </a:r>
            <a:r>
              <a:rPr altLang="en-IN" sz="4250" lang="en-US"/>
              <a:t>T</a:t>
            </a:r>
            <a:r>
              <a:rPr altLang="en-IN" sz="4250" lang="en-US"/>
              <a:t>H</a:t>
            </a:r>
            <a:r>
              <a:rPr altLang="en-IN" sz="4250" lang="en-US"/>
              <a:t>E</a:t>
            </a:r>
            <a:r>
              <a:rPr altLang="en-IN" sz="4250" lang="en-US"/>
              <a:t> </a:t>
            </a:r>
            <a:r>
              <a:rPr altLang="en-IN" sz="4250" lang="en-US"/>
              <a:t>F</a:t>
            </a:r>
            <a:r>
              <a:rPr altLang="en-IN" sz="4250" lang="en-US"/>
              <a:t>E</a:t>
            </a:r>
            <a:r>
              <a:rPr altLang="en-IN" sz="4250" lang="en-US"/>
              <a:t>A</a:t>
            </a:r>
            <a:r>
              <a:rPr altLang="en-IN" sz="4250" lang="en-US"/>
              <a:t>T</a:t>
            </a:r>
            <a:r>
              <a:rPr altLang="en-IN" sz="4250" lang="en-US"/>
              <a:t>URE </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pic>
        <p:nvPicPr>
          <p:cNvPr id="2097170" name=""/>
          <p:cNvPicPr>
            <a:picLocks/>
          </p:cNvPicPr>
          <p:nvPr/>
        </p:nvPicPr>
        <p:blipFill>
          <a:blip xmlns:r="http://schemas.openxmlformats.org/officeDocument/2006/relationships" r:embed="rId3"/>
          <a:stretch>
            <a:fillRect/>
          </a:stretch>
        </p:blipFill>
        <p:spPr>
          <a:xfrm rot="0">
            <a:off x="1742298" y="2590298"/>
            <a:ext cx="7015552" cy="4267702"/>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67726" y="-1668780"/>
            <a:ext cx="5636895" cy="702309"/>
          </a:xfrm>
          <a:prstGeom prst="rect"/>
        </p:spPr>
        <p:txBody>
          <a:bodyPr bIns="0" lIns="0" rIns="0" rtlCol="0" tIns="16510" vert="horz" wrap="square">
            <a:spAutoFit/>
          </a:bodyPr>
          <a:p>
            <a:pPr marL="12700">
              <a:lnSpc>
                <a:spcPct val="100000"/>
              </a:lnSpc>
              <a:spcBef>
                <a:spcPts val="130"/>
              </a:spcBef>
              <a:tabLst>
                <a:tab algn="l" pos="2727960"/>
              </a:tabLst>
            </a:pPr>
            <a:r>
              <a:rPr dirty="0" sz="800" spc="-20"/>
              <a:t>P</a:t>
            </a:r>
            <a:r>
              <a:rPr dirty="0" sz="800" spc="15"/>
              <a:t>ROB</a:t>
            </a:r>
            <a:r>
              <a:rPr dirty="0" sz="800" spc="55"/>
              <a:t>L</a:t>
            </a:r>
            <a:r>
              <a:rPr dirty="0" sz="800" spc="-20"/>
              <a:t>E</a:t>
            </a:r>
            <a:r>
              <a:rPr dirty="0" sz="800" spc="20"/>
              <a:t>M</a:t>
            </a:r>
            <a:r>
              <a:rPr dirty="0" sz="800"/>
              <a:t>	</a:t>
            </a:r>
            <a:r>
              <a:rPr dirty="0" sz="800" spc="10"/>
              <a:t>S</a:t>
            </a:r>
            <a:r>
              <a:rPr dirty="0" sz="800" spc="-370"/>
              <a:t>T</a:t>
            </a:r>
            <a:r>
              <a:rPr dirty="0" sz="800" spc="-375"/>
              <a:t>A</a:t>
            </a:r>
            <a:r>
              <a:rPr dirty="0" sz="800" spc="15"/>
              <a:t>T</a:t>
            </a:r>
            <a:r>
              <a:rPr dirty="0" sz="800" spc="-10"/>
              <a:t>E</a:t>
            </a:r>
            <a:r>
              <a:rPr dirty="0" sz="800" spc="-20"/>
              <a:t>ME</a:t>
            </a:r>
            <a:r>
              <a:rPr dirty="0" sz="800" spc="10"/>
              <a:t>NT</a:t>
            </a:r>
            <a:br>
              <a:rPr altLang="en-IN" dirty="0" sz="800" lang="en-US" spc="10"/>
            </a:br>
            <a:r>
              <a:rPr altLang="en-IN" dirty="0" sz="800" lang="en-US" spc="10"/>
              <a:t>1.Users face difficulties due to the absence of this feature, limiting functionality.</a:t>
            </a:r>
            <a:br>
              <a:rPr altLang="en-IN" dirty="0" sz="800" lang="en-US" spc="10"/>
            </a:br>
            <a:r>
              <a:rPr altLang="en-IN" dirty="0" sz="800" lang="en-US" spc="10"/>
              <a:t>2.Current system does not fully meet user needs or expectations.</a:t>
            </a:r>
            <a:br>
              <a:rPr altLang="en-IN" dirty="0" sz="800" lang="en-US" spc="10"/>
            </a:br>
            <a:r>
              <a:rPr altLang="en-IN" dirty="0" sz="800" lang="en-US" spc="10"/>
              <a:t>3. Lack of this feature reduces efficiency and user experience.</a:t>
            </a:r>
            <a:br>
              <a:rPr altLang="en-IN" dirty="0" sz="800" lang="en-US" spc="10"/>
            </a:br>
            <a:r>
              <a:rPr altLang="en-IN" dirty="0" sz="800" lang="en-US" spc="10"/>
              <a:t>4. Competitor platforms already provide similar functionality, creating a gap.</a:t>
            </a:r>
            <a:br>
              <a:rPr altLang="en-IN" dirty="0" sz="800" lang="en-US" spc="10"/>
            </a:br>
            <a:r>
              <a:rPr altLang="en-IN" dirty="0" sz="800" lang="en-US" spc="10"/>
              <a:t>5. Adding the feature will enhance usability, engagement, and overall satisfaction.</a:t>
            </a:r>
            <a:endParaRPr sz="8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
          <p:cNvSpPr txBox="1"/>
          <p:nvPr/>
        </p:nvSpPr>
        <p:spPr>
          <a:xfrm>
            <a:off x="867725" y="1694180"/>
            <a:ext cx="4572000" cy="5273039"/>
          </a:xfrm>
          <a:prstGeom prst="rect"/>
        </p:spPr>
        <p:txBody>
          <a:bodyPr rtlCol="0" wrap="square">
            <a:spAutoFit/>
          </a:bodyPr>
          <a:p>
            <a:r>
              <a:rPr sz="2000" lang="en-IN">
                <a:solidFill>
                  <a:srgbClr val="000000"/>
                </a:solidFill>
              </a:rPr>
              <a:t>1.Users face difficulties due to the absence of this feature, limiting functionality.
2.Current system does not fully meet user needs or expectations.
3. Lack of this feature reduces efficiency and user experience.
4. Competitor platforms already provide similar functionality, creating a gap.
5. Adding the feature will enhance usability, engagement, and overall satisfaction.</a:t>
            </a:r>
            <a:endParaRPr sz="2000" lang="en-IN">
              <a:solidFill>
                <a:srgbClr val="000000"/>
              </a:solidFill>
            </a:endParaRPr>
          </a:p>
        </p:txBody>
      </p:sp>
      <p:sp>
        <p:nvSpPr>
          <p:cNvPr id="1048649" name=""/>
          <p:cNvSpPr txBox="1"/>
          <p:nvPr/>
        </p:nvSpPr>
        <p:spPr>
          <a:xfrm>
            <a:off x="676274" y="298129"/>
            <a:ext cx="4000000" cy="929639"/>
          </a:xfrm>
          <a:prstGeom prst="rect"/>
        </p:spPr>
        <p:txBody>
          <a:bodyPr rtlCol="0" wrap="square">
            <a:spAutoFit/>
          </a:bodyPr>
          <a:p>
            <a:pPr>
              <a:lnSpc>
                <a:spcPct val="100000"/>
              </a:lnSpc>
            </a:pPr>
            <a:r>
              <a:rPr altLang="en-IN" sz="2800" lang="en-US">
                <a:solidFill>
                  <a:srgbClr val="02A5E3"/>
                </a:solidFill>
              </a:rPr>
              <a:t>P</a:t>
            </a:r>
            <a:r>
              <a:rPr altLang="en-IN" sz="2800" lang="en-US">
                <a:solidFill>
                  <a:srgbClr val="02A5E3"/>
                </a:solidFill>
              </a:rPr>
              <a:t>R</a:t>
            </a:r>
            <a:r>
              <a:rPr altLang="en-IN" sz="2800" lang="en-US">
                <a:solidFill>
                  <a:srgbClr val="02A5E3"/>
                </a:solidFill>
              </a:rPr>
              <a:t>O</a:t>
            </a:r>
            <a:r>
              <a:rPr altLang="en-IN" sz="2800" lang="en-US">
                <a:solidFill>
                  <a:srgbClr val="02A5E3"/>
                </a:solidFill>
              </a:rPr>
              <a:t>B</a:t>
            </a:r>
            <a:r>
              <a:rPr altLang="en-IN" sz="2800" lang="en-US">
                <a:solidFill>
                  <a:srgbClr val="02A5E3"/>
                </a:solidFill>
              </a:rPr>
              <a:t>L</a:t>
            </a:r>
            <a:r>
              <a:rPr altLang="en-IN" sz="2800" lang="en-US">
                <a:solidFill>
                  <a:srgbClr val="02A5E3"/>
                </a:solidFill>
              </a:rPr>
              <a:t>EM </a:t>
            </a:r>
            <a:r>
              <a:rPr altLang="en-IN" sz="2800" lang="en-US">
                <a:solidFill>
                  <a:srgbClr val="02A5E3"/>
                </a:solidFill>
              </a:rPr>
              <a:t>S</a:t>
            </a:r>
            <a:r>
              <a:rPr altLang="en-IN" sz="2800" lang="en-US">
                <a:solidFill>
                  <a:srgbClr val="02A5E3"/>
                </a:solidFill>
              </a:rPr>
              <a:t>T</a:t>
            </a:r>
            <a:r>
              <a:rPr altLang="en-IN" sz="2800" lang="en-US">
                <a:solidFill>
                  <a:srgbClr val="02A5E3"/>
                </a:solidFill>
              </a:rPr>
              <a:t>A</a:t>
            </a:r>
            <a:r>
              <a:rPr altLang="en-IN" sz="2800" lang="en-US">
                <a:solidFill>
                  <a:srgbClr val="02A5E3"/>
                </a:solidFill>
              </a:rPr>
              <a:t>TEMENT </a:t>
            </a:r>
            <a:endParaRPr sz="2800" lang="en-IN">
              <a:solidFill>
                <a:srgbClr val="02A5E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49910"/>
          </a:xfrm>
          <a:prstGeom prst="rect"/>
        </p:spPr>
        <p:txBody>
          <a:bodyPr bIns="0" lIns="0" rIns="0" rtlCol="0" tIns="16510" vert="horz" wrap="square">
            <a:spAutoFit/>
          </a:bodyPr>
          <a:p>
            <a:pPr indent="0" marL="0">
              <a:lnSpc>
                <a:spcPct val="100000"/>
              </a:lnSpc>
              <a:spcBef>
                <a:spcPts val="130"/>
              </a:spcBef>
              <a:buNone/>
              <a:tabLst>
                <a:tab algn="l" pos="2642870"/>
              </a:tabLst>
            </a:pPr>
            <a:r>
              <a:rPr altLang="en-IN" sz="3600" lang="en-US"/>
              <a:t>P</a:t>
            </a:r>
            <a:r>
              <a:rPr altLang="en-IN" sz="3600" lang="en-US"/>
              <a:t>R</a:t>
            </a:r>
            <a:r>
              <a:rPr altLang="en-IN" sz="3600" lang="en-US"/>
              <a:t>O</a:t>
            </a:r>
            <a:r>
              <a:rPr altLang="en-IN" sz="3600" lang="en-US"/>
              <a:t>JECT </a:t>
            </a:r>
            <a:r>
              <a:rPr altLang="en-IN" sz="3600" lang="en-US"/>
              <a:t>O</a:t>
            </a:r>
            <a:r>
              <a:rPr altLang="en-IN" sz="3600" lang="en-US"/>
              <a:t>V</a:t>
            </a:r>
            <a:r>
              <a:rPr altLang="en-IN" sz="3600" lang="en-US"/>
              <a:t>ERVIEW </a:t>
            </a:r>
            <a:endParaRPr sz="360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
          <p:cNvSpPr txBox="1"/>
          <p:nvPr/>
        </p:nvSpPr>
        <p:spPr>
          <a:xfrm>
            <a:off x="1704974" y="1506366"/>
            <a:ext cx="4572000" cy="5158740"/>
          </a:xfrm>
          <a:prstGeom prst="rect"/>
        </p:spPr>
        <p:txBody>
          <a:bodyPr rtlCol="0" wrap="square">
            <a:spAutoFit/>
          </a:bodyPr>
          <a:p>
            <a:r>
              <a:rPr sz="1800" lang="en-IN">
                <a:solidFill>
                  <a:srgbClr val="000000"/>
                </a:solidFill>
              </a:rPr>
              <a:t>
1. Understand the problem arid gather detailed user requirements.
2. Plan the scope, resources, and timeline for development.
3. Design the feature with a focus ori usability and efficiency.
4. Develop and integrate the feature into the existing system.
5. Test thoroughly to ensure quality, performance, and reliability.
6. Deploy the feature, collect user feedback, and optimize</a:t>
            </a:r>
            <a:endParaRPr sz="1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a:off x="1524000" y="2039766"/>
            <a:ext cx="4572000" cy="4625340"/>
          </a:xfrm>
          <a:prstGeom prst="rect"/>
        </p:spPr>
        <p:txBody>
          <a:bodyPr rtlCol="0" wrap="square">
            <a:spAutoFit/>
          </a:bodyPr>
          <a:p>
            <a:r>
              <a:rPr sz="1800" lang="en-IN">
                <a:solidFill>
                  <a:srgbClr val="000000"/>
                </a:solidFill>
              </a:rPr>
              <a:t>1. Understand the problem and gather detailed user requirements.
2. Plan the scope, resources, and timeline for development.
3. Design the feature with a focus on usability and efficiency.
4. Develop and integrate the feature into the existing system.
5. Test thoroughly to ensure quality, performance, and reliability.
6. Deploy the feature, collect user feedback, and optimize further.</a:t>
            </a:r>
            <a:endParaRPr sz="1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2962656" y="2042161"/>
            <a:ext cx="4572000" cy="4625339"/>
          </a:xfrm>
          <a:prstGeom prst="rect"/>
        </p:spPr>
        <p:txBody>
          <a:bodyPr rtlCol="0" wrap="square">
            <a:spAutoFit/>
          </a:bodyPr>
          <a:p>
            <a:r>
              <a:rPr sz="1800" lang="en-IN">
                <a:solidFill>
                  <a:srgbClr val="000000"/>
                </a:solidFill>
              </a:rPr>
              <a:t>1. Programming Languages-e.g., Python, Java, or JavaScript for development.
2. Frameworks-like React, Angular, or Django to speed up building.
3. Databases-MySQL, MongoDB, or Firebase to store and manage data.
4. Version Control-Git/GitHub for tracking code changes and collaboration.
5. Testing Tools - Selenium, JUnit, or Fostman to ensure quality.
6. Danloumant Dlatforme - A/C Azure Docker for haetion anve</a:t>
            </a:r>
            <a:endParaRPr sz="1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0" name="object 8"/>
          <p:cNvSpPr txBox="1"/>
          <p:nvPr/>
        </p:nvSpPr>
        <p:spPr>
          <a:xfrm>
            <a:off x="739775" y="291147"/>
            <a:ext cx="8794750" cy="12071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
          <p:cNvSpPr txBox="1"/>
          <p:nvPr/>
        </p:nvSpPr>
        <p:spPr>
          <a:xfrm>
            <a:off x="4083639" y="1165859"/>
            <a:ext cx="3527218" cy="5692140"/>
          </a:xfrm>
          <a:prstGeom prst="rect"/>
        </p:spPr>
        <p:txBody>
          <a:bodyPr rtlCol="0" wrap="square">
            <a:spAutoFit/>
          </a:bodyPr>
          <a:p>
            <a:r>
              <a:rPr sz="1800" lang="en-IN">
                <a:solidFill>
                  <a:srgbClr val="000000"/>
                </a:solidFill>
              </a:rPr>
              <a:t>1. Cover Page-Title of the project, your name, and a clean visual theme.
2. Introduction-Brief overview of the feature and its porpose.
3. Problem Statement-Explain the issue the feature is solving
4. Project Overview-Steps followed planning, design, development, testing, deployment.
5. Tools &amp; Technologies-List of languages, franewdiks, and platforme used.
6. Screenshots &amp; Results-Visuals of the feature, outcomes, and user</a:t>
            </a:r>
            <a:endParaRPr sz="1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3" name="Title 1"/>
          <p:cNvSpPr>
            <a:spLocks noGrp="1"/>
          </p:cNvSpPr>
          <p:nvPr>
            <p:ph type="title"/>
          </p:nvPr>
        </p:nvSpPr>
        <p:spPr>
          <a:xfrm>
            <a:off x="755332" y="385444"/>
            <a:ext cx="10681335" cy="1447800"/>
          </a:xfrm>
        </p:spPr>
        <p:txBody>
          <a:bodyPr/>
          <a:p>
            <a:r>
              <a:rPr dirty="0" lang="en-IN">
                <a:solidFill>
                  <a:srgbClr val="02A5E3"/>
                </a:solidFill>
              </a:rPr>
              <a:t>FEATURES AND FUNCTIONALITY</a:t>
            </a:r>
            <a:endParaRPr dirty="0" lang="en-IN">
              <a:solidFill>
                <a:srgbClr val="02A5E3"/>
              </a:solidFill>
            </a:endParaRPr>
          </a:p>
        </p:txBody>
      </p:sp>
      <p:sp>
        <p:nvSpPr>
          <p:cNvPr id="1048674" name=""/>
          <p:cNvSpPr txBox="1"/>
          <p:nvPr/>
        </p:nvSpPr>
        <p:spPr>
          <a:xfrm>
            <a:off x="2929273" y="1833243"/>
            <a:ext cx="4572000" cy="4892040"/>
          </a:xfrm>
          <a:prstGeom prst="rect"/>
        </p:spPr>
        <p:txBody>
          <a:bodyPr rtlCol="0" wrap="square">
            <a:spAutoFit/>
          </a:bodyPr>
          <a:p>
            <a:r>
              <a:rPr sz="1800" lang="en-IN">
                <a:solidFill>
                  <a:srgbClr val="000000"/>
                </a:solidFill>
              </a:rPr>
              <a:t>1. Feature Definition-The new capability added to the system to solve a specific problem.
2. Core Functionality-How the feature works to achieve its main purpose.
3. User Interaction-Simple, intuitive design so users can easily access and use it.
4. Integration-Works smoothly with existing system modules and services
5. Performance-Provides fast, reliable, and efficient results for the end use
6. Scalability-Can be improved or expanded in the future based on user</a:t>
            </a:r>
            <a:endParaRPr sz="1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2024-03-28T06:07:22Z</dcterms:created>
  <dcterms:modified xsi:type="dcterms:W3CDTF">2025-09-11T17:54:57Z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fb405bcd7c7f4b1abfc053d031315046</vt:lpwstr>
  </property>
</Properties>
</file>