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68" r:id="rId5"/>
    <p:sldId id="274" r:id="rId6"/>
    <p:sldId id="269" r:id="rId7"/>
    <p:sldId id="289" r:id="rId8"/>
    <p:sldId id="270" r:id="rId9"/>
    <p:sldId id="291" r:id="rId10"/>
    <p:sldId id="280" r:id="rId11"/>
    <p:sldId id="281" r:id="rId12"/>
    <p:sldId id="282" r:id="rId13"/>
    <p:sldId id="283" r:id="rId14"/>
    <p:sldId id="284" r:id="rId15"/>
    <p:sldId id="271" r:id="rId16"/>
    <p:sldId id="277" r:id="rId17"/>
    <p:sldId id="285" r:id="rId18"/>
    <p:sldId id="286" r:id="rId19"/>
    <p:sldId id="287" r:id="rId20"/>
    <p:sldId id="272" r:id="rId21"/>
    <p:sldId id="278" r:id="rId22"/>
    <p:sldId id="292" r:id="rId23"/>
    <p:sldId id="290" r:id="rId24"/>
    <p:sldId id="273" r:id="rId25"/>
    <p:sldId id="279"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gnesh Muthumani" initials="VM" lastIdx="1" clrIdx="0">
    <p:extLst>
      <p:ext uri="{19B8F6BF-5375-455C-9EA6-DF929625EA0E}">
        <p15:presenceInfo xmlns:p15="http://schemas.microsoft.com/office/powerpoint/2012/main" userId="S-1-5-21-1786363040-2208668455-1908549189-1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224E"/>
    <a:srgbClr val="FFFFF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00" autoAdjust="0"/>
    <p:restoredTop sz="94291" autoAdjust="0"/>
  </p:normalViewPr>
  <p:slideViewPr>
    <p:cSldViewPr snapToGrid="0">
      <p:cViewPr varScale="1">
        <p:scale>
          <a:sx n="69" d="100"/>
          <a:sy n="69" d="100"/>
        </p:scale>
        <p:origin x="696" y="66"/>
      </p:cViewPr>
      <p:guideLst/>
    </p:cSldViewPr>
  </p:slideViewPr>
  <p:notesTextViewPr>
    <p:cViewPr>
      <p:scale>
        <a:sx n="1" d="1"/>
        <a:sy n="1" d="1"/>
      </p:scale>
      <p:origin x="0" y="0"/>
    </p:cViewPr>
  </p:notesTextViewPr>
  <p:sorterViewPr>
    <p:cViewPr>
      <p:scale>
        <a:sx n="40" d="100"/>
        <a:sy n="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8/14/2018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pic>
        <p:nvPicPr>
          <p:cNvPr id="9" name="Picture 20" descr="Image result for breast cancer ribbon png">
            <a:extLst>
              <a:ext uri="{FF2B5EF4-FFF2-40B4-BE49-F238E27FC236}">
                <a16:creationId xmlns:a16="http://schemas.microsoft.com/office/drawing/2014/main" id="{840A5676-6B9F-453A-BAAB-ED51FA29300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20600864">
            <a:off x="641187" y="1172647"/>
            <a:ext cx="4318739" cy="43187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8/14/2018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8/14/2018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8/14/2018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8/14/2018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507831"/>
          </a:xfrm>
        </p:spPr>
        <p:txBody>
          <a:bodyPr anchor="t">
            <a:spAutoFit/>
          </a:bodyPr>
          <a:lstStyle>
            <a:lvl1pPr>
              <a:defRPr sz="3000">
                <a:solidFill>
                  <a:schemeClr val="accent1"/>
                </a:solidFill>
                <a:latin typeface="Georgia" panose="02040502050405020303" pitchFamily="18" charset="0"/>
              </a:defRPr>
            </a:lvl1pPr>
          </a:lstStyle>
          <a:p>
            <a:r>
              <a:rPr lang="en-US" dirty="0"/>
              <a:t>Click to edit Master title style</a:t>
            </a:r>
          </a:p>
        </p:txBody>
      </p:sp>
      <p:sp>
        <p:nvSpPr>
          <p:cNvPr id="3" name="Content Placeholder 2"/>
          <p:cNvSpPr>
            <a:spLocks noGrp="1"/>
          </p:cNvSpPr>
          <p:nvPr>
            <p:ph idx="1"/>
          </p:nvPr>
        </p:nvSpPr>
        <p:spPr>
          <a:xfrm>
            <a:off x="685800" y="1569494"/>
            <a:ext cx="10820400" cy="4649192"/>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8/14/2018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8/14/2018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D549-37EC-4B5E-90E1-3AF687EC5734}"/>
              </a:ext>
            </a:extLst>
          </p:cNvPr>
          <p:cNvSpPr>
            <a:spLocks noGrp="1"/>
          </p:cNvSpPr>
          <p:nvPr>
            <p:ph type="ctrTitle"/>
          </p:nvPr>
        </p:nvSpPr>
        <p:spPr>
          <a:xfrm>
            <a:off x="4687410" y="972409"/>
            <a:ext cx="6132990" cy="1754326"/>
          </a:xfrm>
        </p:spPr>
        <p:txBody>
          <a:bodyPr anchor="b">
            <a:spAutoFit/>
          </a:bodyPr>
          <a:lstStyle/>
          <a:p>
            <a:r>
              <a:rPr lang="en-IN" sz="4000" dirty="0">
                <a:solidFill>
                  <a:schemeClr val="accent1"/>
                </a:solidFill>
                <a:latin typeface="Georgia" panose="02040502050405020303" pitchFamily="18" charset="0"/>
              </a:rPr>
              <a:t>A data mining Approach to predict the breast cancer</a:t>
            </a:r>
          </a:p>
        </p:txBody>
      </p:sp>
      <p:sp>
        <p:nvSpPr>
          <p:cNvPr id="3" name="Subtitle 2">
            <a:extLst>
              <a:ext uri="{FF2B5EF4-FFF2-40B4-BE49-F238E27FC236}">
                <a16:creationId xmlns:a16="http://schemas.microsoft.com/office/drawing/2014/main" id="{79C4E92A-0C97-4945-9C8F-B82937028DDD}"/>
              </a:ext>
            </a:extLst>
          </p:cNvPr>
          <p:cNvSpPr>
            <a:spLocks noGrp="1"/>
          </p:cNvSpPr>
          <p:nvPr>
            <p:ph type="subTitle" idx="1"/>
          </p:nvPr>
        </p:nvSpPr>
        <p:spPr>
          <a:xfrm>
            <a:off x="4687410" y="2902857"/>
            <a:ext cx="6132990" cy="1708160"/>
          </a:xfrm>
        </p:spPr>
        <p:txBody>
          <a:bodyPr>
            <a:spAutoFit/>
          </a:bodyPr>
          <a:lstStyle/>
          <a:p>
            <a:pPr>
              <a:lnSpc>
                <a:spcPct val="100000"/>
              </a:lnSpc>
            </a:pPr>
            <a:r>
              <a:rPr lang="en-IN" dirty="0">
                <a:solidFill>
                  <a:schemeClr val="accent2"/>
                </a:solidFill>
                <a:latin typeface="Times New Roman" panose="02020603050405020304" pitchFamily="18" charset="0"/>
                <a:cs typeface="Times New Roman" panose="02020603050405020304" pitchFamily="18" charset="0"/>
              </a:rPr>
              <a:t>A group presentation for Data Mining - CA2 by</a:t>
            </a:r>
          </a:p>
          <a:p>
            <a:pPr marL="342900" indent="-342900">
              <a:lnSpc>
                <a:spcPct val="100000"/>
              </a:lnSpc>
              <a:buFont typeface="Courier New" panose="02070309020205020404" pitchFamily="49" charset="0"/>
              <a:buChar char="o"/>
            </a:pPr>
            <a:r>
              <a:rPr lang="en-IN" dirty="0">
                <a:solidFill>
                  <a:schemeClr val="accent2"/>
                </a:solidFill>
                <a:latin typeface="Times New Roman" panose="02020603050405020304" pitchFamily="18" charset="0"/>
                <a:cs typeface="Times New Roman" panose="02020603050405020304" pitchFamily="18" charset="0"/>
              </a:rPr>
              <a:t>Vignesh Muthumani (10385771)</a:t>
            </a:r>
          </a:p>
          <a:p>
            <a:pPr marL="342900" indent="-342900">
              <a:lnSpc>
                <a:spcPct val="100000"/>
              </a:lnSpc>
              <a:buFont typeface="Courier New" panose="02070309020205020404" pitchFamily="49" charset="0"/>
              <a:buChar char="o"/>
            </a:pPr>
            <a:r>
              <a:rPr lang="en-IN" dirty="0" err="1">
                <a:solidFill>
                  <a:schemeClr val="accent2"/>
                </a:solidFill>
                <a:latin typeface="Times New Roman" panose="02020603050405020304" pitchFamily="18" charset="0"/>
                <a:cs typeface="Times New Roman" panose="02020603050405020304" pitchFamily="18" charset="0"/>
              </a:rPr>
              <a:t>Tarun</a:t>
            </a:r>
            <a:r>
              <a:rPr lang="en-IN" dirty="0">
                <a:solidFill>
                  <a:schemeClr val="accent2"/>
                </a:solidFill>
                <a:latin typeface="Times New Roman" panose="02020603050405020304" pitchFamily="18" charset="0"/>
                <a:cs typeface="Times New Roman" panose="02020603050405020304" pitchFamily="18" charset="0"/>
              </a:rPr>
              <a:t> Reddy (10383664)</a:t>
            </a:r>
          </a:p>
          <a:p>
            <a:pPr marL="342900" indent="-342900">
              <a:lnSpc>
                <a:spcPct val="100000"/>
              </a:lnSpc>
              <a:buFont typeface="Courier New" panose="02070309020205020404" pitchFamily="49" charset="0"/>
              <a:buChar char="o"/>
            </a:pPr>
            <a:r>
              <a:rPr lang="en-IN" dirty="0">
                <a:solidFill>
                  <a:schemeClr val="accent2"/>
                </a:solidFill>
                <a:latin typeface="Times New Roman" panose="02020603050405020304" pitchFamily="18" charset="0"/>
                <a:cs typeface="Times New Roman" panose="02020603050405020304" pitchFamily="18" charset="0"/>
              </a:rPr>
              <a:t>Huda </a:t>
            </a:r>
            <a:r>
              <a:rPr lang="en-IN" dirty="0" err="1">
                <a:solidFill>
                  <a:schemeClr val="accent2"/>
                </a:solidFill>
                <a:latin typeface="Times New Roman" panose="02020603050405020304" pitchFamily="18" charset="0"/>
                <a:cs typeface="Times New Roman" panose="02020603050405020304" pitchFamily="18" charset="0"/>
              </a:rPr>
              <a:t>Belim</a:t>
            </a:r>
            <a:r>
              <a:rPr lang="en-IN" dirty="0">
                <a:solidFill>
                  <a:schemeClr val="accent2"/>
                </a:solidFill>
                <a:latin typeface="Times New Roman" panose="02020603050405020304" pitchFamily="18" charset="0"/>
                <a:cs typeface="Times New Roman" panose="02020603050405020304" pitchFamily="18" charset="0"/>
              </a:rPr>
              <a:t> (10376991)</a:t>
            </a:r>
          </a:p>
        </p:txBody>
      </p:sp>
    </p:spTree>
    <p:extLst>
      <p:ext uri="{BB962C8B-B14F-4D97-AF65-F5344CB8AC3E}">
        <p14:creationId xmlns:p14="http://schemas.microsoft.com/office/powerpoint/2010/main" val="3528862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a:xfrm>
            <a:off x="2895600" y="764373"/>
            <a:ext cx="8610600" cy="507831"/>
          </a:xfrm>
        </p:spPr>
        <p:txBody>
          <a:bodyPr/>
          <a:lstStyle/>
          <a:p>
            <a:r>
              <a:rPr lang="en-IN" dirty="0"/>
              <a:t>Data preparation (cont’d.)</a:t>
            </a:r>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p:txBody>
          <a:bodyPr/>
          <a:lstStyle/>
          <a:p>
            <a:pPr marL="457200" indent="-457200">
              <a:buFont typeface="+mj-lt"/>
              <a:buAutoNum type="arabicPeriod" startAt="2"/>
            </a:pPr>
            <a:r>
              <a:rPr lang="en-IN" b="1" dirty="0">
                <a:solidFill>
                  <a:schemeClr val="accent1"/>
                </a:solidFill>
              </a:rPr>
              <a:t>Checking for missing values: </a:t>
            </a:r>
            <a:r>
              <a:rPr lang="en-IN" dirty="0"/>
              <a:t>We can see that there aren’t any missing values in our data. </a:t>
            </a:r>
          </a:p>
        </p:txBody>
      </p:sp>
      <p:pic>
        <p:nvPicPr>
          <p:cNvPr id="8" name="Picture 7">
            <a:extLst>
              <a:ext uri="{FF2B5EF4-FFF2-40B4-BE49-F238E27FC236}">
                <a16:creationId xmlns:a16="http://schemas.microsoft.com/office/drawing/2014/main" id="{AA25982B-91C9-4EBD-8C02-16320A095B3E}"/>
              </a:ext>
            </a:extLst>
          </p:cNvPr>
          <p:cNvPicPr>
            <a:picLocks noChangeAspect="1"/>
          </p:cNvPicPr>
          <p:nvPr/>
        </p:nvPicPr>
        <p:blipFill rotWithShape="1">
          <a:blip r:embed="rId2"/>
          <a:srcRect l="568" t="1478"/>
          <a:stretch/>
        </p:blipFill>
        <p:spPr>
          <a:xfrm>
            <a:off x="1251284" y="2176818"/>
            <a:ext cx="10079527" cy="3572818"/>
          </a:xfrm>
          <a:prstGeom prst="rect">
            <a:avLst/>
          </a:prstGeom>
        </p:spPr>
      </p:pic>
    </p:spTree>
    <p:extLst>
      <p:ext uri="{BB962C8B-B14F-4D97-AF65-F5344CB8AC3E}">
        <p14:creationId xmlns:p14="http://schemas.microsoft.com/office/powerpoint/2010/main" val="38011509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a:xfrm>
            <a:off x="2895600" y="764373"/>
            <a:ext cx="8610600" cy="507831"/>
          </a:xfrm>
        </p:spPr>
        <p:txBody>
          <a:bodyPr/>
          <a:lstStyle/>
          <a:p>
            <a:r>
              <a:rPr lang="en-IN" dirty="0"/>
              <a:t>Data preparation (cont’d.)</a:t>
            </a:r>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p:txBody>
          <a:bodyPr/>
          <a:lstStyle/>
          <a:p>
            <a:pPr marL="457200" indent="-457200">
              <a:buFont typeface="+mj-lt"/>
              <a:buAutoNum type="arabicPeriod" startAt="3"/>
            </a:pPr>
            <a:r>
              <a:rPr lang="en-IN" b="1" dirty="0">
                <a:solidFill>
                  <a:schemeClr val="accent1"/>
                </a:solidFill>
              </a:rPr>
              <a:t>Converting the response variable into a factor: </a:t>
            </a:r>
            <a:r>
              <a:rPr lang="en-IN" dirty="0"/>
              <a:t>As we can see that the response variable is currently classified as a ‘character’, we convert it into a ‘factor’ variable with levels ‘Benign’ and ‘Malignant’.</a:t>
            </a:r>
          </a:p>
        </p:txBody>
      </p:sp>
      <p:sp>
        <p:nvSpPr>
          <p:cNvPr id="7" name="Arrow: Chevron 6">
            <a:extLst>
              <a:ext uri="{FF2B5EF4-FFF2-40B4-BE49-F238E27FC236}">
                <a16:creationId xmlns:a16="http://schemas.microsoft.com/office/drawing/2014/main" id="{025602F9-3440-4CF6-B730-36DA4C871A2D}"/>
              </a:ext>
            </a:extLst>
          </p:cNvPr>
          <p:cNvSpPr/>
          <p:nvPr/>
        </p:nvSpPr>
        <p:spPr>
          <a:xfrm rot="5400000">
            <a:off x="6080078" y="3795828"/>
            <a:ext cx="384225" cy="603876"/>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4" name="Picture 3">
            <a:extLst>
              <a:ext uri="{FF2B5EF4-FFF2-40B4-BE49-F238E27FC236}">
                <a16:creationId xmlns:a16="http://schemas.microsoft.com/office/drawing/2014/main" id="{48051DBA-E03A-40D2-BACF-836E4C1C0459}"/>
              </a:ext>
            </a:extLst>
          </p:cNvPr>
          <p:cNvPicPr>
            <a:picLocks noChangeAspect="1"/>
          </p:cNvPicPr>
          <p:nvPr/>
        </p:nvPicPr>
        <p:blipFill>
          <a:blip r:embed="rId2"/>
          <a:stretch>
            <a:fillRect/>
          </a:stretch>
        </p:blipFill>
        <p:spPr>
          <a:xfrm>
            <a:off x="1250841" y="2748155"/>
            <a:ext cx="10296356" cy="882151"/>
          </a:xfrm>
          <a:prstGeom prst="rect">
            <a:avLst/>
          </a:prstGeom>
        </p:spPr>
      </p:pic>
      <p:pic>
        <p:nvPicPr>
          <p:cNvPr id="8" name="Picture 7">
            <a:extLst>
              <a:ext uri="{FF2B5EF4-FFF2-40B4-BE49-F238E27FC236}">
                <a16:creationId xmlns:a16="http://schemas.microsoft.com/office/drawing/2014/main" id="{67C06FEB-044B-404D-8B67-6B66633BBB0A}"/>
              </a:ext>
            </a:extLst>
          </p:cNvPr>
          <p:cNvPicPr>
            <a:picLocks noChangeAspect="1"/>
          </p:cNvPicPr>
          <p:nvPr/>
        </p:nvPicPr>
        <p:blipFill>
          <a:blip r:embed="rId3"/>
          <a:stretch>
            <a:fillRect/>
          </a:stretch>
        </p:blipFill>
        <p:spPr>
          <a:xfrm>
            <a:off x="1250840" y="4556485"/>
            <a:ext cx="10255359" cy="1418658"/>
          </a:xfrm>
          <a:prstGeom prst="rect">
            <a:avLst/>
          </a:prstGeom>
        </p:spPr>
      </p:pic>
    </p:spTree>
    <p:extLst>
      <p:ext uri="{BB962C8B-B14F-4D97-AF65-F5344CB8AC3E}">
        <p14:creationId xmlns:p14="http://schemas.microsoft.com/office/powerpoint/2010/main" val="14213742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a:xfrm>
            <a:off x="2895600" y="764373"/>
            <a:ext cx="8610600" cy="507831"/>
          </a:xfrm>
        </p:spPr>
        <p:txBody>
          <a:bodyPr/>
          <a:lstStyle/>
          <a:p>
            <a:r>
              <a:rPr lang="en-IN" dirty="0"/>
              <a:t>Data preparation (cont’d.)</a:t>
            </a:r>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p:txBody>
          <a:bodyPr/>
          <a:lstStyle/>
          <a:p>
            <a:pPr marL="457200" indent="-457200">
              <a:buFont typeface="+mj-lt"/>
              <a:buAutoNum type="arabicPeriod" startAt="4"/>
            </a:pPr>
            <a:r>
              <a:rPr lang="en-IN" b="1" dirty="0">
                <a:solidFill>
                  <a:schemeClr val="accent1"/>
                </a:solidFill>
              </a:rPr>
              <a:t>Checking for outliers: </a:t>
            </a:r>
            <a:r>
              <a:rPr lang="en-IN" dirty="0"/>
              <a:t>We can see some significant outliers in ‘area mean’, ‘area se’, and ‘area worst’. However, we ignore these outliers. Based on our research, we found that these tumours could grow to any size and that the data is legit. </a:t>
            </a:r>
          </a:p>
        </p:txBody>
      </p:sp>
      <p:pic>
        <p:nvPicPr>
          <p:cNvPr id="9" name="Picture 8">
            <a:extLst>
              <a:ext uri="{FF2B5EF4-FFF2-40B4-BE49-F238E27FC236}">
                <a16:creationId xmlns:a16="http://schemas.microsoft.com/office/drawing/2014/main" id="{3385B44D-780B-4D3B-B2A0-CA7428A6DF03}"/>
              </a:ext>
            </a:extLst>
          </p:cNvPr>
          <p:cNvPicPr>
            <a:picLocks noChangeAspect="1"/>
          </p:cNvPicPr>
          <p:nvPr/>
        </p:nvPicPr>
        <p:blipFill>
          <a:blip r:embed="rId2"/>
          <a:stretch>
            <a:fillRect/>
          </a:stretch>
        </p:blipFill>
        <p:spPr>
          <a:xfrm>
            <a:off x="1203726" y="2629902"/>
            <a:ext cx="10302473" cy="3886074"/>
          </a:xfrm>
          <a:prstGeom prst="rect">
            <a:avLst/>
          </a:prstGeom>
        </p:spPr>
      </p:pic>
    </p:spTree>
    <p:extLst>
      <p:ext uri="{BB962C8B-B14F-4D97-AF65-F5344CB8AC3E}">
        <p14:creationId xmlns:p14="http://schemas.microsoft.com/office/powerpoint/2010/main" val="21726156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a:xfrm>
            <a:off x="2895600" y="764373"/>
            <a:ext cx="8610600" cy="507831"/>
          </a:xfrm>
        </p:spPr>
        <p:txBody>
          <a:bodyPr/>
          <a:lstStyle/>
          <a:p>
            <a:r>
              <a:rPr lang="en-IN" dirty="0"/>
              <a:t>Principal component analysis</a:t>
            </a:r>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p:txBody>
          <a:bodyPr/>
          <a:lstStyle/>
          <a:p>
            <a:pPr marL="0" indent="0">
              <a:buNone/>
            </a:pPr>
            <a:r>
              <a:rPr lang="en-IN" dirty="0"/>
              <a:t>Too many variables can be a hindrance for effective data analysis as it makes the interpretation difficult and also decreases the efficiency by having variables that have no effect. Here, we perform this to reduce the variables with high correlation and standardize the data so that it can avoid data distortion caused by scale difference.</a:t>
            </a:r>
          </a:p>
        </p:txBody>
      </p:sp>
      <p:pic>
        <p:nvPicPr>
          <p:cNvPr id="4" name="Picture 3">
            <a:extLst>
              <a:ext uri="{FF2B5EF4-FFF2-40B4-BE49-F238E27FC236}">
                <a16:creationId xmlns:a16="http://schemas.microsoft.com/office/drawing/2014/main" id="{708BE21B-A452-4CC1-B0F1-18B89973B601}"/>
              </a:ext>
            </a:extLst>
          </p:cNvPr>
          <p:cNvPicPr>
            <a:picLocks noChangeAspect="1"/>
          </p:cNvPicPr>
          <p:nvPr/>
        </p:nvPicPr>
        <p:blipFill>
          <a:blip r:embed="rId2"/>
          <a:stretch>
            <a:fillRect/>
          </a:stretch>
        </p:blipFill>
        <p:spPr>
          <a:xfrm>
            <a:off x="685800" y="2912277"/>
            <a:ext cx="4759036" cy="3488523"/>
          </a:xfrm>
          <a:prstGeom prst="rect">
            <a:avLst/>
          </a:prstGeom>
        </p:spPr>
      </p:pic>
      <p:pic>
        <p:nvPicPr>
          <p:cNvPr id="5" name="Picture 4">
            <a:extLst>
              <a:ext uri="{FF2B5EF4-FFF2-40B4-BE49-F238E27FC236}">
                <a16:creationId xmlns:a16="http://schemas.microsoft.com/office/drawing/2014/main" id="{162C361A-CE51-4461-B4EE-BA82927CB1A5}"/>
              </a:ext>
            </a:extLst>
          </p:cNvPr>
          <p:cNvPicPr>
            <a:picLocks noChangeAspect="1"/>
          </p:cNvPicPr>
          <p:nvPr/>
        </p:nvPicPr>
        <p:blipFill>
          <a:blip r:embed="rId3"/>
          <a:stretch>
            <a:fillRect/>
          </a:stretch>
        </p:blipFill>
        <p:spPr>
          <a:xfrm>
            <a:off x="5561338" y="2912277"/>
            <a:ext cx="6139774" cy="3603699"/>
          </a:xfrm>
          <a:prstGeom prst="rect">
            <a:avLst/>
          </a:prstGeom>
        </p:spPr>
      </p:pic>
    </p:spTree>
    <p:extLst>
      <p:ext uri="{BB962C8B-B14F-4D97-AF65-F5344CB8AC3E}">
        <p14:creationId xmlns:p14="http://schemas.microsoft.com/office/powerpoint/2010/main" val="36645565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a:xfrm>
            <a:off x="2895600" y="764373"/>
            <a:ext cx="8610600" cy="507831"/>
          </a:xfrm>
        </p:spPr>
        <p:txBody>
          <a:bodyPr/>
          <a:lstStyle/>
          <a:p>
            <a:r>
              <a:rPr lang="en-IN" dirty="0"/>
              <a:t>Correlation</a:t>
            </a:r>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a:xfrm>
            <a:off x="685800" y="1569494"/>
            <a:ext cx="5299364" cy="4649192"/>
          </a:xfrm>
        </p:spPr>
        <p:txBody>
          <a:bodyPr/>
          <a:lstStyle/>
          <a:p>
            <a:pPr marL="0" indent="0">
              <a:buNone/>
            </a:pPr>
            <a:r>
              <a:rPr lang="en-IN" dirty="0"/>
              <a:t>Through the Pearson correlation analysis, we could see high correlations between the following variables.</a:t>
            </a:r>
          </a:p>
          <a:p>
            <a:r>
              <a:rPr lang="en-IN" dirty="0"/>
              <a:t>Perimeter mean – radius worst</a:t>
            </a:r>
          </a:p>
          <a:p>
            <a:r>
              <a:rPr lang="en-IN" dirty="0"/>
              <a:t>Area worst – radius worst</a:t>
            </a:r>
          </a:p>
          <a:p>
            <a:r>
              <a:rPr lang="en-IN" dirty="0"/>
              <a:t>P</a:t>
            </a:r>
            <a:r>
              <a:rPr lang="en-US" dirty="0" err="1"/>
              <a:t>erimeter</a:t>
            </a:r>
            <a:r>
              <a:rPr lang="en-US" dirty="0"/>
              <a:t> worst – radius worst, area worst, area mean, radius mean</a:t>
            </a:r>
          </a:p>
          <a:p>
            <a:r>
              <a:rPr lang="en-US" dirty="0"/>
              <a:t>Texture mean – texture worst</a:t>
            </a:r>
            <a:endParaRPr lang="en-IN" dirty="0"/>
          </a:p>
        </p:txBody>
      </p:sp>
      <p:pic>
        <p:nvPicPr>
          <p:cNvPr id="6" name="Picture 5">
            <a:extLst>
              <a:ext uri="{FF2B5EF4-FFF2-40B4-BE49-F238E27FC236}">
                <a16:creationId xmlns:a16="http://schemas.microsoft.com/office/drawing/2014/main" id="{295328DD-410B-4BA9-B82D-E38789E6BA92}"/>
              </a:ext>
            </a:extLst>
          </p:cNvPr>
          <p:cNvPicPr>
            <a:picLocks noChangeAspect="1"/>
          </p:cNvPicPr>
          <p:nvPr/>
        </p:nvPicPr>
        <p:blipFill>
          <a:blip r:embed="rId2"/>
          <a:stretch>
            <a:fillRect/>
          </a:stretch>
        </p:blipFill>
        <p:spPr>
          <a:xfrm>
            <a:off x="6096000" y="1381868"/>
            <a:ext cx="5670405" cy="5185828"/>
          </a:xfrm>
          <a:prstGeom prst="rect">
            <a:avLst/>
          </a:prstGeom>
        </p:spPr>
      </p:pic>
    </p:spTree>
    <p:extLst>
      <p:ext uri="{BB962C8B-B14F-4D97-AF65-F5344CB8AC3E}">
        <p14:creationId xmlns:p14="http://schemas.microsoft.com/office/powerpoint/2010/main" val="7502081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6828457-1709-4BFD-A6E5-8EDCD155F348}"/>
              </a:ext>
            </a:extLst>
          </p:cNvPr>
          <p:cNvSpPr/>
          <p:nvPr/>
        </p:nvSpPr>
        <p:spPr>
          <a:xfrm>
            <a:off x="2056315" y="4234764"/>
            <a:ext cx="7565603" cy="423446"/>
          </a:xfrm>
          <a:prstGeom prst="rect">
            <a:avLst/>
          </a:prstGeom>
          <a:gradFill flip="none" rotWithShape="1">
            <a:gsLst>
              <a:gs pos="0">
                <a:schemeClr val="accent1">
                  <a:lumMod val="40000"/>
                  <a:lumOff val="6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14" name="TextBox 13"/>
          <p:cNvSpPr txBox="1"/>
          <p:nvPr/>
        </p:nvSpPr>
        <p:spPr>
          <a:xfrm>
            <a:off x="1483241" y="1668167"/>
            <a:ext cx="1457130"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Introduction</a:t>
            </a:r>
          </a:p>
        </p:txBody>
      </p:sp>
      <p:sp>
        <p:nvSpPr>
          <p:cNvPr id="15" name="TextBox 14"/>
          <p:cNvSpPr txBox="1"/>
          <p:nvPr/>
        </p:nvSpPr>
        <p:spPr>
          <a:xfrm>
            <a:off x="2165205" y="2266621"/>
            <a:ext cx="2862963" cy="353943"/>
          </a:xfrm>
          <a:prstGeom prst="rect">
            <a:avLst/>
          </a:prstGeom>
          <a:noFill/>
        </p:spPr>
        <p:txBody>
          <a:bodyPr wrap="none" lIns="0" tIns="0" rIns="0" bIns="0" rtlCol="0" anchor="ctr">
            <a:spAutoFit/>
          </a:bodyPr>
          <a:lstStyle/>
          <a:p>
            <a:r>
              <a:rPr lang="en-IN" sz="2300">
                <a:solidFill>
                  <a:schemeClr val="bg1">
                    <a:lumMod val="75000"/>
                  </a:schemeClr>
                </a:solidFill>
                <a:latin typeface="Times New Roman" panose="02020603050405020304" pitchFamily="18" charset="0"/>
                <a:cs typeface="Times New Roman" panose="02020603050405020304" pitchFamily="18" charset="0"/>
              </a:rPr>
              <a:t>Business Understanding</a:t>
            </a:r>
            <a:endParaRPr lang="en-IN" sz="23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2447059" y="2906640"/>
            <a:ext cx="2369238" cy="353943"/>
          </a:xfrm>
          <a:prstGeom prst="rect">
            <a:avLst/>
          </a:prstGeom>
          <a:noFill/>
        </p:spPr>
        <p:txBody>
          <a:bodyPr wrap="none" lIns="0" tIns="0" rIns="0" bIns="0" rtlCol="0" anchor="ctr">
            <a:spAutoFit/>
          </a:bodyPr>
          <a:lstStyle/>
          <a:p>
            <a:r>
              <a:rPr lang="en-IN" sz="2300">
                <a:solidFill>
                  <a:schemeClr val="bg1">
                    <a:lumMod val="75000"/>
                  </a:schemeClr>
                </a:solidFill>
                <a:latin typeface="Times New Roman" panose="02020603050405020304" pitchFamily="18" charset="0"/>
                <a:cs typeface="Times New Roman" panose="02020603050405020304" pitchFamily="18" charset="0"/>
              </a:rPr>
              <a:t>Data Understanding</a:t>
            </a:r>
            <a:endParaRPr lang="en-IN" sz="23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539900" y="3579580"/>
            <a:ext cx="1974900"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Data Preparation</a:t>
            </a:r>
          </a:p>
        </p:txBody>
      </p:sp>
      <p:sp>
        <p:nvSpPr>
          <p:cNvPr id="18" name="TextBox 17"/>
          <p:cNvSpPr txBox="1"/>
          <p:nvPr/>
        </p:nvSpPr>
        <p:spPr>
          <a:xfrm>
            <a:off x="2447059" y="4269808"/>
            <a:ext cx="1957267" cy="353943"/>
          </a:xfrm>
          <a:prstGeom prst="rect">
            <a:avLst/>
          </a:prstGeom>
          <a:noFill/>
        </p:spPr>
        <p:txBody>
          <a:bodyPr wrap="none" lIns="0" tIns="0" rIns="0" bIns="0" rtlCol="0" anchor="ctr">
            <a:spAutoFit/>
          </a:bodyPr>
          <a:lstStyle/>
          <a:p>
            <a:r>
              <a:rPr lang="en-IN" sz="2300" b="1" dirty="0">
                <a:solidFill>
                  <a:schemeClr val="accent1"/>
                </a:solidFill>
                <a:latin typeface="Times New Roman" panose="02020603050405020304" pitchFamily="18" charset="0"/>
                <a:cs typeface="Times New Roman" panose="02020603050405020304" pitchFamily="18" charset="0"/>
              </a:rPr>
              <a:t>Data Modelling</a:t>
            </a:r>
          </a:p>
        </p:txBody>
      </p:sp>
      <p:sp>
        <p:nvSpPr>
          <p:cNvPr id="19" name="TextBox 18"/>
          <p:cNvSpPr txBox="1"/>
          <p:nvPr/>
        </p:nvSpPr>
        <p:spPr>
          <a:xfrm>
            <a:off x="2165205" y="4909827"/>
            <a:ext cx="1458733"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Deployment</a:t>
            </a:r>
          </a:p>
        </p:txBody>
      </p:sp>
      <p:sp>
        <p:nvSpPr>
          <p:cNvPr id="20" name="TextBox 19"/>
          <p:cNvSpPr txBox="1"/>
          <p:nvPr/>
        </p:nvSpPr>
        <p:spPr>
          <a:xfrm>
            <a:off x="1483241" y="5508281"/>
            <a:ext cx="1344920" cy="353943"/>
          </a:xfrm>
          <a:prstGeom prst="rect">
            <a:avLst/>
          </a:prstGeom>
          <a:noFill/>
        </p:spPr>
        <p:txBody>
          <a:bodyPr wrap="none" lIns="0" tIns="0" rIns="0" bIns="0" rtlCol="0" anchor="ctr">
            <a:spAutoFit/>
          </a:bodyPr>
          <a:lstStyle/>
          <a:p>
            <a:r>
              <a:rPr lang="en-IN" sz="2300">
                <a:solidFill>
                  <a:schemeClr val="bg1">
                    <a:lumMod val="75000"/>
                  </a:schemeClr>
                </a:solidFill>
                <a:latin typeface="Times New Roman" panose="02020603050405020304" pitchFamily="18" charset="0"/>
                <a:cs typeface="Times New Roman" panose="02020603050405020304" pitchFamily="18" charset="0"/>
              </a:rPr>
              <a:t>Conclusion</a:t>
            </a:r>
            <a:endParaRPr lang="en-IN" sz="23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3" name="Arc 2">
            <a:extLst>
              <a:ext uri="{FF2B5EF4-FFF2-40B4-BE49-F238E27FC236}">
                <a16:creationId xmlns:a16="http://schemas.microsoft.com/office/drawing/2014/main" id="{FD1BCE25-739C-4D06-B924-F870390F4BD5}"/>
              </a:ext>
            </a:extLst>
          </p:cNvPr>
          <p:cNvSpPr/>
          <p:nvPr/>
        </p:nvSpPr>
        <p:spPr>
          <a:xfrm>
            <a:off x="-2170384" y="1596551"/>
            <a:ext cx="4320000" cy="4320000"/>
          </a:xfrm>
          <a:prstGeom prst="arc">
            <a:avLst>
              <a:gd name="adj1" fmla="val 16248213"/>
              <a:gd name="adj2" fmla="val 536993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Oval 5"/>
          <p:cNvSpPr/>
          <p:nvPr/>
        </p:nvSpPr>
        <p:spPr>
          <a:xfrm>
            <a:off x="821465" y="1650411"/>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1</a:t>
            </a:r>
          </a:p>
        </p:txBody>
      </p:sp>
      <p:sp>
        <p:nvSpPr>
          <p:cNvPr id="7" name="Oval 6"/>
          <p:cNvSpPr/>
          <p:nvPr/>
        </p:nvSpPr>
        <p:spPr>
          <a:xfrm>
            <a:off x="1516579" y="2248865"/>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2</a:t>
            </a:r>
          </a:p>
        </p:txBody>
      </p:sp>
      <p:sp>
        <p:nvSpPr>
          <p:cNvPr id="8" name="Oval 7"/>
          <p:cNvSpPr/>
          <p:nvPr/>
        </p:nvSpPr>
        <p:spPr>
          <a:xfrm>
            <a:off x="1861486" y="2888884"/>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3</a:t>
            </a:r>
          </a:p>
        </p:txBody>
      </p:sp>
      <p:sp>
        <p:nvSpPr>
          <p:cNvPr id="9" name="Oval 8"/>
          <p:cNvSpPr/>
          <p:nvPr/>
        </p:nvSpPr>
        <p:spPr>
          <a:xfrm>
            <a:off x="1927077" y="3561824"/>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4</a:t>
            </a:r>
          </a:p>
        </p:txBody>
      </p:sp>
      <p:sp>
        <p:nvSpPr>
          <p:cNvPr id="10" name="Oval 9"/>
          <p:cNvSpPr/>
          <p:nvPr/>
        </p:nvSpPr>
        <p:spPr>
          <a:xfrm>
            <a:off x="1861486" y="4252052"/>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accent1"/>
                </a:solidFill>
                <a:latin typeface="Times New Roman" panose="02020603050405020304" pitchFamily="18" charset="0"/>
                <a:cs typeface="Times New Roman" panose="02020603050405020304" pitchFamily="18" charset="0"/>
              </a:rPr>
              <a:t>5</a:t>
            </a:r>
          </a:p>
        </p:txBody>
      </p:sp>
      <p:sp>
        <p:nvSpPr>
          <p:cNvPr id="11" name="Oval 10"/>
          <p:cNvSpPr/>
          <p:nvPr/>
        </p:nvSpPr>
        <p:spPr>
          <a:xfrm>
            <a:off x="1516579" y="4892071"/>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6</a:t>
            </a:r>
          </a:p>
        </p:txBody>
      </p:sp>
      <p:sp>
        <p:nvSpPr>
          <p:cNvPr id="12" name="Oval 11"/>
          <p:cNvSpPr/>
          <p:nvPr/>
        </p:nvSpPr>
        <p:spPr>
          <a:xfrm>
            <a:off x="821465" y="5490525"/>
            <a:ext cx="408494"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7</a:t>
            </a:r>
          </a:p>
        </p:txBody>
      </p:sp>
      <p:sp>
        <p:nvSpPr>
          <p:cNvPr id="5" name="Title 4">
            <a:extLst>
              <a:ext uri="{FF2B5EF4-FFF2-40B4-BE49-F238E27FC236}">
                <a16:creationId xmlns:a16="http://schemas.microsoft.com/office/drawing/2014/main" id="{DE449A9C-146B-40B8-907E-7BFBABC2EF2B}"/>
              </a:ext>
            </a:extLst>
          </p:cNvPr>
          <p:cNvSpPr>
            <a:spLocks noGrp="1"/>
          </p:cNvSpPr>
          <p:nvPr>
            <p:ph type="title"/>
          </p:nvPr>
        </p:nvSpPr>
        <p:spPr/>
        <p:txBody>
          <a:bodyPr/>
          <a:lstStyle/>
          <a:p>
            <a:r>
              <a:rPr lang="en-IN" dirty="0">
                <a:solidFill>
                  <a:schemeClr val="accent1"/>
                </a:solidFill>
              </a:rPr>
              <a:t>Contents</a:t>
            </a:r>
          </a:p>
        </p:txBody>
      </p:sp>
      <p:pic>
        <p:nvPicPr>
          <p:cNvPr id="22" name="Picture 8" descr="Image result for breast cancer png">
            <a:extLst>
              <a:ext uri="{FF2B5EF4-FFF2-40B4-BE49-F238E27FC236}">
                <a16:creationId xmlns:a16="http://schemas.microsoft.com/office/drawing/2014/main" id="{6064F262-ABCE-4989-876F-002F232652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41" r="13066"/>
          <a:stretch/>
        </p:blipFill>
        <p:spPr bwMode="auto">
          <a:xfrm>
            <a:off x="110671" y="2684331"/>
            <a:ext cx="1464151" cy="206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4456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a:xfrm>
            <a:off x="2895600" y="764373"/>
            <a:ext cx="8610600" cy="507831"/>
          </a:xfrm>
        </p:spPr>
        <p:txBody>
          <a:bodyPr/>
          <a:lstStyle/>
          <a:p>
            <a:r>
              <a:rPr lang="en-IN" dirty="0"/>
              <a:t>Data modelling</a:t>
            </a:r>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p:txBody>
          <a:bodyPr/>
          <a:lstStyle/>
          <a:p>
            <a:pPr marL="0" indent="0">
              <a:buNone/>
            </a:pPr>
            <a:r>
              <a:rPr lang="en-US" dirty="0"/>
              <a:t>We split our refined dataset into train and test set in 70:30 ratio to model the train set and make predictions with the help of test set. Then we compare these predictions with the actual test set values to calculate its accuracy.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For data modelling, we use the following ‘classification’ machine learning algorithms</a:t>
            </a:r>
          </a:p>
          <a:p>
            <a:r>
              <a:rPr lang="en-US" dirty="0"/>
              <a:t>Naïve Bayes</a:t>
            </a:r>
          </a:p>
          <a:p>
            <a:r>
              <a:rPr lang="en-US" dirty="0"/>
              <a:t>Support Vector Machines</a:t>
            </a:r>
          </a:p>
          <a:p>
            <a:r>
              <a:rPr lang="en-US" dirty="0"/>
              <a:t>Random Forest</a:t>
            </a:r>
          </a:p>
        </p:txBody>
      </p:sp>
      <p:pic>
        <p:nvPicPr>
          <p:cNvPr id="4" name="Picture 3">
            <a:extLst>
              <a:ext uri="{FF2B5EF4-FFF2-40B4-BE49-F238E27FC236}">
                <a16:creationId xmlns:a16="http://schemas.microsoft.com/office/drawing/2014/main" id="{A84E587E-9355-4F6B-84E1-B27E2E8F234C}"/>
              </a:ext>
            </a:extLst>
          </p:cNvPr>
          <p:cNvPicPr>
            <a:picLocks noChangeAspect="1"/>
          </p:cNvPicPr>
          <p:nvPr/>
        </p:nvPicPr>
        <p:blipFill>
          <a:blip r:embed="rId2"/>
          <a:stretch>
            <a:fillRect/>
          </a:stretch>
        </p:blipFill>
        <p:spPr>
          <a:xfrm>
            <a:off x="741220" y="2642757"/>
            <a:ext cx="1752598" cy="1535610"/>
          </a:xfrm>
          <a:prstGeom prst="rect">
            <a:avLst/>
          </a:prstGeom>
        </p:spPr>
      </p:pic>
      <p:pic>
        <p:nvPicPr>
          <p:cNvPr id="5" name="Picture 4">
            <a:extLst>
              <a:ext uri="{FF2B5EF4-FFF2-40B4-BE49-F238E27FC236}">
                <a16:creationId xmlns:a16="http://schemas.microsoft.com/office/drawing/2014/main" id="{D71F238B-7C90-4A97-83A5-4F06544DB8E5}"/>
              </a:ext>
            </a:extLst>
          </p:cNvPr>
          <p:cNvPicPr>
            <a:picLocks noChangeAspect="1"/>
          </p:cNvPicPr>
          <p:nvPr/>
        </p:nvPicPr>
        <p:blipFill>
          <a:blip r:embed="rId3"/>
          <a:stretch>
            <a:fillRect/>
          </a:stretch>
        </p:blipFill>
        <p:spPr>
          <a:xfrm>
            <a:off x="2715492" y="2642756"/>
            <a:ext cx="7566590" cy="1535609"/>
          </a:xfrm>
          <a:prstGeom prst="rect">
            <a:avLst/>
          </a:prstGeom>
        </p:spPr>
      </p:pic>
    </p:spTree>
    <p:extLst>
      <p:ext uri="{BB962C8B-B14F-4D97-AF65-F5344CB8AC3E}">
        <p14:creationId xmlns:p14="http://schemas.microsoft.com/office/powerpoint/2010/main" val="2359609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a:xfrm>
            <a:off x="2895600" y="764373"/>
            <a:ext cx="8610600" cy="507831"/>
          </a:xfrm>
        </p:spPr>
        <p:txBody>
          <a:bodyPr/>
          <a:lstStyle/>
          <a:p>
            <a:r>
              <a:rPr lang="en-IN" dirty="0"/>
              <a:t>1. Naïve </a:t>
            </a:r>
            <a:r>
              <a:rPr lang="en-IN" dirty="0" err="1"/>
              <a:t>bayes</a:t>
            </a:r>
            <a:endParaRPr lang="en-IN" dirty="0"/>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a:xfrm>
            <a:off x="5652654" y="1569494"/>
            <a:ext cx="5853545" cy="4649192"/>
          </a:xfrm>
        </p:spPr>
        <p:txBody>
          <a:bodyPr/>
          <a:lstStyle/>
          <a:p>
            <a:pPr marL="0" indent="0">
              <a:buNone/>
            </a:pPr>
            <a:r>
              <a:rPr lang="en-US" dirty="0"/>
              <a:t>With the help of Naïve Bayes classification technique, we were able to build a model with 92% of accuracy in prediction of the test set with 13 incorrect predictions.</a:t>
            </a:r>
          </a:p>
        </p:txBody>
      </p:sp>
      <p:pic>
        <p:nvPicPr>
          <p:cNvPr id="6" name="Picture 5">
            <a:extLst>
              <a:ext uri="{FF2B5EF4-FFF2-40B4-BE49-F238E27FC236}">
                <a16:creationId xmlns:a16="http://schemas.microsoft.com/office/drawing/2014/main" id="{ACB2D1F3-32C4-426A-90B3-1AA26FEE0FA0}"/>
              </a:ext>
            </a:extLst>
          </p:cNvPr>
          <p:cNvPicPr>
            <a:picLocks noChangeAspect="1"/>
          </p:cNvPicPr>
          <p:nvPr/>
        </p:nvPicPr>
        <p:blipFill>
          <a:blip r:embed="rId2"/>
          <a:stretch>
            <a:fillRect/>
          </a:stretch>
        </p:blipFill>
        <p:spPr>
          <a:xfrm>
            <a:off x="685800" y="1406667"/>
            <a:ext cx="4722973" cy="5215805"/>
          </a:xfrm>
          <a:prstGeom prst="rect">
            <a:avLst/>
          </a:prstGeom>
        </p:spPr>
      </p:pic>
      <p:pic>
        <p:nvPicPr>
          <p:cNvPr id="7" name="Picture 6">
            <a:extLst>
              <a:ext uri="{FF2B5EF4-FFF2-40B4-BE49-F238E27FC236}">
                <a16:creationId xmlns:a16="http://schemas.microsoft.com/office/drawing/2014/main" id="{8569F9C4-F5B2-4642-80B0-D55C6C3C27C9}"/>
              </a:ext>
            </a:extLst>
          </p:cNvPr>
          <p:cNvPicPr>
            <a:picLocks noChangeAspect="1"/>
          </p:cNvPicPr>
          <p:nvPr/>
        </p:nvPicPr>
        <p:blipFill>
          <a:blip r:embed="rId3"/>
          <a:stretch>
            <a:fillRect/>
          </a:stretch>
        </p:blipFill>
        <p:spPr>
          <a:xfrm>
            <a:off x="5652654" y="3120271"/>
            <a:ext cx="5930958" cy="2000805"/>
          </a:xfrm>
          <a:prstGeom prst="rect">
            <a:avLst/>
          </a:prstGeom>
        </p:spPr>
      </p:pic>
      <p:cxnSp>
        <p:nvCxnSpPr>
          <p:cNvPr id="9" name="Straight Connector 8">
            <a:extLst>
              <a:ext uri="{FF2B5EF4-FFF2-40B4-BE49-F238E27FC236}">
                <a16:creationId xmlns:a16="http://schemas.microsoft.com/office/drawing/2014/main" id="{76187B76-0558-4986-BF4B-1D5D42776E9E}"/>
              </a:ext>
            </a:extLst>
          </p:cNvPr>
          <p:cNvCxnSpPr/>
          <p:nvPr/>
        </p:nvCxnSpPr>
        <p:spPr>
          <a:xfrm>
            <a:off x="5530714" y="1406667"/>
            <a:ext cx="0" cy="52158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1DB296-3005-43A4-AC40-55431940807E}"/>
              </a:ext>
            </a:extLst>
          </p:cNvPr>
          <p:cNvCxnSpPr>
            <a:cxnSpLocks/>
          </p:cNvCxnSpPr>
          <p:nvPr/>
        </p:nvCxnSpPr>
        <p:spPr>
          <a:xfrm>
            <a:off x="5652654" y="2937161"/>
            <a:ext cx="5853545"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4776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a:xfrm>
            <a:off x="2895600" y="764373"/>
            <a:ext cx="8610600" cy="507831"/>
          </a:xfrm>
        </p:spPr>
        <p:txBody>
          <a:bodyPr/>
          <a:lstStyle/>
          <a:p>
            <a:r>
              <a:rPr lang="en-IN" dirty="0"/>
              <a:t>2. Support vector machine</a:t>
            </a:r>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a:xfrm>
            <a:off x="5652654" y="1569494"/>
            <a:ext cx="5853545" cy="4649192"/>
          </a:xfrm>
        </p:spPr>
        <p:txBody>
          <a:bodyPr/>
          <a:lstStyle/>
          <a:p>
            <a:pPr marL="0" indent="0">
              <a:buNone/>
            </a:pPr>
            <a:r>
              <a:rPr lang="en-US" dirty="0"/>
              <a:t>With the help of Support Vector Machines (SVM) classification technique, we were able to build a model with an even greater accuracy of 98% in prediction of the test set with only 4 (1 false-positive and 3 false-negative) incorrect predictions.</a:t>
            </a:r>
          </a:p>
        </p:txBody>
      </p:sp>
      <p:cxnSp>
        <p:nvCxnSpPr>
          <p:cNvPr id="9" name="Straight Connector 8">
            <a:extLst>
              <a:ext uri="{FF2B5EF4-FFF2-40B4-BE49-F238E27FC236}">
                <a16:creationId xmlns:a16="http://schemas.microsoft.com/office/drawing/2014/main" id="{76187B76-0558-4986-BF4B-1D5D42776E9E}"/>
              </a:ext>
            </a:extLst>
          </p:cNvPr>
          <p:cNvCxnSpPr/>
          <p:nvPr/>
        </p:nvCxnSpPr>
        <p:spPr>
          <a:xfrm>
            <a:off x="5530714" y="1406667"/>
            <a:ext cx="0" cy="52158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1DB296-3005-43A4-AC40-55431940807E}"/>
              </a:ext>
            </a:extLst>
          </p:cNvPr>
          <p:cNvCxnSpPr>
            <a:cxnSpLocks/>
          </p:cNvCxnSpPr>
          <p:nvPr/>
        </p:nvCxnSpPr>
        <p:spPr>
          <a:xfrm>
            <a:off x="5652654" y="3588330"/>
            <a:ext cx="5853545"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BAF1544-E66D-48BF-92A5-7A52E8FF6F68}"/>
              </a:ext>
            </a:extLst>
          </p:cNvPr>
          <p:cNvPicPr>
            <a:picLocks noChangeAspect="1"/>
          </p:cNvPicPr>
          <p:nvPr/>
        </p:nvPicPr>
        <p:blipFill>
          <a:blip r:embed="rId2"/>
          <a:stretch>
            <a:fillRect/>
          </a:stretch>
        </p:blipFill>
        <p:spPr>
          <a:xfrm>
            <a:off x="685800" y="1406667"/>
            <a:ext cx="4722969" cy="5232444"/>
          </a:xfrm>
          <a:prstGeom prst="rect">
            <a:avLst/>
          </a:prstGeom>
        </p:spPr>
      </p:pic>
      <p:pic>
        <p:nvPicPr>
          <p:cNvPr id="12" name="Picture 11">
            <a:extLst>
              <a:ext uri="{FF2B5EF4-FFF2-40B4-BE49-F238E27FC236}">
                <a16:creationId xmlns:a16="http://schemas.microsoft.com/office/drawing/2014/main" id="{5C7EA816-22ED-4773-9EBA-DC6E8114CE19}"/>
              </a:ext>
            </a:extLst>
          </p:cNvPr>
          <p:cNvPicPr>
            <a:picLocks noChangeAspect="1"/>
          </p:cNvPicPr>
          <p:nvPr/>
        </p:nvPicPr>
        <p:blipFill>
          <a:blip r:embed="rId3"/>
          <a:stretch>
            <a:fillRect/>
          </a:stretch>
        </p:blipFill>
        <p:spPr>
          <a:xfrm>
            <a:off x="5652654" y="3771440"/>
            <a:ext cx="5853543" cy="2046593"/>
          </a:xfrm>
          <a:prstGeom prst="rect">
            <a:avLst/>
          </a:prstGeom>
        </p:spPr>
      </p:pic>
    </p:spTree>
    <p:extLst>
      <p:ext uri="{BB962C8B-B14F-4D97-AF65-F5344CB8AC3E}">
        <p14:creationId xmlns:p14="http://schemas.microsoft.com/office/powerpoint/2010/main" val="36384888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a:xfrm>
            <a:off x="2895600" y="764373"/>
            <a:ext cx="8610600" cy="507831"/>
          </a:xfrm>
        </p:spPr>
        <p:txBody>
          <a:bodyPr/>
          <a:lstStyle/>
          <a:p>
            <a:r>
              <a:rPr lang="en-IN" dirty="0"/>
              <a:t>3. Random forest</a:t>
            </a:r>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a:xfrm>
            <a:off x="5652654" y="1569494"/>
            <a:ext cx="5853545" cy="4649192"/>
          </a:xfrm>
        </p:spPr>
        <p:txBody>
          <a:bodyPr/>
          <a:lstStyle/>
          <a:p>
            <a:pPr marL="0" indent="0">
              <a:buNone/>
            </a:pPr>
            <a:r>
              <a:rPr lang="en-US" dirty="0"/>
              <a:t>With the help of Random Forest classification technique, we were able to build a model with a an accuracy of 96% in prediction of the test set with 6 (2 false-positive and 4 false-negative) incorrect predictions.</a:t>
            </a:r>
          </a:p>
        </p:txBody>
      </p:sp>
      <p:cxnSp>
        <p:nvCxnSpPr>
          <p:cNvPr id="9" name="Straight Connector 8">
            <a:extLst>
              <a:ext uri="{FF2B5EF4-FFF2-40B4-BE49-F238E27FC236}">
                <a16:creationId xmlns:a16="http://schemas.microsoft.com/office/drawing/2014/main" id="{76187B76-0558-4986-BF4B-1D5D42776E9E}"/>
              </a:ext>
            </a:extLst>
          </p:cNvPr>
          <p:cNvCxnSpPr/>
          <p:nvPr/>
        </p:nvCxnSpPr>
        <p:spPr>
          <a:xfrm>
            <a:off x="5530714" y="1406667"/>
            <a:ext cx="0" cy="52158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1DB296-3005-43A4-AC40-55431940807E}"/>
              </a:ext>
            </a:extLst>
          </p:cNvPr>
          <p:cNvCxnSpPr>
            <a:cxnSpLocks/>
          </p:cNvCxnSpPr>
          <p:nvPr/>
        </p:nvCxnSpPr>
        <p:spPr>
          <a:xfrm>
            <a:off x="5652654" y="3269673"/>
            <a:ext cx="5853545"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83753E72-0D25-4DF2-BD12-4E4792B60DCA}"/>
              </a:ext>
            </a:extLst>
          </p:cNvPr>
          <p:cNvPicPr>
            <a:picLocks noChangeAspect="1"/>
          </p:cNvPicPr>
          <p:nvPr/>
        </p:nvPicPr>
        <p:blipFill>
          <a:blip r:embed="rId2"/>
          <a:stretch>
            <a:fillRect/>
          </a:stretch>
        </p:blipFill>
        <p:spPr>
          <a:xfrm>
            <a:off x="685800" y="1406666"/>
            <a:ext cx="4606636" cy="5221765"/>
          </a:xfrm>
          <a:prstGeom prst="rect">
            <a:avLst/>
          </a:prstGeom>
        </p:spPr>
      </p:pic>
      <p:pic>
        <p:nvPicPr>
          <p:cNvPr id="5" name="Picture 4">
            <a:extLst>
              <a:ext uri="{FF2B5EF4-FFF2-40B4-BE49-F238E27FC236}">
                <a16:creationId xmlns:a16="http://schemas.microsoft.com/office/drawing/2014/main" id="{083C3052-EC8E-4630-90E0-263D2372563D}"/>
              </a:ext>
            </a:extLst>
          </p:cNvPr>
          <p:cNvPicPr>
            <a:picLocks noChangeAspect="1"/>
          </p:cNvPicPr>
          <p:nvPr/>
        </p:nvPicPr>
        <p:blipFill>
          <a:blip r:embed="rId3"/>
          <a:stretch>
            <a:fillRect/>
          </a:stretch>
        </p:blipFill>
        <p:spPr>
          <a:xfrm>
            <a:off x="5652654" y="3452783"/>
            <a:ext cx="6151338" cy="2102225"/>
          </a:xfrm>
          <a:prstGeom prst="rect">
            <a:avLst/>
          </a:prstGeom>
        </p:spPr>
      </p:pic>
    </p:spTree>
    <p:extLst>
      <p:ext uri="{BB962C8B-B14F-4D97-AF65-F5344CB8AC3E}">
        <p14:creationId xmlns:p14="http://schemas.microsoft.com/office/powerpoint/2010/main" val="1747747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Arc 22">
            <a:extLst>
              <a:ext uri="{FF2B5EF4-FFF2-40B4-BE49-F238E27FC236}">
                <a16:creationId xmlns:a16="http://schemas.microsoft.com/office/drawing/2014/main" id="{1B8556A7-6A26-4D2E-B71D-7A9987C0EE20}"/>
              </a:ext>
            </a:extLst>
          </p:cNvPr>
          <p:cNvSpPr/>
          <p:nvPr/>
        </p:nvSpPr>
        <p:spPr>
          <a:xfrm>
            <a:off x="-2170384" y="1596551"/>
            <a:ext cx="4320000" cy="4320000"/>
          </a:xfrm>
          <a:prstGeom prst="arc">
            <a:avLst>
              <a:gd name="adj1" fmla="val 16248213"/>
              <a:gd name="adj2" fmla="val 536993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a:extLst>
              <a:ext uri="{FF2B5EF4-FFF2-40B4-BE49-F238E27FC236}">
                <a16:creationId xmlns:a16="http://schemas.microsoft.com/office/drawing/2014/main" id="{06828457-1709-4BFD-A6E5-8EDCD155F348}"/>
              </a:ext>
            </a:extLst>
          </p:cNvPr>
          <p:cNvSpPr/>
          <p:nvPr/>
        </p:nvSpPr>
        <p:spPr>
          <a:xfrm>
            <a:off x="1016294" y="1633415"/>
            <a:ext cx="7565603" cy="423446"/>
          </a:xfrm>
          <a:prstGeom prst="rect">
            <a:avLst/>
          </a:prstGeom>
          <a:gradFill flip="none" rotWithShape="1">
            <a:gsLst>
              <a:gs pos="0">
                <a:schemeClr val="accent1">
                  <a:lumMod val="40000"/>
                  <a:lumOff val="6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483241" y="1668167"/>
            <a:ext cx="1599284" cy="353943"/>
          </a:xfrm>
          <a:prstGeom prst="rect">
            <a:avLst/>
          </a:prstGeom>
          <a:noFill/>
        </p:spPr>
        <p:txBody>
          <a:bodyPr wrap="none" lIns="0" tIns="0" rIns="0" bIns="0" rtlCol="0" anchor="ctr">
            <a:spAutoFit/>
          </a:bodyPr>
          <a:lstStyle/>
          <a:p>
            <a:r>
              <a:rPr lang="en-IN" sz="2300" b="1" dirty="0">
                <a:solidFill>
                  <a:schemeClr val="accent1"/>
                </a:solidFill>
                <a:latin typeface="Times New Roman" panose="02020603050405020304" pitchFamily="18" charset="0"/>
                <a:cs typeface="Times New Roman" panose="02020603050405020304" pitchFamily="18" charset="0"/>
              </a:rPr>
              <a:t>Introduction</a:t>
            </a:r>
          </a:p>
        </p:txBody>
      </p:sp>
      <p:sp>
        <p:nvSpPr>
          <p:cNvPr id="15" name="TextBox 14"/>
          <p:cNvSpPr txBox="1"/>
          <p:nvPr/>
        </p:nvSpPr>
        <p:spPr>
          <a:xfrm>
            <a:off x="2165205" y="2266621"/>
            <a:ext cx="2862963"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Business Understanding</a:t>
            </a:r>
          </a:p>
        </p:txBody>
      </p:sp>
      <p:sp>
        <p:nvSpPr>
          <p:cNvPr id="16" name="TextBox 15"/>
          <p:cNvSpPr txBox="1"/>
          <p:nvPr/>
        </p:nvSpPr>
        <p:spPr>
          <a:xfrm>
            <a:off x="2447059" y="2906640"/>
            <a:ext cx="2369238"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Data Understanding</a:t>
            </a:r>
          </a:p>
        </p:txBody>
      </p:sp>
      <p:sp>
        <p:nvSpPr>
          <p:cNvPr id="17" name="TextBox 16"/>
          <p:cNvSpPr txBox="1"/>
          <p:nvPr/>
        </p:nvSpPr>
        <p:spPr>
          <a:xfrm>
            <a:off x="2539900" y="3579580"/>
            <a:ext cx="1990930"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Data Preparation</a:t>
            </a:r>
          </a:p>
        </p:txBody>
      </p:sp>
      <p:sp>
        <p:nvSpPr>
          <p:cNvPr id="18" name="TextBox 17"/>
          <p:cNvSpPr txBox="1"/>
          <p:nvPr/>
        </p:nvSpPr>
        <p:spPr>
          <a:xfrm>
            <a:off x="2447059" y="4269808"/>
            <a:ext cx="1861087"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Data Modelling</a:t>
            </a:r>
          </a:p>
        </p:txBody>
      </p:sp>
      <p:sp>
        <p:nvSpPr>
          <p:cNvPr id="19" name="TextBox 18"/>
          <p:cNvSpPr txBox="1"/>
          <p:nvPr/>
        </p:nvSpPr>
        <p:spPr>
          <a:xfrm>
            <a:off x="2165205" y="4909827"/>
            <a:ext cx="1458733"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Deployment</a:t>
            </a:r>
          </a:p>
        </p:txBody>
      </p:sp>
      <p:sp>
        <p:nvSpPr>
          <p:cNvPr id="20" name="TextBox 19"/>
          <p:cNvSpPr txBox="1"/>
          <p:nvPr/>
        </p:nvSpPr>
        <p:spPr>
          <a:xfrm>
            <a:off x="1483241" y="5508281"/>
            <a:ext cx="1344920" cy="353943"/>
          </a:xfrm>
          <a:prstGeom prst="rect">
            <a:avLst/>
          </a:prstGeom>
          <a:noFill/>
        </p:spPr>
        <p:txBody>
          <a:bodyPr wrap="none" lIns="0" tIns="0" rIns="0" bIns="0" rtlCol="0" anchor="ctr">
            <a:spAutoFit/>
          </a:bodyPr>
          <a:lstStyle/>
          <a:p>
            <a:r>
              <a:rPr lang="en-IN" sz="2300">
                <a:solidFill>
                  <a:schemeClr val="bg1">
                    <a:lumMod val="75000"/>
                  </a:schemeClr>
                </a:solidFill>
                <a:latin typeface="Times New Roman" panose="02020603050405020304" pitchFamily="18" charset="0"/>
                <a:cs typeface="Times New Roman" panose="02020603050405020304" pitchFamily="18" charset="0"/>
              </a:rPr>
              <a:t>Conclusion</a:t>
            </a:r>
            <a:endParaRPr lang="en-IN" sz="23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6" name="Oval 5"/>
          <p:cNvSpPr/>
          <p:nvPr/>
        </p:nvSpPr>
        <p:spPr>
          <a:xfrm>
            <a:off x="821465" y="1650411"/>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accent1"/>
                </a:solidFill>
                <a:latin typeface="Times New Roman" panose="02020603050405020304" pitchFamily="18" charset="0"/>
                <a:cs typeface="Times New Roman" panose="02020603050405020304" pitchFamily="18" charset="0"/>
              </a:rPr>
              <a:t>1</a:t>
            </a:r>
          </a:p>
        </p:txBody>
      </p:sp>
      <p:sp>
        <p:nvSpPr>
          <p:cNvPr id="7" name="Oval 6"/>
          <p:cNvSpPr/>
          <p:nvPr/>
        </p:nvSpPr>
        <p:spPr>
          <a:xfrm>
            <a:off x="1516579" y="2248865"/>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2</a:t>
            </a:r>
          </a:p>
        </p:txBody>
      </p:sp>
      <p:sp>
        <p:nvSpPr>
          <p:cNvPr id="8" name="Oval 7"/>
          <p:cNvSpPr/>
          <p:nvPr/>
        </p:nvSpPr>
        <p:spPr>
          <a:xfrm>
            <a:off x="1861486" y="2888884"/>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3</a:t>
            </a:r>
          </a:p>
        </p:txBody>
      </p:sp>
      <p:sp>
        <p:nvSpPr>
          <p:cNvPr id="9" name="Oval 8"/>
          <p:cNvSpPr/>
          <p:nvPr/>
        </p:nvSpPr>
        <p:spPr>
          <a:xfrm>
            <a:off x="1927077" y="3561824"/>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4</a:t>
            </a:r>
          </a:p>
        </p:txBody>
      </p:sp>
      <p:sp>
        <p:nvSpPr>
          <p:cNvPr id="10" name="Oval 9"/>
          <p:cNvSpPr/>
          <p:nvPr/>
        </p:nvSpPr>
        <p:spPr>
          <a:xfrm>
            <a:off x="1861486" y="4252052"/>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5</a:t>
            </a:r>
          </a:p>
        </p:txBody>
      </p:sp>
      <p:sp>
        <p:nvSpPr>
          <p:cNvPr id="11" name="Oval 10"/>
          <p:cNvSpPr/>
          <p:nvPr/>
        </p:nvSpPr>
        <p:spPr>
          <a:xfrm>
            <a:off x="1516579" y="4892071"/>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6</a:t>
            </a:r>
          </a:p>
        </p:txBody>
      </p:sp>
      <p:sp>
        <p:nvSpPr>
          <p:cNvPr id="12" name="Oval 11"/>
          <p:cNvSpPr/>
          <p:nvPr/>
        </p:nvSpPr>
        <p:spPr>
          <a:xfrm>
            <a:off x="821465" y="5490525"/>
            <a:ext cx="408494"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7</a:t>
            </a:r>
          </a:p>
        </p:txBody>
      </p:sp>
      <p:sp>
        <p:nvSpPr>
          <p:cNvPr id="5" name="Title 4">
            <a:extLst>
              <a:ext uri="{FF2B5EF4-FFF2-40B4-BE49-F238E27FC236}">
                <a16:creationId xmlns:a16="http://schemas.microsoft.com/office/drawing/2014/main" id="{DE449A9C-146B-40B8-907E-7BFBABC2EF2B}"/>
              </a:ext>
            </a:extLst>
          </p:cNvPr>
          <p:cNvSpPr>
            <a:spLocks noGrp="1"/>
          </p:cNvSpPr>
          <p:nvPr>
            <p:ph type="title"/>
          </p:nvPr>
        </p:nvSpPr>
        <p:spPr/>
        <p:txBody>
          <a:bodyPr/>
          <a:lstStyle/>
          <a:p>
            <a:r>
              <a:rPr lang="en-IN" dirty="0">
                <a:solidFill>
                  <a:schemeClr val="accent1"/>
                </a:solidFill>
              </a:rPr>
              <a:t>Contents</a:t>
            </a:r>
          </a:p>
        </p:txBody>
      </p:sp>
      <p:pic>
        <p:nvPicPr>
          <p:cNvPr id="3080" name="Picture 8" descr="Image result for breast cancer png">
            <a:extLst>
              <a:ext uri="{FF2B5EF4-FFF2-40B4-BE49-F238E27FC236}">
                <a16:creationId xmlns:a16="http://schemas.microsoft.com/office/drawing/2014/main" id="{19BBE514-9228-4D44-B56D-2E9B632C8F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41" r="13066"/>
          <a:stretch/>
        </p:blipFill>
        <p:spPr bwMode="auto">
          <a:xfrm>
            <a:off x="110671" y="2684331"/>
            <a:ext cx="1464151" cy="206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531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6828457-1709-4BFD-A6E5-8EDCD155F348}"/>
              </a:ext>
            </a:extLst>
          </p:cNvPr>
          <p:cNvSpPr/>
          <p:nvPr/>
        </p:nvSpPr>
        <p:spPr>
          <a:xfrm>
            <a:off x="1711408" y="4875075"/>
            <a:ext cx="7565603" cy="423446"/>
          </a:xfrm>
          <a:prstGeom prst="rect">
            <a:avLst/>
          </a:prstGeom>
          <a:gradFill flip="none" rotWithShape="1">
            <a:gsLst>
              <a:gs pos="0">
                <a:schemeClr val="accent1">
                  <a:lumMod val="40000"/>
                  <a:lumOff val="6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14" name="TextBox 13"/>
          <p:cNvSpPr txBox="1"/>
          <p:nvPr/>
        </p:nvSpPr>
        <p:spPr>
          <a:xfrm>
            <a:off x="1483241" y="1668167"/>
            <a:ext cx="1457130"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Introduction</a:t>
            </a:r>
          </a:p>
        </p:txBody>
      </p:sp>
      <p:sp>
        <p:nvSpPr>
          <p:cNvPr id="15" name="TextBox 14"/>
          <p:cNvSpPr txBox="1"/>
          <p:nvPr/>
        </p:nvSpPr>
        <p:spPr>
          <a:xfrm>
            <a:off x="2165205" y="2266621"/>
            <a:ext cx="2862963" cy="353943"/>
          </a:xfrm>
          <a:prstGeom prst="rect">
            <a:avLst/>
          </a:prstGeom>
          <a:noFill/>
        </p:spPr>
        <p:txBody>
          <a:bodyPr wrap="none" lIns="0" tIns="0" rIns="0" bIns="0" rtlCol="0" anchor="ctr">
            <a:spAutoFit/>
          </a:bodyPr>
          <a:lstStyle/>
          <a:p>
            <a:r>
              <a:rPr lang="en-IN" sz="2300">
                <a:solidFill>
                  <a:schemeClr val="bg1">
                    <a:lumMod val="75000"/>
                  </a:schemeClr>
                </a:solidFill>
                <a:latin typeface="Times New Roman" panose="02020603050405020304" pitchFamily="18" charset="0"/>
                <a:cs typeface="Times New Roman" panose="02020603050405020304" pitchFamily="18" charset="0"/>
              </a:rPr>
              <a:t>Business Understanding</a:t>
            </a:r>
            <a:endParaRPr lang="en-IN" sz="23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2447059" y="2906640"/>
            <a:ext cx="2369238" cy="353943"/>
          </a:xfrm>
          <a:prstGeom prst="rect">
            <a:avLst/>
          </a:prstGeom>
          <a:noFill/>
        </p:spPr>
        <p:txBody>
          <a:bodyPr wrap="none" lIns="0" tIns="0" rIns="0" bIns="0" rtlCol="0" anchor="ctr">
            <a:spAutoFit/>
          </a:bodyPr>
          <a:lstStyle/>
          <a:p>
            <a:r>
              <a:rPr lang="en-IN" sz="2300">
                <a:solidFill>
                  <a:schemeClr val="bg1">
                    <a:lumMod val="75000"/>
                  </a:schemeClr>
                </a:solidFill>
                <a:latin typeface="Times New Roman" panose="02020603050405020304" pitchFamily="18" charset="0"/>
                <a:cs typeface="Times New Roman" panose="02020603050405020304" pitchFamily="18" charset="0"/>
              </a:rPr>
              <a:t>Data Understanding</a:t>
            </a:r>
            <a:endParaRPr lang="en-IN" sz="23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539900" y="3579580"/>
            <a:ext cx="1974900"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Data Preparation</a:t>
            </a:r>
          </a:p>
        </p:txBody>
      </p:sp>
      <p:sp>
        <p:nvSpPr>
          <p:cNvPr id="18" name="TextBox 17"/>
          <p:cNvSpPr txBox="1"/>
          <p:nvPr/>
        </p:nvSpPr>
        <p:spPr>
          <a:xfrm>
            <a:off x="2447059" y="4269808"/>
            <a:ext cx="1861087"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Data Modelling</a:t>
            </a:r>
          </a:p>
        </p:txBody>
      </p:sp>
      <p:sp>
        <p:nvSpPr>
          <p:cNvPr id="19" name="TextBox 18"/>
          <p:cNvSpPr txBox="1"/>
          <p:nvPr/>
        </p:nvSpPr>
        <p:spPr>
          <a:xfrm>
            <a:off x="2165205" y="4909827"/>
            <a:ext cx="1522853" cy="353943"/>
          </a:xfrm>
          <a:prstGeom prst="rect">
            <a:avLst/>
          </a:prstGeom>
          <a:noFill/>
        </p:spPr>
        <p:txBody>
          <a:bodyPr wrap="none" lIns="0" tIns="0" rIns="0" bIns="0" rtlCol="0" anchor="ctr">
            <a:spAutoFit/>
          </a:bodyPr>
          <a:lstStyle/>
          <a:p>
            <a:r>
              <a:rPr lang="en-IN" sz="2300" b="1" dirty="0">
                <a:solidFill>
                  <a:schemeClr val="accent1"/>
                </a:solidFill>
                <a:latin typeface="Times New Roman" panose="02020603050405020304" pitchFamily="18" charset="0"/>
                <a:cs typeface="Times New Roman" panose="02020603050405020304" pitchFamily="18" charset="0"/>
              </a:rPr>
              <a:t>Deployment</a:t>
            </a:r>
          </a:p>
        </p:txBody>
      </p:sp>
      <p:sp>
        <p:nvSpPr>
          <p:cNvPr id="20" name="TextBox 19"/>
          <p:cNvSpPr txBox="1"/>
          <p:nvPr/>
        </p:nvSpPr>
        <p:spPr>
          <a:xfrm>
            <a:off x="1483241" y="5508281"/>
            <a:ext cx="1344920" cy="353943"/>
          </a:xfrm>
          <a:prstGeom prst="rect">
            <a:avLst/>
          </a:prstGeom>
          <a:noFill/>
        </p:spPr>
        <p:txBody>
          <a:bodyPr wrap="none" lIns="0" tIns="0" rIns="0" bIns="0" rtlCol="0" anchor="ctr">
            <a:spAutoFit/>
          </a:bodyPr>
          <a:lstStyle/>
          <a:p>
            <a:r>
              <a:rPr lang="en-IN" sz="2300">
                <a:solidFill>
                  <a:schemeClr val="bg1">
                    <a:lumMod val="75000"/>
                  </a:schemeClr>
                </a:solidFill>
                <a:latin typeface="Times New Roman" panose="02020603050405020304" pitchFamily="18" charset="0"/>
                <a:cs typeface="Times New Roman" panose="02020603050405020304" pitchFamily="18" charset="0"/>
              </a:rPr>
              <a:t>Conclusion</a:t>
            </a:r>
            <a:endParaRPr lang="en-IN" sz="23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3" name="Arc 2">
            <a:extLst>
              <a:ext uri="{FF2B5EF4-FFF2-40B4-BE49-F238E27FC236}">
                <a16:creationId xmlns:a16="http://schemas.microsoft.com/office/drawing/2014/main" id="{FD1BCE25-739C-4D06-B924-F870390F4BD5}"/>
              </a:ext>
            </a:extLst>
          </p:cNvPr>
          <p:cNvSpPr/>
          <p:nvPr/>
        </p:nvSpPr>
        <p:spPr>
          <a:xfrm>
            <a:off x="-2170384" y="1596551"/>
            <a:ext cx="4320000" cy="4320000"/>
          </a:xfrm>
          <a:prstGeom prst="arc">
            <a:avLst>
              <a:gd name="adj1" fmla="val 16248213"/>
              <a:gd name="adj2" fmla="val 536993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Oval 5"/>
          <p:cNvSpPr/>
          <p:nvPr/>
        </p:nvSpPr>
        <p:spPr>
          <a:xfrm>
            <a:off x="821465" y="1650411"/>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1</a:t>
            </a:r>
          </a:p>
        </p:txBody>
      </p:sp>
      <p:sp>
        <p:nvSpPr>
          <p:cNvPr id="7" name="Oval 6"/>
          <p:cNvSpPr/>
          <p:nvPr/>
        </p:nvSpPr>
        <p:spPr>
          <a:xfrm>
            <a:off x="1516579" y="2248865"/>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2</a:t>
            </a:r>
          </a:p>
        </p:txBody>
      </p:sp>
      <p:sp>
        <p:nvSpPr>
          <p:cNvPr id="8" name="Oval 7"/>
          <p:cNvSpPr/>
          <p:nvPr/>
        </p:nvSpPr>
        <p:spPr>
          <a:xfrm>
            <a:off x="1861486" y="2888884"/>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3</a:t>
            </a:r>
          </a:p>
        </p:txBody>
      </p:sp>
      <p:sp>
        <p:nvSpPr>
          <p:cNvPr id="9" name="Oval 8"/>
          <p:cNvSpPr/>
          <p:nvPr/>
        </p:nvSpPr>
        <p:spPr>
          <a:xfrm>
            <a:off x="1927077" y="3561824"/>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4</a:t>
            </a:r>
          </a:p>
        </p:txBody>
      </p:sp>
      <p:sp>
        <p:nvSpPr>
          <p:cNvPr id="10" name="Oval 9"/>
          <p:cNvSpPr/>
          <p:nvPr/>
        </p:nvSpPr>
        <p:spPr>
          <a:xfrm>
            <a:off x="1861486" y="4252052"/>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5</a:t>
            </a:r>
          </a:p>
        </p:txBody>
      </p:sp>
      <p:sp>
        <p:nvSpPr>
          <p:cNvPr id="11" name="Oval 10"/>
          <p:cNvSpPr/>
          <p:nvPr/>
        </p:nvSpPr>
        <p:spPr>
          <a:xfrm>
            <a:off x="1516579" y="4892071"/>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accent1"/>
                </a:solidFill>
                <a:latin typeface="Times New Roman" panose="02020603050405020304" pitchFamily="18" charset="0"/>
                <a:cs typeface="Times New Roman" panose="02020603050405020304" pitchFamily="18" charset="0"/>
              </a:rPr>
              <a:t>6</a:t>
            </a:r>
          </a:p>
        </p:txBody>
      </p:sp>
      <p:sp>
        <p:nvSpPr>
          <p:cNvPr id="12" name="Oval 11"/>
          <p:cNvSpPr/>
          <p:nvPr/>
        </p:nvSpPr>
        <p:spPr>
          <a:xfrm>
            <a:off x="821465" y="5490525"/>
            <a:ext cx="408494"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7</a:t>
            </a:r>
          </a:p>
        </p:txBody>
      </p:sp>
      <p:sp>
        <p:nvSpPr>
          <p:cNvPr id="5" name="Title 4">
            <a:extLst>
              <a:ext uri="{FF2B5EF4-FFF2-40B4-BE49-F238E27FC236}">
                <a16:creationId xmlns:a16="http://schemas.microsoft.com/office/drawing/2014/main" id="{DE449A9C-146B-40B8-907E-7BFBABC2EF2B}"/>
              </a:ext>
            </a:extLst>
          </p:cNvPr>
          <p:cNvSpPr>
            <a:spLocks noGrp="1"/>
          </p:cNvSpPr>
          <p:nvPr>
            <p:ph type="title"/>
          </p:nvPr>
        </p:nvSpPr>
        <p:spPr/>
        <p:txBody>
          <a:bodyPr/>
          <a:lstStyle/>
          <a:p>
            <a:r>
              <a:rPr lang="en-IN" dirty="0">
                <a:solidFill>
                  <a:schemeClr val="accent1"/>
                </a:solidFill>
              </a:rPr>
              <a:t>Contents</a:t>
            </a:r>
          </a:p>
        </p:txBody>
      </p:sp>
      <p:pic>
        <p:nvPicPr>
          <p:cNvPr id="22" name="Picture 8" descr="Image result for breast cancer png">
            <a:extLst>
              <a:ext uri="{FF2B5EF4-FFF2-40B4-BE49-F238E27FC236}">
                <a16:creationId xmlns:a16="http://schemas.microsoft.com/office/drawing/2014/main" id="{F6DB3CDC-3F20-451B-9F22-7B23B2C603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41" r="13066"/>
          <a:stretch/>
        </p:blipFill>
        <p:spPr bwMode="auto">
          <a:xfrm>
            <a:off x="110671" y="2684331"/>
            <a:ext cx="1464151" cy="206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0265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a:xfrm>
            <a:off x="2895600" y="764373"/>
            <a:ext cx="8610600" cy="507831"/>
          </a:xfrm>
        </p:spPr>
        <p:txBody>
          <a:bodyPr/>
          <a:lstStyle/>
          <a:p>
            <a:r>
              <a:rPr lang="en-IN" dirty="0"/>
              <a:t>COMPARISON OF MODELS</a:t>
            </a:r>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p:txBody>
          <a:bodyPr/>
          <a:lstStyle/>
          <a:p>
            <a:pPr marL="0" indent="0">
              <a:buNone/>
            </a:pPr>
            <a:r>
              <a:rPr lang="en-IN" dirty="0"/>
              <a:t>Now that we have built 3 models, let’s compare their performances to determine which model performs the best with the help of four fold plot technique. We can see that SVM has performed the best of all, with an accuracy of 98% </a:t>
            </a:r>
          </a:p>
        </p:txBody>
      </p:sp>
      <p:pic>
        <p:nvPicPr>
          <p:cNvPr id="4" name="Picture 3">
            <a:extLst>
              <a:ext uri="{FF2B5EF4-FFF2-40B4-BE49-F238E27FC236}">
                <a16:creationId xmlns:a16="http://schemas.microsoft.com/office/drawing/2014/main" id="{7A2CA307-C290-4DD6-BD11-E7E1D683AFC7}"/>
              </a:ext>
            </a:extLst>
          </p:cNvPr>
          <p:cNvPicPr>
            <a:picLocks noChangeAspect="1"/>
          </p:cNvPicPr>
          <p:nvPr/>
        </p:nvPicPr>
        <p:blipFill rotWithShape="1">
          <a:blip r:embed="rId2"/>
          <a:srcRect t="26937"/>
          <a:stretch/>
        </p:blipFill>
        <p:spPr>
          <a:xfrm>
            <a:off x="120116" y="2992588"/>
            <a:ext cx="11951769" cy="3821594"/>
          </a:xfrm>
          <a:prstGeom prst="rect">
            <a:avLst/>
          </a:prstGeom>
        </p:spPr>
      </p:pic>
      <p:pic>
        <p:nvPicPr>
          <p:cNvPr id="6" name="Picture 5">
            <a:extLst>
              <a:ext uri="{FF2B5EF4-FFF2-40B4-BE49-F238E27FC236}">
                <a16:creationId xmlns:a16="http://schemas.microsoft.com/office/drawing/2014/main" id="{E794DA8D-FADF-4032-A638-D1600EEB1100}"/>
              </a:ext>
            </a:extLst>
          </p:cNvPr>
          <p:cNvPicPr>
            <a:picLocks noChangeAspect="1"/>
          </p:cNvPicPr>
          <p:nvPr/>
        </p:nvPicPr>
        <p:blipFill rotWithShape="1">
          <a:blip r:embed="rId2"/>
          <a:srcRect l="261" t="243" r="-261" b="92991"/>
          <a:stretch/>
        </p:blipFill>
        <p:spPr>
          <a:xfrm>
            <a:off x="120116" y="2694131"/>
            <a:ext cx="11951769" cy="353877"/>
          </a:xfrm>
          <a:prstGeom prst="rect">
            <a:avLst/>
          </a:prstGeom>
        </p:spPr>
      </p:pic>
      <p:cxnSp>
        <p:nvCxnSpPr>
          <p:cNvPr id="7" name="Straight Connector 6">
            <a:extLst>
              <a:ext uri="{FF2B5EF4-FFF2-40B4-BE49-F238E27FC236}">
                <a16:creationId xmlns:a16="http://schemas.microsoft.com/office/drawing/2014/main" id="{599235F6-5FA7-4811-9086-7A3DFA2637EE}"/>
              </a:ext>
            </a:extLst>
          </p:cNvPr>
          <p:cNvCxnSpPr>
            <a:cxnSpLocks/>
          </p:cNvCxnSpPr>
          <p:nvPr/>
        </p:nvCxnSpPr>
        <p:spPr>
          <a:xfrm>
            <a:off x="685800" y="2638711"/>
            <a:ext cx="11007436"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0558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a:xfrm>
            <a:off x="2895600" y="764373"/>
            <a:ext cx="8610600" cy="507831"/>
          </a:xfrm>
        </p:spPr>
        <p:txBody>
          <a:bodyPr/>
          <a:lstStyle/>
          <a:p>
            <a:r>
              <a:rPr lang="en-IN" dirty="0"/>
              <a:t>K-fold cross validation</a:t>
            </a:r>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p:txBody>
          <a:bodyPr/>
          <a:lstStyle/>
          <a:p>
            <a:pPr marL="0" indent="0">
              <a:buNone/>
            </a:pPr>
            <a:r>
              <a:rPr lang="en-US" dirty="0"/>
              <a:t>Although SVM works better on our test set, it is quite important and beneficial to do a cross validation on the dataset just to double-check the accuracy and see if it’s consistent. Since our dataset is also smaller, it is quite important to perform the k-fold cross validation technique to see if the model’s performance is consistent.</a:t>
            </a:r>
            <a:endParaRPr lang="en-IN" dirty="0"/>
          </a:p>
        </p:txBody>
      </p:sp>
      <p:cxnSp>
        <p:nvCxnSpPr>
          <p:cNvPr id="7" name="Straight Connector 6">
            <a:extLst>
              <a:ext uri="{FF2B5EF4-FFF2-40B4-BE49-F238E27FC236}">
                <a16:creationId xmlns:a16="http://schemas.microsoft.com/office/drawing/2014/main" id="{599235F6-5FA7-4811-9086-7A3DFA2637EE}"/>
              </a:ext>
            </a:extLst>
          </p:cNvPr>
          <p:cNvCxnSpPr>
            <a:cxnSpLocks/>
          </p:cNvCxnSpPr>
          <p:nvPr/>
        </p:nvCxnSpPr>
        <p:spPr>
          <a:xfrm>
            <a:off x="685800" y="2929660"/>
            <a:ext cx="11007436"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89886D8-6D71-494C-9D92-854DBC800EA5}"/>
              </a:ext>
            </a:extLst>
          </p:cNvPr>
          <p:cNvPicPr/>
          <p:nvPr/>
        </p:nvPicPr>
        <p:blipFill>
          <a:blip r:embed="rId2"/>
          <a:stretch>
            <a:fillRect/>
          </a:stretch>
        </p:blipFill>
        <p:spPr>
          <a:xfrm>
            <a:off x="685799" y="3063153"/>
            <a:ext cx="6339449" cy="3351501"/>
          </a:xfrm>
          <a:prstGeom prst="rect">
            <a:avLst/>
          </a:prstGeom>
        </p:spPr>
      </p:pic>
      <p:sp>
        <p:nvSpPr>
          <p:cNvPr id="9" name="Content Placeholder 2">
            <a:extLst>
              <a:ext uri="{FF2B5EF4-FFF2-40B4-BE49-F238E27FC236}">
                <a16:creationId xmlns:a16="http://schemas.microsoft.com/office/drawing/2014/main" id="{6B715F12-B983-46AD-A20D-D51ED4330EF7}"/>
              </a:ext>
            </a:extLst>
          </p:cNvPr>
          <p:cNvSpPr txBox="1">
            <a:spLocks/>
          </p:cNvSpPr>
          <p:nvPr/>
        </p:nvSpPr>
        <p:spPr>
          <a:xfrm>
            <a:off x="7200900" y="3063152"/>
            <a:ext cx="4492336" cy="3155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dirty="0"/>
              <a:t>From this output, we can see that our accuracy through 10-fold cross validation is 97%, which is just 0.6% lower than our initial test, though it doesn’t make a big difference, it proves that our model is consistent in performance. We can also see that the error estimation for the model is only 2%, yet again proving that SVM model outperforms all the other models.</a:t>
            </a:r>
            <a:endParaRPr lang="en-IN" dirty="0"/>
          </a:p>
        </p:txBody>
      </p:sp>
      <p:cxnSp>
        <p:nvCxnSpPr>
          <p:cNvPr id="10" name="Straight Connector 9">
            <a:extLst>
              <a:ext uri="{FF2B5EF4-FFF2-40B4-BE49-F238E27FC236}">
                <a16:creationId xmlns:a16="http://schemas.microsoft.com/office/drawing/2014/main" id="{2A0D5E11-84D1-4DC6-A6C5-364DCA3499C1}"/>
              </a:ext>
            </a:extLst>
          </p:cNvPr>
          <p:cNvCxnSpPr>
            <a:cxnSpLocks/>
          </p:cNvCxnSpPr>
          <p:nvPr/>
        </p:nvCxnSpPr>
        <p:spPr>
          <a:xfrm>
            <a:off x="7094523" y="3063152"/>
            <a:ext cx="0" cy="335150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2117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a:xfrm>
            <a:off x="2895600" y="764373"/>
            <a:ext cx="8610600" cy="507831"/>
          </a:xfrm>
        </p:spPr>
        <p:txBody>
          <a:bodyPr/>
          <a:lstStyle/>
          <a:p>
            <a:r>
              <a:rPr lang="en-IN" dirty="0"/>
              <a:t>deployment</a:t>
            </a:r>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a:xfrm>
            <a:off x="6483927" y="1569494"/>
            <a:ext cx="5022272" cy="4649192"/>
          </a:xfrm>
        </p:spPr>
        <p:txBody>
          <a:bodyPr/>
          <a:lstStyle/>
          <a:p>
            <a:pPr marL="0" indent="0">
              <a:buNone/>
            </a:pPr>
            <a:r>
              <a:rPr lang="en-IN" dirty="0"/>
              <a:t>After finding out the best model we will test the model with new non-diagnosed data and see if the model can predict the correct type of tumour.</a:t>
            </a:r>
          </a:p>
        </p:txBody>
      </p:sp>
      <p:pic>
        <p:nvPicPr>
          <p:cNvPr id="5" name="Picture 4">
            <a:extLst>
              <a:ext uri="{FF2B5EF4-FFF2-40B4-BE49-F238E27FC236}">
                <a16:creationId xmlns:a16="http://schemas.microsoft.com/office/drawing/2014/main" id="{CD699C02-88B9-4D12-88BE-4AB3116CEC26}"/>
              </a:ext>
            </a:extLst>
          </p:cNvPr>
          <p:cNvPicPr>
            <a:picLocks noChangeAspect="1"/>
          </p:cNvPicPr>
          <p:nvPr/>
        </p:nvPicPr>
        <p:blipFill>
          <a:blip r:embed="rId2"/>
          <a:stretch>
            <a:fillRect/>
          </a:stretch>
        </p:blipFill>
        <p:spPr>
          <a:xfrm>
            <a:off x="685801" y="1569495"/>
            <a:ext cx="5630564" cy="3719011"/>
          </a:xfrm>
          <a:prstGeom prst="rect">
            <a:avLst/>
          </a:prstGeom>
        </p:spPr>
      </p:pic>
      <p:pic>
        <p:nvPicPr>
          <p:cNvPr id="8" name="Picture 7">
            <a:extLst>
              <a:ext uri="{FF2B5EF4-FFF2-40B4-BE49-F238E27FC236}">
                <a16:creationId xmlns:a16="http://schemas.microsoft.com/office/drawing/2014/main" id="{31754110-573C-443F-9FF3-A72A64E9CA05}"/>
              </a:ext>
            </a:extLst>
          </p:cNvPr>
          <p:cNvPicPr>
            <a:picLocks noChangeAspect="1"/>
          </p:cNvPicPr>
          <p:nvPr/>
        </p:nvPicPr>
        <p:blipFill>
          <a:blip r:embed="rId3"/>
          <a:stretch>
            <a:fillRect/>
          </a:stretch>
        </p:blipFill>
        <p:spPr>
          <a:xfrm>
            <a:off x="6483927" y="3062382"/>
            <a:ext cx="4960432" cy="872307"/>
          </a:xfrm>
          <a:prstGeom prst="rect">
            <a:avLst/>
          </a:prstGeom>
        </p:spPr>
      </p:pic>
      <p:cxnSp>
        <p:nvCxnSpPr>
          <p:cNvPr id="9" name="Straight Connector 8">
            <a:extLst>
              <a:ext uri="{FF2B5EF4-FFF2-40B4-BE49-F238E27FC236}">
                <a16:creationId xmlns:a16="http://schemas.microsoft.com/office/drawing/2014/main" id="{49C7BD31-20B4-460F-B449-74F7E6E9883C}"/>
              </a:ext>
            </a:extLst>
          </p:cNvPr>
          <p:cNvCxnSpPr/>
          <p:nvPr/>
        </p:nvCxnSpPr>
        <p:spPr>
          <a:xfrm>
            <a:off x="6417405" y="1406667"/>
            <a:ext cx="0" cy="52158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104AF89-3FDF-4153-A01C-93B18B4C4D7D}"/>
              </a:ext>
            </a:extLst>
          </p:cNvPr>
          <p:cNvCxnSpPr>
            <a:cxnSpLocks/>
          </p:cNvCxnSpPr>
          <p:nvPr/>
        </p:nvCxnSpPr>
        <p:spPr>
          <a:xfrm>
            <a:off x="6539345" y="2951016"/>
            <a:ext cx="4966854"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2096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6828457-1709-4BFD-A6E5-8EDCD155F348}"/>
              </a:ext>
            </a:extLst>
          </p:cNvPr>
          <p:cNvSpPr/>
          <p:nvPr/>
        </p:nvSpPr>
        <p:spPr>
          <a:xfrm>
            <a:off x="1016294" y="5473529"/>
            <a:ext cx="7565603" cy="423446"/>
          </a:xfrm>
          <a:prstGeom prst="rect">
            <a:avLst/>
          </a:prstGeom>
          <a:gradFill flip="none" rotWithShape="1">
            <a:gsLst>
              <a:gs pos="0">
                <a:schemeClr val="accent1">
                  <a:lumMod val="40000"/>
                  <a:lumOff val="6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14" name="TextBox 13"/>
          <p:cNvSpPr txBox="1"/>
          <p:nvPr/>
        </p:nvSpPr>
        <p:spPr>
          <a:xfrm>
            <a:off x="1483241" y="1668167"/>
            <a:ext cx="1457130"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Introduction</a:t>
            </a:r>
          </a:p>
        </p:txBody>
      </p:sp>
      <p:sp>
        <p:nvSpPr>
          <p:cNvPr id="15" name="TextBox 14"/>
          <p:cNvSpPr txBox="1"/>
          <p:nvPr/>
        </p:nvSpPr>
        <p:spPr>
          <a:xfrm>
            <a:off x="2165205" y="2266621"/>
            <a:ext cx="2862963" cy="353943"/>
          </a:xfrm>
          <a:prstGeom prst="rect">
            <a:avLst/>
          </a:prstGeom>
          <a:noFill/>
        </p:spPr>
        <p:txBody>
          <a:bodyPr wrap="none" lIns="0" tIns="0" rIns="0" bIns="0" rtlCol="0" anchor="ctr">
            <a:spAutoFit/>
          </a:bodyPr>
          <a:lstStyle/>
          <a:p>
            <a:r>
              <a:rPr lang="en-IN" sz="2300">
                <a:solidFill>
                  <a:schemeClr val="bg1">
                    <a:lumMod val="75000"/>
                  </a:schemeClr>
                </a:solidFill>
                <a:latin typeface="Times New Roman" panose="02020603050405020304" pitchFamily="18" charset="0"/>
                <a:cs typeface="Times New Roman" panose="02020603050405020304" pitchFamily="18" charset="0"/>
              </a:rPr>
              <a:t>Business Understanding</a:t>
            </a:r>
            <a:endParaRPr lang="en-IN" sz="23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2447059" y="2906640"/>
            <a:ext cx="2369238" cy="353943"/>
          </a:xfrm>
          <a:prstGeom prst="rect">
            <a:avLst/>
          </a:prstGeom>
          <a:noFill/>
        </p:spPr>
        <p:txBody>
          <a:bodyPr wrap="none" lIns="0" tIns="0" rIns="0" bIns="0" rtlCol="0" anchor="ctr">
            <a:spAutoFit/>
          </a:bodyPr>
          <a:lstStyle/>
          <a:p>
            <a:r>
              <a:rPr lang="en-IN" sz="2300">
                <a:solidFill>
                  <a:schemeClr val="bg1">
                    <a:lumMod val="75000"/>
                  </a:schemeClr>
                </a:solidFill>
                <a:latin typeface="Times New Roman" panose="02020603050405020304" pitchFamily="18" charset="0"/>
                <a:cs typeface="Times New Roman" panose="02020603050405020304" pitchFamily="18" charset="0"/>
              </a:rPr>
              <a:t>Data Understanding</a:t>
            </a:r>
            <a:endParaRPr lang="en-IN" sz="23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539900" y="3579580"/>
            <a:ext cx="1974900"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Data Preparation</a:t>
            </a:r>
          </a:p>
        </p:txBody>
      </p:sp>
      <p:sp>
        <p:nvSpPr>
          <p:cNvPr id="18" name="TextBox 17"/>
          <p:cNvSpPr txBox="1"/>
          <p:nvPr/>
        </p:nvSpPr>
        <p:spPr>
          <a:xfrm>
            <a:off x="2447059" y="4269808"/>
            <a:ext cx="1861087"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Data Modelling</a:t>
            </a:r>
          </a:p>
        </p:txBody>
      </p:sp>
      <p:sp>
        <p:nvSpPr>
          <p:cNvPr id="19" name="TextBox 18"/>
          <p:cNvSpPr txBox="1"/>
          <p:nvPr/>
        </p:nvSpPr>
        <p:spPr>
          <a:xfrm>
            <a:off x="2165205" y="4909827"/>
            <a:ext cx="1458733"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Deployment</a:t>
            </a:r>
          </a:p>
        </p:txBody>
      </p:sp>
      <p:sp>
        <p:nvSpPr>
          <p:cNvPr id="20" name="TextBox 19"/>
          <p:cNvSpPr txBox="1"/>
          <p:nvPr/>
        </p:nvSpPr>
        <p:spPr>
          <a:xfrm>
            <a:off x="1483241" y="5508281"/>
            <a:ext cx="1409040" cy="353943"/>
          </a:xfrm>
          <a:prstGeom prst="rect">
            <a:avLst/>
          </a:prstGeom>
          <a:noFill/>
        </p:spPr>
        <p:txBody>
          <a:bodyPr wrap="none" lIns="0" tIns="0" rIns="0" bIns="0" rtlCol="0" anchor="ctr">
            <a:spAutoFit/>
          </a:bodyPr>
          <a:lstStyle/>
          <a:p>
            <a:r>
              <a:rPr lang="en-IN" sz="2300" b="1">
                <a:solidFill>
                  <a:schemeClr val="accent1"/>
                </a:solidFill>
                <a:latin typeface="Times New Roman" panose="02020603050405020304" pitchFamily="18" charset="0"/>
                <a:cs typeface="Times New Roman" panose="02020603050405020304" pitchFamily="18" charset="0"/>
              </a:rPr>
              <a:t>Conclusion</a:t>
            </a:r>
            <a:endParaRPr lang="en-IN" sz="2300" b="1" dirty="0">
              <a:solidFill>
                <a:schemeClr val="accent1"/>
              </a:solidFill>
              <a:latin typeface="Times New Roman" panose="02020603050405020304" pitchFamily="18" charset="0"/>
              <a:cs typeface="Times New Roman" panose="02020603050405020304" pitchFamily="18" charset="0"/>
            </a:endParaRPr>
          </a:p>
        </p:txBody>
      </p:sp>
      <p:sp>
        <p:nvSpPr>
          <p:cNvPr id="3" name="Arc 2">
            <a:extLst>
              <a:ext uri="{FF2B5EF4-FFF2-40B4-BE49-F238E27FC236}">
                <a16:creationId xmlns:a16="http://schemas.microsoft.com/office/drawing/2014/main" id="{FD1BCE25-739C-4D06-B924-F870390F4BD5}"/>
              </a:ext>
            </a:extLst>
          </p:cNvPr>
          <p:cNvSpPr/>
          <p:nvPr/>
        </p:nvSpPr>
        <p:spPr>
          <a:xfrm>
            <a:off x="-2170384" y="1596551"/>
            <a:ext cx="4320000" cy="4320000"/>
          </a:xfrm>
          <a:prstGeom prst="arc">
            <a:avLst>
              <a:gd name="adj1" fmla="val 16248213"/>
              <a:gd name="adj2" fmla="val 536993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Oval 5"/>
          <p:cNvSpPr/>
          <p:nvPr/>
        </p:nvSpPr>
        <p:spPr>
          <a:xfrm>
            <a:off x="821465" y="1650411"/>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1</a:t>
            </a:r>
          </a:p>
        </p:txBody>
      </p:sp>
      <p:sp>
        <p:nvSpPr>
          <p:cNvPr id="7" name="Oval 6"/>
          <p:cNvSpPr/>
          <p:nvPr/>
        </p:nvSpPr>
        <p:spPr>
          <a:xfrm>
            <a:off x="1516579" y="2248865"/>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2</a:t>
            </a:r>
          </a:p>
        </p:txBody>
      </p:sp>
      <p:sp>
        <p:nvSpPr>
          <p:cNvPr id="8" name="Oval 7"/>
          <p:cNvSpPr/>
          <p:nvPr/>
        </p:nvSpPr>
        <p:spPr>
          <a:xfrm>
            <a:off x="1861486" y="2888884"/>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3</a:t>
            </a:r>
          </a:p>
        </p:txBody>
      </p:sp>
      <p:sp>
        <p:nvSpPr>
          <p:cNvPr id="9" name="Oval 8"/>
          <p:cNvSpPr/>
          <p:nvPr/>
        </p:nvSpPr>
        <p:spPr>
          <a:xfrm>
            <a:off x="1927077" y="3561824"/>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4</a:t>
            </a:r>
          </a:p>
        </p:txBody>
      </p:sp>
      <p:sp>
        <p:nvSpPr>
          <p:cNvPr id="10" name="Oval 9"/>
          <p:cNvSpPr/>
          <p:nvPr/>
        </p:nvSpPr>
        <p:spPr>
          <a:xfrm>
            <a:off x="1861486" y="4252052"/>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5</a:t>
            </a:r>
          </a:p>
        </p:txBody>
      </p:sp>
      <p:sp>
        <p:nvSpPr>
          <p:cNvPr id="11" name="Oval 10"/>
          <p:cNvSpPr/>
          <p:nvPr/>
        </p:nvSpPr>
        <p:spPr>
          <a:xfrm>
            <a:off x="1516579" y="4892071"/>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6</a:t>
            </a:r>
          </a:p>
        </p:txBody>
      </p:sp>
      <p:sp>
        <p:nvSpPr>
          <p:cNvPr id="12" name="Oval 11"/>
          <p:cNvSpPr/>
          <p:nvPr/>
        </p:nvSpPr>
        <p:spPr>
          <a:xfrm>
            <a:off x="821465" y="5490525"/>
            <a:ext cx="408494"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accent1"/>
                </a:solidFill>
                <a:latin typeface="Times New Roman" panose="02020603050405020304" pitchFamily="18" charset="0"/>
                <a:cs typeface="Times New Roman" panose="02020603050405020304" pitchFamily="18" charset="0"/>
              </a:rPr>
              <a:t>7</a:t>
            </a:r>
          </a:p>
        </p:txBody>
      </p:sp>
      <p:sp>
        <p:nvSpPr>
          <p:cNvPr id="5" name="Title 4">
            <a:extLst>
              <a:ext uri="{FF2B5EF4-FFF2-40B4-BE49-F238E27FC236}">
                <a16:creationId xmlns:a16="http://schemas.microsoft.com/office/drawing/2014/main" id="{DE449A9C-146B-40B8-907E-7BFBABC2EF2B}"/>
              </a:ext>
            </a:extLst>
          </p:cNvPr>
          <p:cNvSpPr>
            <a:spLocks noGrp="1"/>
          </p:cNvSpPr>
          <p:nvPr>
            <p:ph type="title"/>
          </p:nvPr>
        </p:nvSpPr>
        <p:spPr/>
        <p:txBody>
          <a:bodyPr/>
          <a:lstStyle/>
          <a:p>
            <a:r>
              <a:rPr lang="en-IN" dirty="0">
                <a:solidFill>
                  <a:schemeClr val="accent1"/>
                </a:solidFill>
              </a:rPr>
              <a:t>Contents</a:t>
            </a:r>
          </a:p>
        </p:txBody>
      </p:sp>
      <p:pic>
        <p:nvPicPr>
          <p:cNvPr id="22" name="Picture 8" descr="Image result for breast cancer png">
            <a:extLst>
              <a:ext uri="{FF2B5EF4-FFF2-40B4-BE49-F238E27FC236}">
                <a16:creationId xmlns:a16="http://schemas.microsoft.com/office/drawing/2014/main" id="{89200C1E-6480-409A-B013-6B974EA101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41" r="13066"/>
          <a:stretch/>
        </p:blipFill>
        <p:spPr bwMode="auto">
          <a:xfrm>
            <a:off x="110671" y="2684331"/>
            <a:ext cx="1464151" cy="206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678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a:xfrm>
            <a:off x="2895600" y="764373"/>
            <a:ext cx="8610600" cy="507831"/>
          </a:xfrm>
        </p:spPr>
        <p:txBody>
          <a:bodyPr/>
          <a:lstStyle/>
          <a:p>
            <a:r>
              <a:rPr lang="en-IN" dirty="0"/>
              <a:t>conclusion</a:t>
            </a:r>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p:txBody>
          <a:bodyPr/>
          <a:lstStyle/>
          <a:p>
            <a:pPr marL="0" indent="0">
              <a:buNone/>
            </a:pPr>
            <a:r>
              <a:rPr lang="en-US" dirty="0"/>
              <a:t>With a data mining approach, we were successfully able to perform data analysis on the Wisconsin’s Breast Cancer dataset by following the CRISP-DM methodology of understanding the data, refining the data by fixing the inconsistencies, then by modelling the data for making prediction and finally by deploying the SVM model which performed the best. Then we did test for the deployed SVM model by feeding data which was not diagnosed, and the results were impressive by predicting the correct type of tumor.</a:t>
            </a:r>
            <a:endParaRPr lang="en-IN" dirty="0"/>
          </a:p>
        </p:txBody>
      </p:sp>
    </p:spTree>
    <p:extLst>
      <p:ext uri="{BB962C8B-B14F-4D97-AF65-F5344CB8AC3E}">
        <p14:creationId xmlns:p14="http://schemas.microsoft.com/office/powerpoint/2010/main" val="34742445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png">
            <a:extLst>
              <a:ext uri="{FF2B5EF4-FFF2-40B4-BE49-F238E27FC236}">
                <a16:creationId xmlns:a16="http://schemas.microsoft.com/office/drawing/2014/main" id="{94285962-999E-4ADF-B145-C28DA75E0A6C}"/>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07233" y="1410358"/>
            <a:ext cx="6177534" cy="470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5657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a:xfrm>
            <a:off x="2895600" y="764373"/>
            <a:ext cx="8610600" cy="507831"/>
          </a:xfrm>
        </p:spPr>
        <p:txBody>
          <a:bodyPr/>
          <a:lstStyle/>
          <a:p>
            <a:r>
              <a:rPr lang="en-IN" dirty="0"/>
              <a:t>Introduction</a:t>
            </a:r>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a:xfrm>
            <a:off x="685800" y="1569494"/>
            <a:ext cx="10820400" cy="4389920"/>
          </a:xfrm>
        </p:spPr>
        <p:txBody>
          <a:bodyPr>
            <a:spAutoFit/>
          </a:bodyPr>
          <a:lstStyle/>
          <a:p>
            <a:r>
              <a:rPr lang="en-US" dirty="0"/>
              <a:t>Breast cancer is one of the most common cancer along with lung and bronchus cancer, prostate cancer, colon cancer, and pancreatic cancer among other.</a:t>
            </a:r>
          </a:p>
          <a:p>
            <a:r>
              <a:rPr lang="en-US" dirty="0"/>
              <a:t>Almost 12% of all cancers identified are breast cancers and 25% of the cancers in women are breast related cancers.</a:t>
            </a:r>
          </a:p>
          <a:p>
            <a:r>
              <a:rPr lang="en-US" dirty="0"/>
              <a:t>The use of data mining algorithms in medical field is rapidly increasing because of the high prediction accuracy.</a:t>
            </a:r>
          </a:p>
          <a:p>
            <a:r>
              <a:rPr lang="en-US" dirty="0"/>
              <a:t>Doctors can treat the patients better by identifying the correct tumor or type of cancer using machine learning algorithms in R.</a:t>
            </a:r>
          </a:p>
          <a:p>
            <a:r>
              <a:rPr lang="en-US" dirty="0"/>
              <a:t>The correct identification results in treating the patient efficiently and reduce the cost on medicine, therefore increasing the quality and healthcare value.</a:t>
            </a:r>
          </a:p>
          <a:p>
            <a:r>
              <a:rPr lang="en-US" dirty="0"/>
              <a:t>We are predicting the outcome using the most used machine learning algorithms and compare them to find out the best performing one.</a:t>
            </a:r>
          </a:p>
        </p:txBody>
      </p:sp>
    </p:spTree>
    <p:extLst>
      <p:ext uri="{BB962C8B-B14F-4D97-AF65-F5344CB8AC3E}">
        <p14:creationId xmlns:p14="http://schemas.microsoft.com/office/powerpoint/2010/main" val="40498785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6828457-1709-4BFD-A6E5-8EDCD155F348}"/>
              </a:ext>
            </a:extLst>
          </p:cNvPr>
          <p:cNvSpPr/>
          <p:nvPr/>
        </p:nvSpPr>
        <p:spPr>
          <a:xfrm>
            <a:off x="1709026" y="2228990"/>
            <a:ext cx="7565603" cy="423446"/>
          </a:xfrm>
          <a:prstGeom prst="rect">
            <a:avLst/>
          </a:prstGeom>
          <a:gradFill flip="none" rotWithShape="1">
            <a:gsLst>
              <a:gs pos="0">
                <a:schemeClr val="accent1">
                  <a:lumMod val="40000"/>
                  <a:lumOff val="6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14" name="TextBox 13"/>
          <p:cNvSpPr txBox="1"/>
          <p:nvPr/>
        </p:nvSpPr>
        <p:spPr>
          <a:xfrm>
            <a:off x="1483241" y="1668167"/>
            <a:ext cx="1457130"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Introduction</a:t>
            </a:r>
          </a:p>
        </p:txBody>
      </p:sp>
      <p:sp>
        <p:nvSpPr>
          <p:cNvPr id="15" name="TextBox 14"/>
          <p:cNvSpPr txBox="1"/>
          <p:nvPr/>
        </p:nvSpPr>
        <p:spPr>
          <a:xfrm>
            <a:off x="2165205" y="2266621"/>
            <a:ext cx="3040897" cy="353943"/>
          </a:xfrm>
          <a:prstGeom prst="rect">
            <a:avLst/>
          </a:prstGeom>
          <a:noFill/>
        </p:spPr>
        <p:txBody>
          <a:bodyPr wrap="none" lIns="0" tIns="0" rIns="0" bIns="0" rtlCol="0" anchor="ctr">
            <a:spAutoFit/>
          </a:bodyPr>
          <a:lstStyle/>
          <a:p>
            <a:r>
              <a:rPr lang="en-IN" sz="2300" b="1">
                <a:solidFill>
                  <a:schemeClr val="accent1"/>
                </a:solidFill>
                <a:latin typeface="Times New Roman" panose="02020603050405020304" pitchFamily="18" charset="0"/>
                <a:cs typeface="Times New Roman" panose="02020603050405020304" pitchFamily="18" charset="0"/>
              </a:rPr>
              <a:t>Business Understanding</a:t>
            </a:r>
            <a:endParaRPr lang="en-IN" sz="2300" b="1" dirty="0">
              <a:solidFill>
                <a:schemeClr val="accent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2447059" y="2906640"/>
            <a:ext cx="2369238" cy="353943"/>
          </a:xfrm>
          <a:prstGeom prst="rect">
            <a:avLst/>
          </a:prstGeom>
          <a:noFill/>
        </p:spPr>
        <p:txBody>
          <a:bodyPr wrap="none" lIns="0" tIns="0" rIns="0" bIns="0" rtlCol="0" anchor="ctr">
            <a:spAutoFit/>
          </a:bodyPr>
          <a:lstStyle/>
          <a:p>
            <a:r>
              <a:rPr lang="en-IN" sz="2300">
                <a:solidFill>
                  <a:schemeClr val="bg1">
                    <a:lumMod val="75000"/>
                  </a:schemeClr>
                </a:solidFill>
                <a:latin typeface="Times New Roman" panose="02020603050405020304" pitchFamily="18" charset="0"/>
                <a:cs typeface="Times New Roman" panose="02020603050405020304" pitchFamily="18" charset="0"/>
              </a:rPr>
              <a:t>Data Understanding</a:t>
            </a:r>
            <a:endParaRPr lang="en-IN" sz="23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539900" y="3579580"/>
            <a:ext cx="1974900"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Data Preparation</a:t>
            </a:r>
          </a:p>
        </p:txBody>
      </p:sp>
      <p:sp>
        <p:nvSpPr>
          <p:cNvPr id="18" name="TextBox 17"/>
          <p:cNvSpPr txBox="1"/>
          <p:nvPr/>
        </p:nvSpPr>
        <p:spPr>
          <a:xfrm>
            <a:off x="2447059" y="4269808"/>
            <a:ext cx="1861087"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Data Modelling</a:t>
            </a:r>
          </a:p>
        </p:txBody>
      </p:sp>
      <p:sp>
        <p:nvSpPr>
          <p:cNvPr id="19" name="TextBox 18"/>
          <p:cNvSpPr txBox="1"/>
          <p:nvPr/>
        </p:nvSpPr>
        <p:spPr>
          <a:xfrm>
            <a:off x="2165205" y="4909827"/>
            <a:ext cx="1458733"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Deployment</a:t>
            </a:r>
          </a:p>
        </p:txBody>
      </p:sp>
      <p:sp>
        <p:nvSpPr>
          <p:cNvPr id="20" name="TextBox 19"/>
          <p:cNvSpPr txBox="1"/>
          <p:nvPr/>
        </p:nvSpPr>
        <p:spPr>
          <a:xfrm>
            <a:off x="1483241" y="5508281"/>
            <a:ext cx="1344920" cy="353943"/>
          </a:xfrm>
          <a:prstGeom prst="rect">
            <a:avLst/>
          </a:prstGeom>
          <a:noFill/>
        </p:spPr>
        <p:txBody>
          <a:bodyPr wrap="none" lIns="0" tIns="0" rIns="0" bIns="0" rtlCol="0" anchor="ctr">
            <a:spAutoFit/>
          </a:bodyPr>
          <a:lstStyle/>
          <a:p>
            <a:r>
              <a:rPr lang="en-IN" sz="2300">
                <a:solidFill>
                  <a:schemeClr val="bg1">
                    <a:lumMod val="75000"/>
                  </a:schemeClr>
                </a:solidFill>
                <a:latin typeface="Times New Roman" panose="02020603050405020304" pitchFamily="18" charset="0"/>
                <a:cs typeface="Times New Roman" panose="02020603050405020304" pitchFamily="18" charset="0"/>
              </a:rPr>
              <a:t>Conclusion</a:t>
            </a:r>
            <a:endParaRPr lang="en-IN" sz="23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3" name="Arc 2">
            <a:extLst>
              <a:ext uri="{FF2B5EF4-FFF2-40B4-BE49-F238E27FC236}">
                <a16:creationId xmlns:a16="http://schemas.microsoft.com/office/drawing/2014/main" id="{FD1BCE25-739C-4D06-B924-F870390F4BD5}"/>
              </a:ext>
            </a:extLst>
          </p:cNvPr>
          <p:cNvSpPr/>
          <p:nvPr/>
        </p:nvSpPr>
        <p:spPr>
          <a:xfrm>
            <a:off x="-2170384" y="1596551"/>
            <a:ext cx="4320000" cy="4320000"/>
          </a:xfrm>
          <a:prstGeom prst="arc">
            <a:avLst>
              <a:gd name="adj1" fmla="val 16248213"/>
              <a:gd name="adj2" fmla="val 536993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Oval 5"/>
          <p:cNvSpPr/>
          <p:nvPr/>
        </p:nvSpPr>
        <p:spPr>
          <a:xfrm>
            <a:off x="821465" y="1650411"/>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1</a:t>
            </a:r>
          </a:p>
        </p:txBody>
      </p:sp>
      <p:sp>
        <p:nvSpPr>
          <p:cNvPr id="7" name="Oval 6"/>
          <p:cNvSpPr/>
          <p:nvPr/>
        </p:nvSpPr>
        <p:spPr>
          <a:xfrm>
            <a:off x="1516579" y="2248865"/>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accent1"/>
                </a:solidFill>
                <a:latin typeface="Times New Roman" panose="02020603050405020304" pitchFamily="18" charset="0"/>
                <a:cs typeface="Times New Roman" panose="02020603050405020304" pitchFamily="18" charset="0"/>
              </a:rPr>
              <a:t>2</a:t>
            </a:r>
          </a:p>
        </p:txBody>
      </p:sp>
      <p:sp>
        <p:nvSpPr>
          <p:cNvPr id="8" name="Oval 7"/>
          <p:cNvSpPr/>
          <p:nvPr/>
        </p:nvSpPr>
        <p:spPr>
          <a:xfrm>
            <a:off x="1861486" y="2888884"/>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3</a:t>
            </a:r>
          </a:p>
        </p:txBody>
      </p:sp>
      <p:sp>
        <p:nvSpPr>
          <p:cNvPr id="9" name="Oval 8"/>
          <p:cNvSpPr/>
          <p:nvPr/>
        </p:nvSpPr>
        <p:spPr>
          <a:xfrm>
            <a:off x="1927077" y="3561824"/>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4</a:t>
            </a:r>
          </a:p>
        </p:txBody>
      </p:sp>
      <p:sp>
        <p:nvSpPr>
          <p:cNvPr id="10" name="Oval 9"/>
          <p:cNvSpPr/>
          <p:nvPr/>
        </p:nvSpPr>
        <p:spPr>
          <a:xfrm>
            <a:off x="1861486" y="4252052"/>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5</a:t>
            </a:r>
          </a:p>
        </p:txBody>
      </p:sp>
      <p:sp>
        <p:nvSpPr>
          <p:cNvPr id="11" name="Oval 10"/>
          <p:cNvSpPr/>
          <p:nvPr/>
        </p:nvSpPr>
        <p:spPr>
          <a:xfrm>
            <a:off x="1516579" y="4892071"/>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6</a:t>
            </a:r>
          </a:p>
        </p:txBody>
      </p:sp>
      <p:sp>
        <p:nvSpPr>
          <p:cNvPr id="12" name="Oval 11"/>
          <p:cNvSpPr/>
          <p:nvPr/>
        </p:nvSpPr>
        <p:spPr>
          <a:xfrm>
            <a:off x="821465" y="5490525"/>
            <a:ext cx="408494"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7</a:t>
            </a:r>
          </a:p>
        </p:txBody>
      </p:sp>
      <p:sp>
        <p:nvSpPr>
          <p:cNvPr id="5" name="Title 4">
            <a:extLst>
              <a:ext uri="{FF2B5EF4-FFF2-40B4-BE49-F238E27FC236}">
                <a16:creationId xmlns:a16="http://schemas.microsoft.com/office/drawing/2014/main" id="{DE449A9C-146B-40B8-907E-7BFBABC2EF2B}"/>
              </a:ext>
            </a:extLst>
          </p:cNvPr>
          <p:cNvSpPr>
            <a:spLocks noGrp="1"/>
          </p:cNvSpPr>
          <p:nvPr>
            <p:ph type="title"/>
          </p:nvPr>
        </p:nvSpPr>
        <p:spPr/>
        <p:txBody>
          <a:bodyPr/>
          <a:lstStyle/>
          <a:p>
            <a:r>
              <a:rPr lang="en-IN" dirty="0">
                <a:solidFill>
                  <a:schemeClr val="accent1"/>
                </a:solidFill>
              </a:rPr>
              <a:t>Contents</a:t>
            </a:r>
          </a:p>
        </p:txBody>
      </p:sp>
      <p:pic>
        <p:nvPicPr>
          <p:cNvPr id="22" name="Picture 8" descr="Image result for breast cancer png">
            <a:extLst>
              <a:ext uri="{FF2B5EF4-FFF2-40B4-BE49-F238E27FC236}">
                <a16:creationId xmlns:a16="http://schemas.microsoft.com/office/drawing/2014/main" id="{422976FA-357B-4ECF-8FCE-8B87335005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41" r="13066"/>
          <a:stretch/>
        </p:blipFill>
        <p:spPr bwMode="auto">
          <a:xfrm>
            <a:off x="110671" y="2684331"/>
            <a:ext cx="1464151" cy="206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2415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a:xfrm>
            <a:off x="2895600" y="764373"/>
            <a:ext cx="8610600" cy="507831"/>
          </a:xfrm>
        </p:spPr>
        <p:txBody>
          <a:bodyPr/>
          <a:lstStyle/>
          <a:p>
            <a:r>
              <a:rPr lang="en-IN" dirty="0"/>
              <a:t>Business understanding</a:t>
            </a:r>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p:txBody>
          <a:bodyPr/>
          <a:lstStyle/>
          <a:p>
            <a:r>
              <a:rPr lang="en-US" dirty="0"/>
              <a:t>The main objective of this is to predict the correct type of tumor on patients. This can hugely benefit both the doctors and patients.</a:t>
            </a:r>
          </a:p>
          <a:p>
            <a:r>
              <a:rPr lang="en-US" dirty="0"/>
              <a:t>It helps lower the cost on medication for the patient and also correct identification and on-time treatment may save many lives.</a:t>
            </a:r>
          </a:p>
        </p:txBody>
      </p:sp>
      <p:sp>
        <p:nvSpPr>
          <p:cNvPr id="4" name="Content Placeholder 2">
            <a:extLst>
              <a:ext uri="{FF2B5EF4-FFF2-40B4-BE49-F238E27FC236}">
                <a16:creationId xmlns:a16="http://schemas.microsoft.com/office/drawing/2014/main" id="{DF2C9790-A111-4030-8DAA-AE3C32AE5687}"/>
              </a:ext>
            </a:extLst>
          </p:cNvPr>
          <p:cNvSpPr txBox="1">
            <a:spLocks/>
          </p:cNvSpPr>
          <p:nvPr/>
        </p:nvSpPr>
        <p:spPr>
          <a:xfrm>
            <a:off x="2400761" y="3633822"/>
            <a:ext cx="7390478" cy="1131079"/>
          </a:xfrm>
          <a:prstGeom prst="rect">
            <a:avLst/>
          </a:prstGeom>
        </p:spPr>
        <p:txBody>
          <a:bodyPr vert="horz"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lgn="ctr">
              <a:buNone/>
            </a:pPr>
            <a:r>
              <a:rPr lang="en-US" sz="2500" b="1" dirty="0">
                <a:solidFill>
                  <a:schemeClr val="accent1"/>
                </a:solidFill>
                <a:latin typeface="Georgia" panose="02040502050405020303" pitchFamily="18" charset="0"/>
              </a:rPr>
              <a:t>Is it possible to predict the type of tumor for Breast Cancer with the help of a cancer patient’s record?</a:t>
            </a:r>
          </a:p>
        </p:txBody>
      </p:sp>
    </p:spTree>
    <p:extLst>
      <p:ext uri="{BB962C8B-B14F-4D97-AF65-F5344CB8AC3E}">
        <p14:creationId xmlns:p14="http://schemas.microsoft.com/office/powerpoint/2010/main" val="42422703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6828457-1709-4BFD-A6E5-8EDCD155F348}"/>
              </a:ext>
            </a:extLst>
          </p:cNvPr>
          <p:cNvSpPr/>
          <p:nvPr/>
        </p:nvSpPr>
        <p:spPr>
          <a:xfrm>
            <a:off x="2056315" y="2870058"/>
            <a:ext cx="7565603" cy="423446"/>
          </a:xfrm>
          <a:prstGeom prst="rect">
            <a:avLst/>
          </a:prstGeom>
          <a:gradFill flip="none" rotWithShape="1">
            <a:gsLst>
              <a:gs pos="0">
                <a:schemeClr val="accent1">
                  <a:lumMod val="40000"/>
                  <a:lumOff val="6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14" name="TextBox 13"/>
          <p:cNvSpPr txBox="1"/>
          <p:nvPr/>
        </p:nvSpPr>
        <p:spPr>
          <a:xfrm>
            <a:off x="1483241" y="1668167"/>
            <a:ext cx="1457130"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Introduction</a:t>
            </a:r>
          </a:p>
        </p:txBody>
      </p:sp>
      <p:sp>
        <p:nvSpPr>
          <p:cNvPr id="15" name="TextBox 14"/>
          <p:cNvSpPr txBox="1"/>
          <p:nvPr/>
        </p:nvSpPr>
        <p:spPr>
          <a:xfrm>
            <a:off x="2165205" y="2266621"/>
            <a:ext cx="2862963" cy="353943"/>
          </a:xfrm>
          <a:prstGeom prst="rect">
            <a:avLst/>
          </a:prstGeom>
          <a:noFill/>
        </p:spPr>
        <p:txBody>
          <a:bodyPr wrap="none" lIns="0" tIns="0" rIns="0" bIns="0" rtlCol="0" anchor="ctr">
            <a:spAutoFit/>
          </a:bodyPr>
          <a:lstStyle/>
          <a:p>
            <a:r>
              <a:rPr lang="en-IN" sz="2300">
                <a:solidFill>
                  <a:schemeClr val="bg1">
                    <a:lumMod val="75000"/>
                  </a:schemeClr>
                </a:solidFill>
                <a:latin typeface="Times New Roman" panose="02020603050405020304" pitchFamily="18" charset="0"/>
                <a:cs typeface="Times New Roman" panose="02020603050405020304" pitchFamily="18" charset="0"/>
              </a:rPr>
              <a:t>Business Understanding</a:t>
            </a:r>
            <a:endParaRPr lang="en-IN" sz="23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2447059" y="2906640"/>
            <a:ext cx="2563202" cy="353943"/>
          </a:xfrm>
          <a:prstGeom prst="rect">
            <a:avLst/>
          </a:prstGeom>
          <a:noFill/>
        </p:spPr>
        <p:txBody>
          <a:bodyPr wrap="none" lIns="0" tIns="0" rIns="0" bIns="0" rtlCol="0" anchor="ctr">
            <a:spAutoFit/>
          </a:bodyPr>
          <a:lstStyle/>
          <a:p>
            <a:r>
              <a:rPr lang="en-IN" sz="2300" b="1">
                <a:solidFill>
                  <a:schemeClr val="accent1"/>
                </a:solidFill>
                <a:latin typeface="Times New Roman" panose="02020603050405020304" pitchFamily="18" charset="0"/>
                <a:cs typeface="Times New Roman" panose="02020603050405020304" pitchFamily="18" charset="0"/>
              </a:rPr>
              <a:t>Data Understanding</a:t>
            </a:r>
            <a:endParaRPr lang="en-IN" sz="2300" b="1" dirty="0">
              <a:solidFill>
                <a:schemeClr val="accent1"/>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539900" y="3579580"/>
            <a:ext cx="1974900"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Data Preparation</a:t>
            </a:r>
          </a:p>
        </p:txBody>
      </p:sp>
      <p:sp>
        <p:nvSpPr>
          <p:cNvPr id="18" name="TextBox 17"/>
          <p:cNvSpPr txBox="1"/>
          <p:nvPr/>
        </p:nvSpPr>
        <p:spPr>
          <a:xfrm>
            <a:off x="2447059" y="4269808"/>
            <a:ext cx="1861087"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Data Modelling</a:t>
            </a:r>
          </a:p>
        </p:txBody>
      </p:sp>
      <p:sp>
        <p:nvSpPr>
          <p:cNvPr id="19" name="TextBox 18"/>
          <p:cNvSpPr txBox="1"/>
          <p:nvPr/>
        </p:nvSpPr>
        <p:spPr>
          <a:xfrm>
            <a:off x="2165205" y="4909827"/>
            <a:ext cx="1458733"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Deployment</a:t>
            </a:r>
          </a:p>
        </p:txBody>
      </p:sp>
      <p:sp>
        <p:nvSpPr>
          <p:cNvPr id="20" name="TextBox 19"/>
          <p:cNvSpPr txBox="1"/>
          <p:nvPr/>
        </p:nvSpPr>
        <p:spPr>
          <a:xfrm>
            <a:off x="1483241" y="5508281"/>
            <a:ext cx="1344920" cy="353943"/>
          </a:xfrm>
          <a:prstGeom prst="rect">
            <a:avLst/>
          </a:prstGeom>
          <a:noFill/>
        </p:spPr>
        <p:txBody>
          <a:bodyPr wrap="none" lIns="0" tIns="0" rIns="0" bIns="0" rtlCol="0" anchor="ctr">
            <a:spAutoFit/>
          </a:bodyPr>
          <a:lstStyle/>
          <a:p>
            <a:r>
              <a:rPr lang="en-IN" sz="2300">
                <a:solidFill>
                  <a:schemeClr val="bg1">
                    <a:lumMod val="75000"/>
                  </a:schemeClr>
                </a:solidFill>
                <a:latin typeface="Times New Roman" panose="02020603050405020304" pitchFamily="18" charset="0"/>
                <a:cs typeface="Times New Roman" panose="02020603050405020304" pitchFamily="18" charset="0"/>
              </a:rPr>
              <a:t>Conclusion</a:t>
            </a:r>
            <a:endParaRPr lang="en-IN" sz="23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3" name="Arc 2">
            <a:extLst>
              <a:ext uri="{FF2B5EF4-FFF2-40B4-BE49-F238E27FC236}">
                <a16:creationId xmlns:a16="http://schemas.microsoft.com/office/drawing/2014/main" id="{FD1BCE25-739C-4D06-B924-F870390F4BD5}"/>
              </a:ext>
            </a:extLst>
          </p:cNvPr>
          <p:cNvSpPr/>
          <p:nvPr/>
        </p:nvSpPr>
        <p:spPr>
          <a:xfrm>
            <a:off x="-2170384" y="1596551"/>
            <a:ext cx="4320000" cy="4320000"/>
          </a:xfrm>
          <a:prstGeom prst="arc">
            <a:avLst>
              <a:gd name="adj1" fmla="val 16248213"/>
              <a:gd name="adj2" fmla="val 536993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Oval 5"/>
          <p:cNvSpPr/>
          <p:nvPr/>
        </p:nvSpPr>
        <p:spPr>
          <a:xfrm>
            <a:off x="821465" y="1650411"/>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1</a:t>
            </a:r>
          </a:p>
        </p:txBody>
      </p:sp>
      <p:sp>
        <p:nvSpPr>
          <p:cNvPr id="7" name="Oval 6"/>
          <p:cNvSpPr/>
          <p:nvPr/>
        </p:nvSpPr>
        <p:spPr>
          <a:xfrm>
            <a:off x="1516579" y="2248865"/>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2</a:t>
            </a:r>
          </a:p>
        </p:txBody>
      </p:sp>
      <p:sp>
        <p:nvSpPr>
          <p:cNvPr id="8" name="Oval 7"/>
          <p:cNvSpPr/>
          <p:nvPr/>
        </p:nvSpPr>
        <p:spPr>
          <a:xfrm>
            <a:off x="1861486" y="2888884"/>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accent1"/>
                </a:solidFill>
                <a:latin typeface="Times New Roman" panose="02020603050405020304" pitchFamily="18" charset="0"/>
                <a:cs typeface="Times New Roman" panose="02020603050405020304" pitchFamily="18" charset="0"/>
              </a:rPr>
              <a:t>3</a:t>
            </a:r>
          </a:p>
        </p:txBody>
      </p:sp>
      <p:sp>
        <p:nvSpPr>
          <p:cNvPr id="9" name="Oval 8"/>
          <p:cNvSpPr/>
          <p:nvPr/>
        </p:nvSpPr>
        <p:spPr>
          <a:xfrm>
            <a:off x="1927077" y="3561824"/>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4</a:t>
            </a:r>
          </a:p>
        </p:txBody>
      </p:sp>
      <p:sp>
        <p:nvSpPr>
          <p:cNvPr id="10" name="Oval 9"/>
          <p:cNvSpPr/>
          <p:nvPr/>
        </p:nvSpPr>
        <p:spPr>
          <a:xfrm>
            <a:off x="1861486" y="4252052"/>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5</a:t>
            </a:r>
          </a:p>
        </p:txBody>
      </p:sp>
      <p:sp>
        <p:nvSpPr>
          <p:cNvPr id="11" name="Oval 10"/>
          <p:cNvSpPr/>
          <p:nvPr/>
        </p:nvSpPr>
        <p:spPr>
          <a:xfrm>
            <a:off x="1516579" y="4892071"/>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6</a:t>
            </a:r>
          </a:p>
        </p:txBody>
      </p:sp>
      <p:sp>
        <p:nvSpPr>
          <p:cNvPr id="12" name="Oval 11"/>
          <p:cNvSpPr/>
          <p:nvPr/>
        </p:nvSpPr>
        <p:spPr>
          <a:xfrm>
            <a:off x="821465" y="5490525"/>
            <a:ext cx="408494"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7</a:t>
            </a:r>
          </a:p>
        </p:txBody>
      </p:sp>
      <p:sp>
        <p:nvSpPr>
          <p:cNvPr id="5" name="Title 4">
            <a:extLst>
              <a:ext uri="{FF2B5EF4-FFF2-40B4-BE49-F238E27FC236}">
                <a16:creationId xmlns:a16="http://schemas.microsoft.com/office/drawing/2014/main" id="{DE449A9C-146B-40B8-907E-7BFBABC2EF2B}"/>
              </a:ext>
            </a:extLst>
          </p:cNvPr>
          <p:cNvSpPr>
            <a:spLocks noGrp="1"/>
          </p:cNvSpPr>
          <p:nvPr>
            <p:ph type="title"/>
          </p:nvPr>
        </p:nvSpPr>
        <p:spPr/>
        <p:txBody>
          <a:bodyPr/>
          <a:lstStyle/>
          <a:p>
            <a:r>
              <a:rPr lang="en-IN" dirty="0">
                <a:solidFill>
                  <a:schemeClr val="accent1"/>
                </a:solidFill>
              </a:rPr>
              <a:t>Contents</a:t>
            </a:r>
          </a:p>
        </p:txBody>
      </p:sp>
      <p:pic>
        <p:nvPicPr>
          <p:cNvPr id="22" name="Picture 8" descr="Image result for breast cancer png">
            <a:extLst>
              <a:ext uri="{FF2B5EF4-FFF2-40B4-BE49-F238E27FC236}">
                <a16:creationId xmlns:a16="http://schemas.microsoft.com/office/drawing/2014/main" id="{996F10B8-BED8-4361-B9A5-9A8B2C590E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41" r="13066"/>
          <a:stretch/>
        </p:blipFill>
        <p:spPr bwMode="auto">
          <a:xfrm>
            <a:off x="110671" y="2684331"/>
            <a:ext cx="1464151" cy="206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595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p:txBody>
          <a:bodyPr/>
          <a:lstStyle/>
          <a:p>
            <a:r>
              <a:rPr lang="en-IN" dirty="0"/>
              <a:t>DATA understanding</a:t>
            </a:r>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a:xfrm>
            <a:off x="685800" y="1569494"/>
            <a:ext cx="10820400" cy="4774640"/>
          </a:xfrm>
        </p:spPr>
        <p:txBody>
          <a:bodyPr>
            <a:spAutoFit/>
          </a:bodyPr>
          <a:lstStyle/>
          <a:p>
            <a:pPr marL="0" indent="0">
              <a:buNone/>
            </a:pPr>
            <a:r>
              <a:rPr lang="en-US" dirty="0"/>
              <a:t>The Breast Cancer dataset contains the diagnosis and a set of 30 features describing the characteristics of the cell nuclei present in the digitized image of a fine needle aspirate (FNA) of a breast mass. Ten real-valued features are computed for each cell nucleus.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‘mean’, standard error (‘SE’) and ‘worst’ (mean of the three largest values) of these features were computed for each image, resulting in 30 features.</a:t>
            </a:r>
          </a:p>
        </p:txBody>
      </p:sp>
      <p:sp>
        <p:nvSpPr>
          <p:cNvPr id="5" name="TextBox 4">
            <a:extLst>
              <a:ext uri="{FF2B5EF4-FFF2-40B4-BE49-F238E27FC236}">
                <a16:creationId xmlns:a16="http://schemas.microsoft.com/office/drawing/2014/main" id="{34537A51-F5A5-4057-A574-828F423FE756}"/>
              </a:ext>
            </a:extLst>
          </p:cNvPr>
          <p:cNvSpPr txBox="1"/>
          <p:nvPr/>
        </p:nvSpPr>
        <p:spPr>
          <a:xfrm>
            <a:off x="805220" y="2672737"/>
            <a:ext cx="3534552" cy="2645853"/>
          </a:xfrm>
          <a:prstGeom prst="rect">
            <a:avLst/>
          </a:prstGeom>
          <a:noFill/>
        </p:spPr>
        <p:txBody>
          <a:bodyPr wrap="square" lIns="0" tIns="0" rIns="0" bIns="0" rtlCol="0">
            <a:spAutoFit/>
          </a:bodyPr>
          <a:lstStyle/>
          <a:p>
            <a:pPr marL="457200" indent="-457200" defTabSz="914400">
              <a:lnSpc>
                <a:spcPct val="90000"/>
              </a:lnSpc>
              <a:spcBef>
                <a:spcPts val="1000"/>
              </a:spcBef>
              <a:buFont typeface="+mj-lt"/>
              <a:buAutoNum type="alphaLcParenR"/>
            </a:pPr>
            <a:r>
              <a:rPr lang="en-US" sz="2200" dirty="0">
                <a:latin typeface="Times New Roman" panose="02020603050405020304" pitchFamily="18" charset="0"/>
                <a:cs typeface="Times New Roman" panose="02020603050405020304" pitchFamily="18" charset="0"/>
              </a:rPr>
              <a:t>Radius </a:t>
            </a:r>
          </a:p>
          <a:p>
            <a:pPr marL="457200" indent="-457200" defTabSz="914400">
              <a:lnSpc>
                <a:spcPct val="90000"/>
              </a:lnSpc>
              <a:spcBef>
                <a:spcPts val="1000"/>
              </a:spcBef>
              <a:buFont typeface="+mj-lt"/>
              <a:buAutoNum type="alphaLcParenR"/>
            </a:pPr>
            <a:r>
              <a:rPr lang="en-US" sz="2200" dirty="0">
                <a:latin typeface="Times New Roman" panose="02020603050405020304" pitchFamily="18" charset="0"/>
                <a:cs typeface="Times New Roman" panose="02020603050405020304" pitchFamily="18" charset="0"/>
              </a:rPr>
              <a:t>Texture (SD of gray-scale values) </a:t>
            </a:r>
          </a:p>
          <a:p>
            <a:pPr marL="457200" indent="-457200" defTabSz="914400">
              <a:lnSpc>
                <a:spcPct val="90000"/>
              </a:lnSpc>
              <a:spcBef>
                <a:spcPts val="1000"/>
              </a:spcBef>
              <a:buFont typeface="+mj-lt"/>
              <a:buAutoNum type="alphaLcParenR"/>
            </a:pPr>
            <a:r>
              <a:rPr lang="en-US" sz="2200" dirty="0">
                <a:latin typeface="Times New Roman" panose="02020603050405020304" pitchFamily="18" charset="0"/>
                <a:cs typeface="Times New Roman" panose="02020603050405020304" pitchFamily="18" charset="0"/>
              </a:rPr>
              <a:t>Perimeter </a:t>
            </a:r>
          </a:p>
          <a:p>
            <a:pPr marL="457200" indent="-457200" defTabSz="914400">
              <a:lnSpc>
                <a:spcPct val="90000"/>
              </a:lnSpc>
              <a:spcBef>
                <a:spcPts val="1000"/>
              </a:spcBef>
              <a:buFont typeface="+mj-lt"/>
              <a:buAutoNum type="alphaLcParenR"/>
            </a:pPr>
            <a:r>
              <a:rPr lang="en-US" sz="2200" dirty="0">
                <a:latin typeface="Times New Roman" panose="02020603050405020304" pitchFamily="18" charset="0"/>
                <a:cs typeface="Times New Roman" panose="02020603050405020304" pitchFamily="18" charset="0"/>
              </a:rPr>
              <a:t>Area </a:t>
            </a:r>
          </a:p>
          <a:p>
            <a:pPr marL="457200" indent="-457200" defTabSz="914400">
              <a:lnSpc>
                <a:spcPct val="90000"/>
              </a:lnSpc>
              <a:spcBef>
                <a:spcPts val="1000"/>
              </a:spcBef>
              <a:buFont typeface="+mj-lt"/>
              <a:buAutoNum type="alphaLcParenR"/>
            </a:pPr>
            <a:r>
              <a:rPr lang="en-US" sz="2200" dirty="0">
                <a:latin typeface="Times New Roman" panose="02020603050405020304" pitchFamily="18" charset="0"/>
                <a:cs typeface="Times New Roman" panose="02020603050405020304" pitchFamily="18" charset="0"/>
              </a:rPr>
              <a:t>Smoothness (local variation in radius lengths)</a:t>
            </a:r>
          </a:p>
        </p:txBody>
      </p:sp>
      <p:sp>
        <p:nvSpPr>
          <p:cNvPr id="6" name="TextBox 5">
            <a:extLst>
              <a:ext uri="{FF2B5EF4-FFF2-40B4-BE49-F238E27FC236}">
                <a16:creationId xmlns:a16="http://schemas.microsoft.com/office/drawing/2014/main" id="{56AEF053-7896-4CC3-85B4-43994D788F0D}"/>
              </a:ext>
            </a:extLst>
          </p:cNvPr>
          <p:cNvSpPr txBox="1"/>
          <p:nvPr/>
        </p:nvSpPr>
        <p:spPr>
          <a:xfrm>
            <a:off x="4818743" y="2672737"/>
            <a:ext cx="6687457" cy="2341154"/>
          </a:xfrm>
          <a:prstGeom prst="rect">
            <a:avLst/>
          </a:prstGeom>
          <a:noFill/>
        </p:spPr>
        <p:txBody>
          <a:bodyPr wrap="square" lIns="0" tIns="0" rIns="0" bIns="0" rtlCol="0">
            <a:spAutoFit/>
          </a:bodyPr>
          <a:lstStyle/>
          <a:p>
            <a:pPr marL="457200" indent="-457200" defTabSz="914400">
              <a:lnSpc>
                <a:spcPct val="90000"/>
              </a:lnSpc>
              <a:spcBef>
                <a:spcPts val="1000"/>
              </a:spcBef>
              <a:buFont typeface="+mj-lt"/>
              <a:buAutoNum type="alphaLcParenR" startAt="6"/>
            </a:pPr>
            <a:r>
              <a:rPr lang="en-US" sz="2200" dirty="0">
                <a:latin typeface="Times New Roman" panose="02020603050405020304" pitchFamily="18" charset="0"/>
                <a:cs typeface="Times New Roman" panose="02020603050405020304" pitchFamily="18" charset="0"/>
              </a:rPr>
              <a:t>Compactness (perimeter^2 / area - 1.0)  </a:t>
            </a:r>
          </a:p>
          <a:p>
            <a:pPr marL="457200" indent="-457200" defTabSz="914400">
              <a:lnSpc>
                <a:spcPct val="90000"/>
              </a:lnSpc>
              <a:spcBef>
                <a:spcPts val="1000"/>
              </a:spcBef>
              <a:buFont typeface="+mj-lt"/>
              <a:buAutoNum type="alphaLcParenR" startAt="6"/>
            </a:pPr>
            <a:r>
              <a:rPr lang="en-US" sz="2200" dirty="0">
                <a:latin typeface="Times New Roman" panose="02020603050405020304" pitchFamily="18" charset="0"/>
                <a:cs typeface="Times New Roman" panose="02020603050405020304" pitchFamily="18" charset="0"/>
              </a:rPr>
              <a:t>Concavity (severity of concave portions of the contour) </a:t>
            </a:r>
          </a:p>
          <a:p>
            <a:pPr marL="457200" indent="-457200" defTabSz="914400">
              <a:lnSpc>
                <a:spcPct val="90000"/>
              </a:lnSpc>
              <a:spcBef>
                <a:spcPts val="1000"/>
              </a:spcBef>
              <a:buFont typeface="+mj-lt"/>
              <a:buAutoNum type="alphaLcParenR" startAt="6"/>
            </a:pPr>
            <a:r>
              <a:rPr lang="en-US" sz="2200" dirty="0">
                <a:latin typeface="Times New Roman" panose="02020603050405020304" pitchFamily="18" charset="0"/>
                <a:cs typeface="Times New Roman" panose="02020603050405020304" pitchFamily="18" charset="0"/>
              </a:rPr>
              <a:t>Concave points (number of concave portions of the contour) </a:t>
            </a:r>
          </a:p>
          <a:p>
            <a:pPr marL="457200" indent="-457200" defTabSz="914400">
              <a:lnSpc>
                <a:spcPct val="90000"/>
              </a:lnSpc>
              <a:spcBef>
                <a:spcPts val="1000"/>
              </a:spcBef>
              <a:buFont typeface="+mj-lt"/>
              <a:buAutoNum type="alphaLcParenR" startAt="6"/>
            </a:pPr>
            <a:r>
              <a:rPr lang="en-US" sz="2200" dirty="0">
                <a:latin typeface="Times New Roman" panose="02020603050405020304" pitchFamily="18" charset="0"/>
                <a:cs typeface="Times New Roman" panose="02020603050405020304" pitchFamily="18" charset="0"/>
              </a:rPr>
              <a:t>Symmetry</a:t>
            </a:r>
          </a:p>
          <a:p>
            <a:pPr marL="457200" indent="-457200" defTabSz="914400">
              <a:lnSpc>
                <a:spcPct val="90000"/>
              </a:lnSpc>
              <a:spcBef>
                <a:spcPts val="1000"/>
              </a:spcBef>
              <a:buFont typeface="+mj-lt"/>
              <a:buAutoNum type="alphaLcParenR" startAt="6"/>
            </a:pPr>
            <a:r>
              <a:rPr lang="en-US" sz="2200" dirty="0">
                <a:latin typeface="Times New Roman" panose="02020603050405020304" pitchFamily="18" charset="0"/>
                <a:cs typeface="Times New Roman" panose="02020603050405020304" pitchFamily="18" charset="0"/>
              </a:rPr>
              <a:t>Fractal dimension ("coastline approximation" - 1)</a:t>
            </a:r>
          </a:p>
        </p:txBody>
      </p:sp>
      <p:cxnSp>
        <p:nvCxnSpPr>
          <p:cNvPr id="8" name="Straight Connector 7">
            <a:extLst>
              <a:ext uri="{FF2B5EF4-FFF2-40B4-BE49-F238E27FC236}">
                <a16:creationId xmlns:a16="http://schemas.microsoft.com/office/drawing/2014/main" id="{1D47627F-BB83-469F-B6E6-C27397F0C883}"/>
              </a:ext>
            </a:extLst>
          </p:cNvPr>
          <p:cNvCxnSpPr/>
          <p:nvPr/>
        </p:nvCxnSpPr>
        <p:spPr>
          <a:xfrm>
            <a:off x="4529229" y="2627791"/>
            <a:ext cx="0" cy="2773556"/>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9593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6828457-1709-4BFD-A6E5-8EDCD155F348}"/>
              </a:ext>
            </a:extLst>
          </p:cNvPr>
          <p:cNvSpPr/>
          <p:nvPr/>
        </p:nvSpPr>
        <p:spPr>
          <a:xfrm>
            <a:off x="2121906" y="3551538"/>
            <a:ext cx="7565603" cy="423446"/>
          </a:xfrm>
          <a:prstGeom prst="rect">
            <a:avLst/>
          </a:prstGeom>
          <a:gradFill flip="none" rotWithShape="1">
            <a:gsLst>
              <a:gs pos="0">
                <a:schemeClr val="accent1">
                  <a:lumMod val="40000"/>
                  <a:lumOff val="6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solidFill>
                <a:schemeClr val="tx1"/>
              </a:solidFill>
            </a:endParaRPr>
          </a:p>
        </p:txBody>
      </p:sp>
      <p:sp>
        <p:nvSpPr>
          <p:cNvPr id="14" name="TextBox 13"/>
          <p:cNvSpPr txBox="1"/>
          <p:nvPr/>
        </p:nvSpPr>
        <p:spPr>
          <a:xfrm>
            <a:off x="1483241" y="1668167"/>
            <a:ext cx="1457130"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Introduction</a:t>
            </a:r>
          </a:p>
        </p:txBody>
      </p:sp>
      <p:sp>
        <p:nvSpPr>
          <p:cNvPr id="15" name="TextBox 14"/>
          <p:cNvSpPr txBox="1"/>
          <p:nvPr/>
        </p:nvSpPr>
        <p:spPr>
          <a:xfrm>
            <a:off x="2165205" y="2266621"/>
            <a:ext cx="2862963" cy="353943"/>
          </a:xfrm>
          <a:prstGeom prst="rect">
            <a:avLst/>
          </a:prstGeom>
          <a:noFill/>
        </p:spPr>
        <p:txBody>
          <a:bodyPr wrap="none" lIns="0" tIns="0" rIns="0" bIns="0" rtlCol="0" anchor="ctr">
            <a:spAutoFit/>
          </a:bodyPr>
          <a:lstStyle/>
          <a:p>
            <a:r>
              <a:rPr lang="en-IN" sz="2300">
                <a:solidFill>
                  <a:schemeClr val="bg1">
                    <a:lumMod val="75000"/>
                  </a:schemeClr>
                </a:solidFill>
                <a:latin typeface="Times New Roman" panose="02020603050405020304" pitchFamily="18" charset="0"/>
                <a:cs typeface="Times New Roman" panose="02020603050405020304" pitchFamily="18" charset="0"/>
              </a:rPr>
              <a:t>Business Understanding</a:t>
            </a:r>
            <a:endParaRPr lang="en-IN" sz="23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2447059" y="2906640"/>
            <a:ext cx="2369238" cy="353943"/>
          </a:xfrm>
          <a:prstGeom prst="rect">
            <a:avLst/>
          </a:prstGeom>
          <a:noFill/>
        </p:spPr>
        <p:txBody>
          <a:bodyPr wrap="none" lIns="0" tIns="0" rIns="0" bIns="0" rtlCol="0" anchor="ctr">
            <a:spAutoFit/>
          </a:bodyPr>
          <a:lstStyle/>
          <a:p>
            <a:r>
              <a:rPr lang="en-IN" sz="2300">
                <a:solidFill>
                  <a:schemeClr val="bg1">
                    <a:lumMod val="75000"/>
                  </a:schemeClr>
                </a:solidFill>
                <a:latin typeface="Times New Roman" panose="02020603050405020304" pitchFamily="18" charset="0"/>
                <a:cs typeface="Times New Roman" panose="02020603050405020304" pitchFamily="18" charset="0"/>
              </a:rPr>
              <a:t>Data Understanding</a:t>
            </a:r>
            <a:endParaRPr lang="en-IN" sz="23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539900" y="3579580"/>
            <a:ext cx="2197205" cy="353943"/>
          </a:xfrm>
          <a:prstGeom prst="rect">
            <a:avLst/>
          </a:prstGeom>
          <a:noFill/>
        </p:spPr>
        <p:txBody>
          <a:bodyPr wrap="none" lIns="0" tIns="0" rIns="0" bIns="0" rtlCol="0" anchor="ctr">
            <a:spAutoFit/>
          </a:bodyPr>
          <a:lstStyle/>
          <a:p>
            <a:r>
              <a:rPr lang="en-IN" sz="2300" b="1" dirty="0">
                <a:solidFill>
                  <a:schemeClr val="accent1"/>
                </a:solidFill>
                <a:latin typeface="Times New Roman" panose="02020603050405020304" pitchFamily="18" charset="0"/>
                <a:cs typeface="Times New Roman" panose="02020603050405020304" pitchFamily="18" charset="0"/>
              </a:rPr>
              <a:t>Data Preparation</a:t>
            </a:r>
          </a:p>
        </p:txBody>
      </p:sp>
      <p:sp>
        <p:nvSpPr>
          <p:cNvPr id="18" name="TextBox 17"/>
          <p:cNvSpPr txBox="1"/>
          <p:nvPr/>
        </p:nvSpPr>
        <p:spPr>
          <a:xfrm>
            <a:off x="2447059" y="4269808"/>
            <a:ext cx="1861087"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Data Modelling</a:t>
            </a:r>
          </a:p>
        </p:txBody>
      </p:sp>
      <p:sp>
        <p:nvSpPr>
          <p:cNvPr id="19" name="TextBox 18"/>
          <p:cNvSpPr txBox="1"/>
          <p:nvPr/>
        </p:nvSpPr>
        <p:spPr>
          <a:xfrm>
            <a:off x="2165205" y="4909827"/>
            <a:ext cx="1458733" cy="353943"/>
          </a:xfrm>
          <a:prstGeom prst="rect">
            <a:avLst/>
          </a:prstGeom>
          <a:noFill/>
        </p:spPr>
        <p:txBody>
          <a:bodyPr wrap="none" lIns="0" tIns="0" rIns="0" bIns="0" rtlCol="0" anchor="ctr">
            <a:spAutoFit/>
          </a:bodyPr>
          <a:lstStyle/>
          <a:p>
            <a:r>
              <a:rPr lang="en-IN" sz="2300" dirty="0">
                <a:solidFill>
                  <a:schemeClr val="bg1">
                    <a:lumMod val="75000"/>
                  </a:schemeClr>
                </a:solidFill>
                <a:latin typeface="Times New Roman" panose="02020603050405020304" pitchFamily="18" charset="0"/>
                <a:cs typeface="Times New Roman" panose="02020603050405020304" pitchFamily="18" charset="0"/>
              </a:rPr>
              <a:t>Deployment</a:t>
            </a:r>
          </a:p>
        </p:txBody>
      </p:sp>
      <p:sp>
        <p:nvSpPr>
          <p:cNvPr id="20" name="TextBox 19"/>
          <p:cNvSpPr txBox="1"/>
          <p:nvPr/>
        </p:nvSpPr>
        <p:spPr>
          <a:xfrm>
            <a:off x="1483241" y="5508281"/>
            <a:ext cx="1344920" cy="353943"/>
          </a:xfrm>
          <a:prstGeom prst="rect">
            <a:avLst/>
          </a:prstGeom>
          <a:noFill/>
        </p:spPr>
        <p:txBody>
          <a:bodyPr wrap="none" lIns="0" tIns="0" rIns="0" bIns="0" rtlCol="0" anchor="ctr">
            <a:spAutoFit/>
          </a:bodyPr>
          <a:lstStyle/>
          <a:p>
            <a:r>
              <a:rPr lang="en-IN" sz="2300">
                <a:solidFill>
                  <a:schemeClr val="bg1">
                    <a:lumMod val="75000"/>
                  </a:schemeClr>
                </a:solidFill>
                <a:latin typeface="Times New Roman" panose="02020603050405020304" pitchFamily="18" charset="0"/>
                <a:cs typeface="Times New Roman" panose="02020603050405020304" pitchFamily="18" charset="0"/>
              </a:rPr>
              <a:t>Conclusion</a:t>
            </a:r>
            <a:endParaRPr lang="en-IN" sz="230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3" name="Arc 2">
            <a:extLst>
              <a:ext uri="{FF2B5EF4-FFF2-40B4-BE49-F238E27FC236}">
                <a16:creationId xmlns:a16="http://schemas.microsoft.com/office/drawing/2014/main" id="{FD1BCE25-739C-4D06-B924-F870390F4BD5}"/>
              </a:ext>
            </a:extLst>
          </p:cNvPr>
          <p:cNvSpPr/>
          <p:nvPr/>
        </p:nvSpPr>
        <p:spPr>
          <a:xfrm>
            <a:off x="-2170384" y="1596551"/>
            <a:ext cx="4320000" cy="4320000"/>
          </a:xfrm>
          <a:prstGeom prst="arc">
            <a:avLst>
              <a:gd name="adj1" fmla="val 16248213"/>
              <a:gd name="adj2" fmla="val 536993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Oval 5"/>
          <p:cNvSpPr/>
          <p:nvPr/>
        </p:nvSpPr>
        <p:spPr>
          <a:xfrm>
            <a:off x="821465" y="1650411"/>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1</a:t>
            </a:r>
          </a:p>
        </p:txBody>
      </p:sp>
      <p:sp>
        <p:nvSpPr>
          <p:cNvPr id="7" name="Oval 6"/>
          <p:cNvSpPr/>
          <p:nvPr/>
        </p:nvSpPr>
        <p:spPr>
          <a:xfrm>
            <a:off x="1516579" y="2248865"/>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2</a:t>
            </a:r>
          </a:p>
        </p:txBody>
      </p:sp>
      <p:sp>
        <p:nvSpPr>
          <p:cNvPr id="8" name="Oval 7"/>
          <p:cNvSpPr/>
          <p:nvPr/>
        </p:nvSpPr>
        <p:spPr>
          <a:xfrm>
            <a:off x="1861486" y="2888884"/>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3</a:t>
            </a:r>
          </a:p>
        </p:txBody>
      </p:sp>
      <p:sp>
        <p:nvSpPr>
          <p:cNvPr id="9" name="Oval 8"/>
          <p:cNvSpPr/>
          <p:nvPr/>
        </p:nvSpPr>
        <p:spPr>
          <a:xfrm>
            <a:off x="1927077" y="3561824"/>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accent1"/>
                </a:solidFill>
                <a:latin typeface="Times New Roman" panose="02020603050405020304" pitchFamily="18" charset="0"/>
                <a:cs typeface="Times New Roman" panose="02020603050405020304" pitchFamily="18" charset="0"/>
              </a:rPr>
              <a:t>4</a:t>
            </a:r>
          </a:p>
        </p:txBody>
      </p:sp>
      <p:sp>
        <p:nvSpPr>
          <p:cNvPr id="10" name="Oval 9"/>
          <p:cNvSpPr/>
          <p:nvPr/>
        </p:nvSpPr>
        <p:spPr>
          <a:xfrm>
            <a:off x="1861486" y="4252052"/>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5</a:t>
            </a:r>
          </a:p>
        </p:txBody>
      </p:sp>
      <p:sp>
        <p:nvSpPr>
          <p:cNvPr id="11" name="Oval 10"/>
          <p:cNvSpPr/>
          <p:nvPr/>
        </p:nvSpPr>
        <p:spPr>
          <a:xfrm>
            <a:off x="1516579" y="4892071"/>
            <a:ext cx="389659"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6</a:t>
            </a:r>
          </a:p>
        </p:txBody>
      </p:sp>
      <p:sp>
        <p:nvSpPr>
          <p:cNvPr id="12" name="Oval 11"/>
          <p:cNvSpPr/>
          <p:nvPr/>
        </p:nvSpPr>
        <p:spPr>
          <a:xfrm>
            <a:off x="821465" y="5490525"/>
            <a:ext cx="408494" cy="38945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00" dirty="0">
                <a:solidFill>
                  <a:schemeClr val="bg1">
                    <a:lumMod val="75000"/>
                  </a:schemeClr>
                </a:solidFill>
                <a:latin typeface="Times New Roman" panose="02020603050405020304" pitchFamily="18" charset="0"/>
                <a:cs typeface="Times New Roman" panose="02020603050405020304" pitchFamily="18" charset="0"/>
              </a:rPr>
              <a:t>7</a:t>
            </a:r>
          </a:p>
        </p:txBody>
      </p:sp>
      <p:sp>
        <p:nvSpPr>
          <p:cNvPr id="5" name="Title 4">
            <a:extLst>
              <a:ext uri="{FF2B5EF4-FFF2-40B4-BE49-F238E27FC236}">
                <a16:creationId xmlns:a16="http://schemas.microsoft.com/office/drawing/2014/main" id="{DE449A9C-146B-40B8-907E-7BFBABC2EF2B}"/>
              </a:ext>
            </a:extLst>
          </p:cNvPr>
          <p:cNvSpPr>
            <a:spLocks noGrp="1"/>
          </p:cNvSpPr>
          <p:nvPr>
            <p:ph type="title"/>
          </p:nvPr>
        </p:nvSpPr>
        <p:spPr/>
        <p:txBody>
          <a:bodyPr/>
          <a:lstStyle/>
          <a:p>
            <a:r>
              <a:rPr lang="en-IN" dirty="0">
                <a:solidFill>
                  <a:schemeClr val="accent1"/>
                </a:solidFill>
              </a:rPr>
              <a:t>Contents</a:t>
            </a:r>
          </a:p>
        </p:txBody>
      </p:sp>
      <p:pic>
        <p:nvPicPr>
          <p:cNvPr id="22" name="Picture 8" descr="Image result for breast cancer png">
            <a:extLst>
              <a:ext uri="{FF2B5EF4-FFF2-40B4-BE49-F238E27FC236}">
                <a16:creationId xmlns:a16="http://schemas.microsoft.com/office/drawing/2014/main" id="{64D41F74-6AA8-4DFE-AE20-3FB9940CF0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141" r="13066"/>
          <a:stretch/>
        </p:blipFill>
        <p:spPr bwMode="auto">
          <a:xfrm>
            <a:off x="110671" y="2684331"/>
            <a:ext cx="1464151" cy="206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0671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020A-BA0F-4EC5-804A-F3473D2E0ECC}"/>
              </a:ext>
            </a:extLst>
          </p:cNvPr>
          <p:cNvSpPr>
            <a:spLocks noGrp="1"/>
          </p:cNvSpPr>
          <p:nvPr>
            <p:ph type="title"/>
          </p:nvPr>
        </p:nvSpPr>
        <p:spPr>
          <a:xfrm>
            <a:off x="2895600" y="764373"/>
            <a:ext cx="8610600" cy="507831"/>
          </a:xfrm>
        </p:spPr>
        <p:txBody>
          <a:bodyPr/>
          <a:lstStyle/>
          <a:p>
            <a:r>
              <a:rPr lang="en-IN" dirty="0"/>
              <a:t>Data preparation</a:t>
            </a:r>
          </a:p>
        </p:txBody>
      </p:sp>
      <p:sp>
        <p:nvSpPr>
          <p:cNvPr id="3" name="Content Placeholder 2">
            <a:extLst>
              <a:ext uri="{FF2B5EF4-FFF2-40B4-BE49-F238E27FC236}">
                <a16:creationId xmlns:a16="http://schemas.microsoft.com/office/drawing/2014/main" id="{8EA5E7BF-E617-4D31-AE42-54715413F32A}"/>
              </a:ext>
            </a:extLst>
          </p:cNvPr>
          <p:cNvSpPr>
            <a:spLocks noGrp="1"/>
          </p:cNvSpPr>
          <p:nvPr>
            <p:ph idx="1"/>
          </p:nvPr>
        </p:nvSpPr>
        <p:spPr/>
        <p:txBody>
          <a:bodyPr/>
          <a:lstStyle/>
          <a:p>
            <a:pPr marL="0" indent="0">
              <a:buNone/>
            </a:pPr>
            <a:r>
              <a:rPr lang="en-US" dirty="0"/>
              <a:t>The data preparation stage involves in refining the raw dataset by removing the missing values, identifying outliers, feature selection, dimension reduction etc.</a:t>
            </a:r>
          </a:p>
          <a:p>
            <a:pPr marL="457200" indent="-457200">
              <a:buFont typeface="+mj-lt"/>
              <a:buAutoNum type="arabicPeriod"/>
            </a:pPr>
            <a:r>
              <a:rPr lang="en-IN" b="1" dirty="0">
                <a:solidFill>
                  <a:schemeClr val="accent1"/>
                </a:solidFill>
              </a:rPr>
              <a:t>Removing unwanted variables: </a:t>
            </a:r>
            <a:r>
              <a:rPr lang="en-IN" dirty="0"/>
              <a:t>Here, we remove the first column ‘id’ and last column ‘x’ as they don’t provide any meaning information for our analysis. </a:t>
            </a:r>
          </a:p>
        </p:txBody>
      </p:sp>
      <p:pic>
        <p:nvPicPr>
          <p:cNvPr id="6" name="Picture 5">
            <a:extLst>
              <a:ext uri="{FF2B5EF4-FFF2-40B4-BE49-F238E27FC236}">
                <a16:creationId xmlns:a16="http://schemas.microsoft.com/office/drawing/2014/main" id="{A86FEA22-7A0C-410B-B330-008D1DB20EF9}"/>
              </a:ext>
            </a:extLst>
          </p:cNvPr>
          <p:cNvPicPr>
            <a:picLocks noChangeAspect="1"/>
          </p:cNvPicPr>
          <p:nvPr/>
        </p:nvPicPr>
        <p:blipFill>
          <a:blip r:embed="rId2"/>
          <a:stretch>
            <a:fillRect/>
          </a:stretch>
        </p:blipFill>
        <p:spPr>
          <a:xfrm>
            <a:off x="1250841" y="3012356"/>
            <a:ext cx="4294853" cy="3622326"/>
          </a:xfrm>
          <a:prstGeom prst="rect">
            <a:avLst/>
          </a:prstGeom>
        </p:spPr>
      </p:pic>
      <p:pic>
        <p:nvPicPr>
          <p:cNvPr id="7" name="Picture 6">
            <a:extLst>
              <a:ext uri="{FF2B5EF4-FFF2-40B4-BE49-F238E27FC236}">
                <a16:creationId xmlns:a16="http://schemas.microsoft.com/office/drawing/2014/main" id="{80D34777-A200-47AD-9213-56E33AA4237C}"/>
              </a:ext>
            </a:extLst>
          </p:cNvPr>
          <p:cNvPicPr>
            <a:picLocks noChangeAspect="1"/>
          </p:cNvPicPr>
          <p:nvPr/>
        </p:nvPicPr>
        <p:blipFill>
          <a:blip r:embed="rId3"/>
          <a:stretch>
            <a:fillRect/>
          </a:stretch>
        </p:blipFill>
        <p:spPr>
          <a:xfrm>
            <a:off x="6646308" y="3012356"/>
            <a:ext cx="4450492" cy="3622326"/>
          </a:xfrm>
          <a:prstGeom prst="rect">
            <a:avLst/>
          </a:prstGeom>
        </p:spPr>
      </p:pic>
      <p:sp>
        <p:nvSpPr>
          <p:cNvPr id="8" name="Arrow: Chevron 7">
            <a:extLst>
              <a:ext uri="{FF2B5EF4-FFF2-40B4-BE49-F238E27FC236}">
                <a16:creationId xmlns:a16="http://schemas.microsoft.com/office/drawing/2014/main" id="{CFDC353F-1673-4805-829E-D85A0CBCDBB4}"/>
              </a:ext>
            </a:extLst>
          </p:cNvPr>
          <p:cNvSpPr/>
          <p:nvPr/>
        </p:nvSpPr>
        <p:spPr>
          <a:xfrm>
            <a:off x="5917692" y="4568116"/>
            <a:ext cx="325008" cy="51080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5962948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otalTime>364</TotalTime>
  <Words>1320</Words>
  <Application>Microsoft Office PowerPoint</Application>
  <PresentationFormat>Widescreen</PresentationFormat>
  <Paragraphs>183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Century Gothic</vt:lpstr>
      <vt:lpstr>Courier New</vt:lpstr>
      <vt:lpstr>Georgia</vt:lpstr>
      <vt:lpstr>Times New Roman</vt:lpstr>
      <vt:lpstr>Vapor Trail</vt:lpstr>
      <vt:lpstr>A data mining Approach to predict the breast cancer</vt:lpstr>
      <vt:lpstr>Contents</vt:lpstr>
      <vt:lpstr>Introduction</vt:lpstr>
      <vt:lpstr>Contents</vt:lpstr>
      <vt:lpstr>Business understanding</vt:lpstr>
      <vt:lpstr>Contents</vt:lpstr>
      <vt:lpstr>DATA understanding</vt:lpstr>
      <vt:lpstr>Contents</vt:lpstr>
      <vt:lpstr>Data preparation</vt:lpstr>
      <vt:lpstr>Data preparation (cont’d.)</vt:lpstr>
      <vt:lpstr>Data preparation (cont’d.)</vt:lpstr>
      <vt:lpstr>Data preparation (cont’d.)</vt:lpstr>
      <vt:lpstr>Principal component analysis</vt:lpstr>
      <vt:lpstr>Correlation</vt:lpstr>
      <vt:lpstr>Contents</vt:lpstr>
      <vt:lpstr>Data modelling</vt:lpstr>
      <vt:lpstr>1. Naïve bayes</vt:lpstr>
      <vt:lpstr>2. Support vector machine</vt:lpstr>
      <vt:lpstr>3. Random forest</vt:lpstr>
      <vt:lpstr>Contents</vt:lpstr>
      <vt:lpstr>COMPARISON OF MODELS</vt:lpstr>
      <vt:lpstr>K-fold cross validation</vt:lpstr>
      <vt:lpstr>deployment</vt:lpstr>
      <vt:lpstr>Contents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Muthumani</dc:creator>
  <cp:lastModifiedBy>Vignesh Muthumani</cp:lastModifiedBy>
  <cp:revision>133</cp:revision>
  <dcterms:created xsi:type="dcterms:W3CDTF">2018-08-06T17:56:58Z</dcterms:created>
  <dcterms:modified xsi:type="dcterms:W3CDTF">2018-08-14T20:18:36Z</dcterms:modified>
</cp:coreProperties>
</file>