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140" autoAdjust="0"/>
    <p:restoredTop sz="94660"/>
  </p:normalViewPr>
  <p:slideViewPr>
    <p:cSldViewPr snapToGrid="0">
      <p:cViewPr varScale="1">
        <p:scale>
          <a:sx n="74" d="100"/>
          <a:sy n="74" d="100"/>
        </p:scale>
        <p:origin x="54" y="17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100" dirty="0" smtClean="0">
                <a:latin typeface="Georgia" panose="02040502050405020303" pitchFamily="18" charset="0"/>
              </a:rPr>
              <a:t>PROJECT REPORT </a:t>
            </a:r>
            <a:r>
              <a:rPr lang="en-US" sz="5100" b="1" dirty="0" smtClean="0">
                <a:latin typeface="Georgia" panose="02040502050405020303" pitchFamily="18" charset="0"/>
              </a:rPr>
              <a:t>-</a:t>
            </a:r>
            <a:r>
              <a:rPr lang="en-US" sz="5100" dirty="0" smtClean="0">
                <a:latin typeface="Georgia" panose="02040502050405020303" pitchFamily="18" charset="0"/>
              </a:rPr>
              <a:t> </a:t>
            </a:r>
            <a:r>
              <a:rPr lang="en-US" sz="5100" dirty="0">
                <a:latin typeface="Georgia" panose="02040502050405020303" pitchFamily="18" charset="0"/>
              </a:rPr>
              <a:t>CENSUS DATASET </a:t>
            </a:r>
          </a:p>
        </p:txBody>
      </p:sp>
      <p:sp>
        <p:nvSpPr>
          <p:cNvPr id="3" name="Subtitle 2"/>
          <p:cNvSpPr>
            <a:spLocks noGrp="1"/>
          </p:cNvSpPr>
          <p:nvPr>
            <p:ph type="subTitle" idx="1"/>
          </p:nvPr>
        </p:nvSpPr>
        <p:spPr/>
        <p:txBody>
          <a:bodyPr>
            <a:normAutofit/>
          </a:bodyPr>
          <a:lstStyle/>
          <a:p>
            <a:r>
              <a:rPr lang="en-US" sz="2500" dirty="0" err="1" smtClean="0">
                <a:latin typeface="Georgia" panose="02040502050405020303" pitchFamily="18" charset="0"/>
              </a:rPr>
              <a:t>Imarticus</a:t>
            </a:r>
            <a:r>
              <a:rPr lang="en-US" sz="2500" dirty="0" smtClean="0">
                <a:latin typeface="Georgia" panose="02040502050405020303" pitchFamily="18" charset="0"/>
              </a:rPr>
              <a:t> - BAP-R-07</a:t>
            </a:r>
          </a:p>
          <a:p>
            <a:r>
              <a:rPr lang="en-US" sz="2500" dirty="0" err="1" smtClean="0">
                <a:latin typeface="Georgia" panose="02040502050405020303" pitchFamily="18" charset="0"/>
              </a:rPr>
              <a:t>Vignesh</a:t>
            </a:r>
            <a:r>
              <a:rPr lang="en-US" sz="2500" dirty="0" smtClean="0">
                <a:latin typeface="Georgia" panose="02040502050405020303" pitchFamily="18" charset="0"/>
              </a:rPr>
              <a:t> M</a:t>
            </a:r>
            <a:endParaRPr lang="en-US" sz="2500" dirty="0">
              <a:latin typeface="Georgia" panose="02040502050405020303" pitchFamily="18" charset="0"/>
            </a:endParaRPr>
          </a:p>
        </p:txBody>
      </p:sp>
    </p:spTree>
    <p:extLst>
      <p:ext uri="{BB962C8B-B14F-4D97-AF65-F5344CB8AC3E}">
        <p14:creationId xmlns:p14="http://schemas.microsoft.com/office/powerpoint/2010/main" val="338256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Models used for analysis – Random Forest</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62950" y="5246329"/>
            <a:ext cx="8737553" cy="800219"/>
          </a:xfrm>
        </p:spPr>
        <p:txBody>
          <a:bodyPr wrap="square">
            <a:spAutoFit/>
          </a:bodyPr>
          <a:lstStyle/>
          <a:p>
            <a:pPr marL="457200" indent="-457200"/>
            <a:r>
              <a:rPr lang="en-US" sz="2300" dirty="0">
                <a:latin typeface="Arial" panose="020B0604020202020204" pitchFamily="34" charset="0"/>
                <a:cs typeface="Arial" panose="020B0604020202020204" pitchFamily="34" charset="0"/>
              </a:rPr>
              <a:t>On running the random forest algorithm on the </a:t>
            </a:r>
            <a:r>
              <a:rPr lang="en-US" sz="2300" dirty="0" smtClean="0">
                <a:latin typeface="Arial" panose="020B0604020202020204" pitchFamily="34" charset="0"/>
                <a:cs typeface="Arial" panose="020B0604020202020204" pitchFamily="34" charset="0"/>
              </a:rPr>
              <a:t>dataset, </a:t>
            </a:r>
            <a:r>
              <a:rPr lang="en-US" sz="2300" dirty="0">
                <a:latin typeface="Arial" panose="020B0604020202020204" pitchFamily="34" charset="0"/>
                <a:cs typeface="Arial" panose="020B0604020202020204" pitchFamily="34" charset="0"/>
              </a:rPr>
              <a:t>we get out of bag (OOB) error rate </a:t>
            </a:r>
            <a:r>
              <a:rPr lang="en-US" sz="2300" dirty="0" smtClean="0">
                <a:latin typeface="Arial" panose="020B0604020202020204" pitchFamily="34" charset="0"/>
                <a:cs typeface="Arial" panose="020B0604020202020204" pitchFamily="34" charset="0"/>
              </a:rPr>
              <a:t>as </a:t>
            </a:r>
            <a:r>
              <a:rPr lang="en-US" sz="2300" dirty="0">
                <a:latin typeface="Arial" panose="020B0604020202020204" pitchFamily="34" charset="0"/>
                <a:cs typeface="Arial" panose="020B0604020202020204" pitchFamily="34" charset="0"/>
              </a:rPr>
              <a:t>18.03%, which </a:t>
            </a:r>
            <a:r>
              <a:rPr lang="en-US" sz="2300" dirty="0" smtClean="0">
                <a:latin typeface="Arial" panose="020B0604020202020204" pitchFamily="34" charset="0"/>
                <a:cs typeface="Arial" panose="020B0604020202020204" pitchFamily="34" charset="0"/>
              </a:rPr>
              <a:t>is fine</a:t>
            </a:r>
            <a:r>
              <a:rPr lang="en-US" sz="2300" dirty="0">
                <a:latin typeface="Arial" panose="020B0604020202020204" pitchFamily="34" charset="0"/>
                <a:cs typeface="Arial" panose="020B0604020202020204" pitchFamily="34" charset="0"/>
              </a:rPr>
              <a:t>. </a:t>
            </a:r>
          </a:p>
        </p:txBody>
      </p:sp>
      <p:pic>
        <p:nvPicPr>
          <p:cNvPr id="9" name="Picture 8" descr="Macintosh HD:Users:kabilankarunakaran:Desktop:Screen Shot 2017-05-03 at 09.20.33.png"/>
          <p:cNvPicPr/>
          <p:nvPr/>
        </p:nvPicPr>
        <p:blipFill rotWithShape="1">
          <a:blip r:embed="rId2">
            <a:extLst>
              <a:ext uri="{28A0092B-C50C-407E-A947-70E740481C1C}">
                <a14:useLocalDpi xmlns:a14="http://schemas.microsoft.com/office/drawing/2010/main" val="0"/>
              </a:ext>
            </a:extLst>
          </a:blip>
          <a:srcRect r="11154"/>
          <a:stretch/>
        </p:blipFill>
        <p:spPr bwMode="auto">
          <a:xfrm>
            <a:off x="3422686" y="2204700"/>
            <a:ext cx="7218081" cy="2419918"/>
          </a:xfrm>
          <a:prstGeom prst="rect">
            <a:avLst/>
          </a:prstGeom>
          <a:noFill/>
          <a:ln>
            <a:noFill/>
          </a:ln>
        </p:spPr>
      </p:pic>
    </p:spTree>
    <p:extLst>
      <p:ext uri="{BB962C8B-B14F-4D97-AF65-F5344CB8AC3E}">
        <p14:creationId xmlns:p14="http://schemas.microsoft.com/office/powerpoint/2010/main" val="3152476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Models used for analysis – Random Forest</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300" b="1" dirty="0">
                <a:solidFill>
                  <a:schemeClr val="accent1"/>
                </a:solidFill>
                <a:latin typeface="Arial" panose="020B0604020202020204" pitchFamily="34" charset="0"/>
                <a:cs typeface="Arial" panose="020B0604020202020204" pitchFamily="34" charset="0"/>
              </a:rPr>
              <a:t>Variable Importance graph</a:t>
            </a:r>
            <a:endParaRPr lang="en-US" sz="23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19690" y="1996225"/>
            <a:ext cx="5480813" cy="3406061"/>
          </a:xfrm>
        </p:spPr>
        <p:txBody>
          <a:bodyPr wrap="square">
            <a:spAutoFit/>
          </a:bodyPr>
          <a:lstStyle/>
          <a:p>
            <a:pPr marL="457200" indent="-457200"/>
            <a:r>
              <a:rPr lang="en-US" sz="2300" dirty="0">
                <a:latin typeface="Arial" panose="020B0604020202020204" pitchFamily="34" charset="0"/>
                <a:cs typeface="Arial" panose="020B0604020202020204" pitchFamily="34" charset="0"/>
              </a:rPr>
              <a:t>From the </a:t>
            </a:r>
            <a:r>
              <a:rPr lang="en-US" sz="2300" dirty="0" smtClean="0">
                <a:latin typeface="Arial" panose="020B0604020202020204" pitchFamily="34" charset="0"/>
                <a:cs typeface="Arial" panose="020B0604020202020204" pitchFamily="34" charset="0"/>
              </a:rPr>
              <a:t>graph, </a:t>
            </a:r>
            <a:r>
              <a:rPr lang="en-US" sz="2300" dirty="0">
                <a:latin typeface="Arial" panose="020B0604020202020204" pitchFamily="34" charset="0"/>
                <a:cs typeface="Arial" panose="020B0604020202020204" pitchFamily="34" charset="0"/>
              </a:rPr>
              <a:t>we could say that capital gain feature is contributing more to the model. We could also see that from feature sex to capital loss, all the features are contributing more or less equally to the </a:t>
            </a:r>
            <a:r>
              <a:rPr lang="en-US" sz="2300" dirty="0" smtClean="0">
                <a:latin typeface="Arial" panose="020B0604020202020204" pitchFamily="34" charset="0"/>
                <a:cs typeface="Arial" panose="020B0604020202020204" pitchFamily="34" charset="0"/>
              </a:rPr>
              <a:t>model</a:t>
            </a:r>
          </a:p>
          <a:p>
            <a:pPr marL="457200" indent="-457200"/>
            <a:r>
              <a:rPr lang="en-US" sz="2300" dirty="0">
                <a:latin typeface="Arial" panose="020B0604020202020204" pitchFamily="34" charset="0"/>
                <a:cs typeface="Arial" panose="020B0604020202020204" pitchFamily="34" charset="0"/>
              </a:rPr>
              <a:t>This graph shows us the importance of the variable being used in the random </a:t>
            </a:r>
            <a:r>
              <a:rPr lang="en-US" sz="2300" dirty="0" smtClean="0">
                <a:latin typeface="Arial" panose="020B0604020202020204" pitchFamily="34" charset="0"/>
                <a:cs typeface="Arial" panose="020B0604020202020204" pitchFamily="34" charset="0"/>
              </a:rPr>
              <a:t>forest</a:t>
            </a:r>
            <a:endParaRPr lang="en-US" sz="2300" dirty="0">
              <a:latin typeface="Arial" panose="020B0604020202020204" pitchFamily="34" charset="0"/>
              <a:cs typeface="Arial" panose="020B0604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7629" t="4596" r="7159" b="2316"/>
          <a:stretch/>
        </p:blipFill>
        <p:spPr>
          <a:xfrm>
            <a:off x="2662950" y="1996224"/>
            <a:ext cx="3186714" cy="4029481"/>
          </a:xfrm>
          <a:prstGeom prst="rect">
            <a:avLst/>
          </a:prstGeom>
        </p:spPr>
      </p:pic>
    </p:spTree>
    <p:extLst>
      <p:ext uri="{BB962C8B-B14F-4D97-AF65-F5344CB8AC3E}">
        <p14:creationId xmlns:p14="http://schemas.microsoft.com/office/powerpoint/2010/main" val="279924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Models used for analysis – Random Forest</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300" b="1" dirty="0" smtClean="0">
                <a:solidFill>
                  <a:schemeClr val="accent1"/>
                </a:solidFill>
                <a:latin typeface="Arial" panose="020B0604020202020204" pitchFamily="34" charset="0"/>
                <a:cs typeface="Arial" panose="020B0604020202020204" pitchFamily="34" charset="0"/>
              </a:rPr>
              <a:t>Tuning of Random Forest</a:t>
            </a:r>
            <a:endParaRPr lang="en-US" sz="23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62950" y="5225486"/>
            <a:ext cx="8737553" cy="800219"/>
          </a:xfrm>
        </p:spPr>
        <p:txBody>
          <a:bodyPr wrap="square">
            <a:spAutoFit/>
          </a:bodyPr>
          <a:lstStyle/>
          <a:p>
            <a:pPr marL="457200" indent="-457200"/>
            <a:r>
              <a:rPr lang="en-US" sz="2300" dirty="0" smtClean="0">
                <a:latin typeface="Arial" panose="020B0604020202020204" pitchFamily="34" charset="0"/>
                <a:cs typeface="Arial" panose="020B0604020202020204" pitchFamily="34" charset="0"/>
              </a:rPr>
              <a:t>After </a:t>
            </a:r>
            <a:r>
              <a:rPr lang="en-US" sz="2300" dirty="0">
                <a:latin typeface="Arial" panose="020B0604020202020204" pitchFamily="34" charset="0"/>
                <a:cs typeface="Arial" panose="020B0604020202020204" pitchFamily="34" charset="0"/>
              </a:rPr>
              <a:t>running the model with different </a:t>
            </a:r>
            <a:r>
              <a:rPr lang="en-US" sz="2300" dirty="0" err="1">
                <a:latin typeface="Arial" panose="020B0604020202020204" pitchFamily="34" charset="0"/>
                <a:cs typeface="Arial" panose="020B0604020202020204" pitchFamily="34" charset="0"/>
              </a:rPr>
              <a:t>mtry</a:t>
            </a:r>
            <a:r>
              <a:rPr lang="en-US" sz="2300" dirty="0">
                <a:latin typeface="Arial" panose="020B0604020202020204" pitchFamily="34" charset="0"/>
                <a:cs typeface="Arial" panose="020B0604020202020204" pitchFamily="34" charset="0"/>
              </a:rPr>
              <a:t> and node size parameter, we get optimized parameter </a:t>
            </a:r>
            <a:r>
              <a:rPr lang="en-US" sz="2300" dirty="0" smtClean="0">
                <a:latin typeface="Arial" panose="020B0604020202020204" pitchFamily="34" charset="0"/>
                <a:cs typeface="Arial" panose="020B0604020202020204" pitchFamily="34" charset="0"/>
              </a:rPr>
              <a:t>value</a:t>
            </a:r>
            <a:endParaRPr lang="en-US" sz="2300" dirty="0">
              <a:latin typeface="Arial" panose="020B0604020202020204" pitchFamily="34" charset="0"/>
              <a:cs typeface="Arial" panose="020B0604020202020204" pitchFamily="34" charset="0"/>
            </a:endParaRPr>
          </a:p>
        </p:txBody>
      </p:sp>
      <p:pic>
        <p:nvPicPr>
          <p:cNvPr id="7" name="Picture 6" descr="Macintosh HD:Users:kabilankarunakaran:Desktop:Screen Shot 2017-05-03 at 10.09.44.png"/>
          <p:cNvPicPr/>
          <p:nvPr/>
        </p:nvPicPr>
        <p:blipFill>
          <a:blip r:embed="rId2">
            <a:extLst>
              <a:ext uri="{28A0092B-C50C-407E-A947-70E740481C1C}">
                <a14:useLocalDpi xmlns:a14="http://schemas.microsoft.com/office/drawing/2010/main" val="0"/>
              </a:ext>
            </a:extLst>
          </a:blip>
          <a:srcRect/>
          <a:stretch>
            <a:fillRect/>
          </a:stretch>
        </p:blipFill>
        <p:spPr bwMode="auto">
          <a:xfrm>
            <a:off x="4413549" y="2266682"/>
            <a:ext cx="5270436" cy="2614423"/>
          </a:xfrm>
          <a:prstGeom prst="rect">
            <a:avLst/>
          </a:prstGeom>
          <a:noFill/>
          <a:ln>
            <a:noFill/>
          </a:ln>
        </p:spPr>
      </p:pic>
    </p:spTree>
    <p:extLst>
      <p:ext uri="{BB962C8B-B14F-4D97-AF65-F5344CB8AC3E}">
        <p14:creationId xmlns:p14="http://schemas.microsoft.com/office/powerpoint/2010/main" val="2720526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Models </a:t>
            </a:r>
            <a:r>
              <a:rPr lang="en-US" dirty="0" smtClean="0">
                <a:latin typeface="Arial" panose="020B0604020202020204" pitchFamily="34" charset="0"/>
                <a:cs typeface="Arial" panose="020B0604020202020204" pitchFamily="34" charset="0"/>
              </a:rPr>
              <a:t>used </a:t>
            </a:r>
            <a:r>
              <a:rPr lang="en-US" dirty="0">
                <a:latin typeface="Arial" panose="020B0604020202020204" pitchFamily="34" charset="0"/>
                <a:cs typeface="Arial" panose="020B0604020202020204" pitchFamily="34" charset="0"/>
              </a:rPr>
              <a:t>for analysis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Random Forest</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300" b="1" dirty="0">
                <a:solidFill>
                  <a:schemeClr val="accent1"/>
                </a:solidFill>
                <a:latin typeface="Arial" panose="020B0604020202020204" pitchFamily="34" charset="0"/>
                <a:cs typeface="Arial" panose="020B0604020202020204" pitchFamily="34" charset="0"/>
              </a:rPr>
              <a:t>ROC </a:t>
            </a:r>
            <a:r>
              <a:rPr lang="en-US" sz="2300" b="1" dirty="0" smtClean="0">
                <a:solidFill>
                  <a:schemeClr val="accent1"/>
                </a:solidFill>
                <a:latin typeface="Arial" panose="020B0604020202020204" pitchFamily="34" charset="0"/>
                <a:cs typeface="Arial" panose="020B0604020202020204" pitchFamily="34" charset="0"/>
              </a:rPr>
              <a:t>Curve:</a:t>
            </a:r>
            <a:endParaRPr lang="en-US" sz="2300" dirty="0">
              <a:solidFill>
                <a:schemeClr val="accent1"/>
              </a:solidFill>
              <a:latin typeface="Arial" panose="020B0604020202020204" pitchFamily="34" charset="0"/>
              <a:cs typeface="Arial" panose="020B0604020202020204" pitchFamily="34" charset="0"/>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t="11318" r="4143" b="2346"/>
          <a:stretch/>
        </p:blipFill>
        <p:spPr>
          <a:xfrm>
            <a:off x="4928820" y="1622201"/>
            <a:ext cx="4239895" cy="4420558"/>
          </a:xfrm>
          <a:prstGeom prst="rect">
            <a:avLst/>
          </a:prstGeom>
        </p:spPr>
      </p:pic>
    </p:spTree>
    <p:extLst>
      <p:ext uri="{BB962C8B-B14F-4D97-AF65-F5344CB8AC3E}">
        <p14:creationId xmlns:p14="http://schemas.microsoft.com/office/powerpoint/2010/main" val="1047695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00329"/>
          </a:xfrm>
        </p:spPr>
        <p:txBody>
          <a:bodyPr>
            <a:spAutoFit/>
          </a:bodyPr>
          <a:lstStyle/>
          <a:p>
            <a:r>
              <a:rPr lang="en-US" dirty="0">
                <a:latin typeface="Arial" panose="020B0604020202020204" pitchFamily="34" charset="0"/>
                <a:cs typeface="Arial" panose="020B0604020202020204" pitchFamily="34" charset="0"/>
              </a:rPr>
              <a:t>Models </a:t>
            </a:r>
            <a:r>
              <a:rPr lang="en-US" dirty="0" smtClean="0">
                <a:latin typeface="Arial" panose="020B0604020202020204" pitchFamily="34" charset="0"/>
                <a:cs typeface="Arial" panose="020B0604020202020204" pitchFamily="34" charset="0"/>
              </a:rPr>
              <a:t>used </a:t>
            </a:r>
            <a:r>
              <a:rPr lang="en-US" dirty="0">
                <a:latin typeface="Arial" panose="020B0604020202020204" pitchFamily="34" charset="0"/>
                <a:cs typeface="Arial" panose="020B0604020202020204" pitchFamily="34" charset="0"/>
              </a:rPr>
              <a:t>for analysis </a:t>
            </a:r>
            <a:r>
              <a:rPr lang="en-US" dirty="0" smtClean="0">
                <a:latin typeface="Arial" panose="020B0604020202020204" pitchFamily="34" charset="0"/>
                <a:cs typeface="Arial" panose="020B0604020202020204" pitchFamily="34" charset="0"/>
              </a:rPr>
              <a:t>–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Logistic </a:t>
            </a:r>
            <a:r>
              <a:rPr lang="en-US" dirty="0">
                <a:latin typeface="Arial" panose="020B0604020202020204" pitchFamily="34" charset="0"/>
                <a:cs typeface="Arial" panose="020B0604020202020204" pitchFamily="34" charset="0"/>
              </a:rPr>
              <a:t>Regression</a:t>
            </a:r>
          </a:p>
        </p:txBody>
      </p:sp>
      <p:sp>
        <p:nvSpPr>
          <p:cNvPr id="5" name="Rectangle 4"/>
          <p:cNvSpPr/>
          <p:nvPr/>
        </p:nvSpPr>
        <p:spPr>
          <a:xfrm>
            <a:off x="2592924" y="2009104"/>
            <a:ext cx="8911687" cy="415152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300" dirty="0">
              <a:solidFill>
                <a:schemeClr val="accent1"/>
              </a:solidFill>
              <a:latin typeface="Arial" panose="020B0604020202020204" pitchFamily="34" charset="0"/>
              <a:cs typeface="Arial" panose="020B0604020202020204" pitchFamily="34" charset="0"/>
            </a:endParaRPr>
          </a:p>
        </p:txBody>
      </p:sp>
      <p:pic>
        <p:nvPicPr>
          <p:cNvPr id="6" name="Picture 5" descr="Macintosh HD:Users:kabilankarunakaran:Desktop:Screen Shot 2017-05-04 at 08.20.03.png"/>
          <p:cNvPicPr/>
          <p:nvPr/>
        </p:nvPicPr>
        <p:blipFill>
          <a:blip r:embed="rId2">
            <a:extLst>
              <a:ext uri="{28A0092B-C50C-407E-A947-70E740481C1C}">
                <a14:useLocalDpi xmlns:a14="http://schemas.microsoft.com/office/drawing/2010/main" val="0"/>
              </a:ext>
            </a:extLst>
          </a:blip>
          <a:srcRect/>
          <a:stretch>
            <a:fillRect/>
          </a:stretch>
        </p:blipFill>
        <p:spPr bwMode="auto">
          <a:xfrm>
            <a:off x="2680918" y="2096280"/>
            <a:ext cx="2786195" cy="3977170"/>
          </a:xfrm>
          <a:prstGeom prst="rect">
            <a:avLst/>
          </a:prstGeom>
          <a:noFill/>
          <a:ln>
            <a:noFill/>
          </a:ln>
        </p:spPr>
      </p:pic>
      <p:sp>
        <p:nvSpPr>
          <p:cNvPr id="7" name="Content Placeholder 2"/>
          <p:cNvSpPr>
            <a:spLocks noGrp="1"/>
          </p:cNvSpPr>
          <p:nvPr>
            <p:ph idx="1"/>
          </p:nvPr>
        </p:nvSpPr>
        <p:spPr>
          <a:xfrm>
            <a:off x="5919690" y="2096280"/>
            <a:ext cx="5480813" cy="1508105"/>
          </a:xfrm>
        </p:spPr>
        <p:txBody>
          <a:bodyPr wrap="square">
            <a:spAutoFit/>
          </a:bodyPr>
          <a:lstStyle/>
          <a:p>
            <a:pPr marL="457200" indent="-457200"/>
            <a:r>
              <a:rPr lang="en-US" sz="2300" dirty="0">
                <a:latin typeface="Arial" panose="020B0604020202020204" pitchFamily="34" charset="0"/>
                <a:cs typeface="Arial" panose="020B0604020202020204" pitchFamily="34" charset="0"/>
              </a:rPr>
              <a:t>We got around 85% accuracy in predicting the income. The sensitivity and specificity has good percentage of accuracy.</a:t>
            </a:r>
          </a:p>
        </p:txBody>
      </p:sp>
    </p:spTree>
    <p:extLst>
      <p:ext uri="{BB962C8B-B14F-4D97-AF65-F5344CB8AC3E}">
        <p14:creationId xmlns:p14="http://schemas.microsoft.com/office/powerpoint/2010/main" val="3261536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00329"/>
          </a:xfrm>
        </p:spPr>
        <p:txBody>
          <a:bodyPr>
            <a:spAutoFit/>
          </a:bodyPr>
          <a:lstStyle/>
          <a:p>
            <a:r>
              <a:rPr lang="en-US" dirty="0">
                <a:latin typeface="Arial" panose="020B0604020202020204" pitchFamily="34" charset="0"/>
                <a:cs typeface="Arial" panose="020B0604020202020204" pitchFamily="34" charset="0"/>
              </a:rPr>
              <a:t>Models </a:t>
            </a:r>
            <a:r>
              <a:rPr lang="en-US" dirty="0" smtClean="0">
                <a:latin typeface="Arial" panose="020B0604020202020204" pitchFamily="34" charset="0"/>
                <a:cs typeface="Arial" panose="020B0604020202020204" pitchFamily="34" charset="0"/>
              </a:rPr>
              <a:t>used </a:t>
            </a:r>
            <a:r>
              <a:rPr lang="en-US" dirty="0">
                <a:latin typeface="Arial" panose="020B0604020202020204" pitchFamily="34" charset="0"/>
                <a:cs typeface="Arial" panose="020B0604020202020204" pitchFamily="34" charset="0"/>
              </a:rPr>
              <a:t>for analysis </a:t>
            </a:r>
            <a:r>
              <a:rPr lang="en-US" dirty="0" smtClean="0">
                <a:latin typeface="Arial" panose="020B0604020202020204" pitchFamily="34" charset="0"/>
                <a:cs typeface="Arial" panose="020B0604020202020204" pitchFamily="34" charset="0"/>
              </a:rPr>
              <a:t>–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Logistic </a:t>
            </a:r>
            <a:r>
              <a:rPr lang="en-US" dirty="0">
                <a:latin typeface="Arial" panose="020B0604020202020204" pitchFamily="34" charset="0"/>
                <a:cs typeface="Arial" panose="020B0604020202020204" pitchFamily="34" charset="0"/>
              </a:rPr>
              <a:t>Regression</a:t>
            </a:r>
          </a:p>
        </p:txBody>
      </p:sp>
      <p:sp>
        <p:nvSpPr>
          <p:cNvPr id="5" name="Rectangle 4"/>
          <p:cNvSpPr/>
          <p:nvPr/>
        </p:nvSpPr>
        <p:spPr>
          <a:xfrm>
            <a:off x="2592924" y="2009104"/>
            <a:ext cx="8911687" cy="415152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300" b="1">
                <a:solidFill>
                  <a:schemeClr val="accent1"/>
                </a:solidFill>
                <a:latin typeface="Arial" panose="020B0604020202020204" pitchFamily="34" charset="0"/>
                <a:cs typeface="Arial" panose="020B0604020202020204" pitchFamily="34" charset="0"/>
              </a:rPr>
              <a:t>ROC Curve:</a:t>
            </a:r>
            <a:endParaRPr lang="en-US" sz="2300" dirty="0">
              <a:solidFill>
                <a:schemeClr val="accent1"/>
              </a:solidFill>
              <a:latin typeface="Arial" panose="020B0604020202020204" pitchFamily="34" charset="0"/>
              <a:cs typeface="Arial" panose="020B0604020202020204" pitchFamily="34" charset="0"/>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t="10878" r="4907" b="3392"/>
          <a:stretch/>
        </p:blipFill>
        <p:spPr>
          <a:xfrm>
            <a:off x="5067051" y="2128202"/>
            <a:ext cx="3963432" cy="3913327"/>
          </a:xfrm>
          <a:prstGeom prst="rect">
            <a:avLst/>
          </a:prstGeom>
        </p:spPr>
      </p:pic>
    </p:spTree>
    <p:extLst>
      <p:ext uri="{BB962C8B-B14F-4D97-AF65-F5344CB8AC3E}">
        <p14:creationId xmlns:p14="http://schemas.microsoft.com/office/powerpoint/2010/main" val="3811248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457200" indent="-457200"/>
            <a:r>
              <a:rPr lang="en-US" sz="2500" dirty="0">
                <a:latin typeface="Arial" panose="020B0604020202020204" pitchFamily="34" charset="0"/>
                <a:cs typeface="Arial" panose="020B0604020202020204" pitchFamily="34" charset="0"/>
              </a:rPr>
              <a:t>The people who are married and </a:t>
            </a:r>
            <a:r>
              <a:rPr lang="en-US" sz="2500" dirty="0" smtClean="0">
                <a:latin typeface="Arial" panose="020B0604020202020204" pitchFamily="34" charset="0"/>
                <a:cs typeface="Arial" panose="020B0604020202020204" pitchFamily="34" charset="0"/>
              </a:rPr>
              <a:t>who hold a </a:t>
            </a:r>
            <a:r>
              <a:rPr lang="en-US" sz="2500" dirty="0">
                <a:latin typeface="Arial" panose="020B0604020202020204" pitchFamily="34" charset="0"/>
                <a:cs typeface="Arial" panose="020B0604020202020204" pitchFamily="34" charset="0"/>
              </a:rPr>
              <a:t>degree have </a:t>
            </a:r>
            <a:r>
              <a:rPr lang="en-US" sz="2500" dirty="0" smtClean="0">
                <a:latin typeface="Arial" panose="020B0604020202020204" pitchFamily="34" charset="0"/>
                <a:cs typeface="Arial" panose="020B0604020202020204" pitchFamily="34" charset="0"/>
              </a:rPr>
              <a:t>a higher </a:t>
            </a:r>
            <a:r>
              <a:rPr lang="en-US" sz="2500" dirty="0">
                <a:latin typeface="Arial" panose="020B0604020202020204" pitchFamily="34" charset="0"/>
                <a:cs typeface="Arial" panose="020B0604020202020204" pitchFamily="34" charset="0"/>
              </a:rPr>
              <a:t>probability of earning more than $</a:t>
            </a:r>
            <a:r>
              <a:rPr lang="en-US" sz="2500" dirty="0" smtClean="0">
                <a:latin typeface="Arial" panose="020B0604020202020204" pitchFamily="34" charset="0"/>
                <a:cs typeface="Arial" panose="020B0604020202020204" pitchFamily="34" charset="0"/>
              </a:rPr>
              <a:t>50,000</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12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p:txBody>
          <a:bodyPr>
            <a:normAutofit/>
          </a:bodyPr>
          <a:lstStyle/>
          <a:p>
            <a:pPr marL="457200" indent="-457200"/>
            <a:r>
              <a:rPr lang="en-US" sz="2500" dirty="0" smtClean="0">
                <a:latin typeface="Arial" panose="020B0604020202020204" pitchFamily="34" charset="0"/>
                <a:cs typeface="Arial" panose="020B0604020202020204" pitchFamily="34" charset="0"/>
              </a:rPr>
              <a:t>To </a:t>
            </a:r>
            <a:r>
              <a:rPr lang="en-US" sz="2500" dirty="0">
                <a:latin typeface="Arial" panose="020B0604020202020204" pitchFamily="34" charset="0"/>
                <a:cs typeface="Arial" panose="020B0604020202020204" pitchFamily="34" charset="0"/>
              </a:rPr>
              <a:t>predict </a:t>
            </a:r>
            <a:r>
              <a:rPr lang="en-US" sz="2500" dirty="0" smtClean="0">
                <a:latin typeface="Arial" panose="020B0604020202020204" pitchFamily="34" charset="0"/>
                <a:cs typeface="Arial" panose="020B0604020202020204" pitchFamily="34" charset="0"/>
              </a:rPr>
              <a:t>if a person’s </a:t>
            </a:r>
            <a:r>
              <a:rPr lang="en-US" sz="2500" dirty="0">
                <a:latin typeface="Arial" panose="020B0604020202020204" pitchFamily="34" charset="0"/>
                <a:cs typeface="Arial" panose="020B0604020202020204" pitchFamily="34" charset="0"/>
              </a:rPr>
              <a:t>income is </a:t>
            </a:r>
            <a:r>
              <a:rPr lang="en-US" sz="2500" dirty="0" smtClean="0">
                <a:latin typeface="Arial" panose="020B0604020202020204" pitchFamily="34" charset="0"/>
                <a:cs typeface="Arial" panose="020B0604020202020204" pitchFamily="34" charset="0"/>
              </a:rPr>
              <a:t>more than $50,000 or less than </a:t>
            </a:r>
            <a:r>
              <a:rPr lang="en-US" sz="2500" dirty="0">
                <a:latin typeface="Arial" panose="020B0604020202020204" pitchFamily="34" charset="0"/>
                <a:cs typeface="Arial" panose="020B0604020202020204" pitchFamily="34" charset="0"/>
              </a:rPr>
              <a:t>$</a:t>
            </a:r>
            <a:r>
              <a:rPr lang="en-US" sz="2500" dirty="0" smtClean="0">
                <a:latin typeface="Arial" panose="020B0604020202020204" pitchFamily="34" charset="0"/>
                <a:cs typeface="Arial" panose="020B0604020202020204" pitchFamily="34" charset="0"/>
              </a:rPr>
              <a:t>50,000</a:t>
            </a:r>
            <a:endParaRPr lang="en-US" sz="2500" dirty="0">
              <a:latin typeface="Arial" panose="020B0604020202020204" pitchFamily="34" charset="0"/>
              <a:cs typeface="Arial" panose="020B0604020202020204" pitchFamily="34" charset="0"/>
            </a:endParaRPr>
          </a:p>
          <a:p>
            <a:pPr marL="457200" indent="-457200"/>
            <a:r>
              <a:rPr lang="en-US" sz="2500" dirty="0" smtClean="0">
                <a:latin typeface="Arial" panose="020B0604020202020204" pitchFamily="34" charset="0"/>
                <a:cs typeface="Arial" panose="020B0604020202020204" pitchFamily="34" charset="0"/>
              </a:rPr>
              <a:t>In </a:t>
            </a:r>
            <a:r>
              <a:rPr lang="en-US" sz="2500" dirty="0">
                <a:latin typeface="Arial" panose="020B0604020202020204" pitchFamily="34" charset="0"/>
                <a:cs typeface="Arial" panose="020B0604020202020204" pitchFamily="34" charset="0"/>
              </a:rPr>
              <a:t>order to predict we will be using </a:t>
            </a:r>
            <a:r>
              <a:rPr lang="en-US" sz="2500" dirty="0" smtClean="0">
                <a:latin typeface="Arial" panose="020B0604020202020204" pitchFamily="34" charset="0"/>
                <a:cs typeface="Arial" panose="020B0604020202020204" pitchFamily="34" charset="0"/>
              </a:rPr>
              <a:t>classification techniques like logistic </a:t>
            </a:r>
            <a:r>
              <a:rPr lang="en-US" sz="2500" dirty="0">
                <a:latin typeface="Arial" panose="020B0604020202020204" pitchFamily="34" charset="0"/>
                <a:cs typeface="Arial" panose="020B0604020202020204" pitchFamily="34" charset="0"/>
              </a:rPr>
              <a:t>regression and random </a:t>
            </a:r>
            <a:r>
              <a:rPr lang="en-US" sz="2500" dirty="0" smtClean="0">
                <a:latin typeface="Arial" panose="020B0604020202020204" pitchFamily="34" charset="0"/>
                <a:cs typeface="Arial" panose="020B0604020202020204" pitchFamily="34" charset="0"/>
              </a:rPr>
              <a:t>forest</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115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Inferential Statistics</a:t>
            </a:r>
          </a:p>
        </p:txBody>
      </p:sp>
      <p:sp>
        <p:nvSpPr>
          <p:cNvPr id="3" name="Content Placeholder 2"/>
          <p:cNvSpPr>
            <a:spLocks noGrp="1"/>
          </p:cNvSpPr>
          <p:nvPr>
            <p:ph idx="1"/>
          </p:nvPr>
        </p:nvSpPr>
        <p:spPr>
          <a:xfrm>
            <a:off x="8003480" y="1582993"/>
            <a:ext cx="3397023" cy="3777622"/>
          </a:xfrm>
        </p:spPr>
        <p:txBody>
          <a:bodyPr>
            <a:normAutofit/>
          </a:bodyPr>
          <a:lstStyle/>
          <a:p>
            <a:pPr marL="457200" indent="-457200"/>
            <a:r>
              <a:rPr lang="en-US" sz="2500" dirty="0" smtClean="0">
                <a:latin typeface="Arial" panose="020B0604020202020204" pitchFamily="34" charset="0"/>
                <a:cs typeface="Arial" panose="020B0604020202020204" pitchFamily="34" charset="0"/>
              </a:rPr>
              <a:t>From this </a:t>
            </a:r>
            <a:r>
              <a:rPr lang="en-US" sz="2500" dirty="0">
                <a:latin typeface="Arial" panose="020B0604020202020204" pitchFamily="34" charset="0"/>
                <a:cs typeface="Arial" panose="020B0604020202020204" pitchFamily="34" charset="0"/>
              </a:rPr>
              <a:t>summary </a:t>
            </a:r>
            <a:r>
              <a:rPr lang="en-US" sz="2500" dirty="0" smtClean="0">
                <a:latin typeface="Arial" panose="020B0604020202020204" pitchFamily="34" charset="0"/>
                <a:cs typeface="Arial" panose="020B0604020202020204" pitchFamily="34" charset="0"/>
              </a:rPr>
              <a:t>statistics, '?’  </a:t>
            </a:r>
            <a:r>
              <a:rPr lang="en-US" sz="2500" dirty="0">
                <a:latin typeface="Arial" panose="020B0604020202020204" pitchFamily="34" charset="0"/>
                <a:cs typeface="Arial" panose="020B0604020202020204" pitchFamily="34" charset="0"/>
              </a:rPr>
              <a:t>Rows will be treated as “unknown”.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62952" y="1582993"/>
            <a:ext cx="5270500" cy="4498975"/>
          </a:xfrm>
          <a:prstGeom prst="rect">
            <a:avLst/>
          </a:prstGeom>
        </p:spPr>
      </p:pic>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70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(1/6)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1636345"/>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Test-1: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a:t>
            </a:r>
            <a:r>
              <a:rPr lang="en-US" sz="2300" dirty="0">
                <a:latin typeface="Arial" panose="020B0604020202020204" pitchFamily="34" charset="0"/>
                <a:cs typeface="Arial" panose="020B0604020202020204" pitchFamily="34" charset="0"/>
              </a:rPr>
              <a:t>Age</a:t>
            </a:r>
          </a:p>
          <a:p>
            <a:pPr marL="457200" indent="-457200"/>
            <a:r>
              <a:rPr lang="en-US" sz="2300" dirty="0">
                <a:latin typeface="Arial" panose="020B0604020202020204" pitchFamily="34" charset="0"/>
                <a:cs typeface="Arial" panose="020B0604020202020204" pitchFamily="34" charset="0"/>
              </a:rPr>
              <a:t>From the </a:t>
            </a:r>
            <a:r>
              <a:rPr lang="en-US" sz="2300" dirty="0" smtClean="0">
                <a:latin typeface="Arial" panose="020B0604020202020204" pitchFamily="34" charset="0"/>
                <a:cs typeface="Arial" panose="020B0604020202020204" pitchFamily="34" charset="0"/>
              </a:rPr>
              <a:t>graph, </a:t>
            </a:r>
            <a:r>
              <a:rPr lang="en-US" sz="2300" dirty="0">
                <a:latin typeface="Arial" panose="020B0604020202020204" pitchFamily="34" charset="0"/>
                <a:cs typeface="Arial" panose="020B0604020202020204" pitchFamily="34" charset="0"/>
              </a:rPr>
              <a:t>we could see that higher the </a:t>
            </a:r>
            <a:r>
              <a:rPr lang="en-US" sz="2300" dirty="0" smtClean="0">
                <a:latin typeface="Arial" panose="020B0604020202020204" pitchFamily="34" charset="0"/>
                <a:cs typeface="Arial" panose="020B0604020202020204" pitchFamily="34" charset="0"/>
              </a:rPr>
              <a:t>age, </a:t>
            </a:r>
            <a:r>
              <a:rPr lang="en-US" sz="2300" dirty="0">
                <a:latin typeface="Arial" panose="020B0604020202020204" pitchFamily="34" charset="0"/>
                <a:cs typeface="Arial" panose="020B0604020202020204" pitchFamily="34" charset="0"/>
              </a:rPr>
              <a:t>higher will be the income </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62952" y="1582992"/>
            <a:ext cx="4563758" cy="4498975"/>
          </a:xfrm>
          <a:prstGeom prst="rect">
            <a:avLst/>
          </a:prstGeom>
        </p:spPr>
      </p:pic>
    </p:spTree>
    <p:extLst>
      <p:ext uri="{BB962C8B-B14F-4D97-AF65-F5344CB8AC3E}">
        <p14:creationId xmlns:p14="http://schemas.microsoft.com/office/powerpoint/2010/main" val="424361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(2/6)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3052118"/>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Test-2: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Education</a:t>
            </a:r>
            <a:endParaRPr lang="en-US" sz="2300" dirty="0">
              <a:latin typeface="Arial" panose="020B0604020202020204" pitchFamily="34" charset="0"/>
              <a:cs typeface="Arial" panose="020B0604020202020204" pitchFamily="34" charset="0"/>
            </a:endParaRPr>
          </a:p>
          <a:p>
            <a:pPr marL="457200" indent="-457200"/>
            <a:r>
              <a:rPr lang="en-US" sz="2300" dirty="0">
                <a:latin typeface="Arial" panose="020B0604020202020204" pitchFamily="34" charset="0"/>
                <a:cs typeface="Arial" panose="020B0604020202020204" pitchFamily="34" charset="0"/>
              </a:rPr>
              <a:t>From the </a:t>
            </a:r>
            <a:r>
              <a:rPr lang="en-US" sz="2300" dirty="0" smtClean="0">
                <a:latin typeface="Arial" panose="020B0604020202020204" pitchFamily="34" charset="0"/>
                <a:cs typeface="Arial" panose="020B0604020202020204" pitchFamily="34" charset="0"/>
              </a:rPr>
              <a:t>graph, </a:t>
            </a:r>
            <a:r>
              <a:rPr lang="en-US" sz="2300" dirty="0">
                <a:latin typeface="Arial" panose="020B0604020202020204" pitchFamily="34" charset="0"/>
                <a:cs typeface="Arial" panose="020B0604020202020204" pitchFamily="34" charset="0"/>
              </a:rPr>
              <a:t>we could </a:t>
            </a:r>
            <a:r>
              <a:rPr lang="en-US" sz="2300" dirty="0" smtClean="0">
                <a:latin typeface="Arial" panose="020B0604020202020204" pitchFamily="34" charset="0"/>
                <a:cs typeface="Arial" panose="020B0604020202020204" pitchFamily="34" charset="0"/>
              </a:rPr>
              <a:t>see that </a:t>
            </a:r>
            <a:r>
              <a:rPr lang="en-US" sz="2300" dirty="0">
                <a:latin typeface="Arial" panose="020B0604020202020204" pitchFamily="34" charset="0"/>
                <a:cs typeface="Arial" panose="020B0604020202020204" pitchFamily="34" charset="0"/>
              </a:rPr>
              <a:t>people who have completed their and hold any degree have higher chance of earning more than $</a:t>
            </a:r>
            <a:r>
              <a:rPr lang="en-US" sz="2300" dirty="0" smtClean="0">
                <a:latin typeface="Arial" panose="020B0604020202020204" pitchFamily="34" charset="0"/>
                <a:cs typeface="Arial" panose="020B0604020202020204" pitchFamily="34" charset="0"/>
              </a:rPr>
              <a:t>50k</a:t>
            </a:r>
            <a:endParaRPr lang="en-US" sz="2300" dirty="0">
              <a:latin typeface="Arial" panose="020B0604020202020204" pitchFamily="34" charset="0"/>
              <a:cs typeface="Arial" panose="020B0604020202020204" pitchFamily="34" charset="0"/>
            </a:endParaRP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62952" y="1582991"/>
            <a:ext cx="4283538" cy="4498117"/>
          </a:xfrm>
          <a:prstGeom prst="rect">
            <a:avLst/>
          </a:prstGeom>
        </p:spPr>
      </p:pic>
    </p:spTree>
    <p:extLst>
      <p:ext uri="{BB962C8B-B14F-4D97-AF65-F5344CB8AC3E}">
        <p14:creationId xmlns:p14="http://schemas.microsoft.com/office/powerpoint/2010/main" val="2744622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(3/6)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4467890"/>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Test-3: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Hours per week</a:t>
            </a:r>
            <a:endParaRPr lang="en-US" sz="2300" dirty="0">
              <a:latin typeface="Arial" panose="020B0604020202020204" pitchFamily="34" charset="0"/>
              <a:cs typeface="Arial" panose="020B0604020202020204" pitchFamily="34" charset="0"/>
            </a:endParaRPr>
          </a:p>
          <a:p>
            <a:pPr marL="457200" indent="-457200"/>
            <a:r>
              <a:rPr lang="en-US" sz="2300" dirty="0">
                <a:latin typeface="Arial" panose="020B0604020202020204" pitchFamily="34" charset="0"/>
                <a:cs typeface="Arial" panose="020B0604020202020204" pitchFamily="34" charset="0"/>
              </a:rPr>
              <a:t>From the </a:t>
            </a:r>
            <a:r>
              <a:rPr lang="en-US" sz="2300" dirty="0" smtClean="0">
                <a:latin typeface="Arial" panose="020B0604020202020204" pitchFamily="34" charset="0"/>
                <a:cs typeface="Arial" panose="020B0604020202020204" pitchFamily="34" charset="0"/>
              </a:rPr>
              <a:t>graph</a:t>
            </a:r>
            <a:r>
              <a:rPr lang="en-US" sz="2300" dirty="0">
                <a:latin typeface="Arial" panose="020B0604020202020204" pitchFamily="34" charset="0"/>
                <a:cs typeface="Arial" panose="020B0604020202020204" pitchFamily="34" charset="0"/>
              </a:rPr>
              <a:t>, it is evident that median </a:t>
            </a:r>
            <a:r>
              <a:rPr lang="en-US" sz="2300" dirty="0" smtClean="0">
                <a:latin typeface="Arial" panose="020B0604020202020204" pitchFamily="34" charset="0"/>
                <a:cs typeface="Arial" panose="020B0604020202020204" pitchFamily="34" charset="0"/>
              </a:rPr>
              <a:t>no. </a:t>
            </a:r>
            <a:r>
              <a:rPr lang="en-US" sz="2300" dirty="0">
                <a:latin typeface="Arial" panose="020B0604020202020204" pitchFamily="34" charset="0"/>
                <a:cs typeface="Arial" panose="020B0604020202020204" pitchFamily="34" charset="0"/>
              </a:rPr>
              <a:t>of hours per week to achieve more than $50K is 45 hours. People who tend to work more than the median hours or lesser than the median hours are likely to earn less than $50K </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62952" y="1582991"/>
            <a:ext cx="4342532" cy="4467892"/>
          </a:xfrm>
          <a:prstGeom prst="rect">
            <a:avLst/>
          </a:prstGeom>
        </p:spPr>
      </p:pic>
    </p:spTree>
    <p:extLst>
      <p:ext uri="{BB962C8B-B14F-4D97-AF65-F5344CB8AC3E}">
        <p14:creationId xmlns:p14="http://schemas.microsoft.com/office/powerpoint/2010/main" val="328427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(4/6)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3760004"/>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Test-4: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Occupation</a:t>
            </a:r>
            <a:endParaRPr lang="en-US" sz="2300" dirty="0">
              <a:latin typeface="Arial" panose="020B0604020202020204" pitchFamily="34" charset="0"/>
              <a:cs typeface="Arial" panose="020B0604020202020204" pitchFamily="34" charset="0"/>
            </a:endParaRPr>
          </a:p>
          <a:p>
            <a:pPr marL="457200" indent="-457200"/>
            <a:r>
              <a:rPr lang="en-US" sz="2300" dirty="0">
                <a:latin typeface="Arial" panose="020B0604020202020204" pitchFamily="34" charset="0"/>
                <a:cs typeface="Arial" panose="020B0604020202020204" pitchFamily="34" charset="0"/>
              </a:rPr>
              <a:t>Most of the occupation has a decent number of people earning more than $50K. The percentage of people earning more than $50K varies </a:t>
            </a:r>
            <a:r>
              <a:rPr lang="en-US" sz="2300" dirty="0" smtClean="0">
                <a:latin typeface="Arial" panose="020B0604020202020204" pitchFamily="34" charset="0"/>
                <a:cs typeface="Arial" panose="020B0604020202020204" pitchFamily="34" charset="0"/>
              </a:rPr>
              <a:t>between</a:t>
            </a:r>
            <a:br>
              <a:rPr lang="en-US" sz="2300" dirty="0" smtClean="0">
                <a:latin typeface="Arial" panose="020B0604020202020204" pitchFamily="34" charset="0"/>
                <a:cs typeface="Arial" panose="020B0604020202020204" pitchFamily="34" charset="0"/>
              </a:rPr>
            </a:br>
            <a:r>
              <a:rPr lang="en-US" sz="2300" dirty="0" smtClean="0">
                <a:latin typeface="Arial" panose="020B0604020202020204" pitchFamily="34" charset="0"/>
                <a:cs typeface="Arial" panose="020B0604020202020204" pitchFamily="34" charset="0"/>
              </a:rPr>
              <a:t>10 </a:t>
            </a:r>
            <a:r>
              <a:rPr lang="en-US" sz="2300" dirty="0">
                <a:latin typeface="Arial" panose="020B0604020202020204" pitchFamily="34" charset="0"/>
                <a:cs typeface="Arial" panose="020B0604020202020204" pitchFamily="34" charset="0"/>
              </a:rPr>
              <a:t>– 40% for each of the occupation</a:t>
            </a: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62952" y="1582991"/>
            <a:ext cx="4416274" cy="4467892"/>
          </a:xfrm>
          <a:prstGeom prst="rect">
            <a:avLst/>
          </a:prstGeom>
        </p:spPr>
      </p:pic>
    </p:spTree>
    <p:extLst>
      <p:ext uri="{BB962C8B-B14F-4D97-AF65-F5344CB8AC3E}">
        <p14:creationId xmlns:p14="http://schemas.microsoft.com/office/powerpoint/2010/main" val="1610516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(5/6)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1990288"/>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Test-5: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Race</a:t>
            </a:r>
            <a:endParaRPr lang="en-US" sz="2300" dirty="0">
              <a:latin typeface="Arial" panose="020B0604020202020204" pitchFamily="34" charset="0"/>
              <a:cs typeface="Arial" panose="020B0604020202020204" pitchFamily="34" charset="0"/>
            </a:endParaRPr>
          </a:p>
          <a:p>
            <a:pPr marL="457200" indent="-457200"/>
            <a:r>
              <a:rPr lang="en-US" sz="2300" dirty="0">
                <a:latin typeface="Arial" panose="020B0604020202020204" pitchFamily="34" charset="0"/>
                <a:cs typeface="Arial" panose="020B0604020202020204" pitchFamily="34" charset="0"/>
              </a:rPr>
              <a:t>The white race tends to take a lead in earning more than $50K than any other race</a:t>
            </a:r>
            <a:r>
              <a:rPr lang="en-US" sz="2300" dirty="0" smtClean="0">
                <a:latin typeface="Arial" panose="020B0604020202020204" pitchFamily="34" charset="0"/>
                <a:cs typeface="Arial" panose="020B0604020202020204" pitchFamily="34" charset="0"/>
              </a:rPr>
              <a:t>.</a:t>
            </a:r>
            <a:endParaRPr lang="en-US" sz="2300" dirty="0">
              <a:latin typeface="Arial" panose="020B0604020202020204" pitchFamily="34" charset="0"/>
              <a:cs typeface="Arial" panose="020B0604020202020204" pitchFamily="34" charset="0"/>
            </a:endParaRP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62951" y="1582991"/>
            <a:ext cx="4529679" cy="4463556"/>
          </a:xfrm>
          <a:prstGeom prst="rect">
            <a:avLst/>
          </a:prstGeom>
        </p:spPr>
      </p:pic>
    </p:spTree>
    <p:extLst>
      <p:ext uri="{BB962C8B-B14F-4D97-AF65-F5344CB8AC3E}">
        <p14:creationId xmlns:p14="http://schemas.microsoft.com/office/powerpoint/2010/main" val="1894411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331"/>
          </a:xfrm>
        </p:spPr>
        <p:txBody>
          <a:bodyPr>
            <a:spAutoFit/>
          </a:bodyPr>
          <a:lstStyle/>
          <a:p>
            <a:r>
              <a:rPr lang="en-US" dirty="0">
                <a:latin typeface="Arial" panose="020B0604020202020204" pitchFamily="34" charset="0"/>
                <a:cs typeface="Arial" panose="020B0604020202020204" pitchFamily="34" charset="0"/>
              </a:rPr>
              <a:t>Exploratory Data </a:t>
            </a:r>
            <a:r>
              <a:rPr lang="en-US" dirty="0" smtClean="0">
                <a:latin typeface="Arial" panose="020B0604020202020204" pitchFamily="34" charset="0"/>
                <a:cs typeface="Arial" panose="020B0604020202020204" pitchFamily="34" charset="0"/>
              </a:rPr>
              <a:t>Analysis (6/6)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6738" y="1582993"/>
            <a:ext cx="4103765" cy="4467890"/>
          </a:xfrm>
        </p:spPr>
        <p:txBody>
          <a:bodyPr>
            <a:spAutoFit/>
          </a:bodyPr>
          <a:lstStyle/>
          <a:p>
            <a:pPr marL="457200" indent="-457200"/>
            <a:r>
              <a:rPr lang="en-US" sz="2300" dirty="0" smtClean="0">
                <a:latin typeface="Arial" panose="020B0604020202020204" pitchFamily="34" charset="0"/>
                <a:cs typeface="Arial" panose="020B0604020202020204" pitchFamily="34" charset="0"/>
              </a:rPr>
              <a:t>Test-6: </a:t>
            </a:r>
            <a:r>
              <a:rPr lang="en-US" sz="2300" dirty="0">
                <a:latin typeface="Arial" panose="020B0604020202020204" pitchFamily="34" charset="0"/>
                <a:cs typeface="Arial" panose="020B0604020202020204" pitchFamily="34" charset="0"/>
              </a:rPr>
              <a:t>Income </a:t>
            </a:r>
            <a:r>
              <a:rPr lang="en-US" sz="2300" dirty="0" smtClean="0">
                <a:latin typeface="Arial" panose="020B0604020202020204" pitchFamily="34" charset="0"/>
                <a:cs typeface="Arial" panose="020B0604020202020204" pitchFamily="34" charset="0"/>
              </a:rPr>
              <a:t>Vs. </a:t>
            </a:r>
            <a:r>
              <a:rPr lang="en-US" sz="2300" dirty="0" err="1" smtClean="0">
                <a:latin typeface="Arial" panose="020B0604020202020204" pitchFamily="34" charset="0"/>
                <a:cs typeface="Arial" panose="020B0604020202020204" pitchFamily="34" charset="0"/>
              </a:rPr>
              <a:t>Workclass</a:t>
            </a:r>
            <a:endParaRPr lang="en-US" sz="2300" dirty="0">
              <a:latin typeface="Arial" panose="020B0604020202020204" pitchFamily="34" charset="0"/>
              <a:cs typeface="Arial" panose="020B0604020202020204" pitchFamily="34" charset="0"/>
            </a:endParaRPr>
          </a:p>
          <a:p>
            <a:pPr marL="457200" indent="-457200"/>
            <a:r>
              <a:rPr lang="en-US" sz="2300" dirty="0">
                <a:latin typeface="Arial" panose="020B0604020202020204" pitchFamily="34" charset="0"/>
                <a:cs typeface="Arial" panose="020B0604020202020204" pitchFamily="34" charset="0"/>
              </a:rPr>
              <a:t>We could find that </a:t>
            </a:r>
            <a:r>
              <a:rPr lang="en-US" sz="2300" dirty="0" smtClean="0">
                <a:latin typeface="Arial" panose="020B0604020202020204" pitchFamily="34" charset="0"/>
                <a:cs typeface="Arial" panose="020B0604020202020204" pitchFamily="34" charset="0"/>
              </a:rPr>
              <a:t>most </a:t>
            </a:r>
            <a:r>
              <a:rPr lang="en-US" sz="2300" dirty="0">
                <a:latin typeface="Arial" panose="020B0604020202020204" pitchFamily="34" charset="0"/>
                <a:cs typeface="Arial" panose="020B0604020202020204" pitchFamily="34" charset="0"/>
              </a:rPr>
              <a:t>of the work force are </a:t>
            </a:r>
            <a:r>
              <a:rPr lang="en-US" sz="2300" dirty="0" smtClean="0">
                <a:latin typeface="Arial" panose="020B0604020202020204" pitchFamily="34" charset="0"/>
                <a:cs typeface="Arial" panose="020B0604020202020204" pitchFamily="34" charset="0"/>
              </a:rPr>
              <a:t>employ-</a:t>
            </a:r>
            <a:r>
              <a:rPr lang="en-US" sz="2300" dirty="0" err="1" smtClean="0">
                <a:latin typeface="Arial" panose="020B0604020202020204" pitchFamily="34" charset="0"/>
                <a:cs typeface="Arial" panose="020B0604020202020204" pitchFamily="34" charset="0"/>
              </a:rPr>
              <a:t>ed</a:t>
            </a:r>
            <a:r>
              <a:rPr lang="en-US" sz="2300" dirty="0" smtClean="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rPr>
              <a:t>in private sector than compared to the other sector. ‘?’ is treated as separate sector, since we don’t have enough information to remove or treat this symbol. ‘?’ is </a:t>
            </a:r>
            <a:r>
              <a:rPr lang="en-US" sz="2300" dirty="0" err="1" smtClean="0">
                <a:latin typeface="Arial" panose="020B0604020202020204" pitchFamily="34" charset="0"/>
                <a:cs typeface="Arial" panose="020B0604020202020204" pitchFamily="34" charset="0"/>
              </a:rPr>
              <a:t>tre-ated</a:t>
            </a:r>
            <a:r>
              <a:rPr lang="en-US" sz="2300" dirty="0" smtClean="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rPr>
              <a:t>as a unknown </a:t>
            </a:r>
            <a:r>
              <a:rPr lang="en-US" sz="2300" dirty="0" smtClean="0">
                <a:latin typeface="Arial" panose="020B0604020202020204" pitchFamily="34" charset="0"/>
                <a:cs typeface="Arial" panose="020B0604020202020204" pitchFamily="34" charset="0"/>
              </a:rPr>
              <a:t>sector</a:t>
            </a:r>
            <a:endParaRPr lang="en-US" sz="2300" dirty="0">
              <a:latin typeface="Arial" panose="020B0604020202020204" pitchFamily="34" charset="0"/>
              <a:cs typeface="Arial" panose="020B0604020202020204" pitchFamily="34" charset="0"/>
            </a:endParaRPr>
          </a:p>
        </p:txBody>
      </p:sp>
      <p:sp>
        <p:nvSpPr>
          <p:cNvPr id="5" name="Rectangle 4"/>
          <p:cNvSpPr/>
          <p:nvPr/>
        </p:nvSpPr>
        <p:spPr>
          <a:xfrm>
            <a:off x="2592924" y="1504335"/>
            <a:ext cx="8911687" cy="4656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62950" y="1582992"/>
            <a:ext cx="4529679" cy="4463556"/>
          </a:xfrm>
          <a:prstGeom prst="rect">
            <a:avLst/>
          </a:prstGeom>
        </p:spPr>
      </p:pic>
    </p:spTree>
    <p:extLst>
      <p:ext uri="{BB962C8B-B14F-4D97-AF65-F5344CB8AC3E}">
        <p14:creationId xmlns:p14="http://schemas.microsoft.com/office/powerpoint/2010/main" val="664704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TotalTime>
  <Words>513</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Georgia</vt:lpstr>
      <vt:lpstr>Wingdings 3</vt:lpstr>
      <vt:lpstr>Wisp</vt:lpstr>
      <vt:lpstr>PROJECT REPORT - CENSUS DATASET </vt:lpstr>
      <vt:lpstr>Objective</vt:lpstr>
      <vt:lpstr>Inferential Statistics</vt:lpstr>
      <vt:lpstr>Exploratory Data Analysis (1/6)</vt:lpstr>
      <vt:lpstr>Exploratory Data Analysis (2/6)</vt:lpstr>
      <vt:lpstr>Exploratory Data Analysis (3/6)</vt:lpstr>
      <vt:lpstr>Exploratory Data Analysis (4/6)</vt:lpstr>
      <vt:lpstr>Exploratory Data Analysis (5/6)</vt:lpstr>
      <vt:lpstr>Exploratory Data Analysis (6/6)</vt:lpstr>
      <vt:lpstr>Models used for analysis – Random Forest</vt:lpstr>
      <vt:lpstr>Models used for analysis – Random Forest</vt:lpstr>
      <vt:lpstr>Models used for analysis – Random Forest</vt:lpstr>
      <vt:lpstr>Models used for analysis – Random Forest</vt:lpstr>
      <vt:lpstr>Models used for analysis –  Logistic Regression</vt:lpstr>
      <vt:lpstr>Models used for analysis –  Logistic Regression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 CENSUS DATASET </dc:title>
  <dc:creator>Admin</dc:creator>
  <cp:lastModifiedBy>Admin</cp:lastModifiedBy>
  <cp:revision>39</cp:revision>
  <dcterms:created xsi:type="dcterms:W3CDTF">2017-05-07T14:47:41Z</dcterms:created>
  <dcterms:modified xsi:type="dcterms:W3CDTF">2017-05-07T16:17:09Z</dcterms:modified>
</cp:coreProperties>
</file>