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gPzpB1Lnapz5IjJRCu8c370WZ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6FDED1-7B4F-43CE-B07D-88F9302FDA75}">
  <a:tblStyle styleId="{706FDED1-7B4F-43CE-B07D-88F9302FDA75}"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7E6"/>
          </a:solidFill>
        </a:fill>
      </a:tcStyle>
    </a:wholeTbl>
    <a:band1H>
      <a:tcTxStyle/>
      <a:tcStyle>
        <a:fill>
          <a:solidFill>
            <a:srgbClr val="E0CCCA"/>
          </a:solidFill>
        </a:fill>
      </a:tcStyle>
    </a:band1H>
    <a:band2H>
      <a:tcTxStyle/>
    </a:band2H>
    <a:band1V>
      <a:tcTxStyle/>
      <a:tcStyle>
        <a:fill>
          <a:solidFill>
            <a:srgbClr val="E0CCCA"/>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6.xml"/><Relationship Id="rId33" Type="http://schemas.openxmlformats.org/officeDocument/2006/relationships/font" Target="fonts/CenturyGothic-boldItalic.fntdata"/><Relationship Id="rId10" Type="http://schemas.openxmlformats.org/officeDocument/2006/relationships/slide" Target="slides/slide5.xml"/><Relationship Id="rId32"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b6f18128e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b6f18128e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b6f18128ea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b6f18128e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b6f18128ea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b6f18128e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b6f18128ea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b6f18128e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b6f18128ea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b6f18128e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b6f18128ea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b6f18128e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b6f18128ea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b6f18128e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b6f18128e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b6f18128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b6f18128e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b6f18128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17"/>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7"/>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26"/>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6"/>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6"/>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27"/>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27"/>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7"/>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9" name="Google Shape;119;p27"/>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
        <p:nvSpPr>
          <p:cNvPr id="120" name="Google Shape;120;p27"/>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28"/>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8"/>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8"/>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8"/>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29"/>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9"/>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29"/>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9"/>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9"/>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36" name="Google Shape;136;p29"/>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
        <p:nvSpPr>
          <p:cNvPr id="137" name="Google Shape;137;p29"/>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30"/>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0"/>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30"/>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3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3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1"/>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3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32"/>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2"/>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3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21"/>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6" name="Google Shape;66;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2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22"/>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4" name="Google Shape;74;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2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1" name="Google Shape;81;p23"/>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2" name="Google Shape;82;p23"/>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3" name="Google Shape;83;p23"/>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4" name="Google Shape;84;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24"/>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24"/>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25"/>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p:nvPr>
            <p:ph idx="2" type="pic"/>
          </p:nvPr>
        </p:nvSpPr>
        <p:spPr>
          <a:xfrm>
            <a:off x="2589212" y="634965"/>
            <a:ext cx="8915400" cy="3854970"/>
          </a:xfrm>
          <a:prstGeom prst="rect">
            <a:avLst/>
          </a:prstGeom>
          <a:noFill/>
          <a:ln>
            <a:noFill/>
          </a:ln>
        </p:spPr>
      </p:sp>
      <p:sp>
        <p:nvSpPr>
          <p:cNvPr id="99" name="Google Shape;99;p25"/>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6"/>
          <p:cNvGrpSpPr/>
          <p:nvPr/>
        </p:nvGrpSpPr>
        <p:grpSpPr>
          <a:xfrm>
            <a:off x="1" y="228600"/>
            <a:ext cx="2851516" cy="6638628"/>
            <a:chOff x="2487613" y="285750"/>
            <a:chExt cx="2428875" cy="5654676"/>
          </a:xfrm>
        </p:grpSpPr>
        <p:sp>
          <p:nvSpPr>
            <p:cNvPr id="7" name="Google Shape;7;p16"/>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6"/>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6"/>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6"/>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6"/>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6"/>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6"/>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6"/>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6"/>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6"/>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6"/>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6"/>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6"/>
          <p:cNvGrpSpPr/>
          <p:nvPr/>
        </p:nvGrpSpPr>
        <p:grpSpPr>
          <a:xfrm>
            <a:off x="27221" y="-786"/>
            <a:ext cx="2356674" cy="6854039"/>
            <a:chOff x="6627813" y="194833"/>
            <a:chExt cx="1952625" cy="5678918"/>
          </a:xfrm>
        </p:grpSpPr>
        <p:sp>
          <p:nvSpPr>
            <p:cNvPr id="20" name="Google Shape;20;p16"/>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6"/>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6"/>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6"/>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6"/>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6"/>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6"/>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6"/>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6"/>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6"/>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6"/>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6"/>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6"/>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6"/>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2589213" y="480292"/>
            <a:ext cx="8915399" cy="307570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5400"/>
              <a:buFont typeface="Arial"/>
              <a:buNone/>
            </a:pPr>
            <a:r>
              <a:rPr lang="en-IN" sz="5400">
                <a:latin typeface="Arial"/>
                <a:ea typeface="Arial"/>
                <a:cs typeface="Arial"/>
                <a:sym typeface="Arial"/>
              </a:rPr>
              <a:t>CLASSIC WHEELS COMPANY SALES DATA</a:t>
            </a:r>
            <a:endParaRPr sz="5400">
              <a:latin typeface="Arial"/>
              <a:ea typeface="Arial"/>
              <a:cs typeface="Arial"/>
              <a:sym typeface="Arial"/>
            </a:endParaRPr>
          </a:p>
        </p:txBody>
      </p:sp>
      <p:sp>
        <p:nvSpPr>
          <p:cNvPr id="165" name="Google Shape;165;p1"/>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000"/>
              <a:buNone/>
            </a:pPr>
            <a:r>
              <a:rPr lang="en-IN" sz="2000">
                <a:latin typeface="Arial"/>
                <a:ea typeface="Arial"/>
                <a:cs typeface="Arial"/>
                <a:sym typeface="Arial"/>
              </a:rPr>
              <a:t>BI CASE STUDY</a:t>
            </a:r>
            <a:endParaRPr sz="2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b6f18128ea_0_10"/>
          <p:cNvSpPr txBox="1"/>
          <p:nvPr>
            <p:ph type="title"/>
          </p:nvPr>
        </p:nvSpPr>
        <p:spPr>
          <a:xfrm>
            <a:off x="1981625" y="394849"/>
            <a:ext cx="8911800" cy="11715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IN" sz="4000">
                <a:latin typeface="Arial"/>
                <a:ea typeface="Arial"/>
                <a:cs typeface="Arial"/>
                <a:sym typeface="Arial"/>
              </a:rPr>
              <a:t>TASKS AND HINTS (EXCEL)</a:t>
            </a:r>
            <a:endParaRPr/>
          </a:p>
        </p:txBody>
      </p:sp>
      <p:sp>
        <p:nvSpPr>
          <p:cNvPr id="217" name="Google Shape;217;g1b6f18128ea_0_10"/>
          <p:cNvSpPr txBox="1"/>
          <p:nvPr>
            <p:ph idx="1" type="body"/>
          </p:nvPr>
        </p:nvSpPr>
        <p:spPr>
          <a:xfrm>
            <a:off x="840525" y="1566350"/>
            <a:ext cx="10583100" cy="4966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sz="2000">
                <a:solidFill>
                  <a:schemeClr val="dk1"/>
                </a:solidFill>
                <a:latin typeface="Arial"/>
                <a:ea typeface="Arial"/>
                <a:cs typeface="Arial"/>
                <a:sym typeface="Arial"/>
              </a:rPr>
              <a:t>3)	SCENARIO - 3</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From the past sales data analysis of the company it has been observed that the minimum requirement of the total cost of a product sale in a day is 15,000 which can be considered as a good sale helping the revenue of the company. Each instance from the ‘Sales Data’ needs a label whether it fits the criteria of a good sale or not.</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This process will help the company to know which are the common products generating a good amount of money and under which employee and supervisor.</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Create a new column with values 0 and 1 where total cost less than 15,000 will represent 0 otherwise 1 and find the top 2 supervisors having the most number of sales below 15,000.</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 Use if condition to create a new column</a:t>
            </a:r>
            <a:endParaRPr sz="20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b6f18128ea_0_15"/>
          <p:cNvSpPr txBox="1"/>
          <p:nvPr>
            <p:ph type="title"/>
          </p:nvPr>
        </p:nvSpPr>
        <p:spPr>
          <a:xfrm>
            <a:off x="1962525" y="242052"/>
            <a:ext cx="8911800" cy="10761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IN" sz="4000">
                <a:latin typeface="Arial"/>
                <a:ea typeface="Arial"/>
                <a:cs typeface="Arial"/>
                <a:sym typeface="Arial"/>
              </a:rPr>
              <a:t>TASKS AND HINTS (EXCEL)</a:t>
            </a:r>
            <a:endParaRPr/>
          </a:p>
        </p:txBody>
      </p:sp>
      <p:sp>
        <p:nvSpPr>
          <p:cNvPr id="223" name="Google Shape;223;g1b6f18128ea_0_15"/>
          <p:cNvSpPr txBox="1"/>
          <p:nvPr>
            <p:ph idx="1" type="body"/>
          </p:nvPr>
        </p:nvSpPr>
        <p:spPr>
          <a:xfrm>
            <a:off x="955175" y="1604675"/>
            <a:ext cx="10525800" cy="4794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sz="2000">
                <a:solidFill>
                  <a:schemeClr val="dk1"/>
                </a:solidFill>
                <a:latin typeface="Arial"/>
                <a:ea typeface="Arial"/>
                <a:cs typeface="Arial"/>
                <a:sym typeface="Arial"/>
              </a:rPr>
              <a:t>4)	SCENARIO - 4</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Data analysis on the units sold of each product from the past data suggests that for each product if a minimum 100 units are sold then that product is considered as a good revenue generating product.</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Such products need to be in the list even in the future for the betterment of the company.</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From the ‘Sales Data’ we need to categorize each transaction with respect to the number of units sold.</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Create a new column with values 0 and 1 where units sold less than 100 will represent 0 otherwise 1 for each instance. Find the top 3 products having the most number of days where less than 100 units are sold.</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Use if condition to create a new column</a:t>
            </a:r>
            <a:endParaRPr sz="20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8"/>
          <p:cNvSpPr txBox="1"/>
          <p:nvPr>
            <p:ph type="title"/>
          </p:nvPr>
        </p:nvSpPr>
        <p:spPr>
          <a:xfrm>
            <a:off x="2139550" y="286600"/>
            <a:ext cx="9016200" cy="1012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4000"/>
              <a:buFont typeface="Arial"/>
              <a:buNone/>
            </a:pPr>
            <a:r>
              <a:rPr lang="en-IN" sz="4000">
                <a:latin typeface="Arial"/>
                <a:ea typeface="Arial"/>
                <a:cs typeface="Arial"/>
                <a:sym typeface="Arial"/>
              </a:rPr>
              <a:t>TASKS AND HINTS (EXCEL)</a:t>
            </a:r>
            <a:endParaRPr sz="4000">
              <a:latin typeface="Arial"/>
              <a:ea typeface="Arial"/>
              <a:cs typeface="Arial"/>
              <a:sym typeface="Arial"/>
            </a:endParaRPr>
          </a:p>
        </p:txBody>
      </p:sp>
      <p:sp>
        <p:nvSpPr>
          <p:cNvPr id="229" name="Google Shape;229;p8"/>
          <p:cNvSpPr txBox="1"/>
          <p:nvPr>
            <p:ph idx="1" type="body"/>
          </p:nvPr>
        </p:nvSpPr>
        <p:spPr>
          <a:xfrm>
            <a:off x="1514250" y="1562325"/>
            <a:ext cx="9718500" cy="4894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sz="2000">
                <a:solidFill>
                  <a:schemeClr val="dk1"/>
                </a:solidFill>
                <a:latin typeface="Arial"/>
                <a:ea typeface="Arial"/>
                <a:cs typeface="Arial"/>
                <a:sym typeface="Arial"/>
              </a:rPr>
              <a:t>5)	SCENARIO - 5</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The company needs an understanding of the analysis on the revenue generated by each employee for each date which will help them decide which products to keep in the store and which needs to be eliminated and similar action on the employees based on their performance.</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It will be a bit difficult if this analysis is represented in the form of rows and columns where sales are categorized according to the grouping of products for each date hence a summarized format is required.</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Find the sum of total cost of all the products combined by each customer for each date and list down the top 8 employees having least total which indicates that the employee was not able to do more sales.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Create a pivot table.</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9"/>
          <p:cNvSpPr txBox="1"/>
          <p:nvPr>
            <p:ph type="title"/>
          </p:nvPr>
        </p:nvSpPr>
        <p:spPr>
          <a:xfrm>
            <a:off x="1881725" y="528427"/>
            <a:ext cx="8911687" cy="155899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4000"/>
              <a:buFont typeface="Arial"/>
              <a:buNone/>
            </a:pPr>
            <a:r>
              <a:rPr lang="en-IN" sz="4000">
                <a:latin typeface="Arial"/>
                <a:ea typeface="Arial"/>
                <a:cs typeface="Arial"/>
                <a:sym typeface="Arial"/>
              </a:rPr>
              <a:t>DATA DICTIONARY FOR SQL</a:t>
            </a:r>
            <a:br>
              <a:rPr lang="en-IN" sz="4000">
                <a:latin typeface="Arial"/>
                <a:ea typeface="Arial"/>
                <a:cs typeface="Arial"/>
                <a:sym typeface="Arial"/>
              </a:rPr>
            </a:br>
            <a:r>
              <a:rPr lang="en-IN">
                <a:latin typeface="Arial"/>
                <a:ea typeface="Arial"/>
                <a:cs typeface="Arial"/>
                <a:sym typeface="Arial"/>
              </a:rPr>
              <a:t>(combined of all tables)</a:t>
            </a:r>
            <a:endParaRPr>
              <a:latin typeface="Arial"/>
              <a:ea typeface="Arial"/>
              <a:cs typeface="Arial"/>
              <a:sym typeface="Arial"/>
            </a:endParaRPr>
          </a:p>
        </p:txBody>
      </p:sp>
      <p:graphicFrame>
        <p:nvGraphicFramePr>
          <p:cNvPr id="235" name="Google Shape;235;p9"/>
          <p:cNvGraphicFramePr/>
          <p:nvPr/>
        </p:nvGraphicFramePr>
        <p:xfrm>
          <a:off x="1206768" y="2087419"/>
          <a:ext cx="3000000" cy="3000000"/>
        </p:xfrm>
        <a:graphic>
          <a:graphicData uri="http://schemas.openxmlformats.org/drawingml/2006/table">
            <a:tbl>
              <a:tblPr bandRow="1" firstRow="1">
                <a:noFill/>
                <a:tableStyleId>{706FDED1-7B4F-43CE-B07D-88F9302FDA75}</a:tableStyleId>
              </a:tblPr>
              <a:tblGrid>
                <a:gridCol w="5029200"/>
                <a:gridCol w="5029200"/>
              </a:tblGrid>
              <a:tr h="444350">
                <a:tc>
                  <a:txBody>
                    <a:bodyPr/>
                    <a:lstStyle/>
                    <a:p>
                      <a:pPr indent="0" lvl="0" marL="0" marR="0" rtl="0" algn="ctr">
                        <a:spcBef>
                          <a:spcPts val="0"/>
                        </a:spcBef>
                        <a:spcAft>
                          <a:spcPts val="0"/>
                        </a:spcAft>
                        <a:buNone/>
                      </a:pPr>
                      <a:r>
                        <a:rPr lang="en-IN" sz="1800">
                          <a:latin typeface="Arial"/>
                          <a:ea typeface="Arial"/>
                          <a:cs typeface="Arial"/>
                          <a:sym typeface="Arial"/>
                        </a:rPr>
                        <a:t>COLUMN NAME</a:t>
                      </a:r>
                      <a:endParaRPr sz="1800">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IN" sz="1800">
                          <a:latin typeface="Arial"/>
                          <a:ea typeface="Arial"/>
                          <a:cs typeface="Arial"/>
                          <a:sym typeface="Arial"/>
                        </a:rPr>
                        <a:t>DESCRIPTION</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dept_no</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ID of the department</a:t>
                      </a:r>
                      <a:endParaRPr sz="1800">
                        <a:latin typeface="Arial"/>
                        <a:ea typeface="Arial"/>
                        <a:cs typeface="Arial"/>
                        <a:sym typeface="Arial"/>
                      </a:endParaRPr>
                    </a:p>
                  </a:txBody>
                  <a:tcPr marT="45725" marB="45725" marR="91450" marL="91450"/>
                </a:tc>
              </a:tr>
              <a:tr h="423500">
                <a:tc>
                  <a:txBody>
                    <a:bodyPr/>
                    <a:lstStyle/>
                    <a:p>
                      <a:pPr indent="0" lvl="0" marL="0" marR="0" rtl="0" algn="l">
                        <a:spcBef>
                          <a:spcPts val="0"/>
                        </a:spcBef>
                        <a:spcAft>
                          <a:spcPts val="0"/>
                        </a:spcAft>
                        <a:buNone/>
                      </a:pPr>
                      <a:r>
                        <a:rPr lang="en-IN" sz="1800">
                          <a:latin typeface="Arial"/>
                          <a:ea typeface="Arial"/>
                          <a:cs typeface="Arial"/>
                          <a:sym typeface="Arial"/>
                        </a:rPr>
                        <a:t>dept_name</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Name of the department in which the employee or the manager works.</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emp_no</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ID of the employee</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from_date</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The start</a:t>
                      </a:r>
                      <a:r>
                        <a:rPr lang="en-IN" sz="1800">
                          <a:latin typeface="Arial"/>
                          <a:ea typeface="Arial"/>
                          <a:cs typeface="Arial"/>
                          <a:sym typeface="Arial"/>
                        </a:rPr>
                        <a:t> date of an instance. It can be start date for the employee/ manager to join a department, start date of a particular amount of salary for an employee/ manager.</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to_date</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The end</a:t>
                      </a:r>
                      <a:r>
                        <a:rPr lang="en-IN" sz="1800">
                          <a:latin typeface="Arial"/>
                          <a:ea typeface="Arial"/>
                          <a:cs typeface="Arial"/>
                          <a:sym typeface="Arial"/>
                        </a:rPr>
                        <a:t> date of an instance. It can be leaving the company, end date for the employee/ manager to work in a department, end date of a particular amount of salary for an employee/ manager.</a:t>
                      </a:r>
                      <a:endParaRPr sz="18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graphicFrame>
        <p:nvGraphicFramePr>
          <p:cNvPr id="240" name="Google Shape;240;p10"/>
          <p:cNvGraphicFramePr/>
          <p:nvPr/>
        </p:nvGraphicFramePr>
        <p:xfrm>
          <a:off x="1443904" y="1782618"/>
          <a:ext cx="3000000" cy="3000000"/>
        </p:xfrm>
        <a:graphic>
          <a:graphicData uri="http://schemas.openxmlformats.org/drawingml/2006/table">
            <a:tbl>
              <a:tblPr bandRow="1" firstRow="1">
                <a:noFill/>
                <a:tableStyleId>{706FDED1-7B4F-43CE-B07D-88F9302FDA75}</a:tableStyleId>
              </a:tblPr>
              <a:tblGrid>
                <a:gridCol w="5029200"/>
                <a:gridCol w="5029200"/>
              </a:tblGrid>
              <a:tr h="444350">
                <a:tc>
                  <a:txBody>
                    <a:bodyPr/>
                    <a:lstStyle/>
                    <a:p>
                      <a:pPr indent="0" lvl="0" marL="0" marR="0" rtl="0" algn="ctr">
                        <a:spcBef>
                          <a:spcPts val="0"/>
                        </a:spcBef>
                        <a:spcAft>
                          <a:spcPts val="0"/>
                        </a:spcAft>
                        <a:buNone/>
                      </a:pPr>
                      <a:r>
                        <a:rPr lang="en-IN" sz="1800">
                          <a:latin typeface="Arial"/>
                          <a:ea typeface="Arial"/>
                          <a:cs typeface="Arial"/>
                          <a:sym typeface="Arial"/>
                        </a:rPr>
                        <a:t>COLUMN NAME</a:t>
                      </a:r>
                      <a:endParaRPr sz="1800">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IN" sz="1800">
                          <a:latin typeface="Arial"/>
                          <a:ea typeface="Arial"/>
                          <a:cs typeface="Arial"/>
                          <a:sym typeface="Arial"/>
                        </a:rPr>
                        <a:t>DESCRIPTION</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birth_date</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Date of birth of an</a:t>
                      </a:r>
                      <a:r>
                        <a:rPr lang="en-IN" sz="1800">
                          <a:latin typeface="Arial"/>
                          <a:ea typeface="Arial"/>
                          <a:cs typeface="Arial"/>
                          <a:sym typeface="Arial"/>
                        </a:rPr>
                        <a:t> employee</a:t>
                      </a:r>
                      <a:endParaRPr sz="1800">
                        <a:latin typeface="Arial"/>
                        <a:ea typeface="Arial"/>
                        <a:cs typeface="Arial"/>
                        <a:sym typeface="Arial"/>
                      </a:endParaRPr>
                    </a:p>
                  </a:txBody>
                  <a:tcPr marT="45725" marB="45725" marR="91450" marL="91450"/>
                </a:tc>
              </a:tr>
              <a:tr h="423500">
                <a:tc>
                  <a:txBody>
                    <a:bodyPr/>
                    <a:lstStyle/>
                    <a:p>
                      <a:pPr indent="0" lvl="0" marL="0" marR="0" rtl="0" algn="l">
                        <a:spcBef>
                          <a:spcPts val="0"/>
                        </a:spcBef>
                        <a:spcAft>
                          <a:spcPts val="0"/>
                        </a:spcAft>
                        <a:buNone/>
                      </a:pPr>
                      <a:r>
                        <a:rPr lang="en-IN" sz="1800">
                          <a:latin typeface="Arial"/>
                          <a:ea typeface="Arial"/>
                          <a:cs typeface="Arial"/>
                          <a:sym typeface="Arial"/>
                        </a:rPr>
                        <a:t>first_name</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First</a:t>
                      </a:r>
                      <a:r>
                        <a:rPr lang="en-IN" sz="1800">
                          <a:latin typeface="Arial"/>
                          <a:ea typeface="Arial"/>
                          <a:cs typeface="Arial"/>
                          <a:sym typeface="Arial"/>
                        </a:rPr>
                        <a:t> name of the employee</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last_name</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Last nam</a:t>
                      </a:r>
                      <a:r>
                        <a:rPr lang="en-IN" sz="1800">
                          <a:latin typeface="Arial"/>
                          <a:ea typeface="Arial"/>
                          <a:cs typeface="Arial"/>
                          <a:sym typeface="Arial"/>
                        </a:rPr>
                        <a:t>e of the employee</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gender</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Gender</a:t>
                      </a:r>
                      <a:r>
                        <a:rPr lang="en-IN" sz="1800">
                          <a:latin typeface="Arial"/>
                          <a:ea typeface="Arial"/>
                          <a:cs typeface="Arial"/>
                          <a:sym typeface="Arial"/>
                        </a:rPr>
                        <a:t> of the employee</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hire_date</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Date of hiring of the employee</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salary</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Salary of the employee. For one employee there can be multiple salaries depending upon the time period. As years pass by salary changes of an employee</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title</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Designation</a:t>
                      </a:r>
                      <a:r>
                        <a:rPr lang="en-IN" sz="1800">
                          <a:latin typeface="Arial"/>
                          <a:ea typeface="Arial"/>
                          <a:cs typeface="Arial"/>
                          <a:sym typeface="Arial"/>
                        </a:rPr>
                        <a:t> of an employee.</a:t>
                      </a:r>
                      <a:endParaRPr sz="18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1"/>
          <p:cNvSpPr txBox="1"/>
          <p:nvPr>
            <p:ph type="title"/>
          </p:nvPr>
        </p:nvSpPr>
        <p:spPr>
          <a:xfrm>
            <a:off x="1235825" y="748422"/>
            <a:ext cx="10058400" cy="100648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4000"/>
              <a:buFont typeface="Arial"/>
              <a:buNone/>
            </a:pPr>
            <a:r>
              <a:rPr lang="en-IN" sz="4000">
                <a:latin typeface="Arial"/>
                <a:ea typeface="Arial"/>
                <a:cs typeface="Arial"/>
                <a:sym typeface="Arial"/>
              </a:rPr>
              <a:t>PROBLEM STATEMENT (SQL)</a:t>
            </a:r>
            <a:endParaRPr sz="4000">
              <a:latin typeface="Arial"/>
              <a:ea typeface="Arial"/>
              <a:cs typeface="Arial"/>
              <a:sym typeface="Arial"/>
            </a:endParaRPr>
          </a:p>
        </p:txBody>
      </p:sp>
      <p:sp>
        <p:nvSpPr>
          <p:cNvPr id="246" name="Google Shape;246;p11"/>
          <p:cNvSpPr txBox="1"/>
          <p:nvPr>
            <p:ph idx="1" type="body"/>
          </p:nvPr>
        </p:nvSpPr>
        <p:spPr>
          <a:xfrm>
            <a:off x="2210521" y="1985818"/>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IN" sz="2400">
                <a:latin typeface="Arial"/>
                <a:ea typeface="Arial"/>
                <a:cs typeface="Arial"/>
                <a:sym typeface="Arial"/>
              </a:rPr>
              <a:t>Along with the study of products and sales from the offline store and the study of employees working in the offline store the company finds a need of analysing the overall data of the employees working for the company in both offline and online mode as well as working in the offline store and in the office.</a:t>
            </a:r>
            <a:endParaRPr/>
          </a:p>
          <a:p>
            <a:pPr indent="-342900" lvl="0" marL="342900" rtl="0" algn="l">
              <a:spcBef>
                <a:spcPts val="1000"/>
              </a:spcBef>
              <a:spcAft>
                <a:spcPts val="0"/>
              </a:spcAft>
              <a:buSzPts val="2400"/>
              <a:buChar char="🠶"/>
            </a:pPr>
            <a:r>
              <a:rPr lang="en-IN" sz="2400">
                <a:latin typeface="Arial"/>
                <a:ea typeface="Arial"/>
                <a:cs typeface="Arial"/>
                <a:sym typeface="Arial"/>
              </a:rPr>
              <a:t>The company finds a need of work force management and retrenchment of the employees for cost cutting and revenue increase.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2"/>
          <p:cNvSpPr/>
          <p:nvPr/>
        </p:nvSpPr>
        <p:spPr>
          <a:xfrm>
            <a:off x="1791853" y="1828801"/>
            <a:ext cx="8940801"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Arial"/>
                <a:ea typeface="Arial"/>
                <a:cs typeface="Arial"/>
                <a:sym typeface="Arial"/>
              </a:rPr>
              <a:t>This can be done by the analysis of employees and their salaries and departments which is stored as a database.</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IN" sz="2400">
                <a:solidFill>
                  <a:schemeClr val="dk1"/>
                </a:solidFill>
                <a:latin typeface="Arial"/>
                <a:ea typeface="Arial"/>
                <a:cs typeface="Arial"/>
                <a:sym typeface="Arial"/>
              </a:rPr>
              <a:t>Let us consider you are a Data analyst working externally for this company and the database is provided to you of various tables containing employee information, department information, salary information and various other tables.</a:t>
            </a:r>
            <a:endParaRPr/>
          </a:p>
          <a:p>
            <a:pPr indent="0" lvl="0" marL="0" marR="0" rtl="0" algn="l">
              <a:spcBef>
                <a:spcPts val="0"/>
              </a:spcBef>
              <a:spcAft>
                <a:spcPts val="0"/>
              </a:spcAft>
              <a:buNone/>
            </a:pPr>
            <a:r>
              <a:rPr lang="en-IN" sz="24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b6f18128ea_0_22"/>
          <p:cNvSpPr txBox="1"/>
          <p:nvPr/>
        </p:nvSpPr>
        <p:spPr>
          <a:xfrm>
            <a:off x="1337225" y="1299000"/>
            <a:ext cx="102201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chemeClr val="dk1"/>
                </a:solidFill>
              </a:rPr>
              <a:t>The database consists of 6 tables as </a:t>
            </a:r>
            <a:r>
              <a:rPr b="1" lang="en-IN" sz="2400">
                <a:solidFill>
                  <a:schemeClr val="dk1"/>
                </a:solidFill>
              </a:rPr>
              <a:t>‘departments’, ‘employees’, ‘new_dept_emp’,   ‘new_dept_manager’, ‘newsalaries’ and ‘newtitle’.</a:t>
            </a:r>
            <a:endParaRPr b="1" sz="2400">
              <a:solidFill>
                <a:schemeClr val="dk1"/>
              </a:solidFill>
            </a:endParaRPr>
          </a:p>
          <a:p>
            <a:pPr indent="0" lvl="0" marL="0" rtl="0" algn="l">
              <a:spcBef>
                <a:spcPts val="0"/>
              </a:spcBef>
              <a:spcAft>
                <a:spcPts val="0"/>
              </a:spcAft>
              <a:buNone/>
            </a:pPr>
            <a:r>
              <a:t/>
            </a:r>
            <a:endParaRPr b="1" sz="2400">
              <a:solidFill>
                <a:schemeClr val="dk1"/>
              </a:solidFill>
            </a:endParaRPr>
          </a:p>
          <a:p>
            <a:pPr indent="-381000" lvl="0" marL="457200" rtl="0" algn="l">
              <a:spcBef>
                <a:spcPts val="0"/>
              </a:spcBef>
              <a:spcAft>
                <a:spcPts val="0"/>
              </a:spcAft>
              <a:buClr>
                <a:schemeClr val="dk1"/>
              </a:buClr>
              <a:buSzPts val="2400"/>
              <a:buAutoNum type="arabicParenR"/>
            </a:pPr>
            <a:r>
              <a:rPr lang="en-IN" sz="2400">
                <a:solidFill>
                  <a:schemeClr val="dk1"/>
                </a:solidFill>
              </a:rPr>
              <a:t>The </a:t>
            </a:r>
            <a:r>
              <a:rPr b="1" lang="en-IN" sz="2400">
                <a:solidFill>
                  <a:schemeClr val="dk1"/>
                </a:solidFill>
              </a:rPr>
              <a:t>‘departments’ </a:t>
            </a:r>
            <a:r>
              <a:rPr lang="en-IN" sz="2400">
                <a:solidFill>
                  <a:schemeClr val="dk1"/>
                </a:solidFill>
              </a:rPr>
              <a:t>table has 9 observations with 2 columns which consist of the data regarding the department names.</a:t>
            </a:r>
            <a:endParaRPr sz="2400">
              <a:solidFill>
                <a:schemeClr val="dk1"/>
              </a:solidFill>
            </a:endParaRPr>
          </a:p>
          <a:p>
            <a:pPr indent="-381000" lvl="0" marL="457200" rtl="0" algn="l">
              <a:spcBef>
                <a:spcPts val="0"/>
              </a:spcBef>
              <a:spcAft>
                <a:spcPts val="0"/>
              </a:spcAft>
              <a:buClr>
                <a:schemeClr val="dk1"/>
              </a:buClr>
              <a:buSzPts val="2400"/>
              <a:buAutoNum type="arabicParenR"/>
            </a:pPr>
            <a:r>
              <a:rPr lang="en-IN" sz="2400">
                <a:solidFill>
                  <a:schemeClr val="dk1"/>
                </a:solidFill>
              </a:rPr>
              <a:t>The </a:t>
            </a:r>
            <a:r>
              <a:rPr b="1" lang="en-IN" sz="2400">
                <a:solidFill>
                  <a:schemeClr val="dk1"/>
                </a:solidFill>
              </a:rPr>
              <a:t>‘employees’ </a:t>
            </a:r>
            <a:r>
              <a:rPr lang="en-IN" sz="2400">
                <a:solidFill>
                  <a:schemeClr val="dk1"/>
                </a:solidFill>
              </a:rPr>
              <a:t>table has 300024 observations with 6 columns which consists of the employee data like name, hiring date, birth date and gener.</a:t>
            </a:r>
            <a:endParaRPr sz="2400">
              <a:solidFill>
                <a:schemeClr val="dk1"/>
              </a:solidFill>
            </a:endParaRPr>
          </a:p>
          <a:p>
            <a:pPr indent="-381000" lvl="0" marL="457200" rtl="0" algn="l">
              <a:spcBef>
                <a:spcPts val="0"/>
              </a:spcBef>
              <a:spcAft>
                <a:spcPts val="0"/>
              </a:spcAft>
              <a:buClr>
                <a:schemeClr val="dk1"/>
              </a:buClr>
              <a:buSzPts val="2400"/>
              <a:buAutoNum type="arabicParenR"/>
            </a:pPr>
            <a:r>
              <a:rPr lang="en-IN" sz="2400">
                <a:solidFill>
                  <a:schemeClr val="dk1"/>
                </a:solidFill>
              </a:rPr>
              <a:t>The </a:t>
            </a:r>
            <a:r>
              <a:rPr b="1" lang="en-IN" sz="2400">
                <a:solidFill>
                  <a:schemeClr val="dk1"/>
                </a:solidFill>
              </a:rPr>
              <a:t>‘new_dept_emp’ </a:t>
            </a:r>
            <a:r>
              <a:rPr lang="en-IN" sz="2400">
                <a:solidFill>
                  <a:schemeClr val="dk1"/>
                </a:solidFill>
              </a:rPr>
              <a:t>table has 300053 observations with 3 columns which consists of the data regarding the department to which the employee belongs.</a:t>
            </a:r>
            <a:endParaRPr sz="2400">
              <a:solidFill>
                <a:schemeClr val="dk1"/>
              </a:solidFill>
            </a:endParaRPr>
          </a:p>
          <a:p>
            <a:pPr indent="-381000" lvl="0" marL="457200" rtl="0" algn="l">
              <a:spcBef>
                <a:spcPts val="0"/>
              </a:spcBef>
              <a:spcAft>
                <a:spcPts val="0"/>
              </a:spcAft>
              <a:buClr>
                <a:schemeClr val="dk1"/>
              </a:buClr>
              <a:buSzPts val="2400"/>
              <a:buAutoNum type="arabicParenR"/>
            </a:pPr>
            <a:r>
              <a:rPr lang="en-IN" sz="2400">
                <a:solidFill>
                  <a:schemeClr val="dk1"/>
                </a:solidFill>
              </a:rPr>
              <a:t>The </a:t>
            </a:r>
            <a:r>
              <a:rPr b="1" lang="en-IN" sz="2400">
                <a:solidFill>
                  <a:schemeClr val="dk1"/>
                </a:solidFill>
              </a:rPr>
              <a:t>‘new_dept_manager’ </a:t>
            </a:r>
            <a:r>
              <a:rPr lang="en-IN" sz="2400">
                <a:solidFill>
                  <a:schemeClr val="dk1"/>
                </a:solidFill>
              </a:rPr>
              <a:t>table has 9 observations with 3 columns which consists of the department manager data.</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b6f18128ea_0_27"/>
          <p:cNvSpPr txBox="1"/>
          <p:nvPr/>
        </p:nvSpPr>
        <p:spPr>
          <a:xfrm>
            <a:off x="1623750" y="1661975"/>
            <a:ext cx="95325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chemeClr val="dk1"/>
                </a:solidFill>
              </a:rPr>
              <a:t>5)	</a:t>
            </a:r>
            <a:r>
              <a:rPr lang="en-IN" sz="2400">
                <a:solidFill>
                  <a:schemeClr val="dk1"/>
                </a:solidFill>
              </a:rPr>
              <a:t>The </a:t>
            </a:r>
            <a:r>
              <a:rPr b="1" lang="en-IN" sz="2400">
                <a:solidFill>
                  <a:schemeClr val="dk1"/>
                </a:solidFill>
              </a:rPr>
              <a:t>‘newsalaries’ </a:t>
            </a:r>
            <a:r>
              <a:rPr lang="en-IN" sz="2400">
                <a:solidFill>
                  <a:schemeClr val="dk1"/>
                </a:solidFill>
              </a:rPr>
              <a:t>table has 300024 observations with 3 columns which consists of the data regarding the salaries of the employees.</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IN" sz="2400">
                <a:solidFill>
                  <a:schemeClr val="dk1"/>
                </a:solidFill>
              </a:rPr>
              <a:t>6)	The </a:t>
            </a:r>
            <a:r>
              <a:rPr b="1" lang="en-IN" sz="2400">
                <a:solidFill>
                  <a:schemeClr val="dk1"/>
                </a:solidFill>
              </a:rPr>
              <a:t>‘newtitle’ </a:t>
            </a:r>
            <a:r>
              <a:rPr lang="en-IN" sz="2400">
                <a:solidFill>
                  <a:schemeClr val="dk1"/>
                </a:solidFill>
              </a:rPr>
              <a:t>table has 170896 observations with 3 columns which consists of the data regarding the designation of the employees.</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Font typeface="Arial"/>
              <a:buNone/>
            </a:pPr>
            <a:r>
              <a:rPr lang="en-IN" sz="2400">
                <a:solidFill>
                  <a:schemeClr val="dk1"/>
                </a:solidFill>
              </a:rPr>
              <a:t>Following are your tasks which are needed to be done in SQL:</a:t>
            </a:r>
            <a:endParaRPr sz="2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3"/>
          <p:cNvSpPr txBox="1"/>
          <p:nvPr>
            <p:ph type="title"/>
          </p:nvPr>
        </p:nvSpPr>
        <p:spPr>
          <a:xfrm>
            <a:off x="1795699" y="535975"/>
            <a:ext cx="9045900" cy="9141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4000"/>
              <a:buFont typeface="Arial"/>
              <a:buNone/>
            </a:pPr>
            <a:r>
              <a:rPr lang="en-IN" sz="4000">
                <a:latin typeface="Arial"/>
                <a:ea typeface="Arial"/>
                <a:cs typeface="Arial"/>
                <a:sym typeface="Arial"/>
              </a:rPr>
              <a:t>TASKS AND HINTS (SQL)</a:t>
            </a:r>
            <a:endParaRPr sz="4000">
              <a:latin typeface="Arial"/>
              <a:ea typeface="Arial"/>
              <a:cs typeface="Arial"/>
              <a:sym typeface="Arial"/>
            </a:endParaRPr>
          </a:p>
        </p:txBody>
      </p:sp>
      <p:sp>
        <p:nvSpPr>
          <p:cNvPr id="267" name="Google Shape;267;p13"/>
          <p:cNvSpPr txBox="1"/>
          <p:nvPr>
            <p:ph idx="1" type="body"/>
          </p:nvPr>
        </p:nvSpPr>
        <p:spPr>
          <a:xfrm>
            <a:off x="1686604" y="1677231"/>
            <a:ext cx="9264000" cy="48783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Clr>
                <a:schemeClr val="dk1"/>
              </a:buClr>
              <a:buSzPts val="2000"/>
              <a:buFont typeface="Arial"/>
              <a:buAutoNum type="arabicParenR"/>
            </a:pPr>
            <a:r>
              <a:rPr b="1" lang="en-IN" sz="2000">
                <a:solidFill>
                  <a:schemeClr val="dk1"/>
                </a:solidFill>
                <a:latin typeface="Arial"/>
                <a:ea typeface="Arial"/>
                <a:cs typeface="Arial"/>
                <a:sym typeface="Arial"/>
              </a:rPr>
              <a:t>SCENARIO - 1</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The company is in urgent need for workforce management which means they need to reduce the number of employees for cost cutting due to the recent crises they have been facing.</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One way to do this is to do analysis on the highly paid employees such that if their work is not satisfactory they can be terminated which will help largely in the cost cutting process.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Terminating low salaried employees will not help the company much.</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Find the top 10 employees (names) having the highest salaries.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Join the tables of employees and salary.</a:t>
            </a:r>
            <a:endParaRPr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ph type="title"/>
          </p:nvPr>
        </p:nvSpPr>
        <p:spPr>
          <a:xfrm>
            <a:off x="1097280" y="286604"/>
            <a:ext cx="10058400" cy="96030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4000"/>
              <a:buFont typeface="Arial"/>
              <a:buNone/>
            </a:pPr>
            <a:r>
              <a:rPr lang="en-IN" sz="4000">
                <a:latin typeface="Arial"/>
                <a:ea typeface="Arial"/>
                <a:cs typeface="Arial"/>
                <a:sym typeface="Arial"/>
              </a:rPr>
              <a:t>INTRODUCTION</a:t>
            </a:r>
            <a:endParaRPr sz="4000">
              <a:latin typeface="Arial"/>
              <a:ea typeface="Arial"/>
              <a:cs typeface="Arial"/>
              <a:sym typeface="Arial"/>
            </a:endParaRPr>
          </a:p>
        </p:txBody>
      </p:sp>
      <p:sp>
        <p:nvSpPr>
          <p:cNvPr id="171" name="Google Shape;171;p2"/>
          <p:cNvSpPr txBox="1"/>
          <p:nvPr>
            <p:ph idx="1" type="body"/>
          </p:nvPr>
        </p:nvSpPr>
        <p:spPr>
          <a:xfrm>
            <a:off x="1605280" y="1089890"/>
            <a:ext cx="10058400" cy="546792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IN" sz="2400">
                <a:latin typeface="Arial"/>
                <a:ea typeface="Arial"/>
                <a:cs typeface="Arial"/>
                <a:sym typeface="Arial"/>
              </a:rPr>
              <a:t>‘Classic Wheels’ is a product based manufacturing company of motorcycle spare parts and modification parts in India. This company was founded and established in 1995. Classis Wheels provides online as well as offline shopping of the motorcycle parts and their only offline store mall is in Bangalore with approximately 20 employees working in the offline store from the Sales department.</a:t>
            </a:r>
            <a:endParaRPr/>
          </a:p>
          <a:p>
            <a:pPr indent="0" lvl="0" marL="0" rtl="0" algn="l">
              <a:spcBef>
                <a:spcPts val="1000"/>
              </a:spcBef>
              <a:spcAft>
                <a:spcPts val="0"/>
              </a:spcAft>
              <a:buSzPts val="2400"/>
              <a:buNone/>
            </a:pPr>
            <a:r>
              <a:t/>
            </a:r>
            <a:endParaRPr sz="2400">
              <a:latin typeface="Arial"/>
              <a:ea typeface="Arial"/>
              <a:cs typeface="Arial"/>
              <a:sym typeface="Arial"/>
            </a:endParaRPr>
          </a:p>
          <a:p>
            <a:pPr indent="0" lvl="0" marL="0" rtl="0" algn="l">
              <a:spcBef>
                <a:spcPts val="1000"/>
              </a:spcBef>
              <a:spcAft>
                <a:spcPts val="0"/>
              </a:spcAft>
              <a:buSzPts val="2400"/>
              <a:buNone/>
            </a:pPr>
            <a:r>
              <a:rPr lang="en-IN" sz="2400">
                <a:latin typeface="Arial"/>
                <a:ea typeface="Arial"/>
                <a:cs typeface="Arial"/>
                <a:sym typeface="Arial"/>
              </a:rPr>
              <a:t>Their online store is available in the form of website and an application which has various shopping segments like:</a:t>
            </a:r>
            <a:endParaRPr/>
          </a:p>
          <a:p>
            <a:pPr indent="-342900" lvl="0" marL="342900" rtl="0" algn="l">
              <a:spcBef>
                <a:spcPts val="1000"/>
              </a:spcBef>
              <a:spcAft>
                <a:spcPts val="0"/>
              </a:spcAft>
              <a:buSzPts val="2400"/>
              <a:buChar char="🠶"/>
            </a:pPr>
            <a:r>
              <a:rPr lang="en-IN" sz="2400">
                <a:latin typeface="Arial"/>
                <a:ea typeface="Arial"/>
                <a:cs typeface="Arial"/>
                <a:sym typeface="Arial"/>
              </a:rPr>
              <a:t>Seats</a:t>
            </a:r>
            <a:endParaRPr/>
          </a:p>
          <a:p>
            <a:pPr indent="-342900" lvl="0" marL="342900" rtl="0" algn="l">
              <a:spcBef>
                <a:spcPts val="1000"/>
              </a:spcBef>
              <a:spcAft>
                <a:spcPts val="0"/>
              </a:spcAft>
              <a:buSzPts val="2400"/>
              <a:buChar char="🠶"/>
            </a:pPr>
            <a:r>
              <a:rPr lang="en-IN" sz="2400">
                <a:latin typeface="Arial"/>
                <a:ea typeface="Arial"/>
                <a:cs typeface="Arial"/>
                <a:sym typeface="Arial"/>
              </a:rPr>
              <a:t>Tyres</a:t>
            </a:r>
            <a:endParaRPr/>
          </a:p>
          <a:p>
            <a:pPr indent="-342900" lvl="0" marL="342900" rtl="0" algn="l">
              <a:spcBef>
                <a:spcPts val="1000"/>
              </a:spcBef>
              <a:spcAft>
                <a:spcPts val="0"/>
              </a:spcAft>
              <a:buSzPts val="2400"/>
              <a:buChar char="🠶"/>
            </a:pPr>
            <a:r>
              <a:rPr lang="en-IN" sz="2400">
                <a:latin typeface="Arial"/>
                <a:ea typeface="Arial"/>
                <a:cs typeface="Arial"/>
                <a:sym typeface="Arial"/>
              </a:rPr>
              <a:t>Batteries</a:t>
            </a:r>
            <a:endParaRPr sz="2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b6f18128ea_0_32"/>
          <p:cNvSpPr txBox="1"/>
          <p:nvPr>
            <p:ph type="title"/>
          </p:nvPr>
        </p:nvSpPr>
        <p:spPr>
          <a:xfrm>
            <a:off x="2101325" y="318450"/>
            <a:ext cx="9250500" cy="9042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IN" sz="4000">
                <a:latin typeface="Arial"/>
                <a:ea typeface="Arial"/>
                <a:cs typeface="Arial"/>
                <a:sym typeface="Arial"/>
              </a:rPr>
              <a:t>TASKS AND HINTS (SQL)</a:t>
            </a:r>
            <a:endParaRPr/>
          </a:p>
        </p:txBody>
      </p:sp>
      <p:sp>
        <p:nvSpPr>
          <p:cNvPr id="273" name="Google Shape;273;g1b6f18128ea_0_32"/>
          <p:cNvSpPr txBox="1"/>
          <p:nvPr>
            <p:ph idx="1" type="body"/>
          </p:nvPr>
        </p:nvSpPr>
        <p:spPr>
          <a:xfrm>
            <a:off x="2101325" y="1827950"/>
            <a:ext cx="9436800" cy="46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sz="2000">
                <a:solidFill>
                  <a:schemeClr val="dk1"/>
                </a:solidFill>
                <a:latin typeface="Arial"/>
                <a:ea typeface="Arial"/>
                <a:cs typeface="Arial"/>
                <a:sym typeface="Arial"/>
              </a:rPr>
              <a:t>2)	SCENARIO - 2</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Analysing the departments of high salaried employees and the salaries from such departments is as important as the first task of salary analysis.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The company has a requirement of finding the departments in which high salaried positions exist.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This analysis will help the company to reduce the workforce specifically of such departments which will tremendously help in the cost cutting process of the company.</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Find the department names of the top 10 employees having the highest salaries.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Join the required tables and sort the values.</a:t>
            </a:r>
            <a:endParaRPr sz="20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b6f18128ea_0_37"/>
          <p:cNvSpPr txBox="1"/>
          <p:nvPr>
            <p:ph type="title"/>
          </p:nvPr>
        </p:nvSpPr>
        <p:spPr>
          <a:xfrm>
            <a:off x="2000750" y="413977"/>
            <a:ext cx="8911800" cy="9615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IN" sz="4000">
                <a:latin typeface="Arial"/>
                <a:ea typeface="Arial"/>
                <a:cs typeface="Arial"/>
                <a:sym typeface="Arial"/>
              </a:rPr>
              <a:t>TASKS AND HINTS (SQL)</a:t>
            </a:r>
            <a:endParaRPr/>
          </a:p>
        </p:txBody>
      </p:sp>
      <p:sp>
        <p:nvSpPr>
          <p:cNvPr id="279" name="Google Shape;279;g1b6f18128ea_0_37"/>
          <p:cNvSpPr txBox="1"/>
          <p:nvPr>
            <p:ph idx="1" type="body"/>
          </p:nvPr>
        </p:nvSpPr>
        <p:spPr>
          <a:xfrm>
            <a:off x="1998950" y="1694225"/>
            <a:ext cx="9501000" cy="4571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sz="2000">
                <a:solidFill>
                  <a:schemeClr val="dk1"/>
                </a:solidFill>
                <a:latin typeface="Arial"/>
                <a:ea typeface="Arial"/>
                <a:cs typeface="Arial"/>
                <a:sym typeface="Arial"/>
              </a:rPr>
              <a:t>3)	SCENARIO - 3</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Similar to the previous scenario, not just the high salaried departments need to be focused on but also high employed departments analysis can help the company to do workforce management.</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The company has decided a threshold of the number of employees for each department and to take an action on the departments with the number of employees more than the threshold they first need to find the highly employed departments.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Find the top 3 departments having the highest number of employees.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Use group by and order by clauses</a:t>
            </a:r>
            <a:endParaRPr sz="20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b6f18128ea_0_42"/>
          <p:cNvSpPr txBox="1"/>
          <p:nvPr>
            <p:ph type="title"/>
          </p:nvPr>
        </p:nvSpPr>
        <p:spPr>
          <a:xfrm>
            <a:off x="1905200" y="375752"/>
            <a:ext cx="8911800" cy="9615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IN" sz="4000">
                <a:latin typeface="Arial"/>
                <a:ea typeface="Arial"/>
                <a:cs typeface="Arial"/>
                <a:sym typeface="Arial"/>
              </a:rPr>
              <a:t>TASKS AND HINTS (SQL)</a:t>
            </a:r>
            <a:endParaRPr/>
          </a:p>
        </p:txBody>
      </p:sp>
      <p:sp>
        <p:nvSpPr>
          <p:cNvPr id="285" name="Google Shape;285;g1b6f18128ea_0_42"/>
          <p:cNvSpPr txBox="1"/>
          <p:nvPr>
            <p:ph idx="1" type="body"/>
          </p:nvPr>
        </p:nvSpPr>
        <p:spPr>
          <a:xfrm>
            <a:off x="1903400" y="1885275"/>
            <a:ext cx="9520200" cy="468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sz="2000">
                <a:solidFill>
                  <a:schemeClr val="dk1"/>
                </a:solidFill>
                <a:latin typeface="Arial"/>
                <a:ea typeface="Arial"/>
                <a:cs typeface="Arial"/>
                <a:sym typeface="Arial"/>
              </a:rPr>
              <a:t>4)	SCENARIO - 4</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From the observations and analysis of the excel dataset we can say that the major focus of the company is to reduce the workforce of the sales department. As the number of sales are affected majorly the company finds the need to urgently reduce the workforce of sales departments.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This issue can be solved by focusing on those sales employees whose salary is greater than the average salary of the sales department.</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Find the list of employees from the sales department having a salary more than the average sales department salary.</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Use where clause and subquery</a:t>
            </a:r>
            <a:endParaRPr sz="20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4"/>
          <p:cNvSpPr txBox="1"/>
          <p:nvPr>
            <p:ph type="title"/>
          </p:nvPr>
        </p:nvSpPr>
        <p:spPr>
          <a:xfrm>
            <a:off x="2139550" y="360275"/>
            <a:ext cx="8933100" cy="1053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4000"/>
              <a:buFont typeface="Arial"/>
              <a:buNone/>
            </a:pPr>
            <a:r>
              <a:rPr lang="en-IN" sz="4000">
                <a:latin typeface="Arial"/>
                <a:ea typeface="Arial"/>
                <a:cs typeface="Arial"/>
                <a:sym typeface="Arial"/>
              </a:rPr>
              <a:t>TASKS AND HINTS (SQL)</a:t>
            </a:r>
            <a:endParaRPr sz="4000">
              <a:latin typeface="Arial"/>
              <a:ea typeface="Arial"/>
              <a:cs typeface="Arial"/>
              <a:sym typeface="Arial"/>
            </a:endParaRPr>
          </a:p>
        </p:txBody>
      </p:sp>
      <p:sp>
        <p:nvSpPr>
          <p:cNvPr id="291" name="Google Shape;291;p14"/>
          <p:cNvSpPr txBox="1"/>
          <p:nvPr>
            <p:ph idx="1" type="body"/>
          </p:nvPr>
        </p:nvSpPr>
        <p:spPr>
          <a:xfrm>
            <a:off x="1782175" y="1661200"/>
            <a:ext cx="10023600" cy="4833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sz="2000">
                <a:solidFill>
                  <a:schemeClr val="dk1"/>
                </a:solidFill>
                <a:latin typeface="Arial"/>
                <a:ea typeface="Arial"/>
                <a:cs typeface="Arial"/>
                <a:sym typeface="Arial"/>
              </a:rPr>
              <a:t>5)	SCENARIO - 5</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According to the current situation of the company, they have decided the threshold/ margin of 65,000 monthly average salary of the departments which will help them in cost cutting as well as in workforce management.</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How can we find the designations or job titles which are having high salaries?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If this question is resolved the company can focus on such designations or job titles and will stop their new hiring as well as can focus on the retrenchment of the employees having these designations for cost cutting purposes.</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Find the titles having an average salary greater than 65,000.</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Use group by and having clauses.</a:t>
            </a:r>
            <a:endParaRPr sz="20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5"/>
          <p:cNvSpPr txBox="1"/>
          <p:nvPr>
            <p:ph type="title"/>
          </p:nvPr>
        </p:nvSpPr>
        <p:spPr>
          <a:xfrm>
            <a:off x="1106517" y="2808131"/>
            <a:ext cx="10058400" cy="145075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6000"/>
              <a:buFont typeface="Arial"/>
              <a:buNone/>
            </a:pPr>
            <a:r>
              <a:rPr lang="en-IN" sz="6000">
                <a:latin typeface="Arial"/>
                <a:ea typeface="Arial"/>
                <a:cs typeface="Arial"/>
                <a:sym typeface="Arial"/>
              </a:rPr>
              <a:t>THANK YOU</a:t>
            </a:r>
            <a:endParaRPr sz="6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1097280" y="286604"/>
            <a:ext cx="10058400" cy="86794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4000"/>
              <a:buFont typeface="Arial"/>
              <a:buNone/>
            </a:pPr>
            <a:r>
              <a:rPr lang="en-IN" sz="4000">
                <a:latin typeface="Arial"/>
                <a:ea typeface="Arial"/>
                <a:cs typeface="Arial"/>
                <a:sym typeface="Arial"/>
              </a:rPr>
              <a:t>INTRODUCTION</a:t>
            </a:r>
            <a:endParaRPr sz="4000">
              <a:latin typeface="Arial"/>
              <a:ea typeface="Arial"/>
              <a:cs typeface="Arial"/>
              <a:sym typeface="Arial"/>
            </a:endParaRPr>
          </a:p>
        </p:txBody>
      </p:sp>
      <p:sp>
        <p:nvSpPr>
          <p:cNvPr id="177" name="Google Shape;177;p3"/>
          <p:cNvSpPr txBox="1"/>
          <p:nvPr>
            <p:ph idx="1" type="body"/>
          </p:nvPr>
        </p:nvSpPr>
        <p:spPr>
          <a:xfrm>
            <a:off x="1494444" y="1413164"/>
            <a:ext cx="10058400" cy="40864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IN" sz="2400">
                <a:latin typeface="Arial"/>
                <a:ea typeface="Arial"/>
                <a:cs typeface="Arial"/>
                <a:sym typeface="Arial"/>
              </a:rPr>
              <a:t>Carburettor</a:t>
            </a:r>
            <a:endParaRPr/>
          </a:p>
          <a:p>
            <a:pPr indent="-342900" lvl="0" marL="342900" rtl="0" algn="l">
              <a:spcBef>
                <a:spcPts val="1000"/>
              </a:spcBef>
              <a:spcAft>
                <a:spcPts val="0"/>
              </a:spcAft>
              <a:buSzPts val="2400"/>
              <a:buChar char="🠶"/>
            </a:pPr>
            <a:r>
              <a:rPr lang="en-IN" sz="2400">
                <a:latin typeface="Arial"/>
                <a:ea typeface="Arial"/>
                <a:cs typeface="Arial"/>
                <a:sym typeface="Arial"/>
              </a:rPr>
              <a:t>Clutch plates</a:t>
            </a:r>
            <a:endParaRPr/>
          </a:p>
          <a:p>
            <a:pPr indent="0" lvl="0" marL="0" rtl="0" algn="l">
              <a:spcBef>
                <a:spcPts val="1000"/>
              </a:spcBef>
              <a:spcAft>
                <a:spcPts val="0"/>
              </a:spcAft>
              <a:buSzPts val="2400"/>
              <a:buNone/>
            </a:pPr>
            <a:r>
              <a:rPr lang="en-IN" sz="2400">
                <a:latin typeface="Arial"/>
                <a:ea typeface="Arial"/>
                <a:cs typeface="Arial"/>
                <a:sym typeface="Arial"/>
              </a:rPr>
              <a:t>And many other modification and spare parts.</a:t>
            </a:r>
            <a:endParaRPr/>
          </a:p>
          <a:p>
            <a:pPr indent="0" lvl="0" marL="0" rtl="0" algn="l">
              <a:spcBef>
                <a:spcPts val="1000"/>
              </a:spcBef>
              <a:spcAft>
                <a:spcPts val="0"/>
              </a:spcAft>
              <a:buSzPts val="2400"/>
              <a:buNone/>
            </a:pPr>
            <a:r>
              <a:t/>
            </a:r>
            <a:endParaRPr sz="2400">
              <a:latin typeface="Arial"/>
              <a:ea typeface="Arial"/>
              <a:cs typeface="Arial"/>
              <a:sym typeface="Arial"/>
            </a:endParaRPr>
          </a:p>
          <a:p>
            <a:pPr indent="0" lvl="0" marL="0" rtl="0" algn="l">
              <a:spcBef>
                <a:spcPts val="1000"/>
              </a:spcBef>
              <a:spcAft>
                <a:spcPts val="0"/>
              </a:spcAft>
              <a:buSzPts val="2400"/>
              <a:buNone/>
            </a:pPr>
            <a:r>
              <a:rPr lang="en-IN" sz="2400">
                <a:latin typeface="Arial"/>
                <a:ea typeface="Arial"/>
                <a:cs typeface="Arial"/>
                <a:sym typeface="Arial"/>
              </a:rPr>
              <a:t>Various other brands and companies in this same industry are expanding in many parts of India which is creating a tough competition for Classic Wheels and a result there was a drop in the Sales and revenue. Especially, in the offline store there was a considerable drop of sales of the products.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txBox="1"/>
          <p:nvPr>
            <p:ph type="title"/>
          </p:nvPr>
        </p:nvSpPr>
        <p:spPr>
          <a:xfrm>
            <a:off x="1881725" y="528427"/>
            <a:ext cx="8911687" cy="83855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4000"/>
              <a:buFont typeface="Arial"/>
              <a:buNone/>
            </a:pPr>
            <a:r>
              <a:rPr lang="en-IN" sz="4000">
                <a:latin typeface="Arial"/>
                <a:ea typeface="Arial"/>
                <a:cs typeface="Arial"/>
                <a:sym typeface="Arial"/>
              </a:rPr>
              <a:t>DATA DICTIONARY FOR EXCEL</a:t>
            </a:r>
            <a:endParaRPr sz="4000">
              <a:latin typeface="Arial"/>
              <a:ea typeface="Arial"/>
              <a:cs typeface="Arial"/>
              <a:sym typeface="Arial"/>
            </a:endParaRPr>
          </a:p>
        </p:txBody>
      </p:sp>
      <p:graphicFrame>
        <p:nvGraphicFramePr>
          <p:cNvPr id="183" name="Google Shape;183;p4"/>
          <p:cNvGraphicFramePr/>
          <p:nvPr/>
        </p:nvGraphicFramePr>
        <p:xfrm>
          <a:off x="1097280" y="1809317"/>
          <a:ext cx="3000000" cy="3000000"/>
        </p:xfrm>
        <a:graphic>
          <a:graphicData uri="http://schemas.openxmlformats.org/drawingml/2006/table">
            <a:tbl>
              <a:tblPr bandRow="1" firstRow="1">
                <a:noFill/>
                <a:tableStyleId>{706FDED1-7B4F-43CE-B07D-88F9302FDA75}</a:tableStyleId>
              </a:tblPr>
              <a:tblGrid>
                <a:gridCol w="5029200"/>
                <a:gridCol w="5029200"/>
              </a:tblGrid>
              <a:tr h="444350">
                <a:tc>
                  <a:txBody>
                    <a:bodyPr/>
                    <a:lstStyle/>
                    <a:p>
                      <a:pPr indent="0" lvl="0" marL="0" marR="0" rtl="0" algn="ctr">
                        <a:spcBef>
                          <a:spcPts val="0"/>
                        </a:spcBef>
                        <a:spcAft>
                          <a:spcPts val="0"/>
                        </a:spcAft>
                        <a:buNone/>
                      </a:pPr>
                      <a:r>
                        <a:rPr lang="en-IN" sz="1800" u="none" cap="none" strike="noStrike">
                          <a:latin typeface="Arial"/>
                          <a:ea typeface="Arial"/>
                          <a:cs typeface="Arial"/>
                          <a:sym typeface="Arial"/>
                        </a:rPr>
                        <a:t>COLUMN NAME</a:t>
                      </a:r>
                      <a:endParaRPr sz="1800" u="none" cap="none" strike="noStrike">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IN" sz="1800" u="none" cap="none" strike="noStrike">
                          <a:latin typeface="Arial"/>
                          <a:ea typeface="Arial"/>
                          <a:cs typeface="Arial"/>
                          <a:sym typeface="Arial"/>
                        </a:rPr>
                        <a:t>DESCRIPTION</a:t>
                      </a:r>
                      <a:endParaRPr sz="1800" u="none" cap="none" strike="noStrike">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u="none" cap="none" strike="noStrike">
                          <a:latin typeface="Arial"/>
                          <a:ea typeface="Arial"/>
                          <a:cs typeface="Arial"/>
                          <a:sym typeface="Arial"/>
                        </a:rPr>
                        <a:t>Date</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Date when</a:t>
                      </a:r>
                      <a:r>
                        <a:rPr lang="en-IN" sz="1800">
                          <a:latin typeface="Arial"/>
                          <a:ea typeface="Arial"/>
                          <a:cs typeface="Arial"/>
                          <a:sym typeface="Arial"/>
                        </a:rPr>
                        <a:t> the product was sold</a:t>
                      </a:r>
                      <a:endParaRPr sz="1800">
                        <a:latin typeface="Arial"/>
                        <a:ea typeface="Arial"/>
                        <a:cs typeface="Arial"/>
                        <a:sym typeface="Arial"/>
                      </a:endParaRPr>
                    </a:p>
                  </a:txBody>
                  <a:tcPr marT="45725" marB="45725" marR="91450" marL="91450"/>
                </a:tc>
              </a:tr>
              <a:tr h="423500">
                <a:tc>
                  <a:txBody>
                    <a:bodyPr/>
                    <a:lstStyle/>
                    <a:p>
                      <a:pPr indent="0" lvl="0" marL="0" marR="0" rtl="0" algn="l">
                        <a:spcBef>
                          <a:spcPts val="0"/>
                        </a:spcBef>
                        <a:spcAft>
                          <a:spcPts val="0"/>
                        </a:spcAft>
                        <a:buNone/>
                      </a:pPr>
                      <a:r>
                        <a:rPr lang="en-IN" sz="1800">
                          <a:latin typeface="Arial"/>
                          <a:ea typeface="Arial"/>
                          <a:cs typeface="Arial"/>
                          <a:sym typeface="Arial"/>
                        </a:rPr>
                        <a:t>EMP ID</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ID</a:t>
                      </a:r>
                      <a:r>
                        <a:rPr lang="en-IN" sz="1800">
                          <a:latin typeface="Arial"/>
                          <a:ea typeface="Arial"/>
                          <a:cs typeface="Arial"/>
                          <a:sym typeface="Arial"/>
                        </a:rPr>
                        <a:t> of the e</a:t>
                      </a:r>
                      <a:r>
                        <a:rPr lang="en-IN" sz="1800">
                          <a:latin typeface="Arial"/>
                          <a:ea typeface="Arial"/>
                          <a:cs typeface="Arial"/>
                          <a:sym typeface="Arial"/>
                        </a:rPr>
                        <a:t>mployee who sold</a:t>
                      </a:r>
                      <a:r>
                        <a:rPr lang="en-IN" sz="1800">
                          <a:latin typeface="Arial"/>
                          <a:ea typeface="Arial"/>
                          <a:cs typeface="Arial"/>
                          <a:sym typeface="Arial"/>
                        </a:rPr>
                        <a:t> the product to the customer.</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Product</a:t>
                      </a:r>
                      <a:r>
                        <a:rPr lang="en-IN" sz="1800">
                          <a:latin typeface="Arial"/>
                          <a:ea typeface="Arial"/>
                          <a:cs typeface="Arial"/>
                          <a:sym typeface="Arial"/>
                        </a:rPr>
                        <a:t> ID</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ID of</a:t>
                      </a:r>
                      <a:r>
                        <a:rPr lang="en-IN" sz="1800">
                          <a:latin typeface="Arial"/>
                          <a:ea typeface="Arial"/>
                          <a:cs typeface="Arial"/>
                          <a:sym typeface="Arial"/>
                        </a:rPr>
                        <a:t> the sold product</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Unit Sold</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How</a:t>
                      </a:r>
                      <a:r>
                        <a:rPr lang="en-IN" sz="1800">
                          <a:latin typeface="Arial"/>
                          <a:ea typeface="Arial"/>
                          <a:cs typeface="Arial"/>
                          <a:sym typeface="Arial"/>
                        </a:rPr>
                        <a:t> many units of the product were sold on that day by the particular employee.</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Product Name</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Name</a:t>
                      </a:r>
                      <a:r>
                        <a:rPr lang="en-IN" sz="1800">
                          <a:latin typeface="Arial"/>
                          <a:ea typeface="Arial"/>
                          <a:cs typeface="Arial"/>
                          <a:sym typeface="Arial"/>
                        </a:rPr>
                        <a:t> of the product</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Price</a:t>
                      </a:r>
                      <a:r>
                        <a:rPr lang="en-IN" sz="1800">
                          <a:latin typeface="Arial"/>
                          <a:ea typeface="Arial"/>
                          <a:cs typeface="Arial"/>
                          <a:sym typeface="Arial"/>
                        </a:rPr>
                        <a:t> per unit</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Price of a</a:t>
                      </a:r>
                      <a:r>
                        <a:rPr lang="en-IN" sz="1800">
                          <a:latin typeface="Arial"/>
                          <a:ea typeface="Arial"/>
                          <a:cs typeface="Arial"/>
                          <a:sym typeface="Arial"/>
                        </a:rPr>
                        <a:t> </a:t>
                      </a:r>
                      <a:r>
                        <a:rPr lang="en-IN" sz="1800">
                          <a:latin typeface="Arial"/>
                          <a:ea typeface="Arial"/>
                          <a:cs typeface="Arial"/>
                          <a:sym typeface="Arial"/>
                        </a:rPr>
                        <a:t>product per unit</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EMP Name</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Name</a:t>
                      </a:r>
                      <a:r>
                        <a:rPr lang="en-IN" sz="1800">
                          <a:latin typeface="Arial"/>
                          <a:ea typeface="Arial"/>
                          <a:cs typeface="Arial"/>
                          <a:sym typeface="Arial"/>
                        </a:rPr>
                        <a:t> of the employee</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en-IN" sz="1800">
                          <a:latin typeface="Arial"/>
                          <a:ea typeface="Arial"/>
                          <a:cs typeface="Arial"/>
                          <a:sym typeface="Arial"/>
                        </a:rPr>
                        <a:t>Supervisor</a:t>
                      </a:r>
                      <a:endParaRPr sz="18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IN" sz="1800">
                          <a:latin typeface="Arial"/>
                          <a:ea typeface="Arial"/>
                          <a:cs typeface="Arial"/>
                          <a:sym typeface="Arial"/>
                        </a:rPr>
                        <a:t>Name of the supervisor</a:t>
                      </a:r>
                      <a:r>
                        <a:rPr lang="en-IN" sz="1800">
                          <a:latin typeface="Arial"/>
                          <a:ea typeface="Arial"/>
                          <a:cs typeface="Arial"/>
                          <a:sym typeface="Arial"/>
                        </a:rPr>
                        <a:t> under which an employee is working.</a:t>
                      </a:r>
                      <a:endParaRPr sz="18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type="title"/>
          </p:nvPr>
        </p:nvSpPr>
        <p:spPr>
          <a:xfrm>
            <a:off x="1235825" y="748422"/>
            <a:ext cx="10058400" cy="100648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4000"/>
              <a:buFont typeface="Arial"/>
              <a:buNone/>
            </a:pPr>
            <a:r>
              <a:rPr lang="en-IN" sz="4000">
                <a:latin typeface="Arial"/>
                <a:ea typeface="Arial"/>
                <a:cs typeface="Arial"/>
                <a:sym typeface="Arial"/>
              </a:rPr>
              <a:t>PROBLEM STATEMENT (EXCEL)</a:t>
            </a:r>
            <a:endParaRPr sz="4000">
              <a:latin typeface="Arial"/>
              <a:ea typeface="Arial"/>
              <a:cs typeface="Arial"/>
              <a:sym typeface="Arial"/>
            </a:endParaRPr>
          </a:p>
        </p:txBody>
      </p:sp>
      <p:sp>
        <p:nvSpPr>
          <p:cNvPr id="189" name="Google Shape;189;p5"/>
          <p:cNvSpPr txBox="1"/>
          <p:nvPr>
            <p:ph idx="1" type="body"/>
          </p:nvPr>
        </p:nvSpPr>
        <p:spPr>
          <a:xfrm>
            <a:off x="2210521" y="1985818"/>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IN" sz="2400">
                <a:latin typeface="Arial"/>
                <a:ea typeface="Arial"/>
                <a:cs typeface="Arial"/>
                <a:sym typeface="Arial"/>
              </a:rPr>
              <a:t>The offline store of the company is facing a huge loss because of the drop in the sales and if it gets continued the competitor companies will take over the market and there will be revenue loss of the company.</a:t>
            </a:r>
            <a:endParaRPr/>
          </a:p>
          <a:p>
            <a:pPr indent="-342900" lvl="0" marL="342900" rtl="0" algn="l">
              <a:spcBef>
                <a:spcPts val="1000"/>
              </a:spcBef>
              <a:spcAft>
                <a:spcPts val="0"/>
              </a:spcAft>
              <a:buSzPts val="2400"/>
              <a:buChar char="🠶"/>
            </a:pPr>
            <a:r>
              <a:rPr lang="en-IN" sz="2400">
                <a:latin typeface="Arial"/>
                <a:ea typeface="Arial"/>
                <a:cs typeface="Arial"/>
                <a:sym typeface="Arial"/>
              </a:rPr>
              <a:t>As a result the company has decided to study the sales data of various products available in the offline store to know which products are making more money to the company and which are not. </a:t>
            </a:r>
            <a:endParaRPr/>
          </a:p>
          <a:p>
            <a:pPr indent="0" lvl="0" marL="0" rtl="0" algn="l">
              <a:spcBef>
                <a:spcPts val="1000"/>
              </a:spcBef>
              <a:spcAft>
                <a:spcPts val="0"/>
              </a:spcAft>
              <a:buSzPts val="2400"/>
              <a:buNone/>
            </a:pPr>
            <a:r>
              <a:t/>
            </a:r>
            <a:endParaRPr sz="2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6"/>
          <p:cNvSpPr/>
          <p:nvPr/>
        </p:nvSpPr>
        <p:spPr>
          <a:xfrm>
            <a:off x="1865744" y="1182255"/>
            <a:ext cx="10058400"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dk1"/>
                </a:solidFill>
                <a:latin typeface="Arial"/>
                <a:ea typeface="Arial"/>
                <a:cs typeface="Arial"/>
                <a:sym typeface="Arial"/>
              </a:rPr>
              <a:t>Along with the study of sales and products the company wants to analyse the performance of the employees working in the offline store and on that basis workforce management actions will be taken for the employees which will result into cost cutting and higher revenue of the company.</a:t>
            </a:r>
            <a:endParaRPr/>
          </a:p>
          <a:p>
            <a:pPr indent="0" lvl="0" marL="0" marR="0" rtl="0" algn="l">
              <a:spcBef>
                <a:spcPts val="0"/>
              </a:spcBef>
              <a:spcAft>
                <a:spcPts val="0"/>
              </a:spcAft>
              <a:buNone/>
            </a:pPr>
            <a:r>
              <a:rPr lang="en-IN" sz="2400">
                <a:solidFill>
                  <a:schemeClr val="dk1"/>
                </a:solidFill>
                <a:latin typeface="Arial"/>
                <a:ea typeface="Arial"/>
                <a:cs typeface="Arial"/>
                <a:sym typeface="Arial"/>
              </a:rPr>
              <a:t> </a:t>
            </a:r>
            <a:endParaRPr/>
          </a:p>
          <a:p>
            <a:pPr indent="0" lvl="0" marL="0" marR="0" rtl="0" algn="l">
              <a:spcBef>
                <a:spcPts val="0"/>
              </a:spcBef>
              <a:spcAft>
                <a:spcPts val="0"/>
              </a:spcAft>
              <a:buNone/>
            </a:pPr>
            <a:r>
              <a:rPr lang="en-IN" sz="2400">
                <a:solidFill>
                  <a:schemeClr val="dk1"/>
                </a:solidFill>
                <a:latin typeface="Arial"/>
                <a:ea typeface="Arial"/>
                <a:cs typeface="Arial"/>
                <a:sym typeface="Arial"/>
              </a:rPr>
              <a:t>Let us consider you are a Data analyst working externally for this company and the data is provided to you in the form of excel sheets of the sales, product pricing information and the employees responsible for the sale in the offline store.</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b6f18128ea_0_0"/>
          <p:cNvSpPr txBox="1"/>
          <p:nvPr/>
        </p:nvSpPr>
        <p:spPr>
          <a:xfrm>
            <a:off x="1711875" y="897875"/>
            <a:ext cx="92916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chemeClr val="dk1"/>
                </a:solidFill>
              </a:rPr>
              <a:t>The Excel workbook contains 3 sheets as </a:t>
            </a:r>
            <a:r>
              <a:rPr b="1" lang="en-IN" sz="2400">
                <a:solidFill>
                  <a:schemeClr val="dk1"/>
                </a:solidFill>
              </a:rPr>
              <a:t>‘Sales Data’, Product Master’ and ‘Emp Master’. </a:t>
            </a:r>
            <a:endParaRPr b="1" sz="2400">
              <a:solidFill>
                <a:schemeClr val="dk1"/>
              </a:solidFill>
            </a:endParaRPr>
          </a:p>
          <a:p>
            <a:pPr indent="0" lvl="0" marL="0" rtl="0" algn="l">
              <a:spcBef>
                <a:spcPts val="0"/>
              </a:spcBef>
              <a:spcAft>
                <a:spcPts val="0"/>
              </a:spcAft>
              <a:buNone/>
            </a:pPr>
            <a:r>
              <a:t/>
            </a:r>
            <a:endParaRPr b="1" sz="2400">
              <a:solidFill>
                <a:schemeClr val="dk1"/>
              </a:solidFill>
            </a:endParaRPr>
          </a:p>
          <a:p>
            <a:pPr indent="-381000" lvl="0" marL="457200" rtl="0" algn="l">
              <a:spcBef>
                <a:spcPts val="0"/>
              </a:spcBef>
              <a:spcAft>
                <a:spcPts val="0"/>
              </a:spcAft>
              <a:buClr>
                <a:schemeClr val="dk1"/>
              </a:buClr>
              <a:buSzPts val="2400"/>
              <a:buAutoNum type="arabicParenR"/>
            </a:pPr>
            <a:r>
              <a:rPr lang="en-IN" sz="2400">
                <a:solidFill>
                  <a:schemeClr val="dk1"/>
                </a:solidFill>
              </a:rPr>
              <a:t>The sheet </a:t>
            </a:r>
            <a:r>
              <a:rPr b="1" lang="en-IN" sz="2400">
                <a:solidFill>
                  <a:schemeClr val="dk1"/>
                </a:solidFill>
              </a:rPr>
              <a:t>‘Sales Data’</a:t>
            </a:r>
            <a:r>
              <a:rPr lang="en-IN" sz="2400">
                <a:solidFill>
                  <a:schemeClr val="dk1"/>
                </a:solidFill>
              </a:rPr>
              <a:t> contains 6490 observations with 4 columns regarding the sales of the products and the employee responsible for the sale.</a:t>
            </a:r>
            <a:endParaRPr sz="2400">
              <a:solidFill>
                <a:schemeClr val="dk1"/>
              </a:solidFill>
            </a:endParaRPr>
          </a:p>
          <a:p>
            <a:pPr indent="-381000" lvl="0" marL="457200" rtl="0" algn="l">
              <a:spcBef>
                <a:spcPts val="0"/>
              </a:spcBef>
              <a:spcAft>
                <a:spcPts val="0"/>
              </a:spcAft>
              <a:buClr>
                <a:schemeClr val="dk1"/>
              </a:buClr>
              <a:buSzPts val="2400"/>
              <a:buAutoNum type="arabicParenR"/>
            </a:pPr>
            <a:r>
              <a:rPr lang="en-IN" sz="2400">
                <a:solidFill>
                  <a:schemeClr val="dk1"/>
                </a:solidFill>
              </a:rPr>
              <a:t>The sheet </a:t>
            </a:r>
            <a:r>
              <a:rPr b="1" lang="en-IN" sz="2400">
                <a:solidFill>
                  <a:schemeClr val="dk1"/>
                </a:solidFill>
              </a:rPr>
              <a:t>‘Product Master’</a:t>
            </a:r>
            <a:r>
              <a:rPr lang="en-IN" sz="2400">
                <a:solidFill>
                  <a:schemeClr val="dk1"/>
                </a:solidFill>
              </a:rPr>
              <a:t> contains observations with 3 columns regarding the product information like product name and price.</a:t>
            </a:r>
            <a:endParaRPr sz="2400">
              <a:solidFill>
                <a:schemeClr val="dk1"/>
              </a:solidFill>
            </a:endParaRPr>
          </a:p>
          <a:p>
            <a:pPr indent="-381000" lvl="0" marL="457200" rtl="0" algn="l">
              <a:spcBef>
                <a:spcPts val="0"/>
              </a:spcBef>
              <a:spcAft>
                <a:spcPts val="0"/>
              </a:spcAft>
              <a:buClr>
                <a:schemeClr val="dk1"/>
              </a:buClr>
              <a:buSzPts val="2400"/>
              <a:buAutoNum type="arabicParenR"/>
            </a:pPr>
            <a:r>
              <a:rPr lang="en-IN" sz="2400">
                <a:solidFill>
                  <a:schemeClr val="dk1"/>
                </a:solidFill>
              </a:rPr>
              <a:t>The sheet </a:t>
            </a:r>
            <a:r>
              <a:rPr b="1" lang="en-IN" sz="2400">
                <a:solidFill>
                  <a:schemeClr val="dk1"/>
                </a:solidFill>
              </a:rPr>
              <a:t>‘Emp Master’</a:t>
            </a:r>
            <a:r>
              <a:rPr lang="en-IN" sz="2400">
                <a:solidFill>
                  <a:schemeClr val="dk1"/>
                </a:solidFill>
              </a:rPr>
              <a:t> contains 20 observations with 3 columns regarding the employee information like employee name and the supervisor of the employee.</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Font typeface="Arial"/>
              <a:buNone/>
            </a:pPr>
            <a:r>
              <a:rPr lang="en-IN" sz="2400">
                <a:solidFill>
                  <a:schemeClr val="dk1"/>
                </a:solidFill>
              </a:rPr>
              <a:t>Following are your tasks which are needed to be done in excel:</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
          <p:cNvSpPr txBox="1"/>
          <p:nvPr>
            <p:ph type="title"/>
          </p:nvPr>
        </p:nvSpPr>
        <p:spPr>
          <a:xfrm>
            <a:off x="1097280" y="286604"/>
            <a:ext cx="10058400" cy="117274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62626"/>
              </a:buClr>
              <a:buSzPts val="4000"/>
              <a:buFont typeface="Arial"/>
              <a:buNone/>
            </a:pPr>
            <a:r>
              <a:rPr lang="en-IN" sz="4000">
                <a:latin typeface="Arial"/>
                <a:ea typeface="Arial"/>
                <a:cs typeface="Arial"/>
                <a:sym typeface="Arial"/>
              </a:rPr>
              <a:t>TASKS AND HINTS (EXCEL)</a:t>
            </a:r>
            <a:endParaRPr sz="4000">
              <a:latin typeface="Arial"/>
              <a:ea typeface="Arial"/>
              <a:cs typeface="Arial"/>
              <a:sym typeface="Arial"/>
            </a:endParaRPr>
          </a:p>
        </p:txBody>
      </p:sp>
      <p:sp>
        <p:nvSpPr>
          <p:cNvPr id="205" name="Google Shape;205;p7"/>
          <p:cNvSpPr txBox="1"/>
          <p:nvPr>
            <p:ph idx="1" type="body"/>
          </p:nvPr>
        </p:nvSpPr>
        <p:spPr>
          <a:xfrm>
            <a:off x="1528625" y="1459350"/>
            <a:ext cx="9436500" cy="48783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Clr>
                <a:schemeClr val="dk1"/>
              </a:buClr>
              <a:buSzPts val="2000"/>
              <a:buFont typeface="Arial"/>
              <a:buAutoNum type="arabicParenR"/>
            </a:pPr>
            <a:r>
              <a:rPr b="1" lang="en-IN" sz="2000">
                <a:solidFill>
                  <a:schemeClr val="dk1"/>
                </a:solidFill>
                <a:latin typeface="Arial"/>
                <a:ea typeface="Arial"/>
                <a:cs typeface="Arial"/>
                <a:sym typeface="Arial"/>
              </a:rPr>
              <a:t>SCENARIO - 1</a:t>
            </a:r>
            <a:endParaRPr b="1" sz="2000">
              <a:solidFill>
                <a:schemeClr val="dk1"/>
              </a:solidFill>
              <a:latin typeface="Arial"/>
              <a:ea typeface="Arial"/>
              <a:cs typeface="Arial"/>
              <a:sym typeface="Arial"/>
            </a:endParaRPr>
          </a:p>
          <a:p>
            <a:pPr indent="0" lvl="0" marL="457200" rtl="0" algn="l">
              <a:spcBef>
                <a:spcPts val="0"/>
              </a:spcBef>
              <a:spcAft>
                <a:spcPts val="0"/>
              </a:spcAft>
              <a:buSzPts val="1100"/>
              <a:buNone/>
            </a:pPr>
            <a:r>
              <a:t/>
            </a:r>
            <a:endParaRPr sz="2000">
              <a:solidFill>
                <a:schemeClr val="dk1"/>
              </a:solidFill>
              <a:latin typeface="Arial"/>
              <a:ea typeface="Arial"/>
              <a:cs typeface="Arial"/>
              <a:sym typeface="Arial"/>
            </a:endParaRPr>
          </a:p>
          <a:p>
            <a:pPr indent="0" lvl="0" marL="457200" rtl="0" algn="l">
              <a:spcBef>
                <a:spcPts val="0"/>
              </a:spcBef>
              <a:spcAft>
                <a:spcPts val="0"/>
              </a:spcAft>
              <a:buSzPts val="1100"/>
              <a:buNone/>
            </a:pPr>
            <a:r>
              <a:rPr lang="en-IN" sz="2000">
                <a:solidFill>
                  <a:schemeClr val="dk1"/>
                </a:solidFill>
                <a:latin typeface="Arial"/>
                <a:ea typeface="Arial"/>
                <a:cs typeface="Arial"/>
                <a:sym typeface="Arial"/>
              </a:rPr>
              <a:t>The company needs to find the total amount of all the products combined which were sold under any particular employee. From the ‘Sales Data’ it is not possible to directly find the total cost of each sale as there is no column of unit price or total cost in the ‘Sales Data’ sheet.</a:t>
            </a:r>
            <a:endParaRPr sz="2000">
              <a:solidFill>
                <a:schemeClr val="dk1"/>
              </a:solidFill>
              <a:latin typeface="Arial"/>
              <a:ea typeface="Arial"/>
              <a:cs typeface="Arial"/>
              <a:sym typeface="Arial"/>
            </a:endParaRPr>
          </a:p>
          <a:p>
            <a:pPr indent="0" lvl="0" marL="457200" rtl="0" algn="l">
              <a:spcBef>
                <a:spcPts val="0"/>
              </a:spcBef>
              <a:spcAft>
                <a:spcPts val="0"/>
              </a:spcAft>
              <a:buSzPts val="1100"/>
              <a:buNone/>
            </a:pPr>
            <a:r>
              <a:rPr lang="en-IN" sz="2000">
                <a:solidFill>
                  <a:schemeClr val="dk1"/>
                </a:solidFill>
                <a:latin typeface="Arial"/>
                <a:ea typeface="Arial"/>
                <a:cs typeface="Arial"/>
                <a:sym typeface="Arial"/>
              </a:rPr>
              <a:t>What can be done to solve this problem? Let us look at the given task and we will see if we can answer the question after completing the task.</a:t>
            </a:r>
            <a:endParaRPr sz="2000">
              <a:solidFill>
                <a:schemeClr val="dk1"/>
              </a:solidFill>
              <a:latin typeface="Arial"/>
              <a:ea typeface="Arial"/>
              <a:cs typeface="Arial"/>
              <a:sym typeface="Arial"/>
            </a:endParaRPr>
          </a:p>
          <a:p>
            <a:pPr indent="0" lvl="0" marL="457200" rtl="0" algn="l">
              <a:spcBef>
                <a:spcPts val="0"/>
              </a:spcBef>
              <a:spcAft>
                <a:spcPts val="0"/>
              </a:spcAft>
              <a:buSzPts val="1100"/>
              <a:buNone/>
            </a:pPr>
            <a:r>
              <a:t/>
            </a:r>
            <a:endParaRPr sz="2000">
              <a:solidFill>
                <a:schemeClr val="dk1"/>
              </a:solidFill>
              <a:latin typeface="Arial"/>
              <a:ea typeface="Arial"/>
              <a:cs typeface="Arial"/>
              <a:sym typeface="Arial"/>
            </a:endParaRPr>
          </a:p>
          <a:p>
            <a:pPr indent="0" lvl="0" marL="457200" rtl="0" algn="l">
              <a:spcBef>
                <a:spcPts val="0"/>
              </a:spcBef>
              <a:spcAft>
                <a:spcPts val="0"/>
              </a:spcAft>
              <a:buSzPts val="1100"/>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Find the total amount (units sold * price per unit) of each instance of the sales data.</a:t>
            </a:r>
            <a:endParaRPr sz="2000">
              <a:solidFill>
                <a:schemeClr val="dk1"/>
              </a:solidFill>
              <a:latin typeface="Arial"/>
              <a:ea typeface="Arial"/>
              <a:cs typeface="Arial"/>
              <a:sym typeface="Arial"/>
            </a:endParaRPr>
          </a:p>
          <a:p>
            <a:pPr indent="0" lvl="0" marL="457200" rtl="0" algn="l">
              <a:spcBef>
                <a:spcPts val="0"/>
              </a:spcBef>
              <a:spcAft>
                <a:spcPts val="0"/>
              </a:spcAft>
              <a:buSzPts val="1100"/>
              <a:buNone/>
            </a:pPr>
            <a:r>
              <a:t/>
            </a:r>
            <a:endParaRPr sz="2000">
              <a:solidFill>
                <a:schemeClr val="dk1"/>
              </a:solidFill>
              <a:latin typeface="Arial"/>
              <a:ea typeface="Arial"/>
              <a:cs typeface="Arial"/>
              <a:sym typeface="Arial"/>
            </a:endParaRPr>
          </a:p>
          <a:p>
            <a:pPr indent="0" lvl="0" marL="457200" rtl="0" algn="l">
              <a:spcBef>
                <a:spcPts val="0"/>
              </a:spcBef>
              <a:spcAft>
                <a:spcPts val="0"/>
              </a:spcAft>
              <a:buSzPts val="1100"/>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Derive the unit price column from another sheet using Vlookup.</a:t>
            </a:r>
            <a:endParaRPr sz="20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b6f18128ea_0_5"/>
          <p:cNvSpPr txBox="1"/>
          <p:nvPr>
            <p:ph type="title"/>
          </p:nvPr>
        </p:nvSpPr>
        <p:spPr>
          <a:xfrm>
            <a:off x="2058025" y="203850"/>
            <a:ext cx="8911800" cy="11334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lang="en-IN" sz="4000">
                <a:latin typeface="Arial"/>
                <a:ea typeface="Arial"/>
                <a:cs typeface="Arial"/>
                <a:sym typeface="Arial"/>
              </a:rPr>
              <a:t>TASKS AND HINTS (EXCEL)</a:t>
            </a:r>
            <a:endParaRPr/>
          </a:p>
        </p:txBody>
      </p:sp>
      <p:sp>
        <p:nvSpPr>
          <p:cNvPr id="211" name="Google Shape;211;g1b6f18128ea_0_5"/>
          <p:cNvSpPr txBox="1"/>
          <p:nvPr>
            <p:ph idx="1" type="body"/>
          </p:nvPr>
        </p:nvSpPr>
        <p:spPr>
          <a:xfrm>
            <a:off x="840525" y="1719275"/>
            <a:ext cx="10664100" cy="4928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sz="2000">
                <a:solidFill>
                  <a:schemeClr val="dk1"/>
                </a:solidFill>
                <a:latin typeface="Arial"/>
                <a:ea typeface="Arial"/>
                <a:cs typeface="Arial"/>
                <a:sym typeface="Arial"/>
              </a:rPr>
              <a:t>2)	SCENARIO - 2</a:t>
            </a:r>
            <a:endParaRPr b="1"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As the total amount (price per unit * number of units sold) of each sale is not directly given in the ‘Sales Data’ sheet, finding the amount generated under each supervisor directly from the raw ‘Sales Data’ is not possible. However, from the first task we can find the total amount of each sale. Similarly, the requirement of the company is to find the supervisor responsible for each sale, that is, to find the supervisor of the employee who is responsible for a sale.</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solidFill>
                  <a:schemeClr val="dk1"/>
                </a:solidFill>
                <a:latin typeface="Arial"/>
                <a:ea typeface="Arial"/>
                <a:cs typeface="Arial"/>
                <a:sym typeface="Arial"/>
              </a:rPr>
              <a:t>By doing this the performance of the supervisors can also be evaluated.</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Task: </a:t>
            </a:r>
            <a:r>
              <a:rPr lang="en-IN" sz="2000">
                <a:solidFill>
                  <a:schemeClr val="dk1"/>
                </a:solidFill>
                <a:latin typeface="Arial"/>
                <a:ea typeface="Arial"/>
                <a:cs typeface="Arial"/>
                <a:sym typeface="Arial"/>
              </a:rPr>
              <a:t>The company wants to know under which supervisor the least total amount was generated from the sales data.</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b="1" lang="en-IN" sz="2000">
                <a:solidFill>
                  <a:schemeClr val="dk1"/>
                </a:solidFill>
                <a:latin typeface="Arial"/>
                <a:ea typeface="Arial"/>
                <a:cs typeface="Arial"/>
                <a:sym typeface="Arial"/>
              </a:rPr>
              <a:t>Hint: </a:t>
            </a:r>
            <a:r>
              <a:rPr lang="en-IN" sz="2000">
                <a:solidFill>
                  <a:schemeClr val="dk1"/>
                </a:solidFill>
                <a:latin typeface="Arial"/>
                <a:ea typeface="Arial"/>
                <a:cs typeface="Arial"/>
                <a:sym typeface="Arial"/>
              </a:rPr>
              <a:t>Derive supervisor column from another sheet using vlookup then find the sum of sales amount under each supervisor.</a:t>
            </a:r>
            <a:endParaRPr sz="2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2022-11-27T19:11:55Z</dcterms:created>
  <dc:creator>Netra Joshi</dc:creator>
</cp:coreProperties>
</file>