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15" r:id="rId21"/>
    <p:sldId id="316" r:id="rId22"/>
    <p:sldId id="317" r:id="rId23"/>
    <p:sldId id="279" r:id="rId24"/>
    <p:sldId id="318" r:id="rId25"/>
    <p:sldId id="313" r:id="rId26"/>
    <p:sldId id="319" r:id="rId27"/>
    <p:sldId id="321" r:id="rId28"/>
    <p:sldId id="312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11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C337C-025F-4DCE-B0B0-6B68D0BF7C1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FF096-1F2B-4666-83A6-2D6C0AC8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06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2199-1B79-4CDA-ABDB-6A9E5B48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C6B1-0E33-4285-B365-CFBFC0E1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0250-B384-4AC2-B134-D6CD9821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68A4-8B72-4921-8B7F-8ACCC506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52E6-5BE7-4845-8489-ACAEC50A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8E9-2081-4FEF-BF34-9147ABA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A9A52-3336-4862-902A-387F93AD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88A9-9B08-452E-A5ED-A3BFB7A3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F195-C6BC-4395-BC3A-76B4C663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5D52-FB73-4E07-A72A-70BD56B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54AAF-078E-456B-BBB0-E745BD58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96AE-87B3-423C-B00B-3B7436DD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1EAC-FC92-49E6-A34D-265EAD89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FE7D-9029-4D4F-8645-93F9DFBB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6F26-506A-407F-84AE-9154AC38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32828" y="805600"/>
            <a:ext cx="392634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80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8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F35B-E196-4571-9EB0-DF8E2CF6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2E7C-DA10-4F97-8C7E-CB464289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370A-82A8-410E-8187-B3B1B888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99F2-03C1-4F97-AFCE-E38ABF87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30AF-1DBF-48CD-B9A8-35FC86B6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FFB7-D18C-4892-8AFC-23B5E452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D416-5B3E-4A48-9D74-FD49E0F6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A49C-793D-499B-8F4A-22879D49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C128-C4BA-495B-A7E2-846BA2D7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C54F-26CA-410A-A2CC-6E3F62F8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2641-A455-423B-A58E-760D63AD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8FD-1DC9-46EF-AFAA-60AEDC491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DEB6-721C-4C42-AF8A-4659DA73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3C4C2-88CC-400A-995E-54FDC52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4859-B7AD-49D6-BA67-C504E5F5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D81E-2C33-40CA-9A97-D1610A4A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457E-03D8-478A-84A6-9A06BEDA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012C-9384-478B-B4B1-5E9EA62C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67AE-D30D-459B-AFEA-9601838B6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8151-7A08-40F8-9DBE-2CDCF3A7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707E8-1D38-4C7F-99E3-62C3014B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544FC-C0FA-4607-9E8D-C752FF74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3B0E7-17CE-40B0-A570-3340A253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22B4D-A059-46D1-8F06-3F230ECD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6003-E98C-4EB1-90ED-18C04D42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F9E4C-6F6A-4546-98C1-23E4F25D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2BF34-501A-46C0-A642-3E3C45E5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BAF2E-800F-4913-AA9F-6A590695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67397-1278-40C3-8FF4-30373A85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3E2-8FB4-4D10-83E8-1F8CD097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4259F-269C-4F31-A908-7B4140B9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F0FE-0072-4C16-8625-4CB772F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CA1E-8F5A-49A0-B8FA-AA2E88FA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63E52-C729-41DB-8863-D1CE94AF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1D2D1-5025-45EA-9F69-7449689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136CE-1289-46CD-9465-D038A7FC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1A5E-4FBF-407B-AF8F-609A2677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FBEC-C0F6-4C8C-B7C8-DA59726D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B16D-0BCA-45AA-ACAA-9ED70486C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24D5B-FF7F-493C-92A3-3B73FAA7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4F3BF-328D-4455-8C2F-B347922F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EBD6-E56E-4327-8FE2-C2ACCA59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6A22A-A8B7-499C-A9BF-8E461FC1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34749-3A26-4309-81D5-85D8479C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C6E9-4D2F-4D61-915E-566E4F4D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7817-6248-4EB1-94D0-AEC36D30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A9F4-9E35-4748-AF11-E3E9BF94D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C000-50BB-4A1F-BE21-9D16D3E34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692257"/>
            <a:ext cx="7924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20" dirty="0"/>
              <a:t>Variables </a:t>
            </a:r>
            <a:r>
              <a:rPr sz="6600" b="1" dirty="0"/>
              <a:t>&amp; </a:t>
            </a:r>
            <a:r>
              <a:rPr sz="6600" b="1" spc="-10" dirty="0"/>
              <a:t>Data</a:t>
            </a:r>
            <a:r>
              <a:rPr sz="6600" b="1" spc="-145" dirty="0"/>
              <a:t> </a:t>
            </a:r>
            <a:r>
              <a:rPr sz="6600" b="1" spc="-35" dirty="0"/>
              <a:t>Types</a:t>
            </a:r>
            <a:endParaRPr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8600" y="5905500"/>
            <a:ext cx="2806700" cy="876300"/>
          </a:xfrm>
          <a:custGeom>
            <a:avLst/>
            <a:gdLst/>
            <a:ahLst/>
            <a:cxnLst/>
            <a:rect l="l" t="t" r="r" b="b"/>
            <a:pathLst>
              <a:path w="2806700" h="876300">
                <a:moveTo>
                  <a:pt x="2806700" y="0"/>
                </a:moveTo>
                <a:lnTo>
                  <a:pt x="0" y="0"/>
                </a:lnTo>
                <a:lnTo>
                  <a:pt x="0" y="876300"/>
                </a:lnTo>
                <a:lnTo>
                  <a:pt x="2806700" y="876300"/>
                </a:lnTo>
                <a:lnTo>
                  <a:pt x="2806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747654"/>
            <a:ext cx="43163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Variables </a:t>
            </a:r>
            <a:r>
              <a:rPr spc="-5" dirty="0"/>
              <a:t>in</a:t>
            </a:r>
            <a:r>
              <a:rPr spc="-40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7422" y="2574725"/>
            <a:ext cx="3203578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RobotoRegular"/>
                <a:cs typeface="RobotoRegular"/>
              </a:rPr>
              <a:t>Variable</a:t>
            </a:r>
            <a:r>
              <a:rPr sz="2000" spc="-2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Assignment</a:t>
            </a:r>
            <a:endParaRPr sz="20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300" dirty="0">
              <a:latin typeface="RobotoRegular"/>
              <a:cs typeface="RobotoRegular"/>
            </a:endParaRPr>
          </a:p>
          <a:p>
            <a:pPr marL="469900" indent="-367030">
              <a:lnSpc>
                <a:spcPct val="100000"/>
              </a:lnSpc>
              <a:spcBef>
                <a:spcPts val="166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10" dirty="0">
                <a:latin typeface="Roboto"/>
                <a:cs typeface="Roboto"/>
              </a:rPr>
              <a:t>Variable_name </a:t>
            </a:r>
            <a:r>
              <a:rPr sz="1800" b="1" dirty="0">
                <a:latin typeface="Roboto"/>
                <a:cs typeface="Roboto"/>
              </a:rPr>
              <a:t>=</a:t>
            </a:r>
            <a:r>
              <a:rPr sz="1800" b="1" spc="-50" dirty="0">
                <a:latin typeface="Roboto"/>
                <a:cs typeface="Roboto"/>
              </a:rPr>
              <a:t> </a:t>
            </a:r>
            <a:r>
              <a:rPr sz="1800" b="1" spc="-15" dirty="0">
                <a:latin typeface="Roboto"/>
                <a:cs typeface="Roboto"/>
              </a:rPr>
              <a:t>Value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5163" y="3966092"/>
            <a:ext cx="1534795" cy="6464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RobotoRegular"/>
                <a:cs typeface="RobotoRegular"/>
              </a:rPr>
              <a:t>A =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  <a:p>
            <a:pPr marL="47053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B =</a:t>
            </a:r>
            <a:r>
              <a:rPr sz="1800" spc="-3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4300" y="5842000"/>
            <a:ext cx="2933700" cy="901700"/>
          </a:xfrm>
          <a:custGeom>
            <a:avLst/>
            <a:gdLst/>
            <a:ahLst/>
            <a:cxnLst/>
            <a:rect l="l" t="t" r="r" b="b"/>
            <a:pathLst>
              <a:path w="2933700" h="901700">
                <a:moveTo>
                  <a:pt x="2933700" y="0"/>
                </a:moveTo>
                <a:lnTo>
                  <a:pt x="0" y="0"/>
                </a:lnTo>
                <a:lnTo>
                  <a:pt x="0" y="901700"/>
                </a:lnTo>
                <a:lnTo>
                  <a:pt x="2933700" y="901700"/>
                </a:lnTo>
                <a:lnTo>
                  <a:pt x="2933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747654"/>
            <a:ext cx="73578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Variables </a:t>
            </a:r>
            <a:r>
              <a:rPr spc="-10" dirty="0"/>
              <a:t>naming </a:t>
            </a:r>
            <a:r>
              <a:rPr spc="-5" dirty="0"/>
              <a:t>rules 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536216"/>
            <a:ext cx="334165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Roboto"/>
                <a:cs typeface="Roboto"/>
              </a:rPr>
              <a:t>Python is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case-sensitive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740" y="3097693"/>
            <a:ext cx="506095" cy="30543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115"/>
              </a:lnSpc>
            </a:pPr>
            <a:r>
              <a:rPr sz="1800" spc="-5" dirty="0">
                <a:latin typeface="RobotoRegular"/>
                <a:cs typeface="RobotoRegular"/>
              </a:rPr>
              <a:t>A=5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1434" y="3079422"/>
            <a:ext cx="165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is </a:t>
            </a:r>
            <a:r>
              <a:rPr sz="1800" spc="-10" dirty="0">
                <a:latin typeface="RobotoRegular"/>
                <a:cs typeface="RobotoRegular"/>
              </a:rPr>
              <a:t>different</a:t>
            </a:r>
            <a:r>
              <a:rPr sz="1800" spc="-7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from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7810" y="3097693"/>
            <a:ext cx="438784" cy="30543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115"/>
              </a:lnSpc>
            </a:pPr>
            <a:r>
              <a:rPr sz="1800" spc="-5" dirty="0">
                <a:latin typeface="RobotoRegular"/>
                <a:cs typeface="RobotoRegular"/>
              </a:rPr>
              <a:t>a=5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4300" y="5854700"/>
            <a:ext cx="3060700" cy="901700"/>
          </a:xfrm>
          <a:custGeom>
            <a:avLst/>
            <a:gdLst/>
            <a:ahLst/>
            <a:cxnLst/>
            <a:rect l="l" t="t" r="r" b="b"/>
            <a:pathLst>
              <a:path w="3060700" h="901700">
                <a:moveTo>
                  <a:pt x="3060700" y="0"/>
                </a:moveTo>
                <a:lnTo>
                  <a:pt x="0" y="0"/>
                </a:lnTo>
                <a:lnTo>
                  <a:pt x="0" y="901700"/>
                </a:lnTo>
                <a:lnTo>
                  <a:pt x="3060700" y="901700"/>
                </a:lnTo>
                <a:lnTo>
                  <a:pt x="306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747654"/>
            <a:ext cx="72816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Variables </a:t>
            </a:r>
            <a:r>
              <a:rPr spc="-10" dirty="0"/>
              <a:t>naming </a:t>
            </a:r>
            <a:r>
              <a:rPr spc="-5" dirty="0"/>
              <a:t>rules 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4886" y="2536216"/>
            <a:ext cx="326545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Roboto"/>
                <a:cs typeface="Roboto"/>
              </a:rPr>
              <a:t>Python is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case-sensitive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740" y="3079422"/>
            <a:ext cx="2218690" cy="32385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A=5 is </a:t>
            </a:r>
            <a:r>
              <a:rPr sz="1800" spc="-10" dirty="0">
                <a:latin typeface="RobotoRegular"/>
                <a:cs typeface="RobotoRegular"/>
              </a:rPr>
              <a:t>different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from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7810" y="3097693"/>
            <a:ext cx="438784" cy="30543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115"/>
              </a:lnSpc>
            </a:pPr>
            <a:r>
              <a:rPr sz="1800" spc="-5" dirty="0">
                <a:latin typeface="RobotoRegular"/>
                <a:cs typeface="RobotoRegular"/>
              </a:rPr>
              <a:t>a=5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886" y="3631871"/>
            <a:ext cx="826011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Roboto"/>
                <a:cs typeface="Roboto"/>
              </a:rPr>
              <a:t>Variable </a:t>
            </a:r>
            <a:r>
              <a:rPr sz="1800" b="1" spc="-5" dirty="0">
                <a:latin typeface="Roboto"/>
                <a:cs typeface="Roboto"/>
              </a:rPr>
              <a:t>name cannot </a:t>
            </a:r>
            <a:r>
              <a:rPr sz="1800" b="1" spc="5" dirty="0">
                <a:latin typeface="Roboto"/>
                <a:cs typeface="Roboto"/>
              </a:rPr>
              <a:t>start </a:t>
            </a:r>
            <a:r>
              <a:rPr sz="1800" b="1" spc="-5" dirty="0">
                <a:latin typeface="Roboto"/>
                <a:cs typeface="Roboto"/>
              </a:rPr>
              <a:t>with special </a:t>
            </a:r>
            <a:r>
              <a:rPr sz="1800" b="1" spc="-10" dirty="0">
                <a:latin typeface="Roboto"/>
                <a:cs typeface="Roboto"/>
              </a:rPr>
              <a:t>character except underscore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(_)</a:t>
            </a:r>
            <a:endParaRPr lang="en-US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Roboto"/>
                <a:cs typeface="RobotoRegular"/>
              </a:rPr>
              <a:t>					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pc="-5" dirty="0">
                <a:latin typeface="Roboto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_sam=5	is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valid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400" y="5892800"/>
            <a:ext cx="2971800" cy="927100"/>
          </a:xfrm>
          <a:custGeom>
            <a:avLst/>
            <a:gdLst/>
            <a:ahLst/>
            <a:cxnLst/>
            <a:rect l="l" t="t" r="r" b="b"/>
            <a:pathLst>
              <a:path w="2971800" h="927100">
                <a:moveTo>
                  <a:pt x="2971800" y="0"/>
                </a:moveTo>
                <a:lnTo>
                  <a:pt x="0" y="0"/>
                </a:lnTo>
                <a:lnTo>
                  <a:pt x="0" y="927100"/>
                </a:lnTo>
                <a:lnTo>
                  <a:pt x="2971800" y="9271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747654"/>
            <a:ext cx="73578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Variables </a:t>
            </a:r>
            <a:r>
              <a:rPr spc="-10" dirty="0"/>
              <a:t>naming </a:t>
            </a:r>
            <a:r>
              <a:rPr spc="-5" dirty="0"/>
              <a:t>rules 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2474" y="2526974"/>
            <a:ext cx="341785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Roboto"/>
                <a:cs typeface="Roboto"/>
              </a:rPr>
              <a:t>Python is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case-sensitive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740" y="3079422"/>
            <a:ext cx="2218690" cy="32385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A=5 is </a:t>
            </a:r>
            <a:r>
              <a:rPr sz="1800" spc="-10" dirty="0">
                <a:latin typeface="RobotoRegular"/>
                <a:cs typeface="RobotoRegular"/>
              </a:rPr>
              <a:t>different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from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7810" y="3097693"/>
            <a:ext cx="438784" cy="30543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115"/>
              </a:lnSpc>
            </a:pPr>
            <a:r>
              <a:rPr sz="1800" spc="-5" dirty="0">
                <a:latin typeface="RobotoRegular"/>
                <a:cs typeface="RobotoRegular"/>
              </a:rPr>
              <a:t>a=5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2474" y="3631872"/>
            <a:ext cx="8338326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Roboto"/>
                <a:cs typeface="Roboto"/>
              </a:rPr>
              <a:t>Variable </a:t>
            </a:r>
            <a:r>
              <a:rPr sz="1800" b="1" spc="-5" dirty="0">
                <a:latin typeface="Roboto"/>
                <a:cs typeface="Roboto"/>
              </a:rPr>
              <a:t>name cannot </a:t>
            </a:r>
            <a:r>
              <a:rPr sz="1800" b="1" spc="5" dirty="0">
                <a:latin typeface="Roboto"/>
                <a:cs typeface="Roboto"/>
              </a:rPr>
              <a:t>start </a:t>
            </a:r>
            <a:r>
              <a:rPr sz="1800" b="1" spc="-5" dirty="0">
                <a:latin typeface="Roboto"/>
                <a:cs typeface="Roboto"/>
              </a:rPr>
              <a:t>with special </a:t>
            </a:r>
            <a:r>
              <a:rPr sz="1800" b="1" spc="-10" dirty="0">
                <a:latin typeface="Roboto"/>
                <a:cs typeface="Roboto"/>
              </a:rPr>
              <a:t>character except underscore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(_)</a:t>
            </a:r>
            <a:endParaRPr lang="en-US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Roboto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_sam=5	is </a:t>
            </a:r>
            <a:r>
              <a:rPr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valid  </a:t>
            </a:r>
            <a:endParaRPr lang="en-US" sz="1800" spc="-10" dirty="0">
              <a:solidFill>
                <a:srgbClr val="00FF00"/>
              </a:solidFill>
              <a:latin typeface="RobotoRegular"/>
              <a:cs typeface="RobotoRegular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pc="-10" dirty="0">
                <a:solidFill>
                  <a:srgbClr val="00FF00"/>
                </a:solidFill>
                <a:latin typeface="RobotoRegular"/>
                <a:cs typeface="RobotoRegular"/>
              </a:rPr>
              <a:t>					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@sam=5 is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RobotoRegular"/>
                <a:cs typeface="RobotoRegular"/>
              </a:rPr>
              <a:t>invalid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5956300"/>
            <a:ext cx="2679700" cy="850900"/>
          </a:xfrm>
          <a:custGeom>
            <a:avLst/>
            <a:gdLst/>
            <a:ahLst/>
            <a:cxnLst/>
            <a:rect l="l" t="t" r="r" b="b"/>
            <a:pathLst>
              <a:path w="2679700" h="850900">
                <a:moveTo>
                  <a:pt x="2679700" y="0"/>
                </a:moveTo>
                <a:lnTo>
                  <a:pt x="0" y="0"/>
                </a:lnTo>
                <a:lnTo>
                  <a:pt x="0" y="850900"/>
                </a:lnTo>
                <a:lnTo>
                  <a:pt x="2679700" y="850900"/>
                </a:lnTo>
                <a:lnTo>
                  <a:pt x="267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747654"/>
            <a:ext cx="72816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Variables </a:t>
            </a:r>
            <a:r>
              <a:rPr spc="-10" dirty="0"/>
              <a:t>naming </a:t>
            </a:r>
            <a:r>
              <a:rPr spc="-5" dirty="0"/>
              <a:t>rules 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2423935"/>
            <a:ext cx="341785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Roboto"/>
                <a:cs typeface="Roboto"/>
              </a:rPr>
              <a:t>Python is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case-sensitive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740" y="3079422"/>
            <a:ext cx="2218690" cy="32385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A=5 is </a:t>
            </a:r>
            <a:r>
              <a:rPr sz="1800" spc="-10" dirty="0">
                <a:latin typeface="RobotoRegular"/>
                <a:cs typeface="RobotoRegular"/>
              </a:rPr>
              <a:t>different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from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7810" y="3097693"/>
            <a:ext cx="438784" cy="30543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115"/>
              </a:lnSpc>
            </a:pPr>
            <a:r>
              <a:rPr sz="1800" spc="-5" dirty="0">
                <a:latin typeface="RobotoRegular"/>
                <a:cs typeface="RobotoRegular"/>
              </a:rPr>
              <a:t>a=5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439806"/>
            <a:ext cx="8153400" cy="2003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Roboto"/>
                <a:cs typeface="Roboto"/>
              </a:rPr>
              <a:t>Variable </a:t>
            </a:r>
            <a:r>
              <a:rPr sz="1800" b="1" spc="-5" dirty="0">
                <a:latin typeface="Roboto"/>
                <a:cs typeface="Roboto"/>
              </a:rPr>
              <a:t>name cannot </a:t>
            </a:r>
            <a:r>
              <a:rPr sz="1800" b="1" spc="5" dirty="0">
                <a:latin typeface="Roboto"/>
                <a:cs typeface="Roboto"/>
              </a:rPr>
              <a:t>start </a:t>
            </a:r>
            <a:r>
              <a:rPr sz="1800" b="1" spc="-5" dirty="0">
                <a:latin typeface="Roboto"/>
                <a:cs typeface="Roboto"/>
              </a:rPr>
              <a:t>with special </a:t>
            </a:r>
            <a:r>
              <a:rPr sz="1800" b="1" spc="-10" dirty="0">
                <a:latin typeface="Roboto"/>
                <a:cs typeface="Roboto"/>
              </a:rPr>
              <a:t>character except underscore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(_)</a:t>
            </a:r>
            <a:endParaRPr lang="en-US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US" sz="1800" spc="-5" dirty="0">
              <a:latin typeface="Roboto"/>
              <a:cs typeface="RobotoRegular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pc="-5" dirty="0">
                <a:latin typeface="Roboto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_sam=5	is </a:t>
            </a:r>
            <a:r>
              <a:rPr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valid  </a:t>
            </a:r>
            <a:endParaRPr lang="en-US" sz="1800" spc="-10" dirty="0">
              <a:solidFill>
                <a:srgbClr val="00FF00"/>
              </a:solidFill>
              <a:latin typeface="RobotoRegular"/>
              <a:cs typeface="RobotoRegular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endParaRPr lang="en-US" spc="-10" dirty="0">
              <a:solidFill>
                <a:srgbClr val="00FF00"/>
              </a:solidFill>
              <a:latin typeface="RobotoRegular"/>
              <a:cs typeface="RobotoRegular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@sam=5 is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RobotoRegular"/>
                <a:cs typeface="RobotoRegular"/>
              </a:rPr>
              <a:t>invalid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Roboto"/>
                <a:cs typeface="Roboto"/>
              </a:rPr>
              <a:t>Variable </a:t>
            </a:r>
            <a:r>
              <a:rPr sz="1800" b="1" spc="-5" dirty="0">
                <a:latin typeface="Roboto"/>
                <a:cs typeface="Roboto"/>
              </a:rPr>
              <a:t>name cannot </a:t>
            </a:r>
            <a:r>
              <a:rPr sz="1800" b="1" spc="5" dirty="0">
                <a:latin typeface="Roboto"/>
                <a:cs typeface="Roboto"/>
              </a:rPr>
              <a:t>start </a:t>
            </a:r>
            <a:r>
              <a:rPr sz="1800" b="1" spc="-5" dirty="0">
                <a:latin typeface="Roboto"/>
                <a:cs typeface="Roboto"/>
              </a:rPr>
              <a:t>with </a:t>
            </a:r>
            <a:r>
              <a:rPr sz="1800" b="1" dirty="0">
                <a:latin typeface="Roboto"/>
                <a:cs typeface="Roboto"/>
              </a:rPr>
              <a:t>a</a:t>
            </a:r>
            <a:r>
              <a:rPr sz="1800" b="1" spc="-2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number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4839" y="5799188"/>
            <a:ext cx="972185" cy="42164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RobotoRegular"/>
                <a:cs typeface="RobotoRegular"/>
              </a:rPr>
              <a:t>9sam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725" y="5841667"/>
            <a:ext cx="91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is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RobotoRegular"/>
                <a:cs typeface="RobotoRegular"/>
              </a:rPr>
              <a:t>invalid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5791200"/>
            <a:ext cx="2794000" cy="1054100"/>
          </a:xfrm>
          <a:custGeom>
            <a:avLst/>
            <a:gdLst/>
            <a:ahLst/>
            <a:cxnLst/>
            <a:rect l="l" t="t" r="r" b="b"/>
            <a:pathLst>
              <a:path w="2794000" h="1054100">
                <a:moveTo>
                  <a:pt x="2794000" y="0"/>
                </a:moveTo>
                <a:lnTo>
                  <a:pt x="0" y="0"/>
                </a:lnTo>
                <a:lnTo>
                  <a:pt x="0" y="1054100"/>
                </a:lnTo>
                <a:lnTo>
                  <a:pt x="2794000" y="1054100"/>
                </a:lnTo>
                <a:lnTo>
                  <a:pt x="279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1117" y="747654"/>
            <a:ext cx="7373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Variables </a:t>
            </a:r>
            <a:r>
              <a:rPr spc="-10" dirty="0"/>
              <a:t>naming </a:t>
            </a:r>
            <a:r>
              <a:rPr spc="-5" dirty="0"/>
              <a:t>rules 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5127" y="2526974"/>
            <a:ext cx="334165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Roboto"/>
                <a:cs typeface="Roboto"/>
              </a:rPr>
              <a:t>Python is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case-sensitive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740" y="3079422"/>
            <a:ext cx="2218690" cy="32385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A=5 is </a:t>
            </a:r>
            <a:r>
              <a:rPr sz="1800" spc="-10" dirty="0">
                <a:latin typeface="RobotoRegular"/>
                <a:cs typeface="RobotoRegular"/>
              </a:rPr>
              <a:t>different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from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7810" y="3097693"/>
            <a:ext cx="438784" cy="30543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115"/>
              </a:lnSpc>
            </a:pPr>
            <a:r>
              <a:rPr sz="1800" spc="-5" dirty="0">
                <a:latin typeface="RobotoRegular"/>
                <a:cs typeface="RobotoRegular"/>
              </a:rPr>
              <a:t>a=5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6505" y="3693826"/>
            <a:ext cx="8218095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Roboto"/>
                <a:cs typeface="Roboto"/>
              </a:rPr>
              <a:t>Variable </a:t>
            </a:r>
            <a:r>
              <a:rPr sz="1800" b="1" spc="-5" dirty="0">
                <a:latin typeface="Roboto"/>
                <a:cs typeface="Roboto"/>
              </a:rPr>
              <a:t>name cannot </a:t>
            </a:r>
            <a:r>
              <a:rPr sz="1800" b="1" spc="5" dirty="0">
                <a:latin typeface="Roboto"/>
                <a:cs typeface="Roboto"/>
              </a:rPr>
              <a:t>start </a:t>
            </a:r>
            <a:r>
              <a:rPr sz="1800" b="1" spc="-5" dirty="0">
                <a:latin typeface="Roboto"/>
                <a:cs typeface="Roboto"/>
              </a:rPr>
              <a:t>with special </a:t>
            </a:r>
            <a:r>
              <a:rPr sz="1800" b="1" spc="-10" dirty="0">
                <a:latin typeface="Roboto"/>
                <a:cs typeface="Roboto"/>
              </a:rPr>
              <a:t>character except underscore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(_)</a:t>
            </a:r>
            <a:endParaRPr lang="en-US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US" sz="1800" spc="-5" dirty="0">
              <a:latin typeface="Roboto"/>
              <a:cs typeface="RobotoRegular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pc="-5" dirty="0">
                <a:latin typeface="Roboto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_sam=5	is </a:t>
            </a:r>
            <a:r>
              <a:rPr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valid  </a:t>
            </a:r>
            <a:endParaRPr lang="en-US" sz="1800" spc="-10" dirty="0">
              <a:solidFill>
                <a:srgbClr val="00FF00"/>
              </a:solidFill>
              <a:latin typeface="RobotoRegular"/>
              <a:cs typeface="RobotoRegular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pc="-10" dirty="0">
                <a:solidFill>
                  <a:srgbClr val="00FF00"/>
                </a:solidFill>
                <a:latin typeface="RobotoRegular"/>
                <a:cs typeface="RobotoRegular"/>
              </a:rPr>
              <a:t>					</a:t>
            </a:r>
            <a:r>
              <a:rPr sz="1800" spc="-5" dirty="0">
                <a:latin typeface="RobotoRegular"/>
                <a:cs typeface="RobotoRegular"/>
              </a:rPr>
              <a:t>@sam=5 is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RobotoRegular"/>
                <a:cs typeface="RobotoRegular"/>
              </a:rPr>
              <a:t>invalid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Roboto"/>
                <a:cs typeface="Roboto"/>
              </a:rPr>
              <a:t>Variable </a:t>
            </a:r>
            <a:r>
              <a:rPr sz="1800" b="1" spc="-5" dirty="0">
                <a:latin typeface="Roboto"/>
                <a:cs typeface="Roboto"/>
              </a:rPr>
              <a:t>name cannot </a:t>
            </a:r>
            <a:r>
              <a:rPr sz="1800" b="1" spc="5" dirty="0">
                <a:latin typeface="Roboto"/>
                <a:cs typeface="Roboto"/>
              </a:rPr>
              <a:t>start </a:t>
            </a:r>
            <a:r>
              <a:rPr sz="1800" b="1" spc="-5" dirty="0">
                <a:latin typeface="Roboto"/>
                <a:cs typeface="Roboto"/>
              </a:rPr>
              <a:t>with </a:t>
            </a:r>
            <a:r>
              <a:rPr sz="1800" b="1" dirty="0">
                <a:latin typeface="Roboto"/>
                <a:cs typeface="Roboto"/>
              </a:rPr>
              <a:t>a</a:t>
            </a:r>
            <a:r>
              <a:rPr sz="1800" b="1" spc="-2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number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8041" y="5799188"/>
            <a:ext cx="972185" cy="42164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RobotoRegular"/>
                <a:cs typeface="RobotoRegular"/>
              </a:rPr>
              <a:t>9sam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3479" y="5841667"/>
            <a:ext cx="91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is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RobotoRegular"/>
                <a:cs typeface="RobotoRegular"/>
              </a:rPr>
              <a:t>invalid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0236" y="5799188"/>
            <a:ext cx="972185" cy="42164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RobotoRegular"/>
                <a:cs typeface="RobotoRegular"/>
              </a:rPr>
              <a:t>sa9m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=5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903" y="5841667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00FF00"/>
                </a:solidFill>
                <a:latin typeface="RobotoRegular"/>
                <a:cs typeface="RobotoRegular"/>
              </a:rPr>
              <a:t>valid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4300" y="5930900"/>
            <a:ext cx="2870200" cy="863600"/>
          </a:xfrm>
          <a:custGeom>
            <a:avLst/>
            <a:gdLst/>
            <a:ahLst/>
            <a:cxnLst/>
            <a:rect l="l" t="t" r="r" b="b"/>
            <a:pathLst>
              <a:path w="2870200" h="863600">
                <a:moveTo>
                  <a:pt x="2870200" y="0"/>
                </a:moveTo>
                <a:lnTo>
                  <a:pt x="0" y="0"/>
                </a:lnTo>
                <a:lnTo>
                  <a:pt x="0" y="863600"/>
                </a:lnTo>
                <a:lnTo>
                  <a:pt x="2870200" y="863600"/>
                </a:lnTo>
                <a:lnTo>
                  <a:pt x="287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572" y="2739319"/>
            <a:ext cx="1170428" cy="109156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19"/>
              </a:spcBef>
            </a:pPr>
            <a:r>
              <a:rPr sz="2000" dirty="0">
                <a:latin typeface="RobotoRegular"/>
                <a:cs typeface="RobotoRegular"/>
              </a:rPr>
              <a:t>a =</a:t>
            </a:r>
            <a:r>
              <a:rPr sz="2000" spc="-45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10</a:t>
            </a:r>
            <a:endParaRPr sz="2000" dirty="0">
              <a:latin typeface="RobotoRegular"/>
              <a:cs typeface="RobotoRegular"/>
            </a:endParaRPr>
          </a:p>
          <a:p>
            <a:pPr marL="36830" marR="399415">
              <a:lnSpc>
                <a:spcPct val="115599"/>
              </a:lnSpc>
            </a:pPr>
            <a:r>
              <a:rPr sz="2000" dirty="0">
                <a:latin typeface="RobotoRegular"/>
                <a:cs typeface="RobotoRegular"/>
              </a:rPr>
              <a:t>b =</a:t>
            </a:r>
            <a:r>
              <a:rPr sz="2000" spc="-1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a  a =</a:t>
            </a:r>
            <a:r>
              <a:rPr sz="2000" spc="-1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495" y="747654"/>
            <a:ext cx="53318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5" dirty="0"/>
              <a:t>do </a:t>
            </a:r>
            <a:r>
              <a:rPr spc="-15" dirty="0"/>
              <a:t>variables</a:t>
            </a:r>
            <a:r>
              <a:rPr spc="-70" dirty="0"/>
              <a:t> </a:t>
            </a:r>
            <a:r>
              <a:rPr spc="-5" dirty="0"/>
              <a:t>work?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4870" y="4109257"/>
            <a:ext cx="3574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Roboto"/>
                <a:cs typeface="Roboto"/>
              </a:rPr>
              <a:t>What is the </a:t>
            </a:r>
            <a:r>
              <a:rPr sz="2000" b="1" spc="-10" dirty="0">
                <a:latin typeface="Roboto"/>
                <a:cs typeface="Roboto"/>
              </a:rPr>
              <a:t>value </a:t>
            </a:r>
            <a:r>
              <a:rPr sz="2000" b="1" spc="-5" dirty="0">
                <a:latin typeface="Roboto"/>
                <a:cs typeface="Roboto"/>
              </a:rPr>
              <a:t>of </a:t>
            </a:r>
            <a:r>
              <a:rPr sz="2000" b="1" dirty="0">
                <a:latin typeface="Roboto"/>
                <a:cs typeface="Roboto"/>
              </a:rPr>
              <a:t>a </a:t>
            </a:r>
            <a:r>
              <a:rPr sz="2000" b="1" spc="-5" dirty="0">
                <a:latin typeface="Roboto"/>
                <a:cs typeface="Roboto"/>
              </a:rPr>
              <a:t>and</a:t>
            </a:r>
            <a:r>
              <a:rPr sz="2000" b="1" spc="-6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b?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5100" y="5981700"/>
            <a:ext cx="2921000" cy="762000"/>
          </a:xfrm>
          <a:custGeom>
            <a:avLst/>
            <a:gdLst/>
            <a:ahLst/>
            <a:cxnLst/>
            <a:rect l="l" t="t" r="r" b="b"/>
            <a:pathLst>
              <a:path w="2921000" h="762000">
                <a:moveTo>
                  <a:pt x="2921000" y="0"/>
                </a:moveTo>
                <a:lnTo>
                  <a:pt x="0" y="0"/>
                </a:lnTo>
                <a:lnTo>
                  <a:pt x="0" y="762000"/>
                </a:lnTo>
                <a:lnTo>
                  <a:pt x="2921000" y="762000"/>
                </a:lnTo>
                <a:lnTo>
                  <a:pt x="292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495" y="747654"/>
            <a:ext cx="53826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5" dirty="0"/>
              <a:t>do </a:t>
            </a:r>
            <a:r>
              <a:rPr spc="-15" dirty="0"/>
              <a:t>variables</a:t>
            </a:r>
            <a:r>
              <a:rPr spc="-70" dirty="0"/>
              <a:t> </a:t>
            </a:r>
            <a:r>
              <a:rPr spc="-5" dirty="0"/>
              <a:t>work?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6956" y="2187420"/>
            <a:ext cx="702310" cy="495934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572" y="2739319"/>
            <a:ext cx="1170428" cy="109156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19"/>
              </a:spcBef>
            </a:pPr>
            <a:r>
              <a:rPr sz="2000" dirty="0">
                <a:solidFill>
                  <a:srgbClr val="FFFF00"/>
                </a:solidFill>
                <a:latin typeface="RobotoRegular"/>
                <a:cs typeface="RobotoRegular"/>
              </a:rPr>
              <a:t>a =</a:t>
            </a:r>
            <a:r>
              <a:rPr sz="2000" spc="-45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RobotoRegular"/>
                <a:cs typeface="RobotoRegular"/>
              </a:rPr>
              <a:t>10</a:t>
            </a:r>
            <a:endParaRPr sz="2000" dirty="0">
              <a:latin typeface="RobotoRegular"/>
              <a:cs typeface="RobotoRegular"/>
            </a:endParaRPr>
          </a:p>
          <a:p>
            <a:pPr marL="36830" marR="399415">
              <a:lnSpc>
                <a:spcPct val="115599"/>
              </a:lnSpc>
            </a:pPr>
            <a:r>
              <a:rPr sz="2000" dirty="0">
                <a:latin typeface="RobotoRegular"/>
                <a:cs typeface="RobotoRegular"/>
              </a:rPr>
              <a:t>b =</a:t>
            </a:r>
            <a:r>
              <a:rPr sz="2000" spc="-1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a  a =</a:t>
            </a:r>
            <a:r>
              <a:rPr sz="2000" spc="-1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39764" y="256008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57359" y="2397227"/>
            <a:ext cx="1361440" cy="332740"/>
            <a:chOff x="7757359" y="2397227"/>
            <a:chExt cx="1361440" cy="332740"/>
          </a:xfrm>
        </p:grpSpPr>
        <p:sp>
          <p:nvSpPr>
            <p:cNvPr id="8" name="object 8"/>
            <p:cNvSpPr/>
            <p:nvPr/>
          </p:nvSpPr>
          <p:spPr>
            <a:xfrm>
              <a:off x="7766884" y="2438207"/>
              <a:ext cx="1256030" cy="281940"/>
            </a:xfrm>
            <a:custGeom>
              <a:avLst/>
              <a:gdLst/>
              <a:ahLst/>
              <a:cxnLst/>
              <a:rect l="l" t="t" r="r" b="b"/>
              <a:pathLst>
                <a:path w="1256029" h="281939">
                  <a:moveTo>
                    <a:pt x="0" y="281836"/>
                  </a:moveTo>
                  <a:lnTo>
                    <a:pt x="70838" y="280773"/>
                  </a:lnTo>
                  <a:lnTo>
                    <a:pt x="136809" y="277686"/>
                  </a:lnTo>
                  <a:lnTo>
                    <a:pt x="198285" y="272732"/>
                  </a:lnTo>
                  <a:lnTo>
                    <a:pt x="255642" y="266066"/>
                  </a:lnTo>
                  <a:lnTo>
                    <a:pt x="309253" y="257843"/>
                  </a:lnTo>
                  <a:lnTo>
                    <a:pt x="359494" y="248220"/>
                  </a:lnTo>
                  <a:lnTo>
                    <a:pt x="406739" y="237352"/>
                  </a:lnTo>
                  <a:lnTo>
                    <a:pt x="451363" y="225395"/>
                  </a:lnTo>
                  <a:lnTo>
                    <a:pt x="493739" y="212503"/>
                  </a:lnTo>
                  <a:lnTo>
                    <a:pt x="534243" y="198834"/>
                  </a:lnTo>
                  <a:lnTo>
                    <a:pt x="573249" y="184542"/>
                  </a:lnTo>
                  <a:lnTo>
                    <a:pt x="611131" y="169783"/>
                  </a:lnTo>
                  <a:lnTo>
                    <a:pt x="648264" y="154713"/>
                  </a:lnTo>
                  <a:lnTo>
                    <a:pt x="685023" y="139487"/>
                  </a:lnTo>
                  <a:lnTo>
                    <a:pt x="727945" y="121739"/>
                  </a:lnTo>
                  <a:lnTo>
                    <a:pt x="771459" y="104234"/>
                  </a:lnTo>
                  <a:lnTo>
                    <a:pt x="816160" y="87222"/>
                  </a:lnTo>
                  <a:lnTo>
                    <a:pt x="862645" y="70951"/>
                  </a:lnTo>
                  <a:lnTo>
                    <a:pt x="911509" y="55668"/>
                  </a:lnTo>
                  <a:lnTo>
                    <a:pt x="963348" y="41622"/>
                  </a:lnTo>
                  <a:lnTo>
                    <a:pt x="1004522" y="32047"/>
                  </a:lnTo>
                  <a:lnTo>
                    <a:pt x="1047960" y="23411"/>
                  </a:lnTo>
                  <a:lnTo>
                    <a:pt x="1093911" y="15817"/>
                  </a:lnTo>
                  <a:lnTo>
                    <a:pt x="1142622" y="9369"/>
                  </a:lnTo>
                  <a:lnTo>
                    <a:pt x="1194353" y="4174"/>
                  </a:lnTo>
                  <a:lnTo>
                    <a:pt x="1249347" y="334"/>
                  </a:lnTo>
                  <a:lnTo>
                    <a:pt x="1255822" y="0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12406" y="2397227"/>
              <a:ext cx="106249" cy="81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54870" y="4109257"/>
            <a:ext cx="3574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Roboto"/>
                <a:cs typeface="Roboto"/>
              </a:rPr>
              <a:t>What is the </a:t>
            </a:r>
            <a:r>
              <a:rPr sz="2000" b="1" spc="-10" dirty="0">
                <a:latin typeface="Roboto"/>
                <a:cs typeface="Roboto"/>
              </a:rPr>
              <a:t>value </a:t>
            </a:r>
            <a:r>
              <a:rPr sz="2000" b="1" spc="-5" dirty="0">
                <a:latin typeface="Roboto"/>
                <a:cs typeface="Roboto"/>
              </a:rPr>
              <a:t>of </a:t>
            </a:r>
            <a:r>
              <a:rPr sz="2000" b="1" dirty="0">
                <a:latin typeface="Roboto"/>
                <a:cs typeface="Roboto"/>
              </a:rPr>
              <a:t>a </a:t>
            </a:r>
            <a:r>
              <a:rPr sz="2000" b="1" spc="-5" dirty="0">
                <a:latin typeface="Roboto"/>
                <a:cs typeface="Roboto"/>
              </a:rPr>
              <a:t>and</a:t>
            </a:r>
            <a:r>
              <a:rPr sz="2000" b="1" spc="-6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b?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6895" y="5943600"/>
            <a:ext cx="2908300" cy="863600"/>
          </a:xfrm>
          <a:custGeom>
            <a:avLst/>
            <a:gdLst/>
            <a:ahLst/>
            <a:cxnLst/>
            <a:rect l="l" t="t" r="r" b="b"/>
            <a:pathLst>
              <a:path w="2908300" h="863600">
                <a:moveTo>
                  <a:pt x="2908300" y="0"/>
                </a:moveTo>
                <a:lnTo>
                  <a:pt x="0" y="0"/>
                </a:lnTo>
                <a:lnTo>
                  <a:pt x="0" y="863600"/>
                </a:lnTo>
                <a:lnTo>
                  <a:pt x="2908300" y="863600"/>
                </a:lnTo>
                <a:lnTo>
                  <a:pt x="2908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495" y="747654"/>
            <a:ext cx="5446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5" dirty="0"/>
              <a:t>do </a:t>
            </a:r>
            <a:r>
              <a:rPr spc="-15" dirty="0"/>
              <a:t>variables</a:t>
            </a:r>
            <a:r>
              <a:rPr spc="-70" dirty="0"/>
              <a:t> </a:t>
            </a:r>
            <a:r>
              <a:rPr spc="-5" dirty="0"/>
              <a:t>work?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6956" y="2187420"/>
            <a:ext cx="702310" cy="495934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572" y="2739319"/>
            <a:ext cx="1246628" cy="102489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19"/>
              </a:spcBef>
            </a:pPr>
            <a:r>
              <a:rPr sz="2000" dirty="0">
                <a:latin typeface="RobotoRegular"/>
                <a:cs typeface="RobotoRegular"/>
              </a:rPr>
              <a:t>a =</a:t>
            </a:r>
            <a:r>
              <a:rPr sz="2000" spc="-45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10</a:t>
            </a:r>
            <a:endParaRPr sz="2000" dirty="0">
              <a:latin typeface="RobotoRegular"/>
              <a:cs typeface="RobotoRegular"/>
            </a:endParaRPr>
          </a:p>
          <a:p>
            <a:pPr marL="36830" marR="399415">
              <a:lnSpc>
                <a:spcPct val="115599"/>
              </a:lnSpc>
            </a:pPr>
            <a:r>
              <a:rPr sz="2000" dirty="0">
                <a:solidFill>
                  <a:srgbClr val="FFFF00"/>
                </a:solidFill>
                <a:latin typeface="RobotoRegular"/>
                <a:cs typeface="RobotoRegular"/>
              </a:rPr>
              <a:t>b =</a:t>
            </a:r>
            <a:r>
              <a:rPr sz="2000" spc="-110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FFFF00"/>
                </a:solidFill>
                <a:latin typeface="RobotoRegular"/>
                <a:cs typeface="RobotoRegular"/>
              </a:rPr>
              <a:t>a  </a:t>
            </a:r>
            <a:endParaRPr lang="en-US" sz="2000" dirty="0">
              <a:solidFill>
                <a:srgbClr val="FFFF00"/>
              </a:solidFill>
              <a:latin typeface="RobotoRegular"/>
              <a:cs typeface="RobotoRegular"/>
            </a:endParaRPr>
          </a:p>
          <a:p>
            <a:pPr marL="36830" marR="399415">
              <a:lnSpc>
                <a:spcPct val="115599"/>
              </a:lnSpc>
            </a:pPr>
            <a:r>
              <a:rPr sz="2000" dirty="0">
                <a:latin typeface="RobotoRegular"/>
                <a:cs typeface="RobotoRegular"/>
              </a:rPr>
              <a:t>a =</a:t>
            </a:r>
            <a:r>
              <a:rPr sz="2000" spc="-1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39764" y="256008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57359" y="2397227"/>
            <a:ext cx="1361440" cy="332740"/>
            <a:chOff x="7757359" y="2397227"/>
            <a:chExt cx="1361440" cy="332740"/>
          </a:xfrm>
        </p:grpSpPr>
        <p:sp>
          <p:nvSpPr>
            <p:cNvPr id="8" name="object 8"/>
            <p:cNvSpPr/>
            <p:nvPr/>
          </p:nvSpPr>
          <p:spPr>
            <a:xfrm>
              <a:off x="7766884" y="2438207"/>
              <a:ext cx="1256030" cy="281940"/>
            </a:xfrm>
            <a:custGeom>
              <a:avLst/>
              <a:gdLst/>
              <a:ahLst/>
              <a:cxnLst/>
              <a:rect l="l" t="t" r="r" b="b"/>
              <a:pathLst>
                <a:path w="1256029" h="281939">
                  <a:moveTo>
                    <a:pt x="0" y="281836"/>
                  </a:moveTo>
                  <a:lnTo>
                    <a:pt x="70838" y="280773"/>
                  </a:lnTo>
                  <a:lnTo>
                    <a:pt x="136809" y="277686"/>
                  </a:lnTo>
                  <a:lnTo>
                    <a:pt x="198285" y="272732"/>
                  </a:lnTo>
                  <a:lnTo>
                    <a:pt x="255642" y="266066"/>
                  </a:lnTo>
                  <a:lnTo>
                    <a:pt x="309253" y="257843"/>
                  </a:lnTo>
                  <a:lnTo>
                    <a:pt x="359494" y="248220"/>
                  </a:lnTo>
                  <a:lnTo>
                    <a:pt x="406739" y="237352"/>
                  </a:lnTo>
                  <a:lnTo>
                    <a:pt x="451363" y="225395"/>
                  </a:lnTo>
                  <a:lnTo>
                    <a:pt x="493739" y="212503"/>
                  </a:lnTo>
                  <a:lnTo>
                    <a:pt x="534243" y="198834"/>
                  </a:lnTo>
                  <a:lnTo>
                    <a:pt x="573249" y="184542"/>
                  </a:lnTo>
                  <a:lnTo>
                    <a:pt x="611131" y="169783"/>
                  </a:lnTo>
                  <a:lnTo>
                    <a:pt x="648264" y="154713"/>
                  </a:lnTo>
                  <a:lnTo>
                    <a:pt x="685023" y="139487"/>
                  </a:lnTo>
                  <a:lnTo>
                    <a:pt x="727945" y="121739"/>
                  </a:lnTo>
                  <a:lnTo>
                    <a:pt x="771459" y="104234"/>
                  </a:lnTo>
                  <a:lnTo>
                    <a:pt x="816160" y="87222"/>
                  </a:lnTo>
                  <a:lnTo>
                    <a:pt x="862645" y="70951"/>
                  </a:lnTo>
                  <a:lnTo>
                    <a:pt x="911509" y="55668"/>
                  </a:lnTo>
                  <a:lnTo>
                    <a:pt x="963348" y="41622"/>
                  </a:lnTo>
                  <a:lnTo>
                    <a:pt x="1004522" y="32047"/>
                  </a:lnTo>
                  <a:lnTo>
                    <a:pt x="1047960" y="23411"/>
                  </a:lnTo>
                  <a:lnTo>
                    <a:pt x="1093911" y="15817"/>
                  </a:lnTo>
                  <a:lnTo>
                    <a:pt x="1142622" y="9369"/>
                  </a:lnTo>
                  <a:lnTo>
                    <a:pt x="1194353" y="4174"/>
                  </a:lnTo>
                  <a:lnTo>
                    <a:pt x="1249347" y="334"/>
                  </a:lnTo>
                  <a:lnTo>
                    <a:pt x="1255822" y="0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12406" y="2397227"/>
              <a:ext cx="106249" cy="81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39764" y="316968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7484" y="2700519"/>
            <a:ext cx="1737995" cy="638810"/>
            <a:chOff x="7757484" y="2700519"/>
            <a:chExt cx="1737995" cy="638810"/>
          </a:xfrm>
        </p:grpSpPr>
        <p:sp>
          <p:nvSpPr>
            <p:cNvPr id="12" name="object 12"/>
            <p:cNvSpPr/>
            <p:nvPr/>
          </p:nvSpPr>
          <p:spPr>
            <a:xfrm>
              <a:off x="7767009" y="2793019"/>
              <a:ext cx="1689100" cy="536575"/>
            </a:xfrm>
            <a:custGeom>
              <a:avLst/>
              <a:gdLst/>
              <a:ahLst/>
              <a:cxnLst/>
              <a:rect l="l" t="t" r="r" b="b"/>
              <a:pathLst>
                <a:path w="1689100" h="536575">
                  <a:moveTo>
                    <a:pt x="0" y="536498"/>
                  </a:moveTo>
                  <a:lnTo>
                    <a:pt x="53767" y="536081"/>
                  </a:lnTo>
                  <a:lnTo>
                    <a:pt x="107487" y="534839"/>
                  </a:lnTo>
                  <a:lnTo>
                    <a:pt x="161114" y="532791"/>
                  </a:lnTo>
                  <a:lnTo>
                    <a:pt x="214601" y="529954"/>
                  </a:lnTo>
                  <a:lnTo>
                    <a:pt x="267901" y="526346"/>
                  </a:lnTo>
                  <a:lnTo>
                    <a:pt x="320968" y="521984"/>
                  </a:lnTo>
                  <a:lnTo>
                    <a:pt x="373755" y="516886"/>
                  </a:lnTo>
                  <a:lnTo>
                    <a:pt x="426215" y="511069"/>
                  </a:lnTo>
                  <a:lnTo>
                    <a:pt x="478302" y="504551"/>
                  </a:lnTo>
                  <a:lnTo>
                    <a:pt x="529968" y="497349"/>
                  </a:lnTo>
                  <a:lnTo>
                    <a:pt x="581168" y="489481"/>
                  </a:lnTo>
                  <a:lnTo>
                    <a:pt x="631854" y="480964"/>
                  </a:lnTo>
                  <a:lnTo>
                    <a:pt x="681981" y="471816"/>
                  </a:lnTo>
                  <a:lnTo>
                    <a:pt x="731500" y="462055"/>
                  </a:lnTo>
                  <a:lnTo>
                    <a:pt x="780366" y="451698"/>
                  </a:lnTo>
                  <a:lnTo>
                    <a:pt x="828531" y="440762"/>
                  </a:lnTo>
                  <a:lnTo>
                    <a:pt x="875950" y="429265"/>
                  </a:lnTo>
                  <a:lnTo>
                    <a:pt x="922575" y="417224"/>
                  </a:lnTo>
                  <a:lnTo>
                    <a:pt x="968360" y="404658"/>
                  </a:lnTo>
                  <a:lnTo>
                    <a:pt x="1013258" y="391583"/>
                  </a:lnTo>
                  <a:lnTo>
                    <a:pt x="1057222" y="378017"/>
                  </a:lnTo>
                  <a:lnTo>
                    <a:pt x="1100206" y="363977"/>
                  </a:lnTo>
                  <a:lnTo>
                    <a:pt x="1142164" y="349482"/>
                  </a:lnTo>
                  <a:lnTo>
                    <a:pt x="1183047" y="334549"/>
                  </a:lnTo>
                  <a:lnTo>
                    <a:pt x="1235807" y="313990"/>
                  </a:lnTo>
                  <a:lnTo>
                    <a:pt x="1286465" y="292725"/>
                  </a:lnTo>
                  <a:lnTo>
                    <a:pt x="1334909" y="270794"/>
                  </a:lnTo>
                  <a:lnTo>
                    <a:pt x="1381030" y="248240"/>
                  </a:lnTo>
                  <a:lnTo>
                    <a:pt x="1424717" y="225105"/>
                  </a:lnTo>
                  <a:lnTo>
                    <a:pt x="1465860" y="201429"/>
                  </a:lnTo>
                  <a:lnTo>
                    <a:pt x="1504348" y="177254"/>
                  </a:lnTo>
                  <a:lnTo>
                    <a:pt x="1540072" y="152622"/>
                  </a:lnTo>
                  <a:lnTo>
                    <a:pt x="1572921" y="127574"/>
                  </a:lnTo>
                  <a:lnTo>
                    <a:pt x="1606293" y="98958"/>
                  </a:lnTo>
                  <a:lnTo>
                    <a:pt x="1635727" y="69921"/>
                  </a:lnTo>
                  <a:lnTo>
                    <a:pt x="1661065" y="40524"/>
                  </a:lnTo>
                  <a:lnTo>
                    <a:pt x="1683721" y="8349"/>
                  </a:lnTo>
                  <a:lnTo>
                    <a:pt x="1686721" y="3374"/>
                  </a:lnTo>
                  <a:lnTo>
                    <a:pt x="1688696" y="0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15981" y="2700519"/>
              <a:ext cx="79449" cy="110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54870" y="4109257"/>
            <a:ext cx="3574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Roboto"/>
                <a:cs typeface="Roboto"/>
              </a:rPr>
              <a:t>What is the </a:t>
            </a:r>
            <a:r>
              <a:rPr sz="2000" b="1" spc="-10" dirty="0">
                <a:latin typeface="Roboto"/>
                <a:cs typeface="Roboto"/>
              </a:rPr>
              <a:t>value </a:t>
            </a:r>
            <a:r>
              <a:rPr sz="2000" b="1" spc="-5" dirty="0">
                <a:latin typeface="Roboto"/>
                <a:cs typeface="Roboto"/>
              </a:rPr>
              <a:t>of </a:t>
            </a:r>
            <a:r>
              <a:rPr sz="2000" b="1" dirty="0">
                <a:latin typeface="Roboto"/>
                <a:cs typeface="Roboto"/>
              </a:rPr>
              <a:t>a </a:t>
            </a:r>
            <a:r>
              <a:rPr sz="2000" b="1" spc="-5" dirty="0">
                <a:latin typeface="Roboto"/>
                <a:cs typeface="Roboto"/>
              </a:rPr>
              <a:t>and</a:t>
            </a:r>
            <a:r>
              <a:rPr sz="2000" b="1" spc="-6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b?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3200" y="5753100"/>
            <a:ext cx="2768600" cy="1041400"/>
          </a:xfrm>
          <a:custGeom>
            <a:avLst/>
            <a:gdLst/>
            <a:ahLst/>
            <a:cxnLst/>
            <a:rect l="l" t="t" r="r" b="b"/>
            <a:pathLst>
              <a:path w="2768600" h="1041400">
                <a:moveTo>
                  <a:pt x="2768600" y="0"/>
                </a:moveTo>
                <a:lnTo>
                  <a:pt x="0" y="0"/>
                </a:lnTo>
                <a:lnTo>
                  <a:pt x="0" y="1041400"/>
                </a:lnTo>
                <a:lnTo>
                  <a:pt x="2768600" y="1041400"/>
                </a:lnTo>
                <a:lnTo>
                  <a:pt x="276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495" y="747654"/>
            <a:ext cx="57001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5" dirty="0"/>
              <a:t>do </a:t>
            </a:r>
            <a:r>
              <a:rPr spc="-15" dirty="0"/>
              <a:t>variables</a:t>
            </a:r>
            <a:r>
              <a:rPr spc="-70" dirty="0"/>
              <a:t> </a:t>
            </a:r>
            <a:r>
              <a:rPr spc="-5" dirty="0"/>
              <a:t>work?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6956" y="2187420"/>
            <a:ext cx="702310" cy="495934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571" y="2739319"/>
            <a:ext cx="1197819" cy="109156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19"/>
              </a:spcBef>
            </a:pPr>
            <a:r>
              <a:rPr sz="2000" dirty="0">
                <a:latin typeface="RobotoRegular"/>
                <a:cs typeface="RobotoRegular"/>
              </a:rPr>
              <a:t>a =</a:t>
            </a:r>
            <a:r>
              <a:rPr sz="2000" spc="-45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10</a:t>
            </a:r>
            <a:endParaRPr sz="2000" dirty="0">
              <a:latin typeface="RobotoRegular"/>
              <a:cs typeface="RobotoRegular"/>
            </a:endParaRPr>
          </a:p>
          <a:p>
            <a:pPr marL="36830" marR="399415">
              <a:lnSpc>
                <a:spcPct val="115599"/>
              </a:lnSpc>
            </a:pPr>
            <a:r>
              <a:rPr sz="2000" dirty="0">
                <a:latin typeface="RobotoRegular"/>
                <a:cs typeface="RobotoRegular"/>
              </a:rPr>
              <a:t>b =</a:t>
            </a:r>
            <a:r>
              <a:rPr sz="2000" spc="-1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a  </a:t>
            </a:r>
            <a:r>
              <a:rPr sz="2000" dirty="0">
                <a:solidFill>
                  <a:srgbClr val="FFFF00"/>
                </a:solidFill>
                <a:latin typeface="RobotoRegular"/>
                <a:cs typeface="RobotoRegular"/>
              </a:rPr>
              <a:t>a =</a:t>
            </a:r>
            <a:r>
              <a:rPr sz="2000" spc="-110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FFFF00"/>
                </a:solidFill>
                <a:latin typeface="RobotoRegular"/>
                <a:cs typeface="RobotoRegular"/>
              </a:rPr>
              <a:t>6</a:t>
            </a:r>
            <a:endParaRPr sz="20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9764" y="316968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57484" y="2700519"/>
            <a:ext cx="1737995" cy="638810"/>
            <a:chOff x="7757484" y="2700519"/>
            <a:chExt cx="1737995" cy="638810"/>
          </a:xfrm>
        </p:grpSpPr>
        <p:sp>
          <p:nvSpPr>
            <p:cNvPr id="8" name="object 8"/>
            <p:cNvSpPr/>
            <p:nvPr/>
          </p:nvSpPr>
          <p:spPr>
            <a:xfrm>
              <a:off x="7767009" y="2793019"/>
              <a:ext cx="1689100" cy="536575"/>
            </a:xfrm>
            <a:custGeom>
              <a:avLst/>
              <a:gdLst/>
              <a:ahLst/>
              <a:cxnLst/>
              <a:rect l="l" t="t" r="r" b="b"/>
              <a:pathLst>
                <a:path w="1689100" h="536575">
                  <a:moveTo>
                    <a:pt x="0" y="536498"/>
                  </a:moveTo>
                  <a:lnTo>
                    <a:pt x="53767" y="536081"/>
                  </a:lnTo>
                  <a:lnTo>
                    <a:pt x="107487" y="534839"/>
                  </a:lnTo>
                  <a:lnTo>
                    <a:pt x="161114" y="532791"/>
                  </a:lnTo>
                  <a:lnTo>
                    <a:pt x="214601" y="529954"/>
                  </a:lnTo>
                  <a:lnTo>
                    <a:pt x="267901" y="526346"/>
                  </a:lnTo>
                  <a:lnTo>
                    <a:pt x="320968" y="521984"/>
                  </a:lnTo>
                  <a:lnTo>
                    <a:pt x="373755" y="516886"/>
                  </a:lnTo>
                  <a:lnTo>
                    <a:pt x="426215" y="511069"/>
                  </a:lnTo>
                  <a:lnTo>
                    <a:pt x="478302" y="504551"/>
                  </a:lnTo>
                  <a:lnTo>
                    <a:pt x="529968" y="497349"/>
                  </a:lnTo>
                  <a:lnTo>
                    <a:pt x="581168" y="489481"/>
                  </a:lnTo>
                  <a:lnTo>
                    <a:pt x="631854" y="480964"/>
                  </a:lnTo>
                  <a:lnTo>
                    <a:pt x="681981" y="471816"/>
                  </a:lnTo>
                  <a:lnTo>
                    <a:pt x="731500" y="462055"/>
                  </a:lnTo>
                  <a:lnTo>
                    <a:pt x="780366" y="451698"/>
                  </a:lnTo>
                  <a:lnTo>
                    <a:pt x="828531" y="440762"/>
                  </a:lnTo>
                  <a:lnTo>
                    <a:pt x="875950" y="429265"/>
                  </a:lnTo>
                  <a:lnTo>
                    <a:pt x="922575" y="417224"/>
                  </a:lnTo>
                  <a:lnTo>
                    <a:pt x="968360" y="404658"/>
                  </a:lnTo>
                  <a:lnTo>
                    <a:pt x="1013258" y="391583"/>
                  </a:lnTo>
                  <a:lnTo>
                    <a:pt x="1057222" y="378017"/>
                  </a:lnTo>
                  <a:lnTo>
                    <a:pt x="1100206" y="363977"/>
                  </a:lnTo>
                  <a:lnTo>
                    <a:pt x="1142164" y="349482"/>
                  </a:lnTo>
                  <a:lnTo>
                    <a:pt x="1183047" y="334549"/>
                  </a:lnTo>
                  <a:lnTo>
                    <a:pt x="1235807" y="313990"/>
                  </a:lnTo>
                  <a:lnTo>
                    <a:pt x="1286465" y="292725"/>
                  </a:lnTo>
                  <a:lnTo>
                    <a:pt x="1334909" y="270794"/>
                  </a:lnTo>
                  <a:lnTo>
                    <a:pt x="1381030" y="248240"/>
                  </a:lnTo>
                  <a:lnTo>
                    <a:pt x="1424717" y="225105"/>
                  </a:lnTo>
                  <a:lnTo>
                    <a:pt x="1465860" y="201429"/>
                  </a:lnTo>
                  <a:lnTo>
                    <a:pt x="1504348" y="177254"/>
                  </a:lnTo>
                  <a:lnTo>
                    <a:pt x="1540072" y="152622"/>
                  </a:lnTo>
                  <a:lnTo>
                    <a:pt x="1572921" y="127574"/>
                  </a:lnTo>
                  <a:lnTo>
                    <a:pt x="1606293" y="98958"/>
                  </a:lnTo>
                  <a:lnTo>
                    <a:pt x="1635727" y="69921"/>
                  </a:lnTo>
                  <a:lnTo>
                    <a:pt x="1661065" y="40524"/>
                  </a:lnTo>
                  <a:lnTo>
                    <a:pt x="1683721" y="8349"/>
                  </a:lnTo>
                  <a:lnTo>
                    <a:pt x="1686721" y="3374"/>
                  </a:lnTo>
                  <a:lnTo>
                    <a:pt x="1688696" y="0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15981" y="2700519"/>
              <a:ext cx="79449" cy="110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39764" y="39316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7359" y="3768817"/>
            <a:ext cx="1361440" cy="332740"/>
            <a:chOff x="7757359" y="3768817"/>
            <a:chExt cx="1361440" cy="332740"/>
          </a:xfrm>
        </p:grpSpPr>
        <p:sp>
          <p:nvSpPr>
            <p:cNvPr id="12" name="object 12"/>
            <p:cNvSpPr/>
            <p:nvPr/>
          </p:nvSpPr>
          <p:spPr>
            <a:xfrm>
              <a:off x="7766884" y="3809817"/>
              <a:ext cx="1256030" cy="281940"/>
            </a:xfrm>
            <a:custGeom>
              <a:avLst/>
              <a:gdLst/>
              <a:ahLst/>
              <a:cxnLst/>
              <a:rect l="l" t="t" r="r" b="b"/>
              <a:pathLst>
                <a:path w="1256029" h="281939">
                  <a:moveTo>
                    <a:pt x="0" y="281824"/>
                  </a:moveTo>
                  <a:lnTo>
                    <a:pt x="70838" y="280760"/>
                  </a:lnTo>
                  <a:lnTo>
                    <a:pt x="136809" y="277674"/>
                  </a:lnTo>
                  <a:lnTo>
                    <a:pt x="198285" y="272720"/>
                  </a:lnTo>
                  <a:lnTo>
                    <a:pt x="255642" y="266053"/>
                  </a:lnTo>
                  <a:lnTo>
                    <a:pt x="309254" y="257831"/>
                  </a:lnTo>
                  <a:lnTo>
                    <a:pt x="359496" y="248208"/>
                  </a:lnTo>
                  <a:lnTo>
                    <a:pt x="406742" y="237340"/>
                  </a:lnTo>
                  <a:lnTo>
                    <a:pt x="451367" y="225382"/>
                  </a:lnTo>
                  <a:lnTo>
                    <a:pt x="493746" y="212491"/>
                  </a:lnTo>
                  <a:lnTo>
                    <a:pt x="534252" y="198821"/>
                  </a:lnTo>
                  <a:lnTo>
                    <a:pt x="573261" y="184529"/>
                  </a:lnTo>
                  <a:lnTo>
                    <a:pt x="611147" y="169770"/>
                  </a:lnTo>
                  <a:lnTo>
                    <a:pt x="648284" y="154700"/>
                  </a:lnTo>
                  <a:lnTo>
                    <a:pt x="685048" y="139474"/>
                  </a:lnTo>
                  <a:lnTo>
                    <a:pt x="727960" y="121726"/>
                  </a:lnTo>
                  <a:lnTo>
                    <a:pt x="771466" y="104222"/>
                  </a:lnTo>
                  <a:lnTo>
                    <a:pt x="816163" y="87209"/>
                  </a:lnTo>
                  <a:lnTo>
                    <a:pt x="862646" y="70935"/>
                  </a:lnTo>
                  <a:lnTo>
                    <a:pt x="911509" y="55650"/>
                  </a:lnTo>
                  <a:lnTo>
                    <a:pt x="963348" y="41599"/>
                  </a:lnTo>
                  <a:lnTo>
                    <a:pt x="1004536" y="32036"/>
                  </a:lnTo>
                  <a:lnTo>
                    <a:pt x="1047982" y="23403"/>
                  </a:lnTo>
                  <a:lnTo>
                    <a:pt x="1093935" y="15805"/>
                  </a:lnTo>
                  <a:lnTo>
                    <a:pt x="1142647" y="9349"/>
                  </a:lnTo>
                  <a:lnTo>
                    <a:pt x="1194366" y="4162"/>
                  </a:lnTo>
                  <a:lnTo>
                    <a:pt x="1249347" y="324"/>
                  </a:lnTo>
                  <a:lnTo>
                    <a:pt x="1255822" y="0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12406" y="3768817"/>
              <a:ext cx="106249" cy="81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36956" y="3559017"/>
            <a:ext cx="702310" cy="495934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4870" y="4109257"/>
            <a:ext cx="3498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Roboto"/>
                <a:cs typeface="Roboto"/>
              </a:rPr>
              <a:t>What is the </a:t>
            </a:r>
            <a:r>
              <a:rPr sz="2000" b="1" spc="-10" dirty="0">
                <a:latin typeface="Roboto"/>
                <a:cs typeface="Roboto"/>
              </a:rPr>
              <a:t>value </a:t>
            </a:r>
            <a:r>
              <a:rPr sz="2000" b="1" spc="-5" dirty="0">
                <a:latin typeface="Roboto"/>
                <a:cs typeface="Roboto"/>
              </a:rPr>
              <a:t>of </a:t>
            </a:r>
            <a:r>
              <a:rPr sz="2000" b="1" dirty="0">
                <a:latin typeface="Roboto"/>
                <a:cs typeface="Roboto"/>
              </a:rPr>
              <a:t>a </a:t>
            </a:r>
            <a:r>
              <a:rPr sz="2000" b="1" spc="-5" dirty="0">
                <a:latin typeface="Roboto"/>
                <a:cs typeface="Roboto"/>
              </a:rPr>
              <a:t>and</a:t>
            </a:r>
            <a:r>
              <a:rPr sz="2000" b="1" spc="-6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b?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4870" y="4718856"/>
            <a:ext cx="2736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RobotoRegular"/>
                <a:cs typeface="RobotoRegular"/>
              </a:rPr>
              <a:t>Ans. </a:t>
            </a:r>
            <a:r>
              <a:rPr sz="2000" dirty="0">
                <a:latin typeface="RobotoRegular"/>
                <a:cs typeface="RobotoRegular"/>
              </a:rPr>
              <a:t>a </a:t>
            </a:r>
            <a:r>
              <a:rPr sz="2000" spc="-5" dirty="0">
                <a:latin typeface="RobotoRegular"/>
                <a:cs typeface="RobotoRegular"/>
              </a:rPr>
              <a:t>is </a:t>
            </a:r>
            <a:r>
              <a:rPr sz="2000" dirty="0">
                <a:latin typeface="RobotoRegular"/>
                <a:cs typeface="RobotoRegular"/>
              </a:rPr>
              <a:t>6 </a:t>
            </a:r>
            <a:r>
              <a:rPr sz="2000" spc="-5" dirty="0">
                <a:latin typeface="RobotoRegular"/>
                <a:cs typeface="RobotoRegular"/>
              </a:rPr>
              <a:t>and </a:t>
            </a:r>
            <a:r>
              <a:rPr sz="2000" dirty="0">
                <a:latin typeface="RobotoRegular"/>
                <a:cs typeface="RobotoRegular"/>
              </a:rPr>
              <a:t>b </a:t>
            </a:r>
            <a:r>
              <a:rPr sz="2000" spc="-5" dirty="0">
                <a:latin typeface="RobotoRegular"/>
                <a:cs typeface="RobotoRegular"/>
              </a:rPr>
              <a:t>is</a:t>
            </a:r>
            <a:r>
              <a:rPr sz="2000" spc="-10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10</a:t>
            </a:r>
            <a:endParaRPr sz="20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0" y="5740400"/>
            <a:ext cx="2921000" cy="1003300"/>
          </a:xfrm>
          <a:custGeom>
            <a:avLst/>
            <a:gdLst/>
            <a:ahLst/>
            <a:cxnLst/>
            <a:rect l="l" t="t" r="r" b="b"/>
            <a:pathLst>
              <a:path w="2921000" h="1003300">
                <a:moveTo>
                  <a:pt x="2921000" y="0"/>
                </a:moveTo>
                <a:lnTo>
                  <a:pt x="0" y="0"/>
                </a:lnTo>
                <a:lnTo>
                  <a:pt x="0" y="1003300"/>
                </a:lnTo>
                <a:lnTo>
                  <a:pt x="2921000" y="1003300"/>
                </a:lnTo>
                <a:lnTo>
                  <a:pt x="292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93226" y="805600"/>
            <a:ext cx="20457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RobotoRegular"/>
                <a:cs typeface="RobotoRegular"/>
              </a:rPr>
              <a:t>Scenario</a:t>
            </a:r>
            <a:endParaRPr sz="36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694" y="2477424"/>
            <a:ext cx="1828796" cy="243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898" y="1923481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Salary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43339" y="356659"/>
            <a:ext cx="11809312" cy="62406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 name should make sense.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6086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674">
            <a:off x="4055200" y="4169835"/>
            <a:ext cx="4081600" cy="1921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sz="4000" b="1" dirty="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 rot="674">
            <a:off x="4055200" y="4260567"/>
            <a:ext cx="4081600" cy="2121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 dirty="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4000" b="1" dirty="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4000" b="1" dirty="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sz="4000" b="1" dirty="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35360" y="304800"/>
            <a:ext cx="11521280" cy="61965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211130_063440"/>
          <p:cNvPicPr>
            <a:picLocks noChangeAspect="1"/>
          </p:cNvPicPr>
          <p:nvPr/>
        </p:nvPicPr>
        <p:blipFill rotWithShape="1">
          <a:blip r:embed="rId2"/>
          <a:srcRect l="5109" t="6326" r="5326" b="5123"/>
          <a:stretch/>
        </p:blipFill>
        <p:spPr>
          <a:xfrm>
            <a:off x="622854" y="437323"/>
            <a:ext cx="10919791" cy="6069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0211130_063516"/>
          <p:cNvPicPr>
            <a:picLocks noChangeAspect="1"/>
          </p:cNvPicPr>
          <p:nvPr/>
        </p:nvPicPr>
        <p:blipFill rotWithShape="1">
          <a:blip r:embed="rId2"/>
          <a:srcRect l="5326" t="6518" r="5543" b="5510"/>
          <a:stretch/>
        </p:blipFill>
        <p:spPr>
          <a:xfrm>
            <a:off x="662610" y="414131"/>
            <a:ext cx="10866783" cy="60297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473B9-3EC2-433B-ACF0-67D126485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4"/>
          <a:stretch/>
        </p:blipFill>
        <p:spPr>
          <a:xfrm>
            <a:off x="452220" y="935990"/>
            <a:ext cx="11287560" cy="49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1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>
            <a:spLocks noGrp="1"/>
          </p:cNvSpPr>
          <p:nvPr>
            <p:ph type="body" idx="1"/>
          </p:nvPr>
        </p:nvSpPr>
        <p:spPr>
          <a:xfrm>
            <a:off x="207800" y="452670"/>
            <a:ext cx="11776400" cy="59526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r>
              <a:rPr lang="en-US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Store numerical information and come in two forms: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" sz="26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26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r>
              <a:rPr lang="en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objects (mutable)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26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</a:t>
            </a:r>
            <a:r>
              <a:rPr lang="en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objects (immutable)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26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r>
              <a:rPr lang="en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Key-Value pairing that is unordered.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en" sz="26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lang="en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unordered collections of unique</a:t>
            </a:r>
            <a:r>
              <a:rPr lang="en" sz="26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53720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7000" y="5892800"/>
            <a:ext cx="2870200" cy="850900"/>
          </a:xfrm>
          <a:custGeom>
            <a:avLst/>
            <a:gdLst/>
            <a:ahLst/>
            <a:cxnLst/>
            <a:rect l="l" t="t" r="r" b="b"/>
            <a:pathLst>
              <a:path w="2870200" h="850900">
                <a:moveTo>
                  <a:pt x="2870200" y="0"/>
                </a:moveTo>
                <a:lnTo>
                  <a:pt x="0" y="0"/>
                </a:lnTo>
                <a:lnTo>
                  <a:pt x="0" y="850900"/>
                </a:lnTo>
                <a:lnTo>
                  <a:pt x="2870200" y="850900"/>
                </a:lnTo>
                <a:lnTo>
                  <a:pt x="287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3226" y="805600"/>
            <a:ext cx="21219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</a:t>
            </a:r>
          </a:p>
        </p:txBody>
      </p:sp>
      <p:sp>
        <p:nvSpPr>
          <p:cNvPr id="4" name="object 4"/>
          <p:cNvSpPr/>
          <p:nvPr/>
        </p:nvSpPr>
        <p:spPr>
          <a:xfrm>
            <a:off x="542694" y="2477424"/>
            <a:ext cx="1828796" cy="243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898" y="1923481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Salary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8940" y="2281048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4985E8"/>
                </a:solidFill>
                <a:latin typeface="Arimo"/>
                <a:cs typeface="Arimo"/>
              </a:rPr>
              <a:t>₹1M</a:t>
            </a:r>
            <a:endParaRPr sz="18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4712" y="2470890"/>
            <a:ext cx="2444750" cy="88582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20" dirty="0">
                <a:solidFill>
                  <a:srgbClr val="4985E8"/>
                </a:solidFill>
                <a:latin typeface="Arimo"/>
                <a:cs typeface="Arimo"/>
              </a:rPr>
              <a:t>₹1.5M</a:t>
            </a:r>
            <a:endParaRPr sz="1800">
              <a:latin typeface="Arimo"/>
              <a:cs typeface="Arimo"/>
            </a:endParaRPr>
          </a:p>
          <a:p>
            <a:pPr marR="5080" algn="r">
              <a:lnSpc>
                <a:spcPct val="100000"/>
              </a:lnSpc>
              <a:spcBef>
                <a:spcPts val="1230"/>
              </a:spcBef>
            </a:pPr>
            <a:r>
              <a:rPr sz="1800" spc="-30" dirty="0">
                <a:solidFill>
                  <a:srgbClr val="4985E8"/>
                </a:solidFill>
                <a:latin typeface="Arimo"/>
                <a:cs typeface="Arimo"/>
              </a:rPr>
              <a:t>₹1.8M</a:t>
            </a:r>
            <a:endParaRPr sz="18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165" y="3492874"/>
            <a:ext cx="425513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85E8"/>
                </a:solidFill>
                <a:latin typeface="Arimo"/>
                <a:cs typeface="Arimo"/>
              </a:rPr>
              <a:t>₹0.9M</a:t>
            </a:r>
            <a:endParaRPr sz="18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mo"/>
              <a:cs typeface="Arimo"/>
            </a:endParaRPr>
          </a:p>
          <a:p>
            <a:pPr marR="68580" algn="ctr">
              <a:lnSpc>
                <a:spcPct val="100000"/>
              </a:lnSpc>
            </a:pPr>
            <a:r>
              <a:rPr sz="1800" spc="-35" dirty="0">
                <a:solidFill>
                  <a:srgbClr val="4985E8"/>
                </a:solidFill>
                <a:latin typeface="Arimo"/>
                <a:cs typeface="Arimo"/>
              </a:rPr>
              <a:t>₹1.6M</a:t>
            </a:r>
            <a:endParaRPr sz="1800">
              <a:latin typeface="Arimo"/>
              <a:cs typeface="Arimo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85" dirty="0">
                <a:solidFill>
                  <a:srgbClr val="4985E8"/>
                </a:solidFill>
                <a:latin typeface="Arimo"/>
                <a:cs typeface="Arimo"/>
              </a:rPr>
              <a:t>₹2M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2400" y="5905500"/>
            <a:ext cx="2921000" cy="863600"/>
          </a:xfrm>
          <a:custGeom>
            <a:avLst/>
            <a:gdLst/>
            <a:ahLst/>
            <a:cxnLst/>
            <a:rect l="l" t="t" r="r" b="b"/>
            <a:pathLst>
              <a:path w="2921000" h="863600">
                <a:moveTo>
                  <a:pt x="2921000" y="0"/>
                </a:moveTo>
                <a:lnTo>
                  <a:pt x="0" y="0"/>
                </a:lnTo>
                <a:lnTo>
                  <a:pt x="0" y="863600"/>
                </a:lnTo>
                <a:lnTo>
                  <a:pt x="2921000" y="863600"/>
                </a:lnTo>
                <a:lnTo>
                  <a:pt x="292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3226" y="805600"/>
            <a:ext cx="21219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</a:t>
            </a:r>
          </a:p>
        </p:txBody>
      </p:sp>
      <p:sp>
        <p:nvSpPr>
          <p:cNvPr id="4" name="object 4"/>
          <p:cNvSpPr/>
          <p:nvPr/>
        </p:nvSpPr>
        <p:spPr>
          <a:xfrm>
            <a:off x="542694" y="2477424"/>
            <a:ext cx="1828796" cy="243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10004" y="1088122"/>
            <a:ext cx="1195740" cy="2608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8940" y="2281048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4985E8"/>
                </a:solidFill>
                <a:latin typeface="Arimo"/>
                <a:cs typeface="Arimo"/>
              </a:rPr>
              <a:t>₹1M</a:t>
            </a:r>
            <a:endParaRPr sz="18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4712" y="2470890"/>
            <a:ext cx="2444750" cy="88582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20" dirty="0">
                <a:solidFill>
                  <a:srgbClr val="4985E8"/>
                </a:solidFill>
                <a:latin typeface="Arimo"/>
                <a:cs typeface="Arimo"/>
              </a:rPr>
              <a:t>₹1.5M</a:t>
            </a:r>
            <a:endParaRPr sz="1800">
              <a:latin typeface="Arimo"/>
              <a:cs typeface="Arimo"/>
            </a:endParaRPr>
          </a:p>
          <a:p>
            <a:pPr marR="5080" algn="r">
              <a:lnSpc>
                <a:spcPct val="100000"/>
              </a:lnSpc>
              <a:spcBef>
                <a:spcPts val="1230"/>
              </a:spcBef>
            </a:pPr>
            <a:r>
              <a:rPr sz="1800" spc="-30" dirty="0">
                <a:solidFill>
                  <a:srgbClr val="4985E8"/>
                </a:solidFill>
                <a:latin typeface="Arimo"/>
                <a:cs typeface="Arimo"/>
              </a:rPr>
              <a:t>₹1.8M</a:t>
            </a:r>
            <a:endParaRPr sz="18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165" y="3492874"/>
            <a:ext cx="425513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85E8"/>
                </a:solidFill>
                <a:latin typeface="Arimo"/>
                <a:cs typeface="Arimo"/>
              </a:rPr>
              <a:t>₹0.9M</a:t>
            </a:r>
            <a:endParaRPr sz="18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mo"/>
              <a:cs typeface="Arimo"/>
            </a:endParaRPr>
          </a:p>
          <a:p>
            <a:pPr marR="68580" algn="ctr">
              <a:lnSpc>
                <a:spcPct val="100000"/>
              </a:lnSpc>
            </a:pPr>
            <a:r>
              <a:rPr sz="1800" spc="-35" dirty="0">
                <a:solidFill>
                  <a:srgbClr val="4985E8"/>
                </a:solidFill>
                <a:latin typeface="Arimo"/>
                <a:cs typeface="Arimo"/>
              </a:rPr>
              <a:t>₹1.6M</a:t>
            </a:r>
            <a:endParaRPr sz="1800">
              <a:latin typeface="Arimo"/>
              <a:cs typeface="Arimo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85" dirty="0">
                <a:solidFill>
                  <a:srgbClr val="4985E8"/>
                </a:solidFill>
                <a:latin typeface="Arimo"/>
                <a:cs typeface="Arimo"/>
              </a:rPr>
              <a:t>₹2M</a:t>
            </a:r>
            <a:endParaRPr sz="18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898" y="1923481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Salary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800" y="5842000"/>
            <a:ext cx="2781300" cy="876300"/>
          </a:xfrm>
          <a:custGeom>
            <a:avLst/>
            <a:gdLst/>
            <a:ahLst/>
            <a:cxnLst/>
            <a:rect l="l" t="t" r="r" b="b"/>
            <a:pathLst>
              <a:path w="2781300" h="876300">
                <a:moveTo>
                  <a:pt x="2781300" y="0"/>
                </a:moveTo>
                <a:lnTo>
                  <a:pt x="0" y="0"/>
                </a:lnTo>
                <a:lnTo>
                  <a:pt x="0" y="876300"/>
                </a:lnTo>
                <a:lnTo>
                  <a:pt x="2781300" y="876300"/>
                </a:lnTo>
                <a:lnTo>
                  <a:pt x="2781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3226" y="805600"/>
            <a:ext cx="23505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</a:t>
            </a:r>
          </a:p>
        </p:txBody>
      </p:sp>
      <p:sp>
        <p:nvSpPr>
          <p:cNvPr id="4" name="object 4"/>
          <p:cNvSpPr/>
          <p:nvPr/>
        </p:nvSpPr>
        <p:spPr>
          <a:xfrm>
            <a:off x="542694" y="2477424"/>
            <a:ext cx="1828796" cy="243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07639" y="2263503"/>
            <a:ext cx="157162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Ramesh </a:t>
            </a:r>
            <a:r>
              <a:rPr sz="1800" dirty="0">
                <a:latin typeface="RobotoRegular"/>
                <a:cs typeface="RobotoRegular"/>
              </a:rPr>
              <a:t>-</a:t>
            </a:r>
            <a:r>
              <a:rPr lang="en-US" sz="1800" dirty="0">
                <a:latin typeface="RobotoRegular"/>
                <a:cs typeface="RobotoRegular"/>
              </a:rPr>
              <a:t>-</a:t>
            </a:r>
            <a:r>
              <a:rPr sz="1800" spc="3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1M</a:t>
            </a:r>
            <a:endParaRPr sz="1800" dirty="0">
              <a:latin typeface="RobotoRegular"/>
              <a:cs typeface="RobotoRegular"/>
            </a:endParaRPr>
          </a:p>
          <a:p>
            <a:pPr marL="12700" marR="5080">
              <a:lnSpc>
                <a:spcPct val="201399"/>
              </a:lnSpc>
            </a:pPr>
            <a:r>
              <a:rPr sz="1800" spc="-10" dirty="0">
                <a:latin typeface="RobotoRegular"/>
                <a:cs typeface="RobotoRegular"/>
              </a:rPr>
              <a:t>Suresh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1.5M  Krishna </a:t>
            </a:r>
            <a:r>
              <a:rPr sz="1800" dirty="0">
                <a:latin typeface="RobotoRegular"/>
                <a:cs typeface="RobotoRegular"/>
              </a:rPr>
              <a:t>–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0.9M  Rahul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1.6M  Swati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1.8M  Sam </a:t>
            </a:r>
            <a:r>
              <a:rPr sz="1800" dirty="0">
                <a:latin typeface="RobotoRegular"/>
                <a:cs typeface="RobotoRegular"/>
              </a:rPr>
              <a:t>–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2M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0004" y="1358347"/>
            <a:ext cx="1195740" cy="2338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898" y="1923481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Salary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24900" y="5816600"/>
            <a:ext cx="3162300" cy="927100"/>
          </a:xfrm>
          <a:custGeom>
            <a:avLst/>
            <a:gdLst/>
            <a:ahLst/>
            <a:cxnLst/>
            <a:rect l="l" t="t" r="r" b="b"/>
            <a:pathLst>
              <a:path w="3162300" h="927100">
                <a:moveTo>
                  <a:pt x="3162300" y="0"/>
                </a:moveTo>
                <a:lnTo>
                  <a:pt x="0" y="0"/>
                </a:lnTo>
                <a:lnTo>
                  <a:pt x="0" y="927100"/>
                </a:lnTo>
                <a:lnTo>
                  <a:pt x="3162300" y="927100"/>
                </a:lnTo>
                <a:lnTo>
                  <a:pt x="3162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747654"/>
            <a:ext cx="21733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</a:t>
            </a:r>
            <a:r>
              <a:rPr spc="-5" dirty="0"/>
              <a:t>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565" y="2310004"/>
            <a:ext cx="11633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Ramesh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8565" y="2862453"/>
            <a:ext cx="11633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Suresh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8565" y="3414902"/>
            <a:ext cx="1000162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Krishna</a:t>
            </a:r>
            <a:endParaRPr sz="1800" dirty="0">
              <a:latin typeface="RobotoRegular"/>
              <a:cs typeface="RobotoRegular"/>
            </a:endParaRPr>
          </a:p>
          <a:p>
            <a:pPr marL="12700" marR="201930" algn="just">
              <a:lnSpc>
                <a:spcPct val="201399"/>
              </a:lnSpc>
            </a:pPr>
            <a:r>
              <a:rPr sz="1800" spc="-5" dirty="0">
                <a:latin typeface="RobotoRegular"/>
                <a:cs typeface="RobotoRegular"/>
              </a:rPr>
              <a:t>Rahul  Swati  Sam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8801" y="2457130"/>
            <a:ext cx="257899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RobotoRegular"/>
                <a:cs typeface="RobotoRegular"/>
              </a:rPr>
              <a:t>What </a:t>
            </a:r>
            <a:r>
              <a:rPr sz="2000" spc="-10" dirty="0">
                <a:latin typeface="RobotoRegular"/>
                <a:cs typeface="RobotoRegular"/>
              </a:rPr>
              <a:t>are</a:t>
            </a:r>
            <a:r>
              <a:rPr sz="2000" spc="-75" dirty="0">
                <a:latin typeface="RobotoRegular"/>
                <a:cs typeface="RobotoRegular"/>
              </a:rPr>
              <a:t> </a:t>
            </a:r>
            <a:r>
              <a:rPr sz="2000" spc="-10" dirty="0">
                <a:latin typeface="RobotoRegular"/>
                <a:cs typeface="RobotoRegular"/>
              </a:rPr>
              <a:t>Variables?</a:t>
            </a:r>
            <a:endParaRPr sz="2000" dirty="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812" y="3159661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Variables are </a:t>
            </a:r>
            <a:r>
              <a:rPr sz="1800" spc="-5" dirty="0">
                <a:latin typeface="RobotoRegular"/>
                <a:cs typeface="RobotoRegular"/>
              </a:rPr>
              <a:t>names bounded </a:t>
            </a:r>
            <a:r>
              <a:rPr sz="1800" spc="-10" dirty="0">
                <a:latin typeface="RobotoRegular"/>
                <a:cs typeface="RobotoRegular"/>
              </a:rPr>
              <a:t>to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objects.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3063" y="2395882"/>
            <a:ext cx="431165" cy="183515"/>
            <a:chOff x="753063" y="2395882"/>
            <a:chExt cx="431165" cy="183515"/>
          </a:xfrm>
        </p:grpSpPr>
        <p:sp>
          <p:nvSpPr>
            <p:cNvPr id="12" name="object 12"/>
            <p:cNvSpPr/>
            <p:nvPr/>
          </p:nvSpPr>
          <p:spPr>
            <a:xfrm>
              <a:off x="759413" y="2402232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333214" y="170487"/>
                  </a:moveTo>
                  <a:lnTo>
                    <a:pt x="333214" y="127862"/>
                  </a:lnTo>
                  <a:lnTo>
                    <a:pt x="0" y="127862"/>
                  </a:lnTo>
                  <a:lnTo>
                    <a:pt x="0" y="42619"/>
                  </a:lnTo>
                  <a:lnTo>
                    <a:pt x="333214" y="42619"/>
                  </a:lnTo>
                  <a:lnTo>
                    <a:pt x="333214" y="0"/>
                  </a:lnTo>
                  <a:lnTo>
                    <a:pt x="418454" y="85239"/>
                  </a:lnTo>
                  <a:lnTo>
                    <a:pt x="333214" y="17048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13" y="2402232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0" y="42619"/>
                  </a:moveTo>
                  <a:lnTo>
                    <a:pt x="333214" y="42619"/>
                  </a:lnTo>
                  <a:lnTo>
                    <a:pt x="333214" y="0"/>
                  </a:lnTo>
                  <a:lnTo>
                    <a:pt x="418454" y="85239"/>
                  </a:lnTo>
                  <a:lnTo>
                    <a:pt x="333214" y="170487"/>
                  </a:lnTo>
                  <a:lnTo>
                    <a:pt x="333214" y="127862"/>
                  </a:lnTo>
                  <a:lnTo>
                    <a:pt x="0" y="127862"/>
                  </a:lnTo>
                  <a:lnTo>
                    <a:pt x="0" y="4261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53063" y="2889519"/>
            <a:ext cx="431165" cy="183515"/>
            <a:chOff x="753063" y="2889519"/>
            <a:chExt cx="431165" cy="183515"/>
          </a:xfrm>
        </p:grpSpPr>
        <p:sp>
          <p:nvSpPr>
            <p:cNvPr id="15" name="object 15"/>
            <p:cNvSpPr/>
            <p:nvPr/>
          </p:nvSpPr>
          <p:spPr>
            <a:xfrm>
              <a:off x="759413" y="289586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333214" y="170474"/>
                  </a:moveTo>
                  <a:lnTo>
                    <a:pt x="333214" y="127849"/>
                  </a:lnTo>
                  <a:lnTo>
                    <a:pt x="0" y="127849"/>
                  </a:lnTo>
                  <a:lnTo>
                    <a:pt x="0" y="42599"/>
                  </a:lnTo>
                  <a:lnTo>
                    <a:pt x="333214" y="42599"/>
                  </a:lnTo>
                  <a:lnTo>
                    <a:pt x="333214" y="0"/>
                  </a:lnTo>
                  <a:lnTo>
                    <a:pt x="418454" y="85224"/>
                  </a:lnTo>
                  <a:lnTo>
                    <a:pt x="333214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9413" y="289586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0" y="42599"/>
                  </a:moveTo>
                  <a:lnTo>
                    <a:pt x="333214" y="42599"/>
                  </a:lnTo>
                  <a:lnTo>
                    <a:pt x="333214" y="0"/>
                  </a:lnTo>
                  <a:lnTo>
                    <a:pt x="418454" y="85224"/>
                  </a:lnTo>
                  <a:lnTo>
                    <a:pt x="333214" y="170474"/>
                  </a:lnTo>
                  <a:lnTo>
                    <a:pt x="333214" y="127849"/>
                  </a:lnTo>
                  <a:lnTo>
                    <a:pt x="0" y="127849"/>
                  </a:lnTo>
                  <a:lnTo>
                    <a:pt x="0" y="425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53063" y="3458493"/>
            <a:ext cx="431165" cy="183515"/>
            <a:chOff x="753063" y="3458493"/>
            <a:chExt cx="431165" cy="183515"/>
          </a:xfrm>
        </p:grpSpPr>
        <p:sp>
          <p:nvSpPr>
            <p:cNvPr id="18" name="object 18"/>
            <p:cNvSpPr/>
            <p:nvPr/>
          </p:nvSpPr>
          <p:spPr>
            <a:xfrm>
              <a:off x="759413" y="3464843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333214" y="170474"/>
                  </a:moveTo>
                  <a:lnTo>
                    <a:pt x="333214" y="127874"/>
                  </a:lnTo>
                  <a:lnTo>
                    <a:pt x="0" y="127874"/>
                  </a:lnTo>
                  <a:lnTo>
                    <a:pt x="0" y="42624"/>
                  </a:lnTo>
                  <a:lnTo>
                    <a:pt x="333214" y="42624"/>
                  </a:lnTo>
                  <a:lnTo>
                    <a:pt x="333214" y="0"/>
                  </a:lnTo>
                  <a:lnTo>
                    <a:pt x="418454" y="85249"/>
                  </a:lnTo>
                  <a:lnTo>
                    <a:pt x="333214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9413" y="3464843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0" y="42624"/>
                  </a:moveTo>
                  <a:lnTo>
                    <a:pt x="333214" y="42624"/>
                  </a:lnTo>
                  <a:lnTo>
                    <a:pt x="333214" y="0"/>
                  </a:lnTo>
                  <a:lnTo>
                    <a:pt x="418454" y="85249"/>
                  </a:lnTo>
                  <a:lnTo>
                    <a:pt x="333214" y="170474"/>
                  </a:lnTo>
                  <a:lnTo>
                    <a:pt x="333214" y="127874"/>
                  </a:lnTo>
                  <a:lnTo>
                    <a:pt x="0" y="127874"/>
                  </a:lnTo>
                  <a:lnTo>
                    <a:pt x="0" y="4262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53063" y="3992491"/>
            <a:ext cx="431165" cy="183515"/>
            <a:chOff x="753063" y="3992491"/>
            <a:chExt cx="431165" cy="183515"/>
          </a:xfrm>
        </p:grpSpPr>
        <p:sp>
          <p:nvSpPr>
            <p:cNvPr id="21" name="object 21"/>
            <p:cNvSpPr/>
            <p:nvPr/>
          </p:nvSpPr>
          <p:spPr>
            <a:xfrm>
              <a:off x="759413" y="3998841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333214" y="170474"/>
                  </a:moveTo>
                  <a:lnTo>
                    <a:pt x="333214" y="127874"/>
                  </a:lnTo>
                  <a:lnTo>
                    <a:pt x="0" y="127874"/>
                  </a:lnTo>
                  <a:lnTo>
                    <a:pt x="0" y="42624"/>
                  </a:lnTo>
                  <a:lnTo>
                    <a:pt x="333214" y="42624"/>
                  </a:lnTo>
                  <a:lnTo>
                    <a:pt x="333214" y="0"/>
                  </a:lnTo>
                  <a:lnTo>
                    <a:pt x="418454" y="85249"/>
                  </a:lnTo>
                  <a:lnTo>
                    <a:pt x="333214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413" y="3998841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0" y="42624"/>
                  </a:moveTo>
                  <a:lnTo>
                    <a:pt x="333214" y="42624"/>
                  </a:lnTo>
                  <a:lnTo>
                    <a:pt x="333214" y="0"/>
                  </a:lnTo>
                  <a:lnTo>
                    <a:pt x="418454" y="85249"/>
                  </a:lnTo>
                  <a:lnTo>
                    <a:pt x="333214" y="170474"/>
                  </a:lnTo>
                  <a:lnTo>
                    <a:pt x="333214" y="127874"/>
                  </a:lnTo>
                  <a:lnTo>
                    <a:pt x="0" y="127874"/>
                  </a:lnTo>
                  <a:lnTo>
                    <a:pt x="0" y="4262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53063" y="4587265"/>
            <a:ext cx="431165" cy="183515"/>
            <a:chOff x="753063" y="4587265"/>
            <a:chExt cx="431165" cy="183515"/>
          </a:xfrm>
        </p:grpSpPr>
        <p:sp>
          <p:nvSpPr>
            <p:cNvPr id="24" name="object 24"/>
            <p:cNvSpPr/>
            <p:nvPr/>
          </p:nvSpPr>
          <p:spPr>
            <a:xfrm>
              <a:off x="759413" y="4593615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333214" y="170499"/>
                  </a:moveTo>
                  <a:lnTo>
                    <a:pt x="333214" y="127874"/>
                  </a:lnTo>
                  <a:lnTo>
                    <a:pt x="0" y="127874"/>
                  </a:lnTo>
                  <a:lnTo>
                    <a:pt x="0" y="42624"/>
                  </a:lnTo>
                  <a:lnTo>
                    <a:pt x="333214" y="42624"/>
                  </a:lnTo>
                  <a:lnTo>
                    <a:pt x="333214" y="0"/>
                  </a:lnTo>
                  <a:lnTo>
                    <a:pt x="418454" y="85249"/>
                  </a:lnTo>
                  <a:lnTo>
                    <a:pt x="333214" y="170499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9413" y="4593615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0" y="42624"/>
                  </a:moveTo>
                  <a:lnTo>
                    <a:pt x="333214" y="42624"/>
                  </a:lnTo>
                  <a:lnTo>
                    <a:pt x="333214" y="0"/>
                  </a:lnTo>
                  <a:lnTo>
                    <a:pt x="418454" y="85249"/>
                  </a:lnTo>
                  <a:lnTo>
                    <a:pt x="333214" y="170499"/>
                  </a:lnTo>
                  <a:lnTo>
                    <a:pt x="333214" y="127874"/>
                  </a:lnTo>
                  <a:lnTo>
                    <a:pt x="0" y="127874"/>
                  </a:lnTo>
                  <a:lnTo>
                    <a:pt x="0" y="4262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53063" y="5121289"/>
            <a:ext cx="431165" cy="183515"/>
            <a:chOff x="753063" y="5121289"/>
            <a:chExt cx="431165" cy="183515"/>
          </a:xfrm>
        </p:grpSpPr>
        <p:sp>
          <p:nvSpPr>
            <p:cNvPr id="27" name="object 27"/>
            <p:cNvSpPr/>
            <p:nvPr/>
          </p:nvSpPr>
          <p:spPr>
            <a:xfrm>
              <a:off x="759413" y="512763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333214" y="170474"/>
                  </a:moveTo>
                  <a:lnTo>
                    <a:pt x="333214" y="127849"/>
                  </a:lnTo>
                  <a:lnTo>
                    <a:pt x="0" y="127849"/>
                  </a:lnTo>
                  <a:lnTo>
                    <a:pt x="0" y="42599"/>
                  </a:lnTo>
                  <a:lnTo>
                    <a:pt x="333214" y="42599"/>
                  </a:lnTo>
                  <a:lnTo>
                    <a:pt x="333214" y="0"/>
                  </a:lnTo>
                  <a:lnTo>
                    <a:pt x="418454" y="85224"/>
                  </a:lnTo>
                  <a:lnTo>
                    <a:pt x="333214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9413" y="512763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5" h="170814">
                  <a:moveTo>
                    <a:pt x="0" y="42599"/>
                  </a:moveTo>
                  <a:lnTo>
                    <a:pt x="333214" y="42599"/>
                  </a:lnTo>
                  <a:lnTo>
                    <a:pt x="333214" y="0"/>
                  </a:lnTo>
                  <a:lnTo>
                    <a:pt x="418454" y="85224"/>
                  </a:lnTo>
                  <a:lnTo>
                    <a:pt x="333214" y="170474"/>
                  </a:lnTo>
                  <a:lnTo>
                    <a:pt x="333214" y="127849"/>
                  </a:lnTo>
                  <a:lnTo>
                    <a:pt x="0" y="127849"/>
                  </a:lnTo>
                  <a:lnTo>
                    <a:pt x="0" y="425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5">
            <a:extLst>
              <a:ext uri="{FF2B5EF4-FFF2-40B4-BE49-F238E27FC236}">
                <a16:creationId xmlns:a16="http://schemas.microsoft.com/office/drawing/2014/main" id="{DA3FD3C9-FC8A-46DA-A1A8-29C43D75A3D0}"/>
              </a:ext>
            </a:extLst>
          </p:cNvPr>
          <p:cNvSpPr txBox="1"/>
          <p:nvPr/>
        </p:nvSpPr>
        <p:spPr>
          <a:xfrm>
            <a:off x="2599240" y="2291078"/>
            <a:ext cx="604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3234E250-19CA-4D35-9D03-C9E9610516DA}"/>
              </a:ext>
            </a:extLst>
          </p:cNvPr>
          <p:cNvSpPr txBox="1"/>
          <p:nvPr/>
        </p:nvSpPr>
        <p:spPr>
          <a:xfrm>
            <a:off x="2599239" y="2843527"/>
            <a:ext cx="755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1.5M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26E3C165-9378-4A22-BC62-F44CDA209261}"/>
              </a:ext>
            </a:extLst>
          </p:cNvPr>
          <p:cNvSpPr txBox="1"/>
          <p:nvPr/>
        </p:nvSpPr>
        <p:spPr>
          <a:xfrm>
            <a:off x="2599240" y="3395976"/>
            <a:ext cx="1000162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0.9M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1.6M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1.8M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2M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8100" y="5765800"/>
            <a:ext cx="2971800" cy="990600"/>
          </a:xfrm>
          <a:custGeom>
            <a:avLst/>
            <a:gdLst/>
            <a:ahLst/>
            <a:cxnLst/>
            <a:rect l="l" t="t" r="r" b="b"/>
            <a:pathLst>
              <a:path w="2971800" h="990600">
                <a:moveTo>
                  <a:pt x="2971800" y="0"/>
                </a:moveTo>
                <a:lnTo>
                  <a:pt x="0" y="0"/>
                </a:lnTo>
                <a:lnTo>
                  <a:pt x="0" y="990600"/>
                </a:lnTo>
                <a:lnTo>
                  <a:pt x="2971800" y="9906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8752" y="747654"/>
            <a:ext cx="21002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</a:t>
            </a:r>
            <a:r>
              <a:rPr spc="-5" dirty="0"/>
              <a:t>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201" y="2339224"/>
            <a:ext cx="1070740" cy="303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5" dirty="0">
                <a:latin typeface="RobotoRegular"/>
                <a:cs typeface="RobotoRegular"/>
              </a:rPr>
              <a:t>Ramesh</a:t>
            </a:r>
            <a:endParaRPr sz="1800" dirty="0">
              <a:latin typeface="RobotoRegular"/>
              <a:cs typeface="RobotoRegular"/>
            </a:endParaRPr>
          </a:p>
          <a:p>
            <a:pPr marR="51435">
              <a:lnSpc>
                <a:spcPct val="201399"/>
              </a:lnSpc>
            </a:pPr>
            <a:r>
              <a:rPr sz="1800" spc="-10" dirty="0">
                <a:latin typeface="RobotoRegular"/>
                <a:cs typeface="RobotoRegular"/>
              </a:rPr>
              <a:t>Suresh  </a:t>
            </a:r>
            <a:r>
              <a:rPr sz="1800" spc="-5" dirty="0">
                <a:latin typeface="RobotoRegular"/>
                <a:cs typeface="RobotoRegular"/>
              </a:rPr>
              <a:t>Krishna  Rahul  Swati  Sam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8801" y="2457130"/>
            <a:ext cx="303619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RobotoRegular"/>
                <a:cs typeface="RobotoRegular"/>
              </a:rPr>
              <a:t>What </a:t>
            </a:r>
            <a:r>
              <a:rPr sz="2000" spc="-10" dirty="0">
                <a:latin typeface="RobotoRegular"/>
                <a:cs typeface="RobotoRegular"/>
              </a:rPr>
              <a:t>are</a:t>
            </a:r>
            <a:r>
              <a:rPr sz="2000" spc="-75" dirty="0">
                <a:latin typeface="RobotoRegular"/>
                <a:cs typeface="RobotoRegular"/>
              </a:rPr>
              <a:t> </a:t>
            </a:r>
            <a:r>
              <a:rPr sz="2000" spc="-10" dirty="0">
                <a:latin typeface="RobotoRegular"/>
                <a:cs typeface="RobotoRegular"/>
              </a:rPr>
              <a:t>Variables?</a:t>
            </a:r>
            <a:endParaRPr sz="2000" dirty="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6217" y="2302190"/>
            <a:ext cx="431165" cy="153670"/>
            <a:chOff x="3806217" y="2302190"/>
            <a:chExt cx="431165" cy="153670"/>
          </a:xfrm>
        </p:grpSpPr>
        <p:sp>
          <p:nvSpPr>
            <p:cNvPr id="11" name="object 11"/>
            <p:cNvSpPr/>
            <p:nvPr/>
          </p:nvSpPr>
          <p:spPr>
            <a:xfrm>
              <a:off x="3812567" y="2308540"/>
              <a:ext cx="418465" cy="140970"/>
            </a:xfrm>
            <a:custGeom>
              <a:avLst/>
              <a:gdLst/>
              <a:ahLst/>
              <a:cxnLst/>
              <a:rect l="l" t="t" r="r" b="b"/>
              <a:pathLst>
                <a:path w="418464" h="140969">
                  <a:moveTo>
                    <a:pt x="70449" y="140894"/>
                  </a:moveTo>
                  <a:lnTo>
                    <a:pt x="0" y="70447"/>
                  </a:lnTo>
                  <a:lnTo>
                    <a:pt x="70449" y="0"/>
                  </a:lnTo>
                  <a:lnTo>
                    <a:pt x="70449" y="35222"/>
                  </a:lnTo>
                  <a:lnTo>
                    <a:pt x="418449" y="35222"/>
                  </a:lnTo>
                  <a:lnTo>
                    <a:pt x="418449" y="105669"/>
                  </a:lnTo>
                  <a:lnTo>
                    <a:pt x="70449" y="105669"/>
                  </a:lnTo>
                  <a:lnTo>
                    <a:pt x="70449" y="14089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2567" y="2308540"/>
              <a:ext cx="418465" cy="140970"/>
            </a:xfrm>
            <a:custGeom>
              <a:avLst/>
              <a:gdLst/>
              <a:ahLst/>
              <a:cxnLst/>
              <a:rect l="l" t="t" r="r" b="b"/>
              <a:pathLst>
                <a:path w="418464" h="140969">
                  <a:moveTo>
                    <a:pt x="418449" y="105669"/>
                  </a:moveTo>
                  <a:lnTo>
                    <a:pt x="70449" y="105669"/>
                  </a:lnTo>
                  <a:lnTo>
                    <a:pt x="70449" y="140894"/>
                  </a:lnTo>
                  <a:lnTo>
                    <a:pt x="0" y="70447"/>
                  </a:lnTo>
                  <a:lnTo>
                    <a:pt x="70449" y="0"/>
                  </a:lnTo>
                  <a:lnTo>
                    <a:pt x="70449" y="35222"/>
                  </a:lnTo>
                  <a:lnTo>
                    <a:pt x="418449" y="35222"/>
                  </a:lnTo>
                  <a:lnTo>
                    <a:pt x="418449" y="10566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6217" y="2889519"/>
            <a:ext cx="431165" cy="183515"/>
            <a:chOff x="3806217" y="2889519"/>
            <a:chExt cx="431165" cy="183515"/>
          </a:xfrm>
        </p:grpSpPr>
        <p:sp>
          <p:nvSpPr>
            <p:cNvPr id="14" name="object 14"/>
            <p:cNvSpPr/>
            <p:nvPr/>
          </p:nvSpPr>
          <p:spPr>
            <a:xfrm>
              <a:off x="3812567" y="289586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85249" y="170474"/>
                  </a:moveTo>
                  <a:lnTo>
                    <a:pt x="0" y="85224"/>
                  </a:lnTo>
                  <a:lnTo>
                    <a:pt x="85249" y="0"/>
                  </a:lnTo>
                  <a:lnTo>
                    <a:pt x="85249" y="42599"/>
                  </a:lnTo>
                  <a:lnTo>
                    <a:pt x="418449" y="42599"/>
                  </a:lnTo>
                  <a:lnTo>
                    <a:pt x="418449" y="127849"/>
                  </a:lnTo>
                  <a:lnTo>
                    <a:pt x="85249" y="127849"/>
                  </a:lnTo>
                  <a:lnTo>
                    <a:pt x="85249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2567" y="289586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418449" y="127849"/>
                  </a:moveTo>
                  <a:lnTo>
                    <a:pt x="85249" y="127849"/>
                  </a:lnTo>
                  <a:lnTo>
                    <a:pt x="85249" y="170474"/>
                  </a:lnTo>
                  <a:lnTo>
                    <a:pt x="0" y="85224"/>
                  </a:lnTo>
                  <a:lnTo>
                    <a:pt x="85249" y="0"/>
                  </a:lnTo>
                  <a:lnTo>
                    <a:pt x="85249" y="42599"/>
                  </a:lnTo>
                  <a:lnTo>
                    <a:pt x="418449" y="42599"/>
                  </a:lnTo>
                  <a:lnTo>
                    <a:pt x="418449" y="1278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06217" y="3458493"/>
            <a:ext cx="431165" cy="183515"/>
            <a:chOff x="3806217" y="3458493"/>
            <a:chExt cx="431165" cy="183515"/>
          </a:xfrm>
        </p:grpSpPr>
        <p:sp>
          <p:nvSpPr>
            <p:cNvPr id="17" name="object 17"/>
            <p:cNvSpPr/>
            <p:nvPr/>
          </p:nvSpPr>
          <p:spPr>
            <a:xfrm>
              <a:off x="3812567" y="3464843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85249" y="170474"/>
                  </a:moveTo>
                  <a:lnTo>
                    <a:pt x="0" y="85249"/>
                  </a:lnTo>
                  <a:lnTo>
                    <a:pt x="85249" y="0"/>
                  </a:lnTo>
                  <a:lnTo>
                    <a:pt x="85249" y="42624"/>
                  </a:lnTo>
                  <a:lnTo>
                    <a:pt x="418449" y="42624"/>
                  </a:lnTo>
                  <a:lnTo>
                    <a:pt x="418449" y="127849"/>
                  </a:lnTo>
                  <a:lnTo>
                    <a:pt x="85249" y="127849"/>
                  </a:lnTo>
                  <a:lnTo>
                    <a:pt x="85249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2567" y="3464843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418449" y="127849"/>
                  </a:moveTo>
                  <a:lnTo>
                    <a:pt x="85249" y="127849"/>
                  </a:lnTo>
                  <a:lnTo>
                    <a:pt x="85249" y="170474"/>
                  </a:lnTo>
                  <a:lnTo>
                    <a:pt x="0" y="85249"/>
                  </a:lnTo>
                  <a:lnTo>
                    <a:pt x="85249" y="0"/>
                  </a:lnTo>
                  <a:lnTo>
                    <a:pt x="85249" y="42624"/>
                  </a:lnTo>
                  <a:lnTo>
                    <a:pt x="418449" y="42624"/>
                  </a:lnTo>
                  <a:lnTo>
                    <a:pt x="418449" y="1278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806217" y="3992491"/>
            <a:ext cx="431165" cy="183515"/>
            <a:chOff x="3806217" y="3992491"/>
            <a:chExt cx="431165" cy="183515"/>
          </a:xfrm>
        </p:grpSpPr>
        <p:sp>
          <p:nvSpPr>
            <p:cNvPr id="20" name="object 20"/>
            <p:cNvSpPr/>
            <p:nvPr/>
          </p:nvSpPr>
          <p:spPr>
            <a:xfrm>
              <a:off x="3812567" y="3998841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85249" y="170474"/>
                  </a:moveTo>
                  <a:lnTo>
                    <a:pt x="0" y="85249"/>
                  </a:lnTo>
                  <a:lnTo>
                    <a:pt x="85249" y="0"/>
                  </a:lnTo>
                  <a:lnTo>
                    <a:pt x="85249" y="42624"/>
                  </a:lnTo>
                  <a:lnTo>
                    <a:pt x="418449" y="42624"/>
                  </a:lnTo>
                  <a:lnTo>
                    <a:pt x="418449" y="127874"/>
                  </a:lnTo>
                  <a:lnTo>
                    <a:pt x="85249" y="127874"/>
                  </a:lnTo>
                  <a:lnTo>
                    <a:pt x="85249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2567" y="3998841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418449" y="127874"/>
                  </a:moveTo>
                  <a:lnTo>
                    <a:pt x="85249" y="127874"/>
                  </a:lnTo>
                  <a:lnTo>
                    <a:pt x="85249" y="170474"/>
                  </a:lnTo>
                  <a:lnTo>
                    <a:pt x="0" y="85249"/>
                  </a:lnTo>
                  <a:lnTo>
                    <a:pt x="85249" y="0"/>
                  </a:lnTo>
                  <a:lnTo>
                    <a:pt x="85249" y="42624"/>
                  </a:lnTo>
                  <a:lnTo>
                    <a:pt x="418449" y="42624"/>
                  </a:lnTo>
                  <a:lnTo>
                    <a:pt x="418449" y="12787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806217" y="4587265"/>
            <a:ext cx="431165" cy="183515"/>
            <a:chOff x="3806217" y="4587265"/>
            <a:chExt cx="431165" cy="183515"/>
          </a:xfrm>
        </p:grpSpPr>
        <p:sp>
          <p:nvSpPr>
            <p:cNvPr id="23" name="object 23"/>
            <p:cNvSpPr/>
            <p:nvPr/>
          </p:nvSpPr>
          <p:spPr>
            <a:xfrm>
              <a:off x="3812567" y="4593615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85249" y="170499"/>
                  </a:moveTo>
                  <a:lnTo>
                    <a:pt x="0" y="85249"/>
                  </a:lnTo>
                  <a:lnTo>
                    <a:pt x="85249" y="0"/>
                  </a:lnTo>
                  <a:lnTo>
                    <a:pt x="85249" y="42624"/>
                  </a:lnTo>
                  <a:lnTo>
                    <a:pt x="418449" y="42624"/>
                  </a:lnTo>
                  <a:lnTo>
                    <a:pt x="418449" y="127874"/>
                  </a:lnTo>
                  <a:lnTo>
                    <a:pt x="85249" y="127874"/>
                  </a:lnTo>
                  <a:lnTo>
                    <a:pt x="85249" y="170499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2567" y="4593615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418449" y="127874"/>
                  </a:moveTo>
                  <a:lnTo>
                    <a:pt x="85249" y="127874"/>
                  </a:lnTo>
                  <a:lnTo>
                    <a:pt x="85249" y="170499"/>
                  </a:lnTo>
                  <a:lnTo>
                    <a:pt x="0" y="85249"/>
                  </a:lnTo>
                  <a:lnTo>
                    <a:pt x="85249" y="0"/>
                  </a:lnTo>
                  <a:lnTo>
                    <a:pt x="85249" y="42624"/>
                  </a:lnTo>
                  <a:lnTo>
                    <a:pt x="418449" y="42624"/>
                  </a:lnTo>
                  <a:lnTo>
                    <a:pt x="418449" y="12787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806217" y="5121289"/>
            <a:ext cx="431165" cy="183515"/>
            <a:chOff x="3806217" y="5121289"/>
            <a:chExt cx="431165" cy="183515"/>
          </a:xfrm>
        </p:grpSpPr>
        <p:sp>
          <p:nvSpPr>
            <p:cNvPr id="26" name="object 26"/>
            <p:cNvSpPr/>
            <p:nvPr/>
          </p:nvSpPr>
          <p:spPr>
            <a:xfrm>
              <a:off x="3812567" y="512763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85249" y="170474"/>
                  </a:moveTo>
                  <a:lnTo>
                    <a:pt x="0" y="85224"/>
                  </a:lnTo>
                  <a:lnTo>
                    <a:pt x="85249" y="0"/>
                  </a:lnTo>
                  <a:lnTo>
                    <a:pt x="85249" y="42599"/>
                  </a:lnTo>
                  <a:lnTo>
                    <a:pt x="418449" y="42599"/>
                  </a:lnTo>
                  <a:lnTo>
                    <a:pt x="418449" y="127849"/>
                  </a:lnTo>
                  <a:lnTo>
                    <a:pt x="85249" y="127849"/>
                  </a:lnTo>
                  <a:lnTo>
                    <a:pt x="85249" y="17047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2567" y="5127639"/>
              <a:ext cx="418465" cy="170815"/>
            </a:xfrm>
            <a:custGeom>
              <a:avLst/>
              <a:gdLst/>
              <a:ahLst/>
              <a:cxnLst/>
              <a:rect l="l" t="t" r="r" b="b"/>
              <a:pathLst>
                <a:path w="418464" h="170814">
                  <a:moveTo>
                    <a:pt x="418449" y="127849"/>
                  </a:moveTo>
                  <a:lnTo>
                    <a:pt x="85249" y="127849"/>
                  </a:lnTo>
                  <a:lnTo>
                    <a:pt x="85249" y="170474"/>
                  </a:lnTo>
                  <a:lnTo>
                    <a:pt x="0" y="85224"/>
                  </a:lnTo>
                  <a:lnTo>
                    <a:pt x="85249" y="0"/>
                  </a:lnTo>
                  <a:lnTo>
                    <a:pt x="85249" y="42599"/>
                  </a:lnTo>
                  <a:lnTo>
                    <a:pt x="418449" y="42599"/>
                  </a:lnTo>
                  <a:lnTo>
                    <a:pt x="418449" y="1278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73812" y="3159661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Variables are </a:t>
            </a:r>
            <a:r>
              <a:rPr sz="1800" spc="-5" dirty="0">
                <a:latin typeface="RobotoRegular"/>
                <a:cs typeface="RobotoRegular"/>
              </a:rPr>
              <a:t>names bounded </a:t>
            </a:r>
            <a:r>
              <a:rPr sz="1800" spc="-10" dirty="0">
                <a:latin typeface="RobotoRegular"/>
                <a:cs typeface="RobotoRegular"/>
              </a:rPr>
              <a:t>to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objects.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F5BC44DC-2087-4E6F-943E-38F5C5FAFB2F}"/>
              </a:ext>
            </a:extLst>
          </p:cNvPr>
          <p:cNvSpPr txBox="1"/>
          <p:nvPr/>
        </p:nvSpPr>
        <p:spPr>
          <a:xfrm>
            <a:off x="2599240" y="2291078"/>
            <a:ext cx="604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C8A9B042-6B70-4CD1-B7C9-CD577E7A9106}"/>
              </a:ext>
            </a:extLst>
          </p:cNvPr>
          <p:cNvSpPr txBox="1"/>
          <p:nvPr/>
        </p:nvSpPr>
        <p:spPr>
          <a:xfrm>
            <a:off x="2599239" y="2843527"/>
            <a:ext cx="755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1.5M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94851AAC-519D-4C77-BDAE-B5258093742B}"/>
              </a:ext>
            </a:extLst>
          </p:cNvPr>
          <p:cNvSpPr txBox="1"/>
          <p:nvPr/>
        </p:nvSpPr>
        <p:spPr>
          <a:xfrm>
            <a:off x="2599240" y="3395976"/>
            <a:ext cx="1000162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0.9M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1.6M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1.8M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2M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6700" y="5892800"/>
            <a:ext cx="2819400" cy="850900"/>
          </a:xfrm>
          <a:custGeom>
            <a:avLst/>
            <a:gdLst/>
            <a:ahLst/>
            <a:cxnLst/>
            <a:rect l="l" t="t" r="r" b="b"/>
            <a:pathLst>
              <a:path w="2819400" h="850900">
                <a:moveTo>
                  <a:pt x="2819400" y="0"/>
                </a:moveTo>
                <a:lnTo>
                  <a:pt x="0" y="0"/>
                </a:lnTo>
                <a:lnTo>
                  <a:pt x="0" y="850900"/>
                </a:lnTo>
                <a:lnTo>
                  <a:pt x="2819400" y="8509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73812" y="3159661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Variables are </a:t>
            </a:r>
            <a:r>
              <a:rPr sz="1800" spc="-5" dirty="0">
                <a:latin typeface="RobotoRegular"/>
                <a:cs typeface="RobotoRegular"/>
              </a:rPr>
              <a:t>names bounded </a:t>
            </a:r>
            <a:r>
              <a:rPr sz="1800" spc="-10" dirty="0">
                <a:latin typeface="RobotoRegular"/>
                <a:cs typeface="RobotoRegular"/>
              </a:rPr>
              <a:t>to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objects.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8752" y="747654"/>
            <a:ext cx="21764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</a:t>
            </a:r>
            <a:r>
              <a:rPr spc="-5" dirty="0"/>
              <a:t>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5204" y="2315219"/>
            <a:ext cx="10072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Ramesh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261" y="2895009"/>
            <a:ext cx="8802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Suresh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265" y="3414902"/>
            <a:ext cx="78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Krishna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032" y="3967351"/>
            <a:ext cx="75069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Rahul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1265" y="4519800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Swati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265" y="507224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Sam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8801" y="2457130"/>
            <a:ext cx="266789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RobotoRegular"/>
                <a:cs typeface="RobotoRegular"/>
              </a:rPr>
              <a:t>What </a:t>
            </a:r>
            <a:r>
              <a:rPr sz="2000" spc="-10" dirty="0">
                <a:latin typeface="RobotoRegular"/>
                <a:cs typeface="RobotoRegular"/>
              </a:rPr>
              <a:t>are</a:t>
            </a:r>
            <a:r>
              <a:rPr sz="2000" spc="-75" dirty="0">
                <a:latin typeface="RobotoRegular"/>
                <a:cs typeface="RobotoRegular"/>
              </a:rPr>
              <a:t> </a:t>
            </a:r>
            <a:r>
              <a:rPr sz="2000" spc="-10" dirty="0">
                <a:latin typeface="RobotoRegular"/>
                <a:cs typeface="RobotoRegular"/>
              </a:rPr>
              <a:t>Variables?</a:t>
            </a:r>
            <a:endParaRPr sz="2000" dirty="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1398" y="2073045"/>
            <a:ext cx="2905760" cy="3643629"/>
          </a:xfrm>
          <a:custGeom>
            <a:avLst/>
            <a:gdLst/>
            <a:ahLst/>
            <a:cxnLst/>
            <a:rect l="l" t="t" r="r" b="b"/>
            <a:pathLst>
              <a:path w="2905760" h="3643629">
                <a:moveTo>
                  <a:pt x="0" y="0"/>
                </a:moveTo>
                <a:lnTo>
                  <a:pt x="2905194" y="0"/>
                </a:lnTo>
                <a:lnTo>
                  <a:pt x="2905194" y="3643192"/>
                </a:lnTo>
                <a:lnTo>
                  <a:pt x="0" y="364319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21792" y="1681679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3308171-11C2-4087-A7A4-13CBA9E46843}"/>
              </a:ext>
            </a:extLst>
          </p:cNvPr>
          <p:cNvSpPr txBox="1"/>
          <p:nvPr/>
        </p:nvSpPr>
        <p:spPr>
          <a:xfrm>
            <a:off x="2599240" y="2291078"/>
            <a:ext cx="604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B63488D0-8030-4385-B721-7A432DDF5814}"/>
              </a:ext>
            </a:extLst>
          </p:cNvPr>
          <p:cNvSpPr txBox="1"/>
          <p:nvPr/>
        </p:nvSpPr>
        <p:spPr>
          <a:xfrm>
            <a:off x="2599239" y="2843527"/>
            <a:ext cx="755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1.5M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B04785C2-FC5D-4263-B9D4-1AE653FBF7D7}"/>
              </a:ext>
            </a:extLst>
          </p:cNvPr>
          <p:cNvSpPr txBox="1"/>
          <p:nvPr/>
        </p:nvSpPr>
        <p:spPr>
          <a:xfrm>
            <a:off x="2599240" y="3395976"/>
            <a:ext cx="1000162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0.9M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1.6M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1.8M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2M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8100" y="5892800"/>
            <a:ext cx="2971800" cy="863600"/>
          </a:xfrm>
          <a:custGeom>
            <a:avLst/>
            <a:gdLst/>
            <a:ahLst/>
            <a:cxnLst/>
            <a:rect l="l" t="t" r="r" b="b"/>
            <a:pathLst>
              <a:path w="2971800" h="863600">
                <a:moveTo>
                  <a:pt x="2971800" y="0"/>
                </a:moveTo>
                <a:lnTo>
                  <a:pt x="0" y="0"/>
                </a:lnTo>
                <a:lnTo>
                  <a:pt x="0" y="863600"/>
                </a:lnTo>
                <a:lnTo>
                  <a:pt x="2971800" y="8636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2828" y="805600"/>
            <a:ext cx="391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0000"/>
                </a:solidFill>
                <a:latin typeface="RobotoRegular"/>
                <a:cs typeface="RobotoRegular"/>
              </a:rPr>
              <a:t>Variables </a:t>
            </a:r>
            <a:r>
              <a:rPr sz="3600" spc="-5" dirty="0">
                <a:solidFill>
                  <a:srgbClr val="FF0000"/>
                </a:solidFill>
                <a:latin typeface="RobotoRegular"/>
                <a:cs typeface="RobotoRegular"/>
              </a:rPr>
              <a:t>in</a:t>
            </a:r>
            <a:r>
              <a:rPr sz="3600" spc="-40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RobotoRegular"/>
                <a:cs typeface="RobotoRegular"/>
              </a:rPr>
              <a:t>Python</a:t>
            </a:r>
            <a:endParaRPr sz="36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2574725"/>
            <a:ext cx="2355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RobotoRegular"/>
                <a:cs typeface="RobotoRegular"/>
              </a:rPr>
              <a:t>Variable</a:t>
            </a:r>
            <a:r>
              <a:rPr sz="2000" spc="-8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Assignment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708</Words>
  <Application>Microsoft Office PowerPoint</Application>
  <PresentationFormat>Widescreen</PresentationFormat>
  <Paragraphs>197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Arimo</vt:lpstr>
      <vt:lpstr>Calibri</vt:lpstr>
      <vt:lpstr>Calibri Light</vt:lpstr>
      <vt:lpstr>Montserrat</vt:lpstr>
      <vt:lpstr>Overpass</vt:lpstr>
      <vt:lpstr>Roboto</vt:lpstr>
      <vt:lpstr>RobotoRegular</vt:lpstr>
      <vt:lpstr>Office Theme</vt:lpstr>
      <vt:lpstr>Variables &amp; Data Types</vt:lpstr>
      <vt:lpstr>PowerPoint Presentation</vt:lpstr>
      <vt:lpstr>Scenario</vt:lpstr>
      <vt:lpstr>Scenario</vt:lpstr>
      <vt:lpstr>Scenario</vt:lpstr>
      <vt:lpstr>Variables</vt:lpstr>
      <vt:lpstr>Variables</vt:lpstr>
      <vt:lpstr>Variables</vt:lpstr>
      <vt:lpstr>PowerPoint Presentation</vt:lpstr>
      <vt:lpstr>Variables in Python</vt:lpstr>
      <vt:lpstr>Variables naming rules in Python</vt:lpstr>
      <vt:lpstr>Variables naming rules in Python</vt:lpstr>
      <vt:lpstr>Variables naming rules in Python</vt:lpstr>
      <vt:lpstr>Variables naming rules in Python</vt:lpstr>
      <vt:lpstr>Variables naming rules in Python</vt:lpstr>
      <vt:lpstr>How do variables work?</vt:lpstr>
      <vt:lpstr>How do variables work?</vt:lpstr>
      <vt:lpstr>How do variables work?</vt:lpstr>
      <vt:lpstr>How do variables work?</vt:lpstr>
      <vt:lpstr>PowerPoint Presentation</vt:lpstr>
      <vt:lpstr>PowerPoint Presentation</vt:lpstr>
      <vt:lpstr>PowerPoint Presentation</vt:lpstr>
      <vt:lpstr>PowerPoint Presentation</vt:lpstr>
      <vt:lpstr>Basic Data Types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Data Types</dc:title>
  <cp:lastModifiedBy>sk</cp:lastModifiedBy>
  <cp:revision>32</cp:revision>
  <dcterms:created xsi:type="dcterms:W3CDTF">2021-11-18T06:19:47Z</dcterms:created>
  <dcterms:modified xsi:type="dcterms:W3CDTF">2022-06-15T08:26:43Z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2021-11-18T00:00:00Z</vt:filetime>
  </property>
  <property fmtid="{D5CDD505-2E9C-101B-9397-08002B2CF9AE}" pid="3" name="Creator">
    <vt:lpwstr>Google</vt:lpwstr>
  </property>
  <property fmtid="{D5CDD505-2E9C-101B-9397-08002B2CF9AE}" pid="4" name="LastSaved">
    <vt:filetime>2021-11-18T00:00:00Z</vt:filetime>
  </property>
</Properties>
</file>