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7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6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3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0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1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9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6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8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3368176"/>
            <a:ext cx="249632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5982" y="2224777"/>
            <a:ext cx="13868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9162" y="2212896"/>
            <a:ext cx="683895" cy="28020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RobotoRegular"/>
                <a:cs typeface="RobotoRegular"/>
              </a:rPr>
              <a:t>x &lt;</a:t>
            </a:r>
            <a:r>
              <a:rPr sz="1800" spc="-5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9047" y="2203543"/>
            <a:ext cx="4405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63748" y="1955818"/>
            <a:ext cx="3241040" cy="4097020"/>
            <a:chOff x="763748" y="1955818"/>
            <a:chExt cx="3241040" cy="4097020"/>
          </a:xfrm>
        </p:grpSpPr>
        <p:sp>
          <p:nvSpPr>
            <p:cNvPr id="7" name="object 7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2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4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3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1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653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8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390" y="2742324"/>
            <a:ext cx="3237409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43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3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392" y="5526224"/>
            <a:ext cx="10604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872" y="5521089"/>
            <a:ext cx="15036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532" y="2183427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5982" y="2203543"/>
            <a:ext cx="12831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9162" y="2212896"/>
            <a:ext cx="683895" cy="28020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RobotoRegular"/>
                <a:cs typeface="RobotoRegular"/>
              </a:rPr>
              <a:t>x &lt;</a:t>
            </a:r>
            <a:r>
              <a:rPr sz="1800" spc="-5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9049" y="2203543"/>
            <a:ext cx="9739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r>
              <a:rPr sz="1800" spc="-105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True!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3748" y="1955818"/>
            <a:ext cx="3241040" cy="4097020"/>
            <a:chOff x="763748" y="1955818"/>
            <a:chExt cx="3241040" cy="4097020"/>
          </a:xfrm>
        </p:grpSpPr>
        <p:sp>
          <p:nvSpPr>
            <p:cNvPr id="7" name="object 7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2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4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3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1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653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8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391" y="2742324"/>
            <a:ext cx="3121092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43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3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392" y="5526224"/>
            <a:ext cx="10604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872" y="5521089"/>
            <a:ext cx="15036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532" y="2183427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5982" y="2203543"/>
            <a:ext cx="13868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9162" y="2212896"/>
            <a:ext cx="683895" cy="28020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RobotoRegular"/>
                <a:cs typeface="RobotoRegular"/>
              </a:rPr>
              <a:t>x &lt;</a:t>
            </a:r>
            <a:r>
              <a:rPr sz="1800" spc="-5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9047" y="2203543"/>
            <a:ext cx="5167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63748" y="1955818"/>
            <a:ext cx="3241040" cy="4097020"/>
            <a:chOff x="763748" y="1955818"/>
            <a:chExt cx="3241040" cy="4097020"/>
          </a:xfrm>
        </p:grpSpPr>
        <p:sp>
          <p:nvSpPr>
            <p:cNvPr id="7" name="object 7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2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4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3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1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653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8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390" y="2742324"/>
            <a:ext cx="312104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43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3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392" y="5526224"/>
            <a:ext cx="10604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872" y="5521089"/>
            <a:ext cx="15036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532" y="2183427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RobotoRegular"/>
                <a:cs typeface="RobotoRegular"/>
              </a:rPr>
              <a:t>17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5982" y="2203543"/>
            <a:ext cx="13868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9162" y="2212896"/>
            <a:ext cx="683895" cy="280205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RobotoRegular"/>
                <a:cs typeface="RobotoRegular"/>
              </a:rPr>
              <a:t>x &lt;</a:t>
            </a:r>
            <a:r>
              <a:rPr sz="1800" spc="-5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9049" y="2203543"/>
            <a:ext cx="8977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r>
              <a:rPr sz="1800" spc="-65" dirty="0">
                <a:latin typeface="RobotoRegular"/>
                <a:cs typeface="RobotoRegular"/>
              </a:rPr>
              <a:t> </a:t>
            </a:r>
            <a:r>
              <a:rPr sz="1800" spc="-15" dirty="0"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3748" y="1955818"/>
            <a:ext cx="3241040" cy="4097020"/>
            <a:chOff x="763748" y="1955818"/>
            <a:chExt cx="3241040" cy="4097020"/>
          </a:xfrm>
        </p:grpSpPr>
        <p:sp>
          <p:nvSpPr>
            <p:cNvPr id="7" name="object 7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2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4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3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1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6653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8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7390" y="2742324"/>
            <a:ext cx="312104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43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3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392" y="5526224"/>
            <a:ext cx="10604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872" y="5521089"/>
            <a:ext cx="15036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4532" y="2183427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RobotoRegular"/>
                <a:cs typeface="RobotoRegular"/>
              </a:rPr>
              <a:t>17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5983" y="2203543"/>
            <a:ext cx="19672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 -&gt; </a:t>
            </a:r>
            <a:r>
              <a:rPr sz="1800" dirty="0">
                <a:latin typeface="RobotoRegular"/>
                <a:cs typeface="RobotoRegular"/>
              </a:rPr>
              <a:t>x &lt;</a:t>
            </a:r>
            <a:r>
              <a:rPr sz="1800" spc="-7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5985" y="2755992"/>
            <a:ext cx="2529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 or equal </a:t>
            </a:r>
            <a:r>
              <a:rPr sz="1800" spc="-10" dirty="0">
                <a:latin typeface="RobotoRegular"/>
                <a:cs typeface="RobotoRegular"/>
              </a:rPr>
              <a:t>to</a:t>
            </a:r>
            <a:r>
              <a:rPr sz="1800" spc="-8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2159" y="2746295"/>
            <a:ext cx="683895" cy="299441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&lt;=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5984" y="3308441"/>
            <a:ext cx="1804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Equal to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==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3748" y="1955818"/>
            <a:ext cx="3241040" cy="4097020"/>
            <a:chOff x="763748" y="1955818"/>
            <a:chExt cx="3241040" cy="4097020"/>
          </a:xfrm>
        </p:grpSpPr>
        <p:sp>
          <p:nvSpPr>
            <p:cNvPr id="8" name="object 8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2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4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3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1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653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8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7391" y="2742324"/>
            <a:ext cx="14922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392" y="5526224"/>
            <a:ext cx="10604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8872" y="5521089"/>
            <a:ext cx="15036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391" y="3294773"/>
            <a:ext cx="2932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390" y="3847223"/>
            <a:ext cx="3121047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64532" y="2183427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RobotoRegular"/>
                <a:cs typeface="RobotoRegular"/>
              </a:rPr>
              <a:t>17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5983" y="2203543"/>
            <a:ext cx="19672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 -&gt; </a:t>
            </a:r>
            <a:r>
              <a:rPr sz="1800" dirty="0">
                <a:latin typeface="RobotoRegular"/>
                <a:cs typeface="RobotoRegular"/>
              </a:rPr>
              <a:t>x &lt;</a:t>
            </a:r>
            <a:r>
              <a:rPr sz="1800" spc="-7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5985" y="2755992"/>
            <a:ext cx="2529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Less than or equal </a:t>
            </a:r>
            <a:r>
              <a:rPr sz="1800" spc="-10" dirty="0">
                <a:latin typeface="RobotoRegular"/>
                <a:cs typeface="RobotoRegular"/>
              </a:rPr>
              <a:t>to</a:t>
            </a:r>
            <a:r>
              <a:rPr sz="1800" spc="-8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2159" y="2746295"/>
            <a:ext cx="683895" cy="299441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&lt;=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5984" y="3308441"/>
            <a:ext cx="1804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Equal to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==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3954" y="4326624"/>
            <a:ext cx="2197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Greater </a:t>
            </a:r>
            <a:r>
              <a:rPr sz="1800" spc="-5" dirty="0">
                <a:latin typeface="RobotoRegular"/>
                <a:cs typeface="RobotoRegular"/>
              </a:rPr>
              <a:t>than -&gt; </a:t>
            </a:r>
            <a:r>
              <a:rPr sz="1800" dirty="0">
                <a:latin typeface="RobotoRegular"/>
                <a:cs typeface="RobotoRegular"/>
              </a:rPr>
              <a:t>x &gt;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3953" y="4879073"/>
            <a:ext cx="278015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Greater </a:t>
            </a:r>
            <a:r>
              <a:rPr sz="1800" spc="-5" dirty="0">
                <a:latin typeface="RobotoRegular"/>
                <a:cs typeface="RobotoRegular"/>
              </a:rPr>
              <a:t>than or equal </a:t>
            </a:r>
            <a:r>
              <a:rPr sz="1800" spc="-10" dirty="0">
                <a:latin typeface="RobotoRegular"/>
                <a:cs typeface="RobotoRegular"/>
              </a:rPr>
              <a:t>to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4385" y="4903492"/>
            <a:ext cx="683895" cy="269304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>
              <a:lnSpc>
                <a:spcPts val="2070"/>
              </a:lnSpc>
            </a:pP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&lt;=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64549" y="5466251"/>
            <a:ext cx="693420" cy="314960"/>
            <a:chOff x="7264548" y="5466251"/>
            <a:chExt cx="693420" cy="314960"/>
          </a:xfrm>
        </p:grpSpPr>
        <p:sp>
          <p:nvSpPr>
            <p:cNvPr id="11" name="object 11"/>
            <p:cNvSpPr/>
            <p:nvPr/>
          </p:nvSpPr>
          <p:spPr>
            <a:xfrm>
              <a:off x="7269310" y="5471014"/>
              <a:ext cx="683895" cy="305435"/>
            </a:xfrm>
            <a:custGeom>
              <a:avLst/>
              <a:gdLst/>
              <a:ahLst/>
              <a:cxnLst/>
              <a:rect l="l" t="t" r="r" b="b"/>
              <a:pathLst>
                <a:path w="683895" h="305435">
                  <a:moveTo>
                    <a:pt x="683698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683698" y="0"/>
                  </a:lnTo>
                  <a:lnTo>
                    <a:pt x="683698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69310" y="5471014"/>
              <a:ext cx="683895" cy="305435"/>
            </a:xfrm>
            <a:custGeom>
              <a:avLst/>
              <a:gdLst/>
              <a:ahLst/>
              <a:cxnLst/>
              <a:rect l="l" t="t" r="r" b="b"/>
              <a:pathLst>
                <a:path w="683895" h="305435">
                  <a:moveTo>
                    <a:pt x="0" y="0"/>
                  </a:moveTo>
                  <a:lnTo>
                    <a:pt x="683698" y="0"/>
                  </a:lnTo>
                  <a:lnTo>
                    <a:pt x="683698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63748" y="1955818"/>
            <a:ext cx="3241040" cy="4097020"/>
            <a:chOff x="763748" y="1955818"/>
            <a:chExt cx="3241040" cy="4097020"/>
          </a:xfrm>
        </p:grpSpPr>
        <p:sp>
          <p:nvSpPr>
            <p:cNvPr id="14" name="object 14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2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4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3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1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653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8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77391" y="2742324"/>
            <a:ext cx="14922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63953" y="5448042"/>
            <a:ext cx="231324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latin typeface="RobotoRegular"/>
                <a:cs typeface="RobotoRegular"/>
              </a:rPr>
              <a:t>Not </a:t>
            </a:r>
            <a:r>
              <a:rPr sz="1800" spc="-10" dirty="0">
                <a:latin typeface="RobotoRegular"/>
                <a:cs typeface="RobotoRegular"/>
              </a:rPr>
              <a:t>Equal to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dirty="0">
                <a:latin typeface="RobotoRegular"/>
                <a:cs typeface="RobotoRegular"/>
              </a:rPr>
              <a:t>x </a:t>
            </a:r>
            <a:r>
              <a:rPr sz="1800" spc="-5" dirty="0">
                <a:latin typeface="RobotoRegular"/>
                <a:cs typeface="RobotoRegular"/>
              </a:rPr>
              <a:t>!=</a:t>
            </a:r>
            <a:r>
              <a:rPr sz="1800" spc="-7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77392" y="5526224"/>
            <a:ext cx="10604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8872" y="5521089"/>
            <a:ext cx="15036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7391" y="3294773"/>
            <a:ext cx="2966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392" y="3847222"/>
            <a:ext cx="17068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7390" y="4399671"/>
            <a:ext cx="19420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7390" y="4952120"/>
            <a:ext cx="31210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4532" y="2183427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RobotoRegular"/>
                <a:cs typeface="RobotoRegular"/>
              </a:rPr>
              <a:t>17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4" name="object 4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191" y="2924244"/>
              <a:ext cx="2991485" cy="10795"/>
            </a:xfrm>
            <a:custGeom>
              <a:avLst/>
              <a:gdLst/>
              <a:ahLst/>
              <a:cxnLst/>
              <a:rect l="l" t="t" r="r" b="b"/>
              <a:pathLst>
                <a:path w="2991485" h="10794">
                  <a:moveTo>
                    <a:pt x="0" y="0"/>
                  </a:moveTo>
                  <a:lnTo>
                    <a:pt x="2991301" y="1079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7833" y="2453250"/>
            <a:ext cx="20447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5" name="object 5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7833" y="3099130"/>
            <a:ext cx="6559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725" y="2896314"/>
            <a:ext cx="2110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dirty="0">
                <a:latin typeface="RobotoRegular"/>
                <a:cs typeface="RobotoRegular"/>
              </a:rPr>
              <a:t>y &gt; 8 </a:t>
            </a:r>
            <a:r>
              <a:rPr sz="1800" spc="-5" dirty="0">
                <a:latin typeface="RobotoRegular"/>
                <a:cs typeface="RobotoRegular"/>
              </a:rPr>
              <a:t>--&gt;</a:t>
            </a:r>
            <a:r>
              <a:rPr sz="1800" spc="-12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497728" y="2907006"/>
            <a:ext cx="1544320" cy="314960"/>
            <a:chOff x="4497728" y="2907006"/>
            <a:chExt cx="1544320" cy="314960"/>
          </a:xfrm>
        </p:grpSpPr>
        <p:sp>
          <p:nvSpPr>
            <p:cNvPr id="6" name="object 6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9" name="object 9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7833" y="3099130"/>
            <a:ext cx="6559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723" y="2896314"/>
            <a:ext cx="35584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dirty="0">
                <a:latin typeface="RobotoRegular"/>
                <a:cs typeface="RobotoRegular"/>
              </a:rPr>
              <a:t>y &gt; 8 </a:t>
            </a:r>
            <a:r>
              <a:rPr sz="1800" spc="-5" dirty="0">
                <a:latin typeface="RobotoRegular"/>
                <a:cs typeface="RobotoRegular"/>
              </a:rPr>
              <a:t>--&gt;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and</a:t>
            </a:r>
            <a:r>
              <a:rPr sz="1800" spc="-120" dirty="0">
                <a:latin typeface="RobotoRegular"/>
                <a:cs typeface="RobotoRegular"/>
              </a:rPr>
              <a:t> </a:t>
            </a:r>
            <a:r>
              <a:rPr sz="1800" spc="-15" dirty="0"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97728" y="2907006"/>
            <a:ext cx="1544320" cy="314960"/>
            <a:chOff x="4497728" y="2907006"/>
            <a:chExt cx="1544320" cy="314960"/>
          </a:xfrm>
        </p:grpSpPr>
        <p:sp>
          <p:nvSpPr>
            <p:cNvPr id="6" name="object 6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9" name="object 9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7833" y="3099130"/>
            <a:ext cx="6559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8469" y="5104979"/>
            <a:ext cx="1724025" cy="989965"/>
            <a:chOff x="1378467" y="5104977"/>
            <a:chExt cx="1724025" cy="989965"/>
          </a:xfrm>
        </p:grpSpPr>
        <p:sp>
          <p:nvSpPr>
            <p:cNvPr id="3" name="object 3"/>
            <p:cNvSpPr/>
            <p:nvPr/>
          </p:nvSpPr>
          <p:spPr>
            <a:xfrm>
              <a:off x="2376487" y="5109739"/>
              <a:ext cx="721360" cy="605790"/>
            </a:xfrm>
            <a:custGeom>
              <a:avLst/>
              <a:gdLst/>
              <a:ahLst/>
              <a:cxnLst/>
              <a:rect l="l" t="t" r="r" b="b"/>
              <a:pathLst>
                <a:path w="721360" h="605789">
                  <a:moveTo>
                    <a:pt x="373481" y="0"/>
                  </a:moveTo>
                  <a:lnTo>
                    <a:pt x="0" y="605298"/>
                  </a:lnTo>
                </a:path>
                <a:path w="721360" h="605789">
                  <a:moveTo>
                    <a:pt x="721206" y="0"/>
                  </a:moveTo>
                  <a:lnTo>
                    <a:pt x="0" y="6052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4817" y="5715038"/>
              <a:ext cx="1241425" cy="374015"/>
            </a:xfrm>
            <a:custGeom>
              <a:avLst/>
              <a:gdLst/>
              <a:ahLst/>
              <a:cxnLst/>
              <a:rect l="l" t="t" r="r" b="b"/>
              <a:pathLst>
                <a:path w="1241425" h="374014">
                  <a:moveTo>
                    <a:pt x="0" y="62249"/>
                  </a:moveTo>
                  <a:lnTo>
                    <a:pt x="4891" y="38021"/>
                  </a:lnTo>
                  <a:lnTo>
                    <a:pt x="18232" y="18234"/>
                  </a:lnTo>
                  <a:lnTo>
                    <a:pt x="38018" y="4892"/>
                  </a:lnTo>
                  <a:lnTo>
                    <a:pt x="62247" y="0"/>
                  </a:lnTo>
                  <a:lnTo>
                    <a:pt x="1179102" y="0"/>
                  </a:lnTo>
                  <a:lnTo>
                    <a:pt x="1223102" y="18224"/>
                  </a:lnTo>
                  <a:lnTo>
                    <a:pt x="1241352" y="62249"/>
                  </a:lnTo>
                  <a:lnTo>
                    <a:pt x="1241352" y="311249"/>
                  </a:lnTo>
                  <a:lnTo>
                    <a:pt x="1236459" y="335477"/>
                  </a:lnTo>
                  <a:lnTo>
                    <a:pt x="1223118" y="355264"/>
                  </a:lnTo>
                  <a:lnTo>
                    <a:pt x="1203331" y="368606"/>
                  </a:lnTo>
                  <a:lnTo>
                    <a:pt x="1179102" y="373499"/>
                  </a:lnTo>
                  <a:lnTo>
                    <a:pt x="62247" y="373499"/>
                  </a:lnTo>
                  <a:lnTo>
                    <a:pt x="38018" y="368606"/>
                  </a:lnTo>
                  <a:lnTo>
                    <a:pt x="18232" y="355264"/>
                  </a:lnTo>
                  <a:lnTo>
                    <a:pt x="4891" y="335477"/>
                  </a:lnTo>
                  <a:lnTo>
                    <a:pt x="0" y="311249"/>
                  </a:lnTo>
                  <a:lnTo>
                    <a:pt x="0" y="62249"/>
                  </a:lnTo>
                  <a:close/>
                </a:path>
              </a:pathLst>
            </a:custGeom>
            <a:ln w="12699">
              <a:solidFill>
                <a:srgbClr val="0B4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84819" y="5741831"/>
            <a:ext cx="11210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Ope</a:t>
            </a:r>
            <a:r>
              <a:rPr sz="1800" spc="-40" dirty="0">
                <a:latin typeface="RobotoRegular"/>
                <a:cs typeface="RobotoRegular"/>
              </a:rPr>
              <a:t>r</a:t>
            </a:r>
            <a:r>
              <a:rPr sz="1800" spc="-5" dirty="0">
                <a:latin typeface="RobotoRegular"/>
                <a:cs typeface="RobotoRegular"/>
              </a:rPr>
              <a:t>ands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357" y="5079202"/>
            <a:ext cx="1412875" cy="1000760"/>
            <a:chOff x="2943356" y="5079202"/>
            <a:chExt cx="1412875" cy="1000760"/>
          </a:xfrm>
        </p:grpSpPr>
        <p:sp>
          <p:nvSpPr>
            <p:cNvPr id="7" name="object 7"/>
            <p:cNvSpPr/>
            <p:nvPr/>
          </p:nvSpPr>
          <p:spPr>
            <a:xfrm>
              <a:off x="2948119" y="5083964"/>
              <a:ext cx="742315" cy="605790"/>
            </a:xfrm>
            <a:custGeom>
              <a:avLst/>
              <a:gdLst/>
              <a:ahLst/>
              <a:cxnLst/>
              <a:rect l="l" t="t" r="r" b="b"/>
              <a:pathLst>
                <a:path w="742314" h="605789">
                  <a:moveTo>
                    <a:pt x="0" y="0"/>
                  </a:moveTo>
                  <a:lnTo>
                    <a:pt x="742023" y="6053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8443" y="5700013"/>
              <a:ext cx="1241425" cy="374015"/>
            </a:xfrm>
            <a:custGeom>
              <a:avLst/>
              <a:gdLst/>
              <a:ahLst/>
              <a:cxnLst/>
              <a:rect l="l" t="t" r="r" b="b"/>
              <a:pathLst>
                <a:path w="1241425" h="374014">
                  <a:moveTo>
                    <a:pt x="0" y="62249"/>
                  </a:moveTo>
                  <a:lnTo>
                    <a:pt x="4892" y="38021"/>
                  </a:lnTo>
                  <a:lnTo>
                    <a:pt x="18234" y="18234"/>
                  </a:lnTo>
                  <a:lnTo>
                    <a:pt x="38021" y="4892"/>
                  </a:lnTo>
                  <a:lnTo>
                    <a:pt x="62249" y="0"/>
                  </a:lnTo>
                  <a:lnTo>
                    <a:pt x="1179097" y="0"/>
                  </a:lnTo>
                  <a:lnTo>
                    <a:pt x="1223097" y="18224"/>
                  </a:lnTo>
                  <a:lnTo>
                    <a:pt x="1241347" y="62249"/>
                  </a:lnTo>
                  <a:lnTo>
                    <a:pt x="1241347" y="311249"/>
                  </a:lnTo>
                  <a:lnTo>
                    <a:pt x="1236454" y="335477"/>
                  </a:lnTo>
                  <a:lnTo>
                    <a:pt x="1223113" y="355264"/>
                  </a:lnTo>
                  <a:lnTo>
                    <a:pt x="1203326" y="368606"/>
                  </a:lnTo>
                  <a:lnTo>
                    <a:pt x="1179097" y="373499"/>
                  </a:lnTo>
                  <a:lnTo>
                    <a:pt x="62249" y="373499"/>
                  </a:lnTo>
                  <a:lnTo>
                    <a:pt x="38021" y="368606"/>
                  </a:lnTo>
                  <a:lnTo>
                    <a:pt x="18234" y="355264"/>
                  </a:lnTo>
                  <a:lnTo>
                    <a:pt x="4892" y="335477"/>
                  </a:lnTo>
                  <a:lnTo>
                    <a:pt x="0" y="311249"/>
                  </a:lnTo>
                  <a:lnTo>
                    <a:pt x="0" y="62249"/>
                  </a:lnTo>
                  <a:close/>
                </a:path>
              </a:pathLst>
            </a:custGeom>
            <a:ln w="12699">
              <a:solidFill>
                <a:srgbClr val="0B46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74448" y="5726801"/>
            <a:ext cx="9086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RobotoRegular"/>
                <a:cs typeface="RobotoRegular"/>
              </a:rPr>
              <a:t>Operator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81489" y="805600"/>
            <a:ext cx="20275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Operators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178539" y="2153347"/>
            <a:ext cx="24612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What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Operators?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560" y="3460765"/>
            <a:ext cx="5902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Symbols that </a:t>
            </a:r>
            <a:r>
              <a:rPr sz="1800" spc="-10" dirty="0">
                <a:latin typeface="RobotoRegular"/>
                <a:cs typeface="RobotoRegular"/>
              </a:rPr>
              <a:t>represent </a:t>
            </a:r>
            <a:r>
              <a:rPr sz="1800" spc="-5" dirty="0">
                <a:latin typeface="RobotoRegular"/>
                <a:cs typeface="RobotoRegular"/>
              </a:rPr>
              <a:t>mathematical or logical</a:t>
            </a:r>
            <a:r>
              <a:rPr sz="1800" spc="39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tasks.</a:t>
            </a:r>
            <a:endParaRPr sz="1800">
              <a:latin typeface="RobotoRegular"/>
              <a:cs typeface="RobotoRegular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854259" y="1647847"/>
          <a:ext cx="3614422" cy="406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7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72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3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Task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B46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Symbol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B4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3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Addition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+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3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RobotoRegular"/>
                          <a:cs typeface="RobotoRegular"/>
                        </a:rPr>
                        <a:t>Subtraction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-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3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Multiplication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*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3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Division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/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639570" y="4879892"/>
            <a:ext cx="683895" cy="269304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110"/>
              </a:lnSpc>
            </a:pPr>
            <a:r>
              <a:rPr sz="1800" dirty="0">
                <a:latin typeface="RobotoRegular"/>
                <a:cs typeface="RobotoRegular"/>
              </a:rPr>
              <a:t>3 +</a:t>
            </a:r>
            <a:r>
              <a:rPr sz="1800" spc="-6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5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725" y="2896314"/>
            <a:ext cx="4853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dirty="0">
                <a:latin typeface="RobotoRegular"/>
                <a:cs typeface="RobotoRegular"/>
              </a:rPr>
              <a:t>y &gt; 8 </a:t>
            </a:r>
            <a:r>
              <a:rPr sz="1800" spc="-5" dirty="0">
                <a:latin typeface="RobotoRegular"/>
                <a:cs typeface="RobotoRegular"/>
              </a:rPr>
              <a:t>--&gt;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spc="-10" dirty="0">
                <a:latin typeface="RobotoRegular"/>
                <a:cs typeface="RobotoRegular"/>
              </a:rPr>
              <a:t>False 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3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97728" y="2907006"/>
            <a:ext cx="1544320" cy="314960"/>
            <a:chOff x="4497728" y="2907006"/>
            <a:chExt cx="1544320" cy="314960"/>
          </a:xfrm>
        </p:grpSpPr>
        <p:sp>
          <p:nvSpPr>
            <p:cNvPr id="6" name="object 6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9" name="object 9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7833" y="3099130"/>
            <a:ext cx="65595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725" y="2896314"/>
            <a:ext cx="46526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dirty="0">
                <a:latin typeface="RobotoRegular"/>
                <a:cs typeface="RobotoRegular"/>
              </a:rPr>
              <a:t>y &gt; 8 </a:t>
            </a:r>
            <a:r>
              <a:rPr sz="1800" spc="-5" dirty="0">
                <a:latin typeface="RobotoRegular"/>
                <a:cs typeface="RobotoRegular"/>
              </a:rPr>
              <a:t>--&gt;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spc="-10" dirty="0">
                <a:latin typeface="RobotoRegular"/>
                <a:cs typeface="RobotoRegular"/>
              </a:rPr>
              <a:t>False 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3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723" y="3448763"/>
            <a:ext cx="47675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or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if either of the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0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  <a:tabLst>
                <a:tab pos="1497330" algn="l"/>
              </a:tabLst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dirty="0">
                <a:latin typeface="RobotoRegular"/>
                <a:cs typeface="RobotoRegular"/>
              </a:rPr>
              <a:t>y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8	</a:t>
            </a:r>
            <a:r>
              <a:rPr sz="1800" spc="-5" dirty="0">
                <a:latin typeface="RobotoRegular"/>
                <a:cs typeface="RobotoRegular"/>
              </a:rPr>
              <a:t>--&gt;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or</a:t>
            </a:r>
            <a:r>
              <a:rPr sz="1800" spc="-25" dirty="0">
                <a:latin typeface="RobotoRegular"/>
                <a:cs typeface="RobotoRegular"/>
              </a:rPr>
              <a:t> </a:t>
            </a:r>
            <a:r>
              <a:rPr sz="1800" spc="-15" dirty="0">
                <a:latin typeface="RobotoRegular"/>
                <a:cs typeface="RobotoRegular"/>
              </a:rPr>
              <a:t>False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97728" y="2907006"/>
            <a:ext cx="1544320" cy="314960"/>
            <a:chOff x="4497728" y="2907006"/>
            <a:chExt cx="1544320" cy="314960"/>
          </a:xfrm>
        </p:grpSpPr>
        <p:sp>
          <p:nvSpPr>
            <p:cNvPr id="7" name="object 7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97728" y="4018454"/>
            <a:ext cx="1544320" cy="314960"/>
            <a:chOff x="4497728" y="4018454"/>
            <a:chExt cx="1544320" cy="314960"/>
          </a:xfrm>
        </p:grpSpPr>
        <p:sp>
          <p:nvSpPr>
            <p:cNvPr id="10" name="object 10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13" name="object 13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7833" y="3099130"/>
            <a:ext cx="65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833" y="3651579"/>
            <a:ext cx="484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834" y="4204028"/>
            <a:ext cx="607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725" y="2896314"/>
            <a:ext cx="46526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dirty="0">
                <a:latin typeface="RobotoRegular"/>
                <a:cs typeface="RobotoRegular"/>
              </a:rPr>
              <a:t>y &gt; 8 </a:t>
            </a:r>
            <a:r>
              <a:rPr sz="1800" spc="-5" dirty="0">
                <a:latin typeface="RobotoRegular"/>
                <a:cs typeface="RobotoRegular"/>
              </a:rPr>
              <a:t>--&gt;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spc="-10" dirty="0">
                <a:latin typeface="RobotoRegular"/>
                <a:cs typeface="RobotoRegular"/>
              </a:rPr>
              <a:t>False 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3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723" y="3448764"/>
            <a:ext cx="47675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or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if either of the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0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Regular"/>
              <a:cs typeface="RobotoRegular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  <a:tabLst>
                <a:tab pos="1497330" algn="l"/>
                <a:tab pos="3395345" algn="l"/>
              </a:tabLst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dirty="0">
                <a:latin typeface="RobotoRegular"/>
                <a:cs typeface="RobotoRegular"/>
              </a:rPr>
              <a:t>y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8	</a:t>
            </a:r>
            <a:r>
              <a:rPr sz="1800" spc="-5" dirty="0">
                <a:latin typeface="RobotoRegular"/>
                <a:cs typeface="RobotoRegular"/>
              </a:rPr>
              <a:t>--&gt;  </a:t>
            </a:r>
            <a:r>
              <a:rPr sz="1800" spc="-20" dirty="0">
                <a:latin typeface="RobotoRegular"/>
                <a:cs typeface="RobotoRegular"/>
              </a:rPr>
              <a:t>True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spc="-10" dirty="0">
                <a:latin typeface="RobotoRegular"/>
                <a:cs typeface="RobotoRegular"/>
              </a:rPr>
              <a:t>False	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4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RobotoRegular"/>
                <a:cs typeface="RobotoRegular"/>
              </a:rPr>
              <a:t>True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97728" y="2907006"/>
            <a:ext cx="1544320" cy="314960"/>
            <a:chOff x="4497728" y="2907006"/>
            <a:chExt cx="1544320" cy="314960"/>
          </a:xfrm>
        </p:grpSpPr>
        <p:sp>
          <p:nvSpPr>
            <p:cNvPr id="7" name="object 7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97728" y="4018454"/>
            <a:ext cx="1544320" cy="314960"/>
            <a:chOff x="4497728" y="4018454"/>
            <a:chExt cx="1544320" cy="314960"/>
          </a:xfrm>
        </p:grpSpPr>
        <p:sp>
          <p:nvSpPr>
            <p:cNvPr id="10" name="object 10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13" name="object 13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7833" y="3099130"/>
            <a:ext cx="65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7833" y="3651579"/>
            <a:ext cx="484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7834" y="4204028"/>
            <a:ext cx="607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725" y="2896314"/>
            <a:ext cx="4853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dirty="0">
                <a:latin typeface="RobotoRegular"/>
                <a:cs typeface="RobotoRegular"/>
              </a:rPr>
              <a:t>y &gt; 8 </a:t>
            </a:r>
            <a:r>
              <a:rPr sz="1800" spc="-5" dirty="0">
                <a:latin typeface="RobotoRegular"/>
                <a:cs typeface="RobotoRegular"/>
              </a:rPr>
              <a:t>--&gt;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spc="-10" dirty="0">
                <a:latin typeface="RobotoRegular"/>
                <a:cs typeface="RobotoRegular"/>
              </a:rPr>
              <a:t>False 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3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722" y="3448764"/>
            <a:ext cx="5234877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or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if either of the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  <a:tabLst>
                <a:tab pos="1497330" algn="l"/>
                <a:tab pos="3395345" algn="l"/>
              </a:tabLst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dirty="0">
                <a:latin typeface="RobotoRegular"/>
                <a:cs typeface="RobotoRegular"/>
              </a:rPr>
              <a:t>y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8	</a:t>
            </a:r>
            <a:r>
              <a:rPr sz="1800" spc="-5" dirty="0">
                <a:latin typeface="RobotoRegular"/>
                <a:cs typeface="RobotoRegular"/>
              </a:rPr>
              <a:t>--&gt;  </a:t>
            </a:r>
            <a:r>
              <a:rPr sz="1800" spc="-20" dirty="0">
                <a:latin typeface="RobotoRegular"/>
                <a:cs typeface="RobotoRegular"/>
              </a:rPr>
              <a:t>True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spc="-10" dirty="0">
                <a:latin typeface="RobotoRegular"/>
                <a:cs typeface="RobotoRegular"/>
              </a:rPr>
              <a:t>False	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4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RobotoRegular"/>
                <a:cs typeface="RobotoRegular"/>
              </a:rPr>
              <a:t>True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Roboto"/>
                <a:cs typeface="Roboto"/>
              </a:rPr>
              <a:t>not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if comparison is </a:t>
            </a:r>
            <a:r>
              <a:rPr sz="1800" spc="-10" dirty="0">
                <a:latin typeface="RobotoRegular"/>
                <a:cs typeface="RobotoRegular"/>
              </a:rPr>
              <a:t>False </a:t>
            </a:r>
            <a:r>
              <a:rPr sz="1800" spc="-5" dirty="0">
                <a:latin typeface="RobotoRegular"/>
                <a:cs typeface="RobotoRegular"/>
              </a:rPr>
              <a:t>and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vice-versa.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8725" y="5106110"/>
            <a:ext cx="2130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not </a:t>
            </a: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--&gt; not</a:t>
            </a:r>
            <a:r>
              <a:rPr sz="1800" spc="-125" dirty="0">
                <a:latin typeface="RobotoRegular"/>
                <a:cs typeface="RobotoRegular"/>
              </a:rPr>
              <a:t> </a:t>
            </a:r>
            <a:r>
              <a:rPr sz="1800" spc="-25" dirty="0">
                <a:latin typeface="RobotoRegular"/>
                <a:cs typeface="RobotoRegular"/>
              </a:rPr>
              <a:t>True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7728" y="2907006"/>
            <a:ext cx="1544320" cy="314960"/>
            <a:chOff x="4497728" y="2907006"/>
            <a:chExt cx="1544320" cy="314960"/>
          </a:xfrm>
        </p:grpSpPr>
        <p:sp>
          <p:nvSpPr>
            <p:cNvPr id="8" name="object 8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97728" y="4018454"/>
            <a:ext cx="1544320" cy="314960"/>
            <a:chOff x="4497728" y="4018454"/>
            <a:chExt cx="1544320" cy="314960"/>
          </a:xfrm>
        </p:grpSpPr>
        <p:sp>
          <p:nvSpPr>
            <p:cNvPr id="11" name="object 11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97730" y="5106277"/>
            <a:ext cx="1029335" cy="314960"/>
            <a:chOff x="4497728" y="5106277"/>
            <a:chExt cx="1029335" cy="314960"/>
          </a:xfrm>
        </p:grpSpPr>
        <p:sp>
          <p:nvSpPr>
            <p:cNvPr id="14" name="object 14"/>
            <p:cNvSpPr/>
            <p:nvPr/>
          </p:nvSpPr>
          <p:spPr>
            <a:xfrm>
              <a:off x="4502491" y="5111039"/>
              <a:ext cx="1019810" cy="305435"/>
            </a:xfrm>
            <a:custGeom>
              <a:avLst/>
              <a:gdLst/>
              <a:ahLst/>
              <a:cxnLst/>
              <a:rect l="l" t="t" r="r" b="b"/>
              <a:pathLst>
                <a:path w="1019810" h="305435">
                  <a:moveTo>
                    <a:pt x="1019397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019397" y="0"/>
                  </a:lnTo>
                  <a:lnTo>
                    <a:pt x="1019397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2491" y="5111039"/>
              <a:ext cx="1019810" cy="305435"/>
            </a:xfrm>
            <a:custGeom>
              <a:avLst/>
              <a:gdLst/>
              <a:ahLst/>
              <a:cxnLst/>
              <a:rect l="l" t="t" r="r" b="b"/>
              <a:pathLst>
                <a:path w="1019810" h="305435">
                  <a:moveTo>
                    <a:pt x="0" y="0"/>
                  </a:moveTo>
                  <a:lnTo>
                    <a:pt x="1019397" y="0"/>
                  </a:lnTo>
                  <a:lnTo>
                    <a:pt x="1019397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17" name="object 17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7833" y="3099130"/>
            <a:ext cx="65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833" y="3651579"/>
            <a:ext cx="484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834" y="4204028"/>
            <a:ext cx="607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18724" y="2343865"/>
            <a:ext cx="4652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and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only if both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114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8725" y="2896314"/>
            <a:ext cx="46526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dirty="0">
                <a:latin typeface="RobotoRegular"/>
                <a:cs typeface="RobotoRegular"/>
              </a:rPr>
              <a:t>y &gt; 8 </a:t>
            </a:r>
            <a:r>
              <a:rPr sz="1800" spc="-5" dirty="0">
                <a:latin typeface="RobotoRegular"/>
                <a:cs typeface="RobotoRegular"/>
              </a:rPr>
              <a:t>--&gt;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and </a:t>
            </a:r>
            <a:r>
              <a:rPr sz="1800" spc="-10" dirty="0">
                <a:latin typeface="RobotoRegular"/>
                <a:cs typeface="RobotoRegular"/>
              </a:rPr>
              <a:t>False 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3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8722" y="3448764"/>
            <a:ext cx="5234877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or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if either of the comparisons </a:t>
            </a:r>
            <a:r>
              <a:rPr sz="1800" spc="-10" dirty="0">
                <a:latin typeface="RobotoRegular"/>
                <a:cs typeface="RobotoRegular"/>
              </a:rPr>
              <a:t>are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spc="-20" dirty="0">
                <a:latin typeface="RobotoRegular"/>
                <a:cs typeface="RobotoRegular"/>
              </a:rPr>
              <a:t>True.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68580">
              <a:lnSpc>
                <a:spcPct val="100000"/>
              </a:lnSpc>
              <a:spcBef>
                <a:spcPts val="5"/>
              </a:spcBef>
              <a:tabLst>
                <a:tab pos="1497330" algn="l"/>
                <a:tab pos="3395345" algn="l"/>
              </a:tabLst>
            </a:pP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dirty="0">
                <a:latin typeface="RobotoRegular"/>
                <a:cs typeface="RobotoRegular"/>
              </a:rPr>
              <a:t>y</a:t>
            </a:r>
            <a:r>
              <a:rPr sz="1800" spc="-2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&gt;</a:t>
            </a:r>
            <a:r>
              <a:rPr sz="1800" spc="-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8	</a:t>
            </a:r>
            <a:r>
              <a:rPr sz="1800" spc="-5" dirty="0">
                <a:latin typeface="RobotoRegular"/>
                <a:cs typeface="RobotoRegular"/>
              </a:rPr>
              <a:t>--&gt;  </a:t>
            </a:r>
            <a:r>
              <a:rPr sz="1800" spc="-20" dirty="0">
                <a:latin typeface="RobotoRegular"/>
                <a:cs typeface="RobotoRegular"/>
              </a:rPr>
              <a:t>True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or </a:t>
            </a:r>
            <a:r>
              <a:rPr sz="1800" spc="-10" dirty="0">
                <a:latin typeface="RobotoRegular"/>
                <a:cs typeface="RobotoRegular"/>
              </a:rPr>
              <a:t>False	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45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RobotoRegular"/>
                <a:cs typeface="RobotoRegular"/>
              </a:rPr>
              <a:t>True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Roboto"/>
                <a:cs typeface="Roboto"/>
              </a:rPr>
              <a:t>not </a:t>
            </a:r>
            <a:r>
              <a:rPr sz="1800" spc="-5" dirty="0">
                <a:latin typeface="RobotoRegular"/>
                <a:cs typeface="RobotoRegular"/>
              </a:rPr>
              <a:t>-&gt;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latin typeface="RobotoRegular"/>
                <a:cs typeface="RobotoRegular"/>
              </a:rPr>
              <a:t>if comparison is </a:t>
            </a:r>
            <a:r>
              <a:rPr sz="1800" spc="-10" dirty="0">
                <a:latin typeface="RobotoRegular"/>
                <a:cs typeface="RobotoRegular"/>
              </a:rPr>
              <a:t>False </a:t>
            </a:r>
            <a:r>
              <a:rPr sz="1800" spc="-5" dirty="0">
                <a:latin typeface="RobotoRegular"/>
                <a:cs typeface="RobotoRegular"/>
              </a:rPr>
              <a:t>and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spc="-10" dirty="0">
                <a:latin typeface="RobotoRegular"/>
                <a:cs typeface="RobotoRegular"/>
              </a:rPr>
              <a:t>vice-versa.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8724" y="5106110"/>
            <a:ext cx="34060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not </a:t>
            </a:r>
            <a:r>
              <a:rPr sz="1800" dirty="0">
                <a:latin typeface="RobotoRegular"/>
                <a:cs typeface="RobotoRegular"/>
              </a:rPr>
              <a:t>x &lt; 5 </a:t>
            </a:r>
            <a:r>
              <a:rPr sz="1800" spc="-5" dirty="0">
                <a:latin typeface="RobotoRegular"/>
                <a:cs typeface="RobotoRegular"/>
              </a:rPr>
              <a:t>--&gt; not </a:t>
            </a:r>
            <a:r>
              <a:rPr sz="1800" spc="-20" dirty="0">
                <a:latin typeface="RobotoRegular"/>
                <a:cs typeface="RobotoRegular"/>
              </a:rPr>
              <a:t>True </a:t>
            </a:r>
            <a:r>
              <a:rPr sz="1800" spc="-5" dirty="0">
                <a:solidFill>
                  <a:srgbClr val="FF0000"/>
                </a:solidFill>
                <a:latin typeface="RobotoRegular"/>
                <a:cs typeface="RobotoRegular"/>
              </a:rPr>
              <a:t>--&gt;</a:t>
            </a:r>
            <a:r>
              <a:rPr sz="1800" spc="-60" dirty="0">
                <a:solidFill>
                  <a:srgbClr val="FF0000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RobotoRegular"/>
                <a:cs typeface="RobotoRegular"/>
              </a:rPr>
              <a:t>False</a:t>
            </a:r>
            <a:endParaRPr sz="1800" dirty="0">
              <a:latin typeface="RobotoRegular"/>
              <a:cs typeface="RobotoRegula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97728" y="2907006"/>
            <a:ext cx="1544320" cy="314960"/>
            <a:chOff x="4497728" y="2907006"/>
            <a:chExt cx="1544320" cy="314960"/>
          </a:xfrm>
        </p:grpSpPr>
        <p:sp>
          <p:nvSpPr>
            <p:cNvPr id="8" name="object 8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2491" y="2911769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97728" y="4018454"/>
            <a:ext cx="1544320" cy="314960"/>
            <a:chOff x="4497728" y="4018454"/>
            <a:chExt cx="1544320" cy="314960"/>
          </a:xfrm>
        </p:grpSpPr>
        <p:sp>
          <p:nvSpPr>
            <p:cNvPr id="11" name="object 11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1534796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534796" y="0"/>
                  </a:lnTo>
                  <a:lnTo>
                    <a:pt x="1534796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02491" y="4023216"/>
              <a:ext cx="1534795" cy="305435"/>
            </a:xfrm>
            <a:custGeom>
              <a:avLst/>
              <a:gdLst/>
              <a:ahLst/>
              <a:cxnLst/>
              <a:rect l="l" t="t" r="r" b="b"/>
              <a:pathLst>
                <a:path w="1534795" h="305435">
                  <a:moveTo>
                    <a:pt x="0" y="0"/>
                  </a:moveTo>
                  <a:lnTo>
                    <a:pt x="1534796" y="0"/>
                  </a:lnTo>
                  <a:lnTo>
                    <a:pt x="1534796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97730" y="5106277"/>
            <a:ext cx="1029335" cy="314960"/>
            <a:chOff x="4497728" y="5106277"/>
            <a:chExt cx="1029335" cy="314960"/>
          </a:xfrm>
        </p:grpSpPr>
        <p:sp>
          <p:nvSpPr>
            <p:cNvPr id="14" name="object 14"/>
            <p:cNvSpPr/>
            <p:nvPr/>
          </p:nvSpPr>
          <p:spPr>
            <a:xfrm>
              <a:off x="4502491" y="5111039"/>
              <a:ext cx="1019810" cy="305435"/>
            </a:xfrm>
            <a:custGeom>
              <a:avLst/>
              <a:gdLst/>
              <a:ahLst/>
              <a:cxnLst/>
              <a:rect l="l" t="t" r="r" b="b"/>
              <a:pathLst>
                <a:path w="1019810" h="305435">
                  <a:moveTo>
                    <a:pt x="1019397" y="305099"/>
                  </a:moveTo>
                  <a:lnTo>
                    <a:pt x="0" y="305099"/>
                  </a:lnTo>
                  <a:lnTo>
                    <a:pt x="0" y="0"/>
                  </a:lnTo>
                  <a:lnTo>
                    <a:pt x="1019397" y="0"/>
                  </a:lnTo>
                  <a:lnTo>
                    <a:pt x="1019397" y="305099"/>
                  </a:lnTo>
                  <a:close/>
                </a:path>
              </a:pathLst>
            </a:custGeom>
            <a:solidFill>
              <a:srgbClr val="0B4679">
                <a:alpha val="2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02491" y="5111039"/>
              <a:ext cx="1019810" cy="305435"/>
            </a:xfrm>
            <a:custGeom>
              <a:avLst/>
              <a:gdLst/>
              <a:ahLst/>
              <a:cxnLst/>
              <a:rect l="l" t="t" r="r" b="b"/>
              <a:pathLst>
                <a:path w="1019810" h="305435">
                  <a:moveTo>
                    <a:pt x="0" y="0"/>
                  </a:moveTo>
                  <a:lnTo>
                    <a:pt x="1019397" y="0"/>
                  </a:lnTo>
                  <a:lnTo>
                    <a:pt x="1019397" y="305099"/>
                  </a:lnTo>
                  <a:lnTo>
                    <a:pt x="0" y="30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42967" y="2301855"/>
            <a:ext cx="3017520" cy="3464560"/>
            <a:chOff x="642966" y="2301855"/>
            <a:chExt cx="3017520" cy="3464560"/>
          </a:xfrm>
        </p:grpSpPr>
        <p:sp>
          <p:nvSpPr>
            <p:cNvPr id="17" name="object 17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7" y="3451483"/>
                  </a:moveTo>
                  <a:lnTo>
                    <a:pt x="500711" y="3451483"/>
                  </a:lnTo>
                  <a:lnTo>
                    <a:pt x="452489" y="3449191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8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6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9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5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4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2" y="3091344"/>
                  </a:lnTo>
                  <a:lnTo>
                    <a:pt x="2969206" y="3135044"/>
                  </a:lnTo>
                  <a:lnTo>
                    <a:pt x="2950395" y="3176819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6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8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1"/>
                  </a:lnTo>
                  <a:lnTo>
                    <a:pt x="2503477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9316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5" y="316440"/>
                  </a:lnTo>
                  <a:lnTo>
                    <a:pt x="53805" y="274665"/>
                  </a:lnTo>
                  <a:lnTo>
                    <a:pt x="76221" y="235025"/>
                  </a:lnTo>
                  <a:lnTo>
                    <a:pt x="102032" y="197732"/>
                  </a:lnTo>
                  <a:lnTo>
                    <a:pt x="131028" y="162995"/>
                  </a:lnTo>
                  <a:lnTo>
                    <a:pt x="162999" y="131024"/>
                  </a:lnTo>
                  <a:lnTo>
                    <a:pt x="197737" y="102028"/>
                  </a:lnTo>
                  <a:lnTo>
                    <a:pt x="235030" y="76218"/>
                  </a:lnTo>
                  <a:lnTo>
                    <a:pt x="274669" y="53803"/>
                  </a:lnTo>
                  <a:lnTo>
                    <a:pt x="316444" y="34993"/>
                  </a:lnTo>
                  <a:lnTo>
                    <a:pt x="360146" y="19998"/>
                  </a:lnTo>
                  <a:lnTo>
                    <a:pt x="405564" y="9028"/>
                  </a:lnTo>
                  <a:lnTo>
                    <a:pt x="452489" y="2292"/>
                  </a:lnTo>
                  <a:lnTo>
                    <a:pt x="500711" y="0"/>
                  </a:lnTo>
                  <a:lnTo>
                    <a:pt x="2503477" y="0"/>
                  </a:lnTo>
                  <a:lnTo>
                    <a:pt x="2552968" y="2450"/>
                  </a:lnTo>
                  <a:lnTo>
                    <a:pt x="2601621" y="9709"/>
                  </a:lnTo>
                  <a:lnTo>
                    <a:pt x="2649109" y="21643"/>
                  </a:lnTo>
                  <a:lnTo>
                    <a:pt x="2695102" y="38113"/>
                  </a:lnTo>
                  <a:lnTo>
                    <a:pt x="2739271" y="58986"/>
                  </a:lnTo>
                  <a:lnTo>
                    <a:pt x="2781288" y="84124"/>
                  </a:lnTo>
                  <a:lnTo>
                    <a:pt x="2820824" y="113392"/>
                  </a:lnTo>
                  <a:lnTo>
                    <a:pt x="2857551" y="146654"/>
                  </a:lnTo>
                  <a:lnTo>
                    <a:pt x="2890812" y="183383"/>
                  </a:lnTo>
                  <a:lnTo>
                    <a:pt x="2920079" y="222919"/>
                  </a:lnTo>
                  <a:lnTo>
                    <a:pt x="2945217" y="264934"/>
                  </a:lnTo>
                  <a:lnTo>
                    <a:pt x="2966089" y="309100"/>
                  </a:lnTo>
                  <a:lnTo>
                    <a:pt x="2982559" y="355089"/>
                  </a:lnTo>
                  <a:lnTo>
                    <a:pt x="2994492" y="402573"/>
                  </a:lnTo>
                  <a:lnTo>
                    <a:pt x="3001751" y="451224"/>
                  </a:lnTo>
                  <a:lnTo>
                    <a:pt x="3004201" y="500713"/>
                  </a:lnTo>
                  <a:lnTo>
                    <a:pt x="3004201" y="2950784"/>
                  </a:lnTo>
                  <a:lnTo>
                    <a:pt x="3001909" y="2999004"/>
                  </a:lnTo>
                  <a:lnTo>
                    <a:pt x="2995172" y="3045927"/>
                  </a:lnTo>
                  <a:lnTo>
                    <a:pt x="2984201" y="3091344"/>
                  </a:lnTo>
                  <a:lnTo>
                    <a:pt x="2969206" y="3135044"/>
                  </a:lnTo>
                  <a:lnTo>
                    <a:pt x="2950395" y="3176818"/>
                  </a:lnTo>
                  <a:lnTo>
                    <a:pt x="2927980" y="3216457"/>
                  </a:lnTo>
                  <a:lnTo>
                    <a:pt x="2902169" y="3253749"/>
                  </a:lnTo>
                  <a:lnTo>
                    <a:pt x="2873172" y="3288485"/>
                  </a:lnTo>
                  <a:lnTo>
                    <a:pt x="2841200" y="3320456"/>
                  </a:lnTo>
                  <a:lnTo>
                    <a:pt x="2806462" y="3349452"/>
                  </a:lnTo>
                  <a:lnTo>
                    <a:pt x="2769168" y="3375262"/>
                  </a:lnTo>
                  <a:lnTo>
                    <a:pt x="2729528" y="3397677"/>
                  </a:lnTo>
                  <a:lnTo>
                    <a:pt x="2687751" y="3416488"/>
                  </a:lnTo>
                  <a:lnTo>
                    <a:pt x="2644048" y="3431483"/>
                  </a:lnTo>
                  <a:lnTo>
                    <a:pt x="2598628" y="3442454"/>
                  </a:lnTo>
                  <a:lnTo>
                    <a:pt x="2551701" y="3449190"/>
                  </a:lnTo>
                  <a:lnTo>
                    <a:pt x="2503477" y="3451483"/>
                  </a:lnTo>
                  <a:lnTo>
                    <a:pt x="500711" y="3451483"/>
                  </a:lnTo>
                  <a:lnTo>
                    <a:pt x="452489" y="3449190"/>
                  </a:lnTo>
                  <a:lnTo>
                    <a:pt x="405564" y="3442454"/>
                  </a:lnTo>
                  <a:lnTo>
                    <a:pt x="360146" y="3431483"/>
                  </a:lnTo>
                  <a:lnTo>
                    <a:pt x="316444" y="3416488"/>
                  </a:lnTo>
                  <a:lnTo>
                    <a:pt x="274669" y="3397677"/>
                  </a:lnTo>
                  <a:lnTo>
                    <a:pt x="235030" y="3375262"/>
                  </a:lnTo>
                  <a:lnTo>
                    <a:pt x="197737" y="3349452"/>
                  </a:lnTo>
                  <a:lnTo>
                    <a:pt x="162999" y="3320456"/>
                  </a:lnTo>
                  <a:lnTo>
                    <a:pt x="131028" y="3288485"/>
                  </a:lnTo>
                  <a:lnTo>
                    <a:pt x="102032" y="3253749"/>
                  </a:lnTo>
                  <a:lnTo>
                    <a:pt x="76221" y="3216457"/>
                  </a:lnTo>
                  <a:lnTo>
                    <a:pt x="53805" y="3176818"/>
                  </a:lnTo>
                  <a:lnTo>
                    <a:pt x="34995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7833" y="3099130"/>
            <a:ext cx="65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7833" y="3651579"/>
            <a:ext cx="484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834" y="4204028"/>
            <a:ext cx="607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192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5" h="10794">
                <a:moveTo>
                  <a:pt x="0" y="0"/>
                </a:moveTo>
                <a:lnTo>
                  <a:pt x="2991301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73072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87429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78028" y="2167322"/>
            <a:ext cx="589280" cy="353943"/>
          </a:xfrm>
          <a:prstGeom prst="rect">
            <a:avLst/>
          </a:prstGeom>
          <a:ln w="19049">
            <a:solidFill>
              <a:srgbClr val="00FF00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RobotoRegular"/>
                <a:cs typeface="RobotoRegular"/>
              </a:rPr>
              <a:t>7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63111" y="1881532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129909" y="183688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1423" y="1709723"/>
            <a:ext cx="2961640" cy="4713605"/>
            <a:chOff x="581423" y="1709721"/>
            <a:chExt cx="2961640" cy="4713605"/>
          </a:xfrm>
        </p:grpSpPr>
        <p:sp>
          <p:nvSpPr>
            <p:cNvPr id="3" name="object 3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2456995" y="4700390"/>
                  </a:move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2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5"/>
                  </a:lnTo>
                  <a:lnTo>
                    <a:pt x="52806" y="4430833"/>
                  </a:lnTo>
                  <a:lnTo>
                    <a:pt x="34345" y="4389834"/>
                  </a:lnTo>
                  <a:lnTo>
                    <a:pt x="19628" y="4346945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5"/>
                  </a:lnTo>
                  <a:lnTo>
                    <a:pt x="2914050" y="4389834"/>
                  </a:lnTo>
                  <a:lnTo>
                    <a:pt x="2895590" y="4430833"/>
                  </a:lnTo>
                  <a:lnTo>
                    <a:pt x="2873592" y="4469735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2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0" y="491409"/>
                  </a:move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4"/>
                  </a:lnTo>
                  <a:lnTo>
                    <a:pt x="2914050" y="4389834"/>
                  </a:lnTo>
                  <a:lnTo>
                    <a:pt x="2895590" y="4430832"/>
                  </a:lnTo>
                  <a:lnTo>
                    <a:pt x="2873592" y="4469734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1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1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4"/>
                  </a:lnTo>
                  <a:lnTo>
                    <a:pt x="52806" y="4430832"/>
                  </a:lnTo>
                  <a:lnTo>
                    <a:pt x="34345" y="4389834"/>
                  </a:lnTo>
                  <a:lnTo>
                    <a:pt x="19628" y="4346944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06666" y="2608822"/>
            <a:ext cx="1367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Addition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+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6667" y="3161271"/>
            <a:ext cx="1649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Subtraction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–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6667" y="3713720"/>
            <a:ext cx="1812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Multiplication</a:t>
            </a:r>
            <a:r>
              <a:rPr sz="18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667" y="4266169"/>
            <a:ext cx="12268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Division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680" y="4818617"/>
            <a:ext cx="12687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indent="-248920">
              <a:lnSpc>
                <a:spcPct val="100000"/>
              </a:lnSpc>
              <a:spcBef>
                <a:spcPts val="100"/>
              </a:spcBef>
              <a:buChar char="•"/>
              <a:tabLst>
                <a:tab pos="260985" algn="l"/>
                <a:tab pos="261620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Modulo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%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680" y="5371066"/>
            <a:ext cx="17767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indent="-248920">
              <a:lnSpc>
                <a:spcPct val="100000"/>
              </a:lnSpc>
              <a:spcBef>
                <a:spcPts val="100"/>
              </a:spcBef>
              <a:buChar char="•"/>
              <a:tabLst>
                <a:tab pos="260985" algn="l"/>
                <a:tab pos="261620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Floor division</a:t>
            </a:r>
            <a:r>
              <a:rPr sz="1800" spc="-8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9681" y="5923515"/>
            <a:ext cx="14757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indent="-248920">
              <a:lnSpc>
                <a:spcPct val="100000"/>
              </a:lnSpc>
              <a:spcBef>
                <a:spcPts val="100"/>
              </a:spcBef>
              <a:buChar char="•"/>
              <a:tabLst>
                <a:tab pos="260985" algn="l"/>
                <a:tab pos="261620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Exponent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**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4885" y="2481422"/>
            <a:ext cx="2965451" cy="4445"/>
          </a:xfrm>
          <a:custGeom>
            <a:avLst/>
            <a:gdLst/>
            <a:ahLst/>
            <a:cxnLst/>
            <a:rect l="l" t="t" r="r" b="b"/>
            <a:pathLst>
              <a:path w="2965450" h="4444">
                <a:moveTo>
                  <a:pt x="0" y="4199"/>
                </a:moveTo>
                <a:lnTo>
                  <a:pt x="2964881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9458" y="1895724"/>
            <a:ext cx="2135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Arithmetic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44370" y="709348"/>
            <a:ext cx="1972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Summa</a:t>
            </a:r>
            <a:r>
              <a:rPr sz="3600" spc="25" dirty="0"/>
              <a:t>r</a:t>
            </a:r>
            <a:r>
              <a:rPr sz="3600" dirty="0"/>
              <a:t>y</a:t>
            </a:r>
            <a:endParaRPr sz="3600"/>
          </a:p>
        </p:txBody>
      </p:sp>
      <p:grpSp>
        <p:nvGrpSpPr>
          <p:cNvPr id="15" name="object 15"/>
          <p:cNvGrpSpPr/>
          <p:nvPr/>
        </p:nvGrpSpPr>
        <p:grpSpPr>
          <a:xfrm>
            <a:off x="4572000" y="1955818"/>
            <a:ext cx="3241040" cy="4097020"/>
            <a:chOff x="4573740" y="1955818"/>
            <a:chExt cx="3241040" cy="4097020"/>
          </a:xfrm>
        </p:grpSpPr>
        <p:sp>
          <p:nvSpPr>
            <p:cNvPr id="16" name="object 16"/>
            <p:cNvSpPr/>
            <p:nvPr/>
          </p:nvSpPr>
          <p:spPr>
            <a:xfrm>
              <a:off x="4580091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48" y="4083894"/>
                  </a:lnTo>
                  <a:lnTo>
                    <a:pt x="489076" y="4081695"/>
                  </a:lnTo>
                  <a:lnTo>
                    <a:pt x="441335" y="4075225"/>
                  </a:lnTo>
                  <a:lnTo>
                    <a:pt x="395016" y="4064674"/>
                  </a:lnTo>
                  <a:lnTo>
                    <a:pt x="350308" y="4050231"/>
                  </a:lnTo>
                  <a:lnTo>
                    <a:pt x="307402" y="4032087"/>
                  </a:lnTo>
                  <a:lnTo>
                    <a:pt x="266488" y="4010432"/>
                  </a:lnTo>
                  <a:lnTo>
                    <a:pt x="227755" y="3985455"/>
                  </a:lnTo>
                  <a:lnTo>
                    <a:pt x="191393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6" y="3776482"/>
                  </a:lnTo>
                  <a:lnTo>
                    <a:pt x="33662" y="3733573"/>
                  </a:lnTo>
                  <a:lnTo>
                    <a:pt x="19220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20" y="395017"/>
                  </a:lnTo>
                  <a:lnTo>
                    <a:pt x="33662" y="350309"/>
                  </a:lnTo>
                  <a:lnTo>
                    <a:pt x="51806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3" y="126544"/>
                  </a:lnTo>
                  <a:lnTo>
                    <a:pt x="227755" y="98436"/>
                  </a:lnTo>
                  <a:lnTo>
                    <a:pt x="266488" y="73460"/>
                  </a:lnTo>
                  <a:lnTo>
                    <a:pt x="307402" y="51805"/>
                  </a:lnTo>
                  <a:lnTo>
                    <a:pt x="350308" y="33662"/>
                  </a:lnTo>
                  <a:lnTo>
                    <a:pt x="395016" y="19219"/>
                  </a:lnTo>
                  <a:lnTo>
                    <a:pt x="441335" y="8668"/>
                  </a:lnTo>
                  <a:lnTo>
                    <a:pt x="489076" y="2198"/>
                  </a:lnTo>
                  <a:lnTo>
                    <a:pt x="53804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80090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20" y="395017"/>
                  </a:lnTo>
                  <a:lnTo>
                    <a:pt x="33662" y="350309"/>
                  </a:lnTo>
                  <a:lnTo>
                    <a:pt x="51806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3" y="126543"/>
                  </a:lnTo>
                  <a:lnTo>
                    <a:pt x="227755" y="98436"/>
                  </a:lnTo>
                  <a:lnTo>
                    <a:pt x="266488" y="73460"/>
                  </a:lnTo>
                  <a:lnTo>
                    <a:pt x="307402" y="51805"/>
                  </a:lnTo>
                  <a:lnTo>
                    <a:pt x="350308" y="33662"/>
                  </a:lnTo>
                  <a:lnTo>
                    <a:pt x="395016" y="19219"/>
                  </a:lnTo>
                  <a:lnTo>
                    <a:pt x="441335" y="8668"/>
                  </a:lnTo>
                  <a:lnTo>
                    <a:pt x="489076" y="2198"/>
                  </a:lnTo>
                  <a:lnTo>
                    <a:pt x="53804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48" y="4083894"/>
                  </a:lnTo>
                  <a:lnTo>
                    <a:pt x="489076" y="4081695"/>
                  </a:lnTo>
                  <a:lnTo>
                    <a:pt x="441335" y="4075225"/>
                  </a:lnTo>
                  <a:lnTo>
                    <a:pt x="395016" y="4064674"/>
                  </a:lnTo>
                  <a:lnTo>
                    <a:pt x="350308" y="4050231"/>
                  </a:lnTo>
                  <a:lnTo>
                    <a:pt x="307402" y="4032087"/>
                  </a:lnTo>
                  <a:lnTo>
                    <a:pt x="266488" y="4010432"/>
                  </a:lnTo>
                  <a:lnTo>
                    <a:pt x="227755" y="3985455"/>
                  </a:lnTo>
                  <a:lnTo>
                    <a:pt x="191393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6" y="3776481"/>
                  </a:lnTo>
                  <a:lnTo>
                    <a:pt x="33662" y="3733573"/>
                  </a:lnTo>
                  <a:lnTo>
                    <a:pt x="19220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96640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93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87379" y="2742324"/>
            <a:ext cx="14922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7379" y="3294773"/>
            <a:ext cx="29326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7380" y="3847222"/>
            <a:ext cx="1755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7378" y="4399671"/>
            <a:ext cx="20944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6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87378" y="4952120"/>
            <a:ext cx="31193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7380" y="5504569"/>
            <a:ext cx="17551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524" y="2183427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643957" y="2301855"/>
            <a:ext cx="3017520" cy="3464560"/>
            <a:chOff x="8643957" y="2301855"/>
            <a:chExt cx="3017520" cy="3464560"/>
          </a:xfrm>
        </p:grpSpPr>
        <p:sp>
          <p:nvSpPr>
            <p:cNvPr id="27" name="object 27"/>
            <p:cNvSpPr/>
            <p:nvPr/>
          </p:nvSpPr>
          <p:spPr>
            <a:xfrm>
              <a:off x="8650307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2503470" y="3451483"/>
                  </a:moveTo>
                  <a:lnTo>
                    <a:pt x="500699" y="3451483"/>
                  </a:lnTo>
                  <a:lnTo>
                    <a:pt x="452478" y="3449191"/>
                  </a:lnTo>
                  <a:lnTo>
                    <a:pt x="405555" y="3442454"/>
                  </a:lnTo>
                  <a:lnTo>
                    <a:pt x="360138" y="3431483"/>
                  </a:lnTo>
                  <a:lnTo>
                    <a:pt x="316438" y="3416488"/>
                  </a:lnTo>
                  <a:lnTo>
                    <a:pt x="274664" y="3397678"/>
                  </a:lnTo>
                  <a:lnTo>
                    <a:pt x="235025" y="3375262"/>
                  </a:lnTo>
                  <a:lnTo>
                    <a:pt x="197733" y="3349452"/>
                  </a:lnTo>
                  <a:lnTo>
                    <a:pt x="162997" y="3320456"/>
                  </a:lnTo>
                  <a:lnTo>
                    <a:pt x="131026" y="3288486"/>
                  </a:lnTo>
                  <a:lnTo>
                    <a:pt x="102030" y="3253749"/>
                  </a:lnTo>
                  <a:lnTo>
                    <a:pt x="76220" y="3216457"/>
                  </a:lnTo>
                  <a:lnTo>
                    <a:pt x="53805" y="3176819"/>
                  </a:lnTo>
                  <a:lnTo>
                    <a:pt x="34994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4"/>
                  </a:ln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4" y="316440"/>
                  </a:lnTo>
                  <a:lnTo>
                    <a:pt x="53805" y="274665"/>
                  </a:lnTo>
                  <a:lnTo>
                    <a:pt x="76220" y="235025"/>
                  </a:lnTo>
                  <a:lnTo>
                    <a:pt x="102030" y="197732"/>
                  </a:lnTo>
                  <a:lnTo>
                    <a:pt x="131026" y="162995"/>
                  </a:lnTo>
                  <a:lnTo>
                    <a:pt x="162997" y="131024"/>
                  </a:lnTo>
                  <a:lnTo>
                    <a:pt x="197733" y="102028"/>
                  </a:lnTo>
                  <a:lnTo>
                    <a:pt x="235025" y="76218"/>
                  </a:lnTo>
                  <a:lnTo>
                    <a:pt x="274664" y="53803"/>
                  </a:lnTo>
                  <a:lnTo>
                    <a:pt x="316438" y="34993"/>
                  </a:lnTo>
                  <a:lnTo>
                    <a:pt x="360138" y="19998"/>
                  </a:lnTo>
                  <a:lnTo>
                    <a:pt x="405555" y="9028"/>
                  </a:lnTo>
                  <a:lnTo>
                    <a:pt x="452478" y="2292"/>
                  </a:lnTo>
                  <a:lnTo>
                    <a:pt x="500699" y="0"/>
                  </a:lnTo>
                  <a:lnTo>
                    <a:pt x="2503470" y="0"/>
                  </a:lnTo>
                  <a:lnTo>
                    <a:pt x="2552959" y="2450"/>
                  </a:lnTo>
                  <a:lnTo>
                    <a:pt x="2601610" y="9709"/>
                  </a:lnTo>
                  <a:lnTo>
                    <a:pt x="2649095" y="21643"/>
                  </a:lnTo>
                  <a:lnTo>
                    <a:pt x="2695085" y="38113"/>
                  </a:lnTo>
                  <a:lnTo>
                    <a:pt x="2739253" y="58986"/>
                  </a:lnTo>
                  <a:lnTo>
                    <a:pt x="2781270" y="84124"/>
                  </a:lnTo>
                  <a:lnTo>
                    <a:pt x="2820810" y="113392"/>
                  </a:lnTo>
                  <a:lnTo>
                    <a:pt x="2857544" y="146654"/>
                  </a:lnTo>
                  <a:lnTo>
                    <a:pt x="2890805" y="183383"/>
                  </a:lnTo>
                  <a:lnTo>
                    <a:pt x="2920072" y="222919"/>
                  </a:lnTo>
                  <a:lnTo>
                    <a:pt x="2945209" y="264934"/>
                  </a:lnTo>
                  <a:lnTo>
                    <a:pt x="2966081" y="309100"/>
                  </a:lnTo>
                  <a:lnTo>
                    <a:pt x="2982551" y="355089"/>
                  </a:lnTo>
                  <a:lnTo>
                    <a:pt x="2994484" y="402573"/>
                  </a:lnTo>
                  <a:lnTo>
                    <a:pt x="3001744" y="451224"/>
                  </a:lnTo>
                  <a:lnTo>
                    <a:pt x="3004194" y="500714"/>
                  </a:lnTo>
                  <a:lnTo>
                    <a:pt x="3004194" y="2950784"/>
                  </a:lnTo>
                  <a:lnTo>
                    <a:pt x="3001901" y="2999004"/>
                  </a:lnTo>
                  <a:lnTo>
                    <a:pt x="2995165" y="3045927"/>
                  </a:lnTo>
                  <a:lnTo>
                    <a:pt x="2984194" y="3091344"/>
                  </a:lnTo>
                  <a:lnTo>
                    <a:pt x="2969198" y="3135044"/>
                  </a:lnTo>
                  <a:lnTo>
                    <a:pt x="2950388" y="3176819"/>
                  </a:lnTo>
                  <a:lnTo>
                    <a:pt x="2927972" y="3216457"/>
                  </a:lnTo>
                  <a:lnTo>
                    <a:pt x="2902161" y="3253749"/>
                  </a:lnTo>
                  <a:lnTo>
                    <a:pt x="2873165" y="3288486"/>
                  </a:lnTo>
                  <a:lnTo>
                    <a:pt x="2841193" y="3320456"/>
                  </a:lnTo>
                  <a:lnTo>
                    <a:pt x="2806455" y="3349452"/>
                  </a:lnTo>
                  <a:lnTo>
                    <a:pt x="2769161" y="3375262"/>
                  </a:lnTo>
                  <a:lnTo>
                    <a:pt x="2729521" y="3397678"/>
                  </a:lnTo>
                  <a:lnTo>
                    <a:pt x="2687744" y="3416488"/>
                  </a:lnTo>
                  <a:lnTo>
                    <a:pt x="2644041" y="3431483"/>
                  </a:lnTo>
                  <a:lnTo>
                    <a:pt x="2598621" y="3442454"/>
                  </a:lnTo>
                  <a:lnTo>
                    <a:pt x="2551694" y="3449191"/>
                  </a:lnTo>
                  <a:lnTo>
                    <a:pt x="2503470" y="3451483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0307" y="2308205"/>
              <a:ext cx="3004820" cy="3451860"/>
            </a:xfrm>
            <a:custGeom>
              <a:avLst/>
              <a:gdLst/>
              <a:ahLst/>
              <a:cxnLst/>
              <a:rect l="l" t="t" r="r" b="b"/>
              <a:pathLst>
                <a:path w="3004820" h="3451860">
                  <a:moveTo>
                    <a:pt x="0" y="500713"/>
                  </a:moveTo>
                  <a:lnTo>
                    <a:pt x="2292" y="452489"/>
                  </a:lnTo>
                  <a:lnTo>
                    <a:pt x="9028" y="405563"/>
                  </a:lnTo>
                  <a:lnTo>
                    <a:pt x="19999" y="360143"/>
                  </a:lnTo>
                  <a:lnTo>
                    <a:pt x="34994" y="316440"/>
                  </a:lnTo>
                  <a:lnTo>
                    <a:pt x="53805" y="274665"/>
                  </a:lnTo>
                  <a:lnTo>
                    <a:pt x="76220" y="235025"/>
                  </a:lnTo>
                  <a:lnTo>
                    <a:pt x="102030" y="197732"/>
                  </a:lnTo>
                  <a:lnTo>
                    <a:pt x="131026" y="162995"/>
                  </a:lnTo>
                  <a:lnTo>
                    <a:pt x="162997" y="131024"/>
                  </a:lnTo>
                  <a:lnTo>
                    <a:pt x="197733" y="102028"/>
                  </a:lnTo>
                  <a:lnTo>
                    <a:pt x="235025" y="76218"/>
                  </a:lnTo>
                  <a:lnTo>
                    <a:pt x="274664" y="53803"/>
                  </a:lnTo>
                  <a:lnTo>
                    <a:pt x="316438" y="34993"/>
                  </a:lnTo>
                  <a:lnTo>
                    <a:pt x="360138" y="19998"/>
                  </a:lnTo>
                  <a:lnTo>
                    <a:pt x="405555" y="9028"/>
                  </a:lnTo>
                  <a:lnTo>
                    <a:pt x="452478" y="2292"/>
                  </a:lnTo>
                  <a:lnTo>
                    <a:pt x="500698" y="0"/>
                  </a:lnTo>
                  <a:lnTo>
                    <a:pt x="2503469" y="0"/>
                  </a:lnTo>
                  <a:lnTo>
                    <a:pt x="2552959" y="2450"/>
                  </a:lnTo>
                  <a:lnTo>
                    <a:pt x="2601610" y="9709"/>
                  </a:lnTo>
                  <a:lnTo>
                    <a:pt x="2649095" y="21643"/>
                  </a:lnTo>
                  <a:lnTo>
                    <a:pt x="2695085" y="38113"/>
                  </a:lnTo>
                  <a:lnTo>
                    <a:pt x="2739252" y="58986"/>
                  </a:lnTo>
                  <a:lnTo>
                    <a:pt x="2781270" y="84124"/>
                  </a:lnTo>
                  <a:lnTo>
                    <a:pt x="2820810" y="113392"/>
                  </a:lnTo>
                  <a:lnTo>
                    <a:pt x="2857544" y="146654"/>
                  </a:lnTo>
                  <a:lnTo>
                    <a:pt x="2890805" y="183383"/>
                  </a:lnTo>
                  <a:lnTo>
                    <a:pt x="2920072" y="222919"/>
                  </a:lnTo>
                  <a:lnTo>
                    <a:pt x="2945209" y="264934"/>
                  </a:lnTo>
                  <a:lnTo>
                    <a:pt x="2966081" y="309100"/>
                  </a:lnTo>
                  <a:lnTo>
                    <a:pt x="2982551" y="355089"/>
                  </a:lnTo>
                  <a:lnTo>
                    <a:pt x="2994484" y="402573"/>
                  </a:lnTo>
                  <a:lnTo>
                    <a:pt x="3001743" y="451224"/>
                  </a:lnTo>
                  <a:lnTo>
                    <a:pt x="3004193" y="500713"/>
                  </a:lnTo>
                  <a:lnTo>
                    <a:pt x="3004193" y="2950784"/>
                  </a:lnTo>
                  <a:lnTo>
                    <a:pt x="3001901" y="2999004"/>
                  </a:lnTo>
                  <a:lnTo>
                    <a:pt x="2995165" y="3045927"/>
                  </a:lnTo>
                  <a:lnTo>
                    <a:pt x="2984194" y="3091344"/>
                  </a:lnTo>
                  <a:lnTo>
                    <a:pt x="2969198" y="3135044"/>
                  </a:lnTo>
                  <a:lnTo>
                    <a:pt x="2950388" y="3176818"/>
                  </a:lnTo>
                  <a:lnTo>
                    <a:pt x="2927972" y="3216457"/>
                  </a:lnTo>
                  <a:lnTo>
                    <a:pt x="2902161" y="3253749"/>
                  </a:lnTo>
                  <a:lnTo>
                    <a:pt x="2873165" y="3288485"/>
                  </a:lnTo>
                  <a:lnTo>
                    <a:pt x="2841193" y="3320456"/>
                  </a:lnTo>
                  <a:lnTo>
                    <a:pt x="2806455" y="3349452"/>
                  </a:lnTo>
                  <a:lnTo>
                    <a:pt x="2769161" y="3375262"/>
                  </a:lnTo>
                  <a:lnTo>
                    <a:pt x="2729521" y="3397677"/>
                  </a:lnTo>
                  <a:lnTo>
                    <a:pt x="2687744" y="3416488"/>
                  </a:lnTo>
                  <a:lnTo>
                    <a:pt x="2644041" y="3431483"/>
                  </a:lnTo>
                  <a:lnTo>
                    <a:pt x="2598621" y="3442454"/>
                  </a:lnTo>
                  <a:lnTo>
                    <a:pt x="2551694" y="3449190"/>
                  </a:lnTo>
                  <a:lnTo>
                    <a:pt x="2503469" y="3451483"/>
                  </a:lnTo>
                  <a:lnTo>
                    <a:pt x="500698" y="3451483"/>
                  </a:lnTo>
                  <a:lnTo>
                    <a:pt x="452478" y="3449190"/>
                  </a:lnTo>
                  <a:lnTo>
                    <a:pt x="405555" y="3442454"/>
                  </a:lnTo>
                  <a:lnTo>
                    <a:pt x="360138" y="3431483"/>
                  </a:lnTo>
                  <a:lnTo>
                    <a:pt x="316438" y="3416488"/>
                  </a:lnTo>
                  <a:lnTo>
                    <a:pt x="274664" y="3397677"/>
                  </a:lnTo>
                  <a:lnTo>
                    <a:pt x="235025" y="3375262"/>
                  </a:lnTo>
                  <a:lnTo>
                    <a:pt x="197733" y="3349452"/>
                  </a:lnTo>
                  <a:lnTo>
                    <a:pt x="162997" y="3320456"/>
                  </a:lnTo>
                  <a:lnTo>
                    <a:pt x="131026" y="3288485"/>
                  </a:lnTo>
                  <a:lnTo>
                    <a:pt x="102030" y="3253749"/>
                  </a:lnTo>
                  <a:lnTo>
                    <a:pt x="76220" y="3216457"/>
                  </a:lnTo>
                  <a:lnTo>
                    <a:pt x="53805" y="3176818"/>
                  </a:lnTo>
                  <a:lnTo>
                    <a:pt x="34994" y="3135044"/>
                  </a:lnTo>
                  <a:lnTo>
                    <a:pt x="19999" y="3091344"/>
                  </a:lnTo>
                  <a:lnTo>
                    <a:pt x="9028" y="3045927"/>
                  </a:lnTo>
                  <a:lnTo>
                    <a:pt x="2292" y="2999004"/>
                  </a:lnTo>
                  <a:lnTo>
                    <a:pt x="0" y="2950784"/>
                  </a:lnTo>
                  <a:lnTo>
                    <a:pt x="0" y="500713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848816" y="3099130"/>
            <a:ext cx="6559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and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48816" y="3651579"/>
            <a:ext cx="484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or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48817" y="4204028"/>
            <a:ext cx="6076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63183" y="2924246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4" h="10794">
                <a:moveTo>
                  <a:pt x="0" y="0"/>
                </a:moveTo>
                <a:lnTo>
                  <a:pt x="2991293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074056" y="2453250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2656" y="3090640"/>
            <a:ext cx="240347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85" dirty="0"/>
              <a:t> </a:t>
            </a:r>
            <a:r>
              <a:rPr spc="-5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399" y="4179266"/>
            <a:ext cx="2961640" cy="739140"/>
            <a:chOff x="649398" y="4179266"/>
            <a:chExt cx="2961640" cy="739140"/>
          </a:xfrm>
        </p:grpSpPr>
        <p:sp>
          <p:nvSpPr>
            <p:cNvPr id="3" name="object 3"/>
            <p:cNvSpPr/>
            <p:nvPr/>
          </p:nvSpPr>
          <p:spPr>
            <a:xfrm>
              <a:off x="655748" y="4185616"/>
              <a:ext cx="2948940" cy="726440"/>
            </a:xfrm>
            <a:custGeom>
              <a:avLst/>
              <a:gdLst/>
              <a:ahLst/>
              <a:cxnLst/>
              <a:rect l="l" t="t" r="r" b="b"/>
              <a:pathLst>
                <a:path w="2948940" h="726439">
                  <a:moveTo>
                    <a:pt x="2827394" y="725998"/>
                  </a:moveTo>
                  <a:lnTo>
                    <a:pt x="121002" y="725998"/>
                  </a:lnTo>
                  <a:lnTo>
                    <a:pt x="73902" y="716489"/>
                  </a:lnTo>
                  <a:lnTo>
                    <a:pt x="35440" y="690557"/>
                  </a:lnTo>
                  <a:lnTo>
                    <a:pt x="9509" y="652096"/>
                  </a:lnTo>
                  <a:lnTo>
                    <a:pt x="0" y="604998"/>
                  </a:lnTo>
                  <a:lnTo>
                    <a:pt x="0" y="120999"/>
                  </a:lnTo>
                  <a:lnTo>
                    <a:pt x="9509" y="73901"/>
                  </a:lnTo>
                  <a:lnTo>
                    <a:pt x="35440" y="35440"/>
                  </a:lnTo>
                  <a:lnTo>
                    <a:pt x="73902" y="9508"/>
                  </a:lnTo>
                  <a:lnTo>
                    <a:pt x="121002" y="0"/>
                  </a:lnTo>
                  <a:lnTo>
                    <a:pt x="2827394" y="0"/>
                  </a:lnTo>
                  <a:lnTo>
                    <a:pt x="2873703" y="9212"/>
                  </a:lnTo>
                  <a:lnTo>
                    <a:pt x="2912944" y="35449"/>
                  </a:lnTo>
                  <a:lnTo>
                    <a:pt x="2939181" y="74709"/>
                  </a:lnTo>
                  <a:lnTo>
                    <a:pt x="2948394" y="120999"/>
                  </a:lnTo>
                  <a:lnTo>
                    <a:pt x="2948394" y="604998"/>
                  </a:lnTo>
                  <a:lnTo>
                    <a:pt x="2938885" y="652096"/>
                  </a:lnTo>
                  <a:lnTo>
                    <a:pt x="2912953" y="690557"/>
                  </a:lnTo>
                  <a:lnTo>
                    <a:pt x="2874492" y="716489"/>
                  </a:lnTo>
                  <a:lnTo>
                    <a:pt x="2827394" y="725998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5748" y="4185616"/>
              <a:ext cx="2948940" cy="726440"/>
            </a:xfrm>
            <a:custGeom>
              <a:avLst/>
              <a:gdLst/>
              <a:ahLst/>
              <a:cxnLst/>
              <a:rect l="l" t="t" r="r" b="b"/>
              <a:pathLst>
                <a:path w="2948940" h="726439">
                  <a:moveTo>
                    <a:pt x="0" y="120999"/>
                  </a:moveTo>
                  <a:lnTo>
                    <a:pt x="9509" y="73901"/>
                  </a:lnTo>
                  <a:lnTo>
                    <a:pt x="35440" y="35440"/>
                  </a:lnTo>
                  <a:lnTo>
                    <a:pt x="73902" y="9508"/>
                  </a:lnTo>
                  <a:lnTo>
                    <a:pt x="121002" y="0"/>
                  </a:lnTo>
                  <a:lnTo>
                    <a:pt x="2827394" y="0"/>
                  </a:lnTo>
                  <a:lnTo>
                    <a:pt x="2873703" y="9212"/>
                  </a:lnTo>
                  <a:lnTo>
                    <a:pt x="2912944" y="35449"/>
                  </a:lnTo>
                  <a:lnTo>
                    <a:pt x="2939181" y="74709"/>
                  </a:lnTo>
                  <a:lnTo>
                    <a:pt x="2948394" y="120999"/>
                  </a:lnTo>
                  <a:lnTo>
                    <a:pt x="2948394" y="604998"/>
                  </a:lnTo>
                  <a:lnTo>
                    <a:pt x="2938885" y="652096"/>
                  </a:lnTo>
                  <a:lnTo>
                    <a:pt x="2912953" y="690557"/>
                  </a:lnTo>
                  <a:lnTo>
                    <a:pt x="2874492" y="716489"/>
                  </a:lnTo>
                  <a:lnTo>
                    <a:pt x="2827394" y="725998"/>
                  </a:lnTo>
                  <a:lnTo>
                    <a:pt x="121002" y="725998"/>
                  </a:lnTo>
                  <a:lnTo>
                    <a:pt x="73902" y="716489"/>
                  </a:lnTo>
                  <a:lnTo>
                    <a:pt x="35440" y="690557"/>
                  </a:lnTo>
                  <a:lnTo>
                    <a:pt x="9509" y="652096"/>
                  </a:lnTo>
                  <a:lnTo>
                    <a:pt x="0" y="604998"/>
                  </a:lnTo>
                  <a:lnTo>
                    <a:pt x="0" y="1209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67757" y="4130641"/>
            <a:ext cx="3017520" cy="739140"/>
            <a:chOff x="8567757" y="4130641"/>
            <a:chExt cx="3017520" cy="739140"/>
          </a:xfrm>
        </p:grpSpPr>
        <p:sp>
          <p:nvSpPr>
            <p:cNvPr id="6" name="object 6"/>
            <p:cNvSpPr/>
            <p:nvPr/>
          </p:nvSpPr>
          <p:spPr>
            <a:xfrm>
              <a:off x="8574107" y="4136991"/>
              <a:ext cx="3004820" cy="726440"/>
            </a:xfrm>
            <a:custGeom>
              <a:avLst/>
              <a:gdLst/>
              <a:ahLst/>
              <a:cxnLst/>
              <a:rect l="l" t="t" r="r" b="b"/>
              <a:pathLst>
                <a:path w="3004820" h="726439">
                  <a:moveTo>
                    <a:pt x="2883194" y="725998"/>
                  </a:moveTo>
                  <a:lnTo>
                    <a:pt x="120999" y="725998"/>
                  </a:lnTo>
                  <a:lnTo>
                    <a:pt x="73901" y="716489"/>
                  </a:lnTo>
                  <a:lnTo>
                    <a:pt x="35440" y="690557"/>
                  </a:lnTo>
                  <a:lnTo>
                    <a:pt x="9508" y="652096"/>
                  </a:lnTo>
                  <a:lnTo>
                    <a:pt x="0" y="604998"/>
                  </a:lnTo>
                  <a:lnTo>
                    <a:pt x="0" y="120999"/>
                  </a:lnTo>
                  <a:lnTo>
                    <a:pt x="9508" y="73901"/>
                  </a:lnTo>
                  <a:lnTo>
                    <a:pt x="35440" y="35440"/>
                  </a:lnTo>
                  <a:lnTo>
                    <a:pt x="73901" y="9508"/>
                  </a:lnTo>
                  <a:lnTo>
                    <a:pt x="120999" y="0"/>
                  </a:lnTo>
                  <a:lnTo>
                    <a:pt x="2883194" y="0"/>
                  </a:lnTo>
                  <a:lnTo>
                    <a:pt x="2929503" y="9212"/>
                  </a:lnTo>
                  <a:lnTo>
                    <a:pt x="2968744" y="35449"/>
                  </a:lnTo>
                  <a:lnTo>
                    <a:pt x="2994981" y="74709"/>
                  </a:lnTo>
                  <a:lnTo>
                    <a:pt x="3004193" y="120999"/>
                  </a:lnTo>
                  <a:lnTo>
                    <a:pt x="3004193" y="604998"/>
                  </a:lnTo>
                  <a:lnTo>
                    <a:pt x="2994684" y="652096"/>
                  </a:lnTo>
                  <a:lnTo>
                    <a:pt x="2968753" y="690557"/>
                  </a:lnTo>
                  <a:lnTo>
                    <a:pt x="2930292" y="716489"/>
                  </a:lnTo>
                  <a:lnTo>
                    <a:pt x="2883194" y="725998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74107" y="4136991"/>
              <a:ext cx="3004820" cy="726440"/>
            </a:xfrm>
            <a:custGeom>
              <a:avLst/>
              <a:gdLst/>
              <a:ahLst/>
              <a:cxnLst/>
              <a:rect l="l" t="t" r="r" b="b"/>
              <a:pathLst>
                <a:path w="3004820" h="726439">
                  <a:moveTo>
                    <a:pt x="0" y="120999"/>
                  </a:moveTo>
                  <a:lnTo>
                    <a:pt x="9508" y="73901"/>
                  </a:lnTo>
                  <a:lnTo>
                    <a:pt x="35440" y="35440"/>
                  </a:lnTo>
                  <a:lnTo>
                    <a:pt x="73901" y="9508"/>
                  </a:lnTo>
                  <a:lnTo>
                    <a:pt x="120999" y="0"/>
                  </a:lnTo>
                  <a:lnTo>
                    <a:pt x="2883194" y="0"/>
                  </a:lnTo>
                  <a:lnTo>
                    <a:pt x="2929503" y="9212"/>
                  </a:lnTo>
                  <a:lnTo>
                    <a:pt x="2968744" y="35449"/>
                  </a:lnTo>
                  <a:lnTo>
                    <a:pt x="2994981" y="74709"/>
                  </a:lnTo>
                  <a:lnTo>
                    <a:pt x="3004193" y="120999"/>
                  </a:lnTo>
                  <a:lnTo>
                    <a:pt x="3004193" y="604998"/>
                  </a:lnTo>
                  <a:lnTo>
                    <a:pt x="2994684" y="652096"/>
                  </a:lnTo>
                  <a:lnTo>
                    <a:pt x="2968753" y="690557"/>
                  </a:lnTo>
                  <a:lnTo>
                    <a:pt x="2930292" y="716489"/>
                  </a:lnTo>
                  <a:lnTo>
                    <a:pt x="2883194" y="725998"/>
                  </a:lnTo>
                  <a:lnTo>
                    <a:pt x="120999" y="725998"/>
                  </a:lnTo>
                  <a:lnTo>
                    <a:pt x="73901" y="716489"/>
                  </a:lnTo>
                  <a:lnTo>
                    <a:pt x="35440" y="690557"/>
                  </a:lnTo>
                  <a:lnTo>
                    <a:pt x="9508" y="652096"/>
                  </a:lnTo>
                  <a:lnTo>
                    <a:pt x="0" y="604998"/>
                  </a:lnTo>
                  <a:lnTo>
                    <a:pt x="0" y="1209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573740" y="4165616"/>
            <a:ext cx="3241040" cy="739140"/>
            <a:chOff x="4573740" y="4165616"/>
            <a:chExt cx="3241040" cy="739140"/>
          </a:xfrm>
        </p:grpSpPr>
        <p:sp>
          <p:nvSpPr>
            <p:cNvPr id="9" name="object 9"/>
            <p:cNvSpPr/>
            <p:nvPr/>
          </p:nvSpPr>
          <p:spPr>
            <a:xfrm>
              <a:off x="4580091" y="4171966"/>
              <a:ext cx="3228340" cy="726440"/>
            </a:xfrm>
            <a:custGeom>
              <a:avLst/>
              <a:gdLst/>
              <a:ahLst/>
              <a:cxnLst/>
              <a:rect l="l" t="t" r="r" b="b"/>
              <a:pathLst>
                <a:path w="3228340" h="726439">
                  <a:moveTo>
                    <a:pt x="3107293" y="725998"/>
                  </a:moveTo>
                  <a:lnTo>
                    <a:pt x="120999" y="725998"/>
                  </a:lnTo>
                  <a:lnTo>
                    <a:pt x="73901" y="716489"/>
                  </a:lnTo>
                  <a:lnTo>
                    <a:pt x="35440" y="690558"/>
                  </a:lnTo>
                  <a:lnTo>
                    <a:pt x="9508" y="652096"/>
                  </a:lnTo>
                  <a:lnTo>
                    <a:pt x="0" y="604998"/>
                  </a:lnTo>
                  <a:lnTo>
                    <a:pt x="0" y="120999"/>
                  </a:lnTo>
                  <a:lnTo>
                    <a:pt x="9508" y="73901"/>
                  </a:lnTo>
                  <a:lnTo>
                    <a:pt x="35440" y="35440"/>
                  </a:lnTo>
                  <a:lnTo>
                    <a:pt x="73901" y="9508"/>
                  </a:lnTo>
                  <a:lnTo>
                    <a:pt x="120999" y="0"/>
                  </a:lnTo>
                  <a:lnTo>
                    <a:pt x="3107293" y="0"/>
                  </a:lnTo>
                  <a:lnTo>
                    <a:pt x="3153603" y="9212"/>
                  </a:lnTo>
                  <a:lnTo>
                    <a:pt x="3192843" y="35449"/>
                  </a:lnTo>
                  <a:lnTo>
                    <a:pt x="3219081" y="74709"/>
                  </a:lnTo>
                  <a:lnTo>
                    <a:pt x="3228293" y="120999"/>
                  </a:lnTo>
                  <a:lnTo>
                    <a:pt x="3228293" y="604998"/>
                  </a:lnTo>
                  <a:lnTo>
                    <a:pt x="3218784" y="652096"/>
                  </a:lnTo>
                  <a:lnTo>
                    <a:pt x="3192853" y="690558"/>
                  </a:lnTo>
                  <a:lnTo>
                    <a:pt x="3154391" y="716489"/>
                  </a:lnTo>
                  <a:lnTo>
                    <a:pt x="3107293" y="725998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80090" y="4171966"/>
              <a:ext cx="3228340" cy="726440"/>
            </a:xfrm>
            <a:custGeom>
              <a:avLst/>
              <a:gdLst/>
              <a:ahLst/>
              <a:cxnLst/>
              <a:rect l="l" t="t" r="r" b="b"/>
              <a:pathLst>
                <a:path w="3228340" h="726439">
                  <a:moveTo>
                    <a:pt x="0" y="120999"/>
                  </a:moveTo>
                  <a:lnTo>
                    <a:pt x="9508" y="73901"/>
                  </a:lnTo>
                  <a:lnTo>
                    <a:pt x="35440" y="35440"/>
                  </a:lnTo>
                  <a:lnTo>
                    <a:pt x="73901" y="9508"/>
                  </a:lnTo>
                  <a:lnTo>
                    <a:pt x="120999" y="0"/>
                  </a:lnTo>
                  <a:lnTo>
                    <a:pt x="3107293" y="0"/>
                  </a:lnTo>
                  <a:lnTo>
                    <a:pt x="3153603" y="9212"/>
                  </a:lnTo>
                  <a:lnTo>
                    <a:pt x="3192843" y="35449"/>
                  </a:lnTo>
                  <a:lnTo>
                    <a:pt x="3219081" y="74709"/>
                  </a:lnTo>
                  <a:lnTo>
                    <a:pt x="3228293" y="120999"/>
                  </a:lnTo>
                  <a:lnTo>
                    <a:pt x="3228293" y="604998"/>
                  </a:lnTo>
                  <a:lnTo>
                    <a:pt x="3218784" y="652096"/>
                  </a:lnTo>
                  <a:lnTo>
                    <a:pt x="3192852" y="690557"/>
                  </a:lnTo>
                  <a:lnTo>
                    <a:pt x="3154391" y="716489"/>
                  </a:lnTo>
                  <a:lnTo>
                    <a:pt x="3107293" y="725998"/>
                  </a:lnTo>
                  <a:lnTo>
                    <a:pt x="120999" y="725998"/>
                  </a:lnTo>
                  <a:lnTo>
                    <a:pt x="73901" y="716489"/>
                  </a:lnTo>
                  <a:lnTo>
                    <a:pt x="35440" y="690557"/>
                  </a:lnTo>
                  <a:lnTo>
                    <a:pt x="9508" y="652096"/>
                  </a:lnTo>
                  <a:lnTo>
                    <a:pt x="0" y="604998"/>
                  </a:lnTo>
                  <a:lnTo>
                    <a:pt x="0" y="12099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655748" y="4812492"/>
            <a:ext cx="2965451" cy="4445"/>
          </a:xfrm>
          <a:custGeom>
            <a:avLst/>
            <a:gdLst/>
            <a:ahLst/>
            <a:cxnLst/>
            <a:rect l="l" t="t" r="r" b="b"/>
            <a:pathLst>
              <a:path w="2965450" h="4445">
                <a:moveTo>
                  <a:pt x="0" y="4199"/>
                </a:moveTo>
                <a:lnTo>
                  <a:pt x="2964894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6983" y="4753042"/>
            <a:ext cx="2991485" cy="10795"/>
          </a:xfrm>
          <a:custGeom>
            <a:avLst/>
            <a:gdLst/>
            <a:ahLst/>
            <a:cxnLst/>
            <a:rect l="l" t="t" r="r" b="b"/>
            <a:pathLst>
              <a:path w="2991484" h="10795">
                <a:moveTo>
                  <a:pt x="0" y="0"/>
                </a:moveTo>
                <a:lnTo>
                  <a:pt x="2991293" y="107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96641" y="4798967"/>
            <a:ext cx="3211831" cy="3175"/>
          </a:xfrm>
          <a:custGeom>
            <a:avLst/>
            <a:gdLst/>
            <a:ahLst/>
            <a:cxnLst/>
            <a:rect l="l" t="t" r="r" b="b"/>
            <a:pathLst>
              <a:path w="3211829" h="3175">
                <a:moveTo>
                  <a:pt x="0" y="2699"/>
                </a:moveTo>
                <a:lnTo>
                  <a:pt x="321179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50746" y="4330672"/>
            <a:ext cx="2135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Arithmetic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7856" y="4282047"/>
            <a:ext cx="1819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Logical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4524" y="4317022"/>
            <a:ext cx="2318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5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grpSp>
        <p:nvGrpSpPr>
          <p:cNvPr id="18" name="object 18"/>
          <p:cNvGrpSpPr/>
          <p:nvPr/>
        </p:nvGrpSpPr>
        <p:grpSpPr>
          <a:xfrm>
            <a:off x="4611791" y="1969478"/>
            <a:ext cx="2976245" cy="739140"/>
            <a:chOff x="4611790" y="1969478"/>
            <a:chExt cx="2976245" cy="739140"/>
          </a:xfrm>
        </p:grpSpPr>
        <p:sp>
          <p:nvSpPr>
            <p:cNvPr id="19" name="object 19"/>
            <p:cNvSpPr/>
            <p:nvPr/>
          </p:nvSpPr>
          <p:spPr>
            <a:xfrm>
              <a:off x="4618140" y="1975828"/>
              <a:ext cx="2948940" cy="726440"/>
            </a:xfrm>
            <a:custGeom>
              <a:avLst/>
              <a:gdLst/>
              <a:ahLst/>
              <a:cxnLst/>
              <a:rect l="l" t="t" r="r" b="b"/>
              <a:pathLst>
                <a:path w="2948940" h="726439">
                  <a:moveTo>
                    <a:pt x="2827394" y="725991"/>
                  </a:moveTo>
                  <a:lnTo>
                    <a:pt x="120999" y="725991"/>
                  </a:lnTo>
                  <a:lnTo>
                    <a:pt x="73901" y="716482"/>
                  </a:lnTo>
                  <a:lnTo>
                    <a:pt x="35440" y="690550"/>
                  </a:lnTo>
                  <a:lnTo>
                    <a:pt x="9508" y="652089"/>
                  </a:lnTo>
                  <a:lnTo>
                    <a:pt x="0" y="604991"/>
                  </a:lnTo>
                  <a:lnTo>
                    <a:pt x="0" y="121002"/>
                  </a:lnTo>
                  <a:lnTo>
                    <a:pt x="9508" y="73902"/>
                  </a:lnTo>
                  <a:lnTo>
                    <a:pt x="35440" y="35440"/>
                  </a:lnTo>
                  <a:lnTo>
                    <a:pt x="73901" y="9509"/>
                  </a:lnTo>
                  <a:lnTo>
                    <a:pt x="120999" y="0"/>
                  </a:lnTo>
                  <a:lnTo>
                    <a:pt x="2827394" y="0"/>
                  </a:lnTo>
                  <a:lnTo>
                    <a:pt x="2873703" y="9210"/>
                  </a:lnTo>
                  <a:lnTo>
                    <a:pt x="2912944" y="35439"/>
                  </a:lnTo>
                  <a:lnTo>
                    <a:pt x="2939181" y="74696"/>
                  </a:lnTo>
                  <a:lnTo>
                    <a:pt x="2948394" y="121002"/>
                  </a:lnTo>
                  <a:lnTo>
                    <a:pt x="2948394" y="604991"/>
                  </a:lnTo>
                  <a:lnTo>
                    <a:pt x="2938885" y="652089"/>
                  </a:lnTo>
                  <a:lnTo>
                    <a:pt x="2912953" y="690550"/>
                  </a:lnTo>
                  <a:lnTo>
                    <a:pt x="2874492" y="716482"/>
                  </a:lnTo>
                  <a:lnTo>
                    <a:pt x="2827394" y="725991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8140" y="1975828"/>
              <a:ext cx="2948940" cy="726440"/>
            </a:xfrm>
            <a:custGeom>
              <a:avLst/>
              <a:gdLst/>
              <a:ahLst/>
              <a:cxnLst/>
              <a:rect l="l" t="t" r="r" b="b"/>
              <a:pathLst>
                <a:path w="2948940" h="726439">
                  <a:moveTo>
                    <a:pt x="0" y="121002"/>
                  </a:moveTo>
                  <a:lnTo>
                    <a:pt x="9508" y="73902"/>
                  </a:lnTo>
                  <a:lnTo>
                    <a:pt x="35440" y="35440"/>
                  </a:lnTo>
                  <a:lnTo>
                    <a:pt x="73901" y="9509"/>
                  </a:lnTo>
                  <a:lnTo>
                    <a:pt x="120999" y="0"/>
                  </a:lnTo>
                  <a:lnTo>
                    <a:pt x="2827394" y="0"/>
                  </a:lnTo>
                  <a:lnTo>
                    <a:pt x="2873703" y="9210"/>
                  </a:lnTo>
                  <a:lnTo>
                    <a:pt x="2912944" y="35439"/>
                  </a:lnTo>
                  <a:lnTo>
                    <a:pt x="2939181" y="74696"/>
                  </a:lnTo>
                  <a:lnTo>
                    <a:pt x="2948394" y="121002"/>
                  </a:lnTo>
                  <a:lnTo>
                    <a:pt x="2948394" y="604991"/>
                  </a:lnTo>
                  <a:lnTo>
                    <a:pt x="2938885" y="652089"/>
                  </a:lnTo>
                  <a:lnTo>
                    <a:pt x="2912953" y="690550"/>
                  </a:lnTo>
                  <a:lnTo>
                    <a:pt x="2874492" y="716482"/>
                  </a:lnTo>
                  <a:lnTo>
                    <a:pt x="2827394" y="725991"/>
                  </a:lnTo>
                  <a:lnTo>
                    <a:pt x="120999" y="725991"/>
                  </a:lnTo>
                  <a:lnTo>
                    <a:pt x="73901" y="716482"/>
                  </a:lnTo>
                  <a:lnTo>
                    <a:pt x="35440" y="690550"/>
                  </a:lnTo>
                  <a:lnTo>
                    <a:pt x="9508" y="652089"/>
                  </a:lnTo>
                  <a:lnTo>
                    <a:pt x="0" y="604991"/>
                  </a:lnTo>
                  <a:lnTo>
                    <a:pt x="0" y="121002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8140" y="2602694"/>
              <a:ext cx="2965450" cy="4445"/>
            </a:xfrm>
            <a:custGeom>
              <a:avLst/>
              <a:gdLst/>
              <a:ahLst/>
              <a:cxnLst/>
              <a:rect l="l" t="t" r="r" b="b"/>
              <a:pathLst>
                <a:path w="2965450" h="4444">
                  <a:moveTo>
                    <a:pt x="0" y="4199"/>
                  </a:moveTo>
                  <a:lnTo>
                    <a:pt x="2964894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12110" y="2120876"/>
            <a:ext cx="10267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36445" y="2867446"/>
            <a:ext cx="2195195" cy="1275715"/>
            <a:chOff x="2536444" y="2867444"/>
            <a:chExt cx="2195195" cy="1275715"/>
          </a:xfrm>
        </p:grpSpPr>
        <p:sp>
          <p:nvSpPr>
            <p:cNvPr id="24" name="object 24"/>
            <p:cNvSpPr/>
            <p:nvPr/>
          </p:nvSpPr>
          <p:spPr>
            <a:xfrm>
              <a:off x="2620819" y="2876969"/>
              <a:ext cx="2101215" cy="1213485"/>
            </a:xfrm>
            <a:custGeom>
              <a:avLst/>
              <a:gdLst/>
              <a:ahLst/>
              <a:cxnLst/>
              <a:rect l="l" t="t" r="r" b="b"/>
              <a:pathLst>
                <a:path w="2101215" h="1213485">
                  <a:moveTo>
                    <a:pt x="2100920" y="0"/>
                  </a:moveTo>
                  <a:lnTo>
                    <a:pt x="0" y="1213047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6444" y="4053241"/>
              <a:ext cx="109649" cy="895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215209" y="2832444"/>
            <a:ext cx="2183131" cy="1268730"/>
            <a:chOff x="7215210" y="2832444"/>
            <a:chExt cx="2183130" cy="1268730"/>
          </a:xfrm>
        </p:grpSpPr>
        <p:sp>
          <p:nvSpPr>
            <p:cNvPr id="27" name="object 27"/>
            <p:cNvSpPr/>
            <p:nvPr/>
          </p:nvSpPr>
          <p:spPr>
            <a:xfrm>
              <a:off x="7224735" y="2841969"/>
              <a:ext cx="2089150" cy="1206500"/>
            </a:xfrm>
            <a:custGeom>
              <a:avLst/>
              <a:gdLst/>
              <a:ahLst/>
              <a:cxnLst/>
              <a:rect l="l" t="t" r="r" b="b"/>
              <a:pathLst>
                <a:path w="2089150" h="1206500">
                  <a:moveTo>
                    <a:pt x="0" y="0"/>
                  </a:moveTo>
                  <a:lnTo>
                    <a:pt x="2088920" y="1206147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88381" y="4011341"/>
              <a:ext cx="109649" cy="89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51338" y="2854221"/>
            <a:ext cx="82551" cy="1288415"/>
            <a:chOff x="6051337" y="2854219"/>
            <a:chExt cx="82550" cy="1288415"/>
          </a:xfrm>
        </p:grpSpPr>
        <p:sp>
          <p:nvSpPr>
            <p:cNvPr id="30" name="object 30"/>
            <p:cNvSpPr/>
            <p:nvPr/>
          </p:nvSpPr>
          <p:spPr>
            <a:xfrm>
              <a:off x="6092337" y="2854219"/>
              <a:ext cx="0" cy="1191895"/>
            </a:xfrm>
            <a:custGeom>
              <a:avLst/>
              <a:gdLst/>
              <a:ahLst/>
              <a:cxnLst/>
              <a:rect l="l" t="t" r="r" b="b"/>
              <a:pathLst>
                <a:path h="1191895">
                  <a:moveTo>
                    <a:pt x="0" y="0"/>
                  </a:moveTo>
                  <a:lnTo>
                    <a:pt x="0" y="1191897"/>
                  </a:lnTo>
                </a:path>
              </a:pathLst>
            </a:custGeom>
            <a:ln w="19049">
              <a:solidFill>
                <a:srgbClr val="4454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51337" y="4036591"/>
              <a:ext cx="81999" cy="105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123" y="1709723"/>
            <a:ext cx="3032760" cy="4713605"/>
            <a:chOff x="510123" y="1709721"/>
            <a:chExt cx="3032760" cy="4713605"/>
          </a:xfrm>
        </p:grpSpPr>
        <p:sp>
          <p:nvSpPr>
            <p:cNvPr id="3" name="object 3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2456995" y="4700390"/>
                  </a:move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2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5"/>
                  </a:lnTo>
                  <a:lnTo>
                    <a:pt x="52806" y="4430833"/>
                  </a:lnTo>
                  <a:lnTo>
                    <a:pt x="34345" y="4389834"/>
                  </a:lnTo>
                  <a:lnTo>
                    <a:pt x="19628" y="4346945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5"/>
                  </a:lnTo>
                  <a:lnTo>
                    <a:pt x="2914050" y="4389834"/>
                  </a:lnTo>
                  <a:lnTo>
                    <a:pt x="2895590" y="4430833"/>
                  </a:lnTo>
                  <a:lnTo>
                    <a:pt x="2873592" y="4469735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2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0" y="491409"/>
                  </a:move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4"/>
                  </a:lnTo>
                  <a:lnTo>
                    <a:pt x="2914050" y="4389834"/>
                  </a:lnTo>
                  <a:lnTo>
                    <a:pt x="2895590" y="4430832"/>
                  </a:lnTo>
                  <a:lnTo>
                    <a:pt x="2873592" y="4469734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1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1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4"/>
                  </a:lnTo>
                  <a:lnTo>
                    <a:pt x="52806" y="4430832"/>
                  </a:lnTo>
                  <a:lnTo>
                    <a:pt x="34345" y="4389834"/>
                  </a:lnTo>
                  <a:lnTo>
                    <a:pt x="19628" y="4346944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4886" y="2481420"/>
              <a:ext cx="2965450" cy="4445"/>
            </a:xfrm>
            <a:custGeom>
              <a:avLst/>
              <a:gdLst/>
              <a:ahLst/>
              <a:cxnLst/>
              <a:rect l="l" t="t" r="r" b="b"/>
              <a:pathLst>
                <a:path w="2965450" h="4444">
                  <a:moveTo>
                    <a:pt x="0" y="4199"/>
                  </a:moveTo>
                  <a:lnTo>
                    <a:pt x="2964881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9458" y="1895724"/>
            <a:ext cx="2135505" cy="3775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Arithmetic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 dirty="0">
              <a:latin typeface="RobotoRegular"/>
              <a:cs typeface="RobotoRegular"/>
            </a:endParaRPr>
          </a:p>
          <a:p>
            <a:pPr marL="32131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Addition</a:t>
            </a:r>
            <a:r>
              <a:rPr sz="1800" spc="42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+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32131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Subtraction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–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321310" indent="-252095">
              <a:lnSpc>
                <a:spcPct val="100000"/>
              </a:lnSpc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Multiplication</a:t>
            </a:r>
            <a:r>
              <a:rPr sz="1800" spc="-2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*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321310" indent="-252095">
              <a:lnSpc>
                <a:spcPct val="100000"/>
              </a:lnSpc>
              <a:buFont typeface="Arial"/>
              <a:buChar char="•"/>
              <a:tabLst>
                <a:tab pos="321310" algn="l"/>
                <a:tab pos="32194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Division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321310" indent="-249554">
              <a:lnSpc>
                <a:spcPct val="100000"/>
              </a:lnSpc>
              <a:buChar char="•"/>
              <a:tabLst>
                <a:tab pos="321310" algn="l"/>
                <a:tab pos="32194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Modulo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%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RobotoRegular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321310" indent="-249554">
              <a:lnSpc>
                <a:spcPct val="100000"/>
              </a:lnSpc>
              <a:buChar char="•"/>
              <a:tabLst>
                <a:tab pos="321310" algn="l"/>
                <a:tab pos="32194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Floor division</a:t>
            </a:r>
            <a:r>
              <a:rPr sz="1800" spc="-3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r>
              <a:rPr lang="en-IN"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9681" y="5940035"/>
            <a:ext cx="1028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•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148" y="5940036"/>
            <a:ext cx="12274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Exponent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**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8309" y="709348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6470" y="2265518"/>
            <a:ext cx="12372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Addition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1800" y="2265018"/>
            <a:ext cx="4414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5785" y="2254972"/>
            <a:ext cx="915035" cy="300082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RobotoRegular"/>
                <a:cs typeface="RobotoRegular"/>
              </a:rPr>
              <a:t>3 + 5 +</a:t>
            </a:r>
            <a:r>
              <a:rPr sz="1800" spc="-10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6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5306" y="2265018"/>
            <a:ext cx="4635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14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4352" y="2830041"/>
            <a:ext cx="20265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</a:tabLst>
            </a:pPr>
            <a:r>
              <a:rPr sz="1800" b="1" spc="-5" dirty="0">
                <a:latin typeface="Roboto"/>
                <a:cs typeface="Roboto"/>
              </a:rPr>
              <a:t>Subt</a:t>
            </a:r>
            <a:r>
              <a:rPr sz="1800" b="1" spc="-30" dirty="0">
                <a:latin typeface="Roboto"/>
                <a:cs typeface="Roboto"/>
              </a:rPr>
              <a:t>r</a:t>
            </a:r>
            <a:r>
              <a:rPr sz="1800" b="1" spc="-5" dirty="0">
                <a:latin typeface="Roboto"/>
                <a:cs typeface="Roboto"/>
              </a:rPr>
              <a:t>actio</a:t>
            </a:r>
            <a:r>
              <a:rPr sz="1800" b="1" dirty="0">
                <a:latin typeface="Roboto"/>
                <a:cs typeface="Roboto"/>
              </a:rPr>
              <a:t>n	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210" y="2864571"/>
            <a:ext cx="915035" cy="243656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1889"/>
              </a:lnSpc>
            </a:pPr>
            <a:r>
              <a:rPr sz="1800" dirty="0">
                <a:latin typeface="RobotoRegular"/>
                <a:cs typeface="RobotoRegular"/>
              </a:rPr>
              <a:t>6 - 4 -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2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7021" y="2817467"/>
            <a:ext cx="3359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9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0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1423" y="1709723"/>
            <a:ext cx="2961640" cy="4713605"/>
            <a:chOff x="581423" y="1709721"/>
            <a:chExt cx="2961640" cy="4713605"/>
          </a:xfrm>
        </p:grpSpPr>
        <p:sp>
          <p:nvSpPr>
            <p:cNvPr id="10" name="object 10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2456995" y="4700390"/>
                  </a:move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2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5"/>
                  </a:lnTo>
                  <a:lnTo>
                    <a:pt x="52806" y="4430833"/>
                  </a:lnTo>
                  <a:lnTo>
                    <a:pt x="34345" y="4389834"/>
                  </a:lnTo>
                  <a:lnTo>
                    <a:pt x="19628" y="4346945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5"/>
                  </a:lnTo>
                  <a:lnTo>
                    <a:pt x="2914050" y="4389834"/>
                  </a:lnTo>
                  <a:lnTo>
                    <a:pt x="2895590" y="4430833"/>
                  </a:lnTo>
                  <a:lnTo>
                    <a:pt x="2873592" y="4469735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2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0" y="491409"/>
                  </a:move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4"/>
                  </a:lnTo>
                  <a:lnTo>
                    <a:pt x="2914050" y="4389834"/>
                  </a:lnTo>
                  <a:lnTo>
                    <a:pt x="2895590" y="4430832"/>
                  </a:lnTo>
                  <a:lnTo>
                    <a:pt x="2873592" y="4469734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1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1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4"/>
                  </a:lnTo>
                  <a:lnTo>
                    <a:pt x="52806" y="4430832"/>
                  </a:lnTo>
                  <a:lnTo>
                    <a:pt x="34345" y="4389834"/>
                  </a:lnTo>
                  <a:lnTo>
                    <a:pt x="19628" y="4346944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06666" y="2608822"/>
            <a:ext cx="1367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Addition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+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6667" y="3161272"/>
            <a:ext cx="1951642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Subtraction</a:t>
            </a:r>
            <a:r>
              <a:rPr sz="1800" spc="-2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–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Multiplication</a:t>
            </a:r>
            <a:r>
              <a:rPr sz="18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*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Division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Modulo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%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RobotoRegular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Floor division</a:t>
            </a:r>
            <a:r>
              <a:rPr sz="1800" spc="-7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n-IN" sz="1800" spc="-7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4885" y="2481422"/>
            <a:ext cx="2965451" cy="4445"/>
          </a:xfrm>
          <a:custGeom>
            <a:avLst/>
            <a:gdLst/>
            <a:ahLst/>
            <a:cxnLst/>
            <a:rect l="l" t="t" r="r" b="b"/>
            <a:pathLst>
              <a:path w="2965450" h="4444">
                <a:moveTo>
                  <a:pt x="0" y="4199"/>
                </a:moveTo>
                <a:lnTo>
                  <a:pt x="2964881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58309" y="709348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17" name="object 17"/>
          <p:cNvSpPr txBox="1"/>
          <p:nvPr/>
        </p:nvSpPr>
        <p:spPr>
          <a:xfrm>
            <a:off x="1009681" y="5940035"/>
            <a:ext cx="1028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•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8148" y="5940036"/>
            <a:ext cx="12274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Exponent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**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458" y="1895724"/>
            <a:ext cx="2135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Arithmetic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7334" y="2265018"/>
            <a:ext cx="11020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Addition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2265018"/>
            <a:ext cx="5938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5785" y="2254972"/>
            <a:ext cx="915035" cy="300082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RobotoRegular"/>
                <a:cs typeface="RobotoRegular"/>
              </a:rPr>
              <a:t>3 + 5 +</a:t>
            </a:r>
            <a:r>
              <a:rPr sz="1800" spc="-10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6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5306" y="2265018"/>
            <a:ext cx="4635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14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0" y="2817467"/>
            <a:ext cx="1874179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</a:tabLst>
            </a:pPr>
            <a:r>
              <a:rPr sz="1800" b="1" spc="-5" dirty="0">
                <a:latin typeface="Roboto"/>
                <a:cs typeface="Roboto"/>
              </a:rPr>
              <a:t>Subt</a:t>
            </a:r>
            <a:r>
              <a:rPr sz="1800" b="1" spc="-30" dirty="0">
                <a:latin typeface="Roboto"/>
                <a:cs typeface="Roboto"/>
              </a:rPr>
              <a:t>r</a:t>
            </a:r>
            <a:r>
              <a:rPr sz="1800" b="1" spc="-5" dirty="0">
                <a:latin typeface="Roboto"/>
                <a:cs typeface="Roboto"/>
              </a:rPr>
              <a:t>actio</a:t>
            </a:r>
            <a:r>
              <a:rPr sz="1800" b="1" dirty="0">
                <a:latin typeface="Roboto"/>
                <a:cs typeface="Roboto"/>
              </a:rPr>
              <a:t>n	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Roboto"/>
                <a:cs typeface="Roboto"/>
              </a:rPr>
              <a:t>Multiplication</a:t>
            </a:r>
            <a:r>
              <a:rPr sz="1800" b="1" spc="-8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54150" algn="l"/>
              </a:tabLst>
            </a:pPr>
            <a:r>
              <a:rPr sz="1800" b="1" spc="-5" dirty="0">
                <a:latin typeface="Roboto"/>
                <a:cs typeface="Roboto"/>
              </a:rPr>
              <a:t>Division	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210" y="2864571"/>
            <a:ext cx="915035" cy="243656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1889"/>
              </a:lnSpc>
            </a:pPr>
            <a:r>
              <a:rPr sz="1800" dirty="0">
                <a:latin typeface="RobotoRegular"/>
                <a:cs typeface="RobotoRegular"/>
              </a:rPr>
              <a:t>6 - 4 -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2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7021" y="2817467"/>
            <a:ext cx="3359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9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0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6311" y="3397970"/>
            <a:ext cx="915035" cy="2564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2039"/>
              </a:lnSpc>
            </a:pPr>
            <a:r>
              <a:rPr sz="1800" dirty="0">
                <a:latin typeface="RobotoRegular"/>
                <a:cs typeface="RobotoRegular"/>
              </a:rPr>
              <a:t>3 * 5 *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6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7797" y="3369916"/>
            <a:ext cx="4635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90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4761" y="3931368"/>
            <a:ext cx="915035" cy="280846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0"/>
              </a:spcBef>
            </a:pPr>
            <a:r>
              <a:rPr sz="1800" dirty="0">
                <a:latin typeface="RobotoRegular"/>
                <a:cs typeface="RobotoRegular"/>
              </a:rPr>
              <a:t>5 /</a:t>
            </a:r>
            <a:r>
              <a:rPr sz="1800" spc="-4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35325" y="3922364"/>
            <a:ext cx="6521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1.67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1423" y="1709723"/>
            <a:ext cx="2961640" cy="4713605"/>
            <a:chOff x="581423" y="1709721"/>
            <a:chExt cx="2961640" cy="4713605"/>
          </a:xfrm>
        </p:grpSpPr>
        <p:sp>
          <p:nvSpPr>
            <p:cNvPr id="14" name="object 14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2456995" y="4700390"/>
                  </a:move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2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5"/>
                  </a:lnTo>
                  <a:lnTo>
                    <a:pt x="52806" y="4430833"/>
                  </a:lnTo>
                  <a:lnTo>
                    <a:pt x="34345" y="4389834"/>
                  </a:lnTo>
                  <a:lnTo>
                    <a:pt x="19628" y="4346945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5"/>
                  </a:lnTo>
                  <a:lnTo>
                    <a:pt x="2914050" y="4389834"/>
                  </a:lnTo>
                  <a:lnTo>
                    <a:pt x="2895590" y="4430833"/>
                  </a:lnTo>
                  <a:lnTo>
                    <a:pt x="2873592" y="4469735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2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0" y="491409"/>
                  </a:move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4"/>
                  </a:lnTo>
                  <a:lnTo>
                    <a:pt x="2914050" y="4389834"/>
                  </a:lnTo>
                  <a:lnTo>
                    <a:pt x="2895590" y="4430832"/>
                  </a:lnTo>
                  <a:lnTo>
                    <a:pt x="2873592" y="4469734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1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1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4"/>
                  </a:lnTo>
                  <a:lnTo>
                    <a:pt x="52806" y="4430832"/>
                  </a:lnTo>
                  <a:lnTo>
                    <a:pt x="34345" y="4389834"/>
                  </a:lnTo>
                  <a:lnTo>
                    <a:pt x="19628" y="4346944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06666" y="2608822"/>
            <a:ext cx="1367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Addition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+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6667" y="3161271"/>
            <a:ext cx="1649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Subtraction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–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6667" y="3713720"/>
            <a:ext cx="1812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Multiplication</a:t>
            </a:r>
            <a:r>
              <a:rPr sz="18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6666" y="4266170"/>
            <a:ext cx="1951643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Division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spcBef>
                <a:spcPts val="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Modulo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%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RobotoRegular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spcBef>
                <a:spcPts val="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Floor division</a:t>
            </a:r>
            <a:r>
              <a:rPr sz="1800" spc="-8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n-IN" sz="1800" spc="-85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4885" y="2481422"/>
            <a:ext cx="2965451" cy="4445"/>
          </a:xfrm>
          <a:custGeom>
            <a:avLst/>
            <a:gdLst/>
            <a:ahLst/>
            <a:cxnLst/>
            <a:rect l="l" t="t" r="r" b="b"/>
            <a:pathLst>
              <a:path w="2965450" h="4444">
                <a:moveTo>
                  <a:pt x="0" y="4199"/>
                </a:moveTo>
                <a:lnTo>
                  <a:pt x="2964881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958309" y="709348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23" name="object 23"/>
          <p:cNvSpPr txBox="1"/>
          <p:nvPr/>
        </p:nvSpPr>
        <p:spPr>
          <a:xfrm>
            <a:off x="1009681" y="5940035"/>
            <a:ext cx="1028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•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8148" y="5940036"/>
            <a:ext cx="12274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Exponent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**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9458" y="1895724"/>
            <a:ext cx="2135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Arithmetic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7334" y="2265018"/>
            <a:ext cx="11782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Addition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5622" y="2265018"/>
            <a:ext cx="3757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5785" y="2254972"/>
            <a:ext cx="915035" cy="300082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RobotoRegular"/>
                <a:cs typeface="RobotoRegular"/>
              </a:rPr>
              <a:t>3 + 5 +</a:t>
            </a:r>
            <a:r>
              <a:rPr sz="1800" spc="-10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6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5306" y="2265018"/>
            <a:ext cx="4635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14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7334" y="2817468"/>
            <a:ext cx="186406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</a:tabLst>
            </a:pPr>
            <a:r>
              <a:rPr sz="1800" b="1" spc="-5" dirty="0">
                <a:latin typeface="Roboto"/>
                <a:cs typeface="Roboto"/>
              </a:rPr>
              <a:t>Subt</a:t>
            </a:r>
            <a:r>
              <a:rPr sz="1800" b="1" spc="-30" dirty="0">
                <a:latin typeface="Roboto"/>
                <a:cs typeface="Roboto"/>
              </a:rPr>
              <a:t>r</a:t>
            </a:r>
            <a:r>
              <a:rPr sz="1800" b="1" spc="-5" dirty="0">
                <a:latin typeface="Roboto"/>
                <a:cs typeface="Roboto"/>
              </a:rPr>
              <a:t>actio</a:t>
            </a:r>
            <a:r>
              <a:rPr sz="1800" b="1" dirty="0">
                <a:latin typeface="Roboto"/>
                <a:cs typeface="Roboto"/>
              </a:rPr>
              <a:t>n	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Roboto"/>
                <a:cs typeface="Roboto"/>
              </a:rPr>
              <a:t>Multiplication</a:t>
            </a:r>
            <a:r>
              <a:rPr sz="1800" b="1" spc="-8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210" y="2864571"/>
            <a:ext cx="915035" cy="243656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1889"/>
              </a:lnSpc>
            </a:pPr>
            <a:r>
              <a:rPr sz="1800" dirty="0">
                <a:latin typeface="RobotoRegular"/>
                <a:cs typeface="RobotoRegular"/>
              </a:rPr>
              <a:t>6 - 4 -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2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7021" y="2817467"/>
            <a:ext cx="3359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9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0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6311" y="3397970"/>
            <a:ext cx="915035" cy="2564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2039"/>
              </a:lnSpc>
            </a:pPr>
            <a:r>
              <a:rPr sz="1800" dirty="0">
                <a:latin typeface="RobotoRegular"/>
                <a:cs typeface="RobotoRegular"/>
              </a:rPr>
              <a:t>3 * 5 *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6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7797" y="3369916"/>
            <a:ext cx="4635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90</a:t>
            </a:r>
            <a:endParaRPr sz="1800">
              <a:latin typeface="RobotoRegular"/>
              <a:cs typeface="RobotoRegular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79992"/>
              </p:ext>
            </p:extLst>
          </p:nvPr>
        </p:nvGraphicFramePr>
        <p:xfrm>
          <a:off x="5508283" y="3931367"/>
          <a:ext cx="3395979" cy="1642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5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Division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-&gt;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3810" marB="0">
                    <a:lnR w="9525">
                      <a:solidFill>
                        <a:srgbClr val="4454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5 /</a:t>
                      </a:r>
                      <a:r>
                        <a:rPr sz="1800" spc="-4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3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381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=</a:t>
                      </a:r>
                      <a:r>
                        <a:rPr sz="1800" spc="-7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spc="-5" dirty="0">
                          <a:latin typeface="RobotoRegular"/>
                          <a:cs typeface="RobotoRegular"/>
                        </a:rPr>
                        <a:t>1.67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3810" marB="0">
                    <a:lnL w="9525">
                      <a:solidFill>
                        <a:srgbClr val="4454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099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Modulo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-&gt;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2860" marB="0">
                    <a:lnR w="9525">
                      <a:solidFill>
                        <a:srgbClr val="4454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5 %</a:t>
                      </a:r>
                      <a:r>
                        <a:rPr sz="1800" spc="-4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3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=</a:t>
                      </a:r>
                      <a:r>
                        <a:rPr sz="180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2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454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Floor</a:t>
                      </a:r>
                      <a:r>
                        <a:rPr sz="1800" b="1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spc="-5" dirty="0">
                          <a:latin typeface="Roboto"/>
                          <a:cs typeface="Roboto"/>
                        </a:rPr>
                        <a:t>Division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-&gt;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41910" marB="0">
                    <a:lnR w="9525">
                      <a:solidFill>
                        <a:srgbClr val="4454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5 /</a:t>
                      </a:r>
                      <a:r>
                        <a:rPr lang="en-IN" sz="1800" dirty="0">
                          <a:latin typeface="RobotoRegular"/>
                          <a:cs typeface="RobotoRegular"/>
                        </a:rPr>
                        <a:t>/</a:t>
                      </a:r>
                      <a:r>
                        <a:rPr sz="1800" spc="5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3</a:t>
                      </a:r>
                    </a:p>
                  </a:txBody>
                  <a:tcPr marL="0" marR="0" marT="4191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=</a:t>
                      </a:r>
                      <a:r>
                        <a:rPr sz="180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1</a:t>
                      </a:r>
                    </a:p>
                  </a:txBody>
                  <a:tcPr marL="0" marR="0" marT="41910" marB="0">
                    <a:lnL w="9525">
                      <a:solidFill>
                        <a:srgbClr val="4454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81423" y="1709723"/>
            <a:ext cx="2961640" cy="4713605"/>
            <a:chOff x="581423" y="1709721"/>
            <a:chExt cx="2961640" cy="4713605"/>
          </a:xfrm>
        </p:grpSpPr>
        <p:sp>
          <p:nvSpPr>
            <p:cNvPr id="13" name="object 13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2456995" y="4700390"/>
                  </a:move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2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5"/>
                  </a:lnTo>
                  <a:lnTo>
                    <a:pt x="52806" y="4430833"/>
                  </a:lnTo>
                  <a:lnTo>
                    <a:pt x="34345" y="4389834"/>
                  </a:lnTo>
                  <a:lnTo>
                    <a:pt x="19628" y="4346945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5"/>
                  </a:lnTo>
                  <a:lnTo>
                    <a:pt x="2914050" y="4389834"/>
                  </a:lnTo>
                  <a:lnTo>
                    <a:pt x="2895590" y="4430833"/>
                  </a:lnTo>
                  <a:lnTo>
                    <a:pt x="2873592" y="4469735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2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0" y="491409"/>
                  </a:move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4"/>
                  </a:lnTo>
                  <a:lnTo>
                    <a:pt x="2914050" y="4389834"/>
                  </a:lnTo>
                  <a:lnTo>
                    <a:pt x="2895590" y="4430832"/>
                  </a:lnTo>
                  <a:lnTo>
                    <a:pt x="2873592" y="4469734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1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1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4"/>
                  </a:lnTo>
                  <a:lnTo>
                    <a:pt x="52806" y="4430832"/>
                  </a:lnTo>
                  <a:lnTo>
                    <a:pt x="34345" y="4389834"/>
                  </a:lnTo>
                  <a:lnTo>
                    <a:pt x="19628" y="4346944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06666" y="2608822"/>
            <a:ext cx="1367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Addition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+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667" y="3161271"/>
            <a:ext cx="1649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Subtraction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–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6667" y="3713720"/>
            <a:ext cx="1951642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Multiplication</a:t>
            </a:r>
            <a:r>
              <a:rPr sz="18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*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Division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spcBef>
                <a:spcPts val="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Modulo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%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RobotoRegular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Floor division</a:t>
            </a:r>
            <a:r>
              <a:rPr sz="1800" spc="-7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n-IN" sz="1800" spc="-7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4885" y="2481422"/>
            <a:ext cx="2965451" cy="4445"/>
          </a:xfrm>
          <a:custGeom>
            <a:avLst/>
            <a:gdLst/>
            <a:ahLst/>
            <a:cxnLst/>
            <a:rect l="l" t="t" r="r" b="b"/>
            <a:pathLst>
              <a:path w="2965450" h="4444">
                <a:moveTo>
                  <a:pt x="0" y="4199"/>
                </a:moveTo>
                <a:lnTo>
                  <a:pt x="2964881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58309" y="709348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21" name="object 21"/>
          <p:cNvSpPr txBox="1"/>
          <p:nvPr/>
        </p:nvSpPr>
        <p:spPr>
          <a:xfrm>
            <a:off x="1009681" y="5940035"/>
            <a:ext cx="1028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•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58148" y="5940036"/>
            <a:ext cx="12274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Exponent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**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9458" y="1895724"/>
            <a:ext cx="2135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Arithmetic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7334" y="2265018"/>
            <a:ext cx="10258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Addition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5622" y="2265018"/>
            <a:ext cx="2606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65785" y="2254972"/>
            <a:ext cx="915035" cy="300082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latin typeface="RobotoRegular"/>
                <a:cs typeface="RobotoRegular"/>
              </a:rPr>
              <a:t>3 + 5 +</a:t>
            </a:r>
            <a:r>
              <a:rPr sz="1800" spc="-10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6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5306" y="2265018"/>
            <a:ext cx="4635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14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7334" y="2817468"/>
            <a:ext cx="186406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</a:tabLst>
            </a:pPr>
            <a:r>
              <a:rPr sz="1800" b="1" spc="-5" dirty="0">
                <a:latin typeface="Roboto"/>
                <a:cs typeface="Roboto"/>
              </a:rPr>
              <a:t>Subt</a:t>
            </a:r>
            <a:r>
              <a:rPr sz="1800" b="1" spc="-30" dirty="0">
                <a:latin typeface="Roboto"/>
                <a:cs typeface="Roboto"/>
              </a:rPr>
              <a:t>r</a:t>
            </a:r>
            <a:r>
              <a:rPr sz="1800" b="1" spc="-5" dirty="0">
                <a:latin typeface="Roboto"/>
                <a:cs typeface="Roboto"/>
              </a:rPr>
              <a:t>actio</a:t>
            </a:r>
            <a:r>
              <a:rPr sz="1800" b="1" dirty="0">
                <a:latin typeface="Roboto"/>
                <a:cs typeface="Roboto"/>
              </a:rPr>
              <a:t>n	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Roboto"/>
                <a:cs typeface="Roboto"/>
              </a:rPr>
              <a:t>Multiplication</a:t>
            </a:r>
            <a:r>
              <a:rPr sz="1800" b="1" spc="-80" dirty="0">
                <a:latin typeface="Roboto"/>
                <a:cs typeface="Roboto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3210" y="2864571"/>
            <a:ext cx="915035" cy="243656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1889"/>
              </a:lnSpc>
            </a:pPr>
            <a:r>
              <a:rPr sz="1800" dirty="0">
                <a:latin typeface="RobotoRegular"/>
                <a:cs typeface="RobotoRegular"/>
              </a:rPr>
              <a:t>6 - 4 -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2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7021" y="2817467"/>
            <a:ext cx="3359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90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0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6311" y="3397970"/>
            <a:ext cx="915035" cy="2564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2039"/>
              </a:lnSpc>
            </a:pPr>
            <a:r>
              <a:rPr sz="1800" dirty="0">
                <a:latin typeface="RobotoRegular"/>
                <a:cs typeface="RobotoRegular"/>
              </a:rPr>
              <a:t>3 * 5 *</a:t>
            </a:r>
            <a:r>
              <a:rPr sz="1800" spc="-9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6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7797" y="3369916"/>
            <a:ext cx="4635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90</a:t>
            </a:r>
            <a:endParaRPr sz="1800">
              <a:latin typeface="RobotoRegular"/>
              <a:cs typeface="RobotoRegular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87089"/>
              </p:ext>
            </p:extLst>
          </p:nvPr>
        </p:nvGraphicFramePr>
        <p:xfrm>
          <a:off x="5508283" y="3931367"/>
          <a:ext cx="3395979" cy="1642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5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50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Division</a:t>
                      </a:r>
                      <a:endParaRPr sz="1800" dirty="0">
                        <a:latin typeface="Roboto"/>
                        <a:cs typeface="Roboto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-&gt;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3810" marB="0">
                    <a:lnR w="9525">
                      <a:solidFill>
                        <a:srgbClr val="4454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5 /</a:t>
                      </a:r>
                      <a:r>
                        <a:rPr sz="1800" spc="-4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3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381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=</a:t>
                      </a:r>
                      <a:r>
                        <a:rPr sz="1800" spc="-7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spc="-5" dirty="0">
                          <a:latin typeface="RobotoRegular"/>
                          <a:cs typeface="RobotoRegular"/>
                        </a:rPr>
                        <a:t>1.67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3810" marB="0">
                    <a:lnL w="9525">
                      <a:solidFill>
                        <a:srgbClr val="4454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5099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Modulo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-&gt;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2860" marB="0">
                    <a:lnR w="9525">
                      <a:solidFill>
                        <a:srgbClr val="4454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5 %</a:t>
                      </a:r>
                      <a:r>
                        <a:rPr sz="1800" spc="-4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3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125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=</a:t>
                      </a:r>
                      <a:r>
                        <a:rPr sz="180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2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454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445469"/>
                      </a:solidFill>
                      <a:prstDash val="solid"/>
                    </a:lnT>
                    <a:lnB w="9525">
                      <a:solidFill>
                        <a:srgbClr val="44546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6207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Roboto"/>
                          <a:cs typeface="Roboto"/>
                        </a:rPr>
                        <a:t>Floor</a:t>
                      </a:r>
                      <a:r>
                        <a:rPr sz="1800" b="1" spc="-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800" b="1" spc="-5" dirty="0">
                          <a:latin typeface="Roboto"/>
                          <a:cs typeface="Roboto"/>
                        </a:rPr>
                        <a:t>Division</a:t>
                      </a:r>
                      <a:endParaRPr sz="1800">
                        <a:latin typeface="Roboto"/>
                        <a:cs typeface="Robo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RobotoRegular"/>
                          <a:cs typeface="RobotoRegular"/>
                        </a:rPr>
                        <a:t>-&gt;</a:t>
                      </a:r>
                      <a:endParaRPr sz="1800">
                        <a:latin typeface="RobotoRegular"/>
                        <a:cs typeface="RobotoRegular"/>
                      </a:endParaRPr>
                    </a:p>
                  </a:txBody>
                  <a:tcPr marL="0" marR="0" marT="41910" marB="0">
                    <a:lnR w="9525">
                      <a:solidFill>
                        <a:srgbClr val="44546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5 /</a:t>
                      </a:r>
                      <a:r>
                        <a:rPr lang="en-IN" sz="1800" dirty="0">
                          <a:latin typeface="RobotoRegular"/>
                          <a:cs typeface="RobotoRegular"/>
                        </a:rPr>
                        <a:t>/</a:t>
                      </a:r>
                      <a:r>
                        <a:rPr sz="1800" spc="5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3</a:t>
                      </a:r>
                    </a:p>
                  </a:txBody>
                  <a:tcPr marL="0" marR="0" marT="41910" marB="0">
                    <a:lnL w="9525">
                      <a:solidFill>
                        <a:srgbClr val="445469"/>
                      </a:solidFill>
                      <a:prstDash val="solid"/>
                    </a:lnL>
                    <a:lnR w="9525">
                      <a:solidFill>
                        <a:srgbClr val="445469"/>
                      </a:solidFill>
                      <a:prstDash val="solid"/>
                    </a:lnR>
                    <a:lnT w="9525">
                      <a:solidFill>
                        <a:srgbClr val="445469"/>
                      </a:solidFill>
                      <a:prstDash val="solid"/>
                    </a:lnT>
                    <a:solidFill>
                      <a:srgbClr val="C9D6E1"/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14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RobotoRegular"/>
                          <a:cs typeface="RobotoRegular"/>
                        </a:rPr>
                        <a:t>=</a:t>
                      </a:r>
                      <a:r>
                        <a:rPr sz="1800" spc="-20" dirty="0">
                          <a:latin typeface="RobotoRegular"/>
                          <a:cs typeface="RobotoRegular"/>
                        </a:rPr>
                        <a:t> </a:t>
                      </a:r>
                      <a:r>
                        <a:rPr sz="1800" dirty="0">
                          <a:latin typeface="RobotoRegular"/>
                          <a:cs typeface="RobotoRegular"/>
                        </a:rPr>
                        <a:t>1</a:t>
                      </a:r>
                    </a:p>
                  </a:txBody>
                  <a:tcPr marL="0" marR="0" marT="41910" marB="0">
                    <a:lnL w="9525">
                      <a:solidFill>
                        <a:srgbClr val="44546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527333" y="5579711"/>
            <a:ext cx="11020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Roboto"/>
                <a:cs typeface="Roboto"/>
              </a:rPr>
              <a:t>Exponent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5228" y="5579711"/>
            <a:ext cx="2810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-&gt;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4761" y="5607764"/>
            <a:ext cx="915035" cy="256480"/>
          </a:xfrm>
          <a:prstGeom prst="rect">
            <a:avLst/>
          </a:prstGeom>
          <a:solidFill>
            <a:srgbClr val="0B4679">
              <a:alpha val="21908"/>
            </a:srgbClr>
          </a:solidFill>
          <a:ln w="9524">
            <a:solidFill>
              <a:srgbClr val="44546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>
              <a:lnSpc>
                <a:spcPts val="2039"/>
              </a:lnSpc>
            </a:pPr>
            <a:r>
              <a:rPr sz="1800" dirty="0">
                <a:latin typeface="RobotoRegular"/>
                <a:cs typeface="RobotoRegular"/>
              </a:rPr>
              <a:t>5 </a:t>
            </a:r>
            <a:r>
              <a:rPr sz="1800" spc="-5" dirty="0">
                <a:latin typeface="RobotoRegular"/>
                <a:cs typeface="RobotoRegular"/>
              </a:rPr>
              <a:t>**</a:t>
            </a:r>
            <a:r>
              <a:rPr sz="1800" spc="-45" dirty="0">
                <a:latin typeface="RobotoRegular"/>
                <a:cs typeface="RobotoRegular"/>
              </a:rPr>
              <a:t> </a:t>
            </a:r>
            <a:r>
              <a:rPr sz="1800" dirty="0">
                <a:latin typeface="RobotoRegular"/>
                <a:cs typeface="RobotoRegular"/>
              </a:rPr>
              <a:t>3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4107" y="5579711"/>
            <a:ext cx="5918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RobotoRegular"/>
                <a:cs typeface="RobotoRegular"/>
              </a:rPr>
              <a:t>=</a:t>
            </a:r>
            <a:r>
              <a:rPr sz="1800" spc="-85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125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1423" y="1709723"/>
            <a:ext cx="2961640" cy="4713605"/>
            <a:chOff x="581423" y="1709721"/>
            <a:chExt cx="2961640" cy="4713605"/>
          </a:xfrm>
        </p:grpSpPr>
        <p:sp>
          <p:nvSpPr>
            <p:cNvPr id="17" name="object 17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2456995" y="4700390"/>
                  </a:move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2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5"/>
                  </a:lnTo>
                  <a:lnTo>
                    <a:pt x="52806" y="4430833"/>
                  </a:lnTo>
                  <a:lnTo>
                    <a:pt x="34345" y="4389834"/>
                  </a:lnTo>
                  <a:lnTo>
                    <a:pt x="19628" y="4346945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5"/>
                  </a:lnTo>
                  <a:lnTo>
                    <a:pt x="2914050" y="4389834"/>
                  </a:lnTo>
                  <a:lnTo>
                    <a:pt x="2895590" y="4430833"/>
                  </a:lnTo>
                  <a:lnTo>
                    <a:pt x="2873592" y="4469735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2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773" y="1716071"/>
              <a:ext cx="2948940" cy="4700905"/>
            </a:xfrm>
            <a:custGeom>
              <a:avLst/>
              <a:gdLst/>
              <a:ahLst/>
              <a:cxnLst/>
              <a:rect l="l" t="t" r="r" b="b"/>
              <a:pathLst>
                <a:path w="2948940" h="4700905">
                  <a:moveTo>
                    <a:pt x="0" y="491409"/>
                  </a:moveTo>
                  <a:lnTo>
                    <a:pt x="2249" y="444083"/>
                  </a:lnTo>
                  <a:lnTo>
                    <a:pt x="8860" y="398030"/>
                  </a:lnTo>
                  <a:lnTo>
                    <a:pt x="19628" y="353455"/>
                  </a:lnTo>
                  <a:lnTo>
                    <a:pt x="34345" y="310565"/>
                  </a:lnTo>
                  <a:lnTo>
                    <a:pt x="52806" y="269566"/>
                  </a:lnTo>
                  <a:lnTo>
                    <a:pt x="74805" y="230663"/>
                  </a:lnTo>
                  <a:lnTo>
                    <a:pt x="100136" y="194063"/>
                  </a:lnTo>
                  <a:lnTo>
                    <a:pt x="128593" y="159971"/>
                  </a:lnTo>
                  <a:lnTo>
                    <a:pt x="159971" y="128593"/>
                  </a:lnTo>
                  <a:lnTo>
                    <a:pt x="194063" y="100136"/>
                  </a:lnTo>
                  <a:lnTo>
                    <a:pt x="230663" y="74805"/>
                  </a:lnTo>
                  <a:lnTo>
                    <a:pt x="269566" y="52806"/>
                  </a:lnTo>
                  <a:lnTo>
                    <a:pt x="310565" y="34345"/>
                  </a:lnTo>
                  <a:lnTo>
                    <a:pt x="353455" y="19628"/>
                  </a:lnTo>
                  <a:lnTo>
                    <a:pt x="398030" y="8860"/>
                  </a:lnTo>
                  <a:lnTo>
                    <a:pt x="444083" y="2249"/>
                  </a:lnTo>
                  <a:lnTo>
                    <a:pt x="491409" y="0"/>
                  </a:lnTo>
                  <a:lnTo>
                    <a:pt x="2456995" y="0"/>
                  </a:lnTo>
                  <a:lnTo>
                    <a:pt x="2505562" y="2404"/>
                  </a:lnTo>
                  <a:lnTo>
                    <a:pt x="2553306" y="9529"/>
                  </a:lnTo>
                  <a:lnTo>
                    <a:pt x="2599905" y="21240"/>
                  </a:lnTo>
                  <a:lnTo>
                    <a:pt x="2645038" y="37405"/>
                  </a:lnTo>
                  <a:lnTo>
                    <a:pt x="2688382" y="57890"/>
                  </a:lnTo>
                  <a:lnTo>
                    <a:pt x="2729617" y="82561"/>
                  </a:lnTo>
                  <a:lnTo>
                    <a:pt x="2768419" y="111286"/>
                  </a:lnTo>
                  <a:lnTo>
                    <a:pt x="2804469" y="143929"/>
                  </a:lnTo>
                  <a:lnTo>
                    <a:pt x="2837110" y="179974"/>
                  </a:lnTo>
                  <a:lnTo>
                    <a:pt x="2865833" y="218774"/>
                  </a:lnTo>
                  <a:lnTo>
                    <a:pt x="2890503" y="260008"/>
                  </a:lnTo>
                  <a:lnTo>
                    <a:pt x="2910987" y="303354"/>
                  </a:lnTo>
                  <a:lnTo>
                    <a:pt x="2927152" y="348489"/>
                  </a:lnTo>
                  <a:lnTo>
                    <a:pt x="2938864" y="395092"/>
                  </a:lnTo>
                  <a:lnTo>
                    <a:pt x="2945989" y="442839"/>
                  </a:lnTo>
                  <a:lnTo>
                    <a:pt x="2948394" y="491409"/>
                  </a:lnTo>
                  <a:lnTo>
                    <a:pt x="2948394" y="4208991"/>
                  </a:lnTo>
                  <a:lnTo>
                    <a:pt x="2946144" y="4256317"/>
                  </a:lnTo>
                  <a:lnTo>
                    <a:pt x="2939533" y="4302370"/>
                  </a:lnTo>
                  <a:lnTo>
                    <a:pt x="2928767" y="4346944"/>
                  </a:lnTo>
                  <a:lnTo>
                    <a:pt x="2914050" y="4389834"/>
                  </a:lnTo>
                  <a:lnTo>
                    <a:pt x="2895590" y="4430832"/>
                  </a:lnTo>
                  <a:lnTo>
                    <a:pt x="2873592" y="4469734"/>
                  </a:lnTo>
                  <a:lnTo>
                    <a:pt x="2848261" y="4506334"/>
                  </a:lnTo>
                  <a:lnTo>
                    <a:pt x="2819805" y="4540425"/>
                  </a:lnTo>
                  <a:lnTo>
                    <a:pt x="2788428" y="4571801"/>
                  </a:lnTo>
                  <a:lnTo>
                    <a:pt x="2754337" y="4600258"/>
                  </a:lnTo>
                  <a:lnTo>
                    <a:pt x="2717738" y="4625588"/>
                  </a:lnTo>
                  <a:lnTo>
                    <a:pt x="2678836" y="4647586"/>
                  </a:lnTo>
                  <a:lnTo>
                    <a:pt x="2637837" y="4666047"/>
                  </a:lnTo>
                  <a:lnTo>
                    <a:pt x="2594948" y="4680763"/>
                  </a:lnTo>
                  <a:lnTo>
                    <a:pt x="2550374" y="4691530"/>
                  </a:lnTo>
                  <a:lnTo>
                    <a:pt x="2504321" y="4698141"/>
                  </a:lnTo>
                  <a:lnTo>
                    <a:pt x="2456995" y="4700390"/>
                  </a:lnTo>
                  <a:lnTo>
                    <a:pt x="491409" y="4700390"/>
                  </a:lnTo>
                  <a:lnTo>
                    <a:pt x="444083" y="4698141"/>
                  </a:lnTo>
                  <a:lnTo>
                    <a:pt x="398030" y="4691530"/>
                  </a:lnTo>
                  <a:lnTo>
                    <a:pt x="353455" y="4680763"/>
                  </a:lnTo>
                  <a:lnTo>
                    <a:pt x="310565" y="4666047"/>
                  </a:lnTo>
                  <a:lnTo>
                    <a:pt x="269566" y="4647586"/>
                  </a:lnTo>
                  <a:lnTo>
                    <a:pt x="230663" y="4625588"/>
                  </a:lnTo>
                  <a:lnTo>
                    <a:pt x="194063" y="4600258"/>
                  </a:lnTo>
                  <a:lnTo>
                    <a:pt x="159971" y="4571801"/>
                  </a:lnTo>
                  <a:lnTo>
                    <a:pt x="128593" y="4540425"/>
                  </a:lnTo>
                  <a:lnTo>
                    <a:pt x="100136" y="4506334"/>
                  </a:lnTo>
                  <a:lnTo>
                    <a:pt x="74805" y="4469734"/>
                  </a:lnTo>
                  <a:lnTo>
                    <a:pt x="52806" y="4430832"/>
                  </a:lnTo>
                  <a:lnTo>
                    <a:pt x="34345" y="4389834"/>
                  </a:lnTo>
                  <a:lnTo>
                    <a:pt x="19628" y="4346944"/>
                  </a:lnTo>
                  <a:lnTo>
                    <a:pt x="8860" y="4302370"/>
                  </a:lnTo>
                  <a:lnTo>
                    <a:pt x="2249" y="4256317"/>
                  </a:lnTo>
                  <a:lnTo>
                    <a:pt x="0" y="4208991"/>
                  </a:lnTo>
                  <a:lnTo>
                    <a:pt x="0" y="491409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06666" y="2608822"/>
            <a:ext cx="1367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Addition</a:t>
            </a:r>
            <a:r>
              <a:rPr sz="1800" spc="35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+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6667" y="3161271"/>
            <a:ext cx="1649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Subtraction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–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6667" y="3713720"/>
            <a:ext cx="1951642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Multiplication</a:t>
            </a:r>
            <a:r>
              <a:rPr sz="1800" spc="-7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*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Division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spcBef>
                <a:spcPts val="5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Modulo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%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RobotoRegular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49554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Floor division</a:t>
            </a:r>
            <a:r>
              <a:rPr sz="1800" spc="-7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lang="en-IN" sz="1800" spc="-7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/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4885" y="2481422"/>
            <a:ext cx="2965451" cy="4445"/>
          </a:xfrm>
          <a:custGeom>
            <a:avLst/>
            <a:gdLst/>
            <a:ahLst/>
            <a:cxnLst/>
            <a:rect l="l" t="t" r="r" b="b"/>
            <a:pathLst>
              <a:path w="2965450" h="4444">
                <a:moveTo>
                  <a:pt x="0" y="4199"/>
                </a:moveTo>
                <a:lnTo>
                  <a:pt x="2964881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958309" y="709348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sp>
        <p:nvSpPr>
          <p:cNvPr id="25" name="object 25"/>
          <p:cNvSpPr txBox="1"/>
          <p:nvPr/>
        </p:nvSpPr>
        <p:spPr>
          <a:xfrm>
            <a:off x="1009681" y="5940035"/>
            <a:ext cx="1028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•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8148" y="5940036"/>
            <a:ext cx="122745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Exponent</a:t>
            </a:r>
            <a:r>
              <a:rPr sz="1800" spc="-8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**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458" y="1895724"/>
            <a:ext cx="21355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Arithmetic</a:t>
            </a:r>
            <a:r>
              <a:rPr sz="1800" spc="-4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Operators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001" y="805600"/>
            <a:ext cx="57391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Different </a:t>
            </a:r>
            <a:r>
              <a:rPr sz="3600" spc="-30" dirty="0"/>
              <a:t>Types </a:t>
            </a:r>
            <a:r>
              <a:rPr sz="3600" spc="-5" dirty="0"/>
              <a:t>of</a:t>
            </a:r>
            <a:r>
              <a:rPr sz="3600" spc="-95" dirty="0"/>
              <a:t> </a:t>
            </a:r>
            <a:r>
              <a:rPr sz="3600" spc="-20" dirty="0"/>
              <a:t>Operators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63748" y="1955818"/>
            <a:ext cx="3241040" cy="4097020"/>
            <a:chOff x="763748" y="1955818"/>
            <a:chExt cx="3241040" cy="4097020"/>
          </a:xfrm>
        </p:grpSpPr>
        <p:sp>
          <p:nvSpPr>
            <p:cNvPr id="4" name="object 4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2690244" y="4083894"/>
                  </a:move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2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1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4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7" y="310796"/>
                  </a:lnTo>
                  <a:lnTo>
                    <a:pt x="3195791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1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2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7" y="4064674"/>
                  </a:lnTo>
                  <a:lnTo>
                    <a:pt x="2786957" y="4075225"/>
                  </a:lnTo>
                  <a:lnTo>
                    <a:pt x="2739217" y="4081695"/>
                  </a:lnTo>
                  <a:lnTo>
                    <a:pt x="2690244" y="4083894"/>
                  </a:lnTo>
                  <a:close/>
                </a:path>
              </a:pathLst>
            </a:custGeom>
            <a:solidFill>
              <a:srgbClr val="0B46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0098" y="1962168"/>
              <a:ext cx="3228340" cy="4084320"/>
            </a:xfrm>
            <a:custGeom>
              <a:avLst/>
              <a:gdLst/>
              <a:ahLst/>
              <a:cxnLst/>
              <a:rect l="l" t="t" r="r" b="b"/>
              <a:pathLst>
                <a:path w="3228340" h="4084320">
                  <a:moveTo>
                    <a:pt x="0" y="538051"/>
                  </a:moveTo>
                  <a:lnTo>
                    <a:pt x="2198" y="489078"/>
                  </a:lnTo>
                  <a:lnTo>
                    <a:pt x="8668" y="441336"/>
                  </a:lnTo>
                  <a:lnTo>
                    <a:pt x="19219" y="395017"/>
                  </a:lnTo>
                  <a:lnTo>
                    <a:pt x="33662" y="350309"/>
                  </a:lnTo>
                  <a:lnTo>
                    <a:pt x="51805" y="307402"/>
                  </a:lnTo>
                  <a:lnTo>
                    <a:pt x="73460" y="266487"/>
                  </a:lnTo>
                  <a:lnTo>
                    <a:pt x="98437" y="227754"/>
                  </a:lnTo>
                  <a:lnTo>
                    <a:pt x="126544" y="191393"/>
                  </a:lnTo>
                  <a:lnTo>
                    <a:pt x="157593" y="157592"/>
                  </a:lnTo>
                  <a:lnTo>
                    <a:pt x="191394" y="126543"/>
                  </a:lnTo>
                  <a:lnTo>
                    <a:pt x="227756" y="98436"/>
                  </a:lnTo>
                  <a:lnTo>
                    <a:pt x="266490" y="73460"/>
                  </a:lnTo>
                  <a:lnTo>
                    <a:pt x="307405" y="51805"/>
                  </a:lnTo>
                  <a:lnTo>
                    <a:pt x="350312" y="33662"/>
                  </a:lnTo>
                  <a:lnTo>
                    <a:pt x="395021" y="19219"/>
                  </a:lnTo>
                  <a:lnTo>
                    <a:pt x="441342" y="8668"/>
                  </a:lnTo>
                  <a:lnTo>
                    <a:pt x="489084" y="2198"/>
                  </a:lnTo>
                  <a:lnTo>
                    <a:pt x="538058" y="0"/>
                  </a:lnTo>
                  <a:lnTo>
                    <a:pt x="2690244" y="0"/>
                  </a:lnTo>
                  <a:lnTo>
                    <a:pt x="2737553" y="2082"/>
                  </a:lnTo>
                  <a:lnTo>
                    <a:pt x="2784180" y="8261"/>
                  </a:lnTo>
                  <a:lnTo>
                    <a:pt x="2829879" y="18434"/>
                  </a:lnTo>
                  <a:lnTo>
                    <a:pt x="2874401" y="32498"/>
                  </a:lnTo>
                  <a:lnTo>
                    <a:pt x="2917499" y="50351"/>
                  </a:lnTo>
                  <a:lnTo>
                    <a:pt x="2958925" y="71890"/>
                  </a:lnTo>
                  <a:lnTo>
                    <a:pt x="2998431" y="97012"/>
                  </a:lnTo>
                  <a:lnTo>
                    <a:pt x="3035770" y="125614"/>
                  </a:lnTo>
                  <a:lnTo>
                    <a:pt x="3070693" y="157594"/>
                  </a:lnTo>
                  <a:lnTo>
                    <a:pt x="3102672" y="192519"/>
                  </a:lnTo>
                  <a:lnTo>
                    <a:pt x="3131275" y="229860"/>
                  </a:lnTo>
                  <a:lnTo>
                    <a:pt x="3156397" y="269368"/>
                  </a:lnTo>
                  <a:lnTo>
                    <a:pt x="3177936" y="310796"/>
                  </a:lnTo>
                  <a:lnTo>
                    <a:pt x="3195790" y="353895"/>
                  </a:lnTo>
                  <a:lnTo>
                    <a:pt x="3209856" y="398419"/>
                  </a:lnTo>
                  <a:lnTo>
                    <a:pt x="3220030" y="444117"/>
                  </a:lnTo>
                  <a:lnTo>
                    <a:pt x="3226210" y="490744"/>
                  </a:lnTo>
                  <a:lnTo>
                    <a:pt x="3228293" y="538051"/>
                  </a:lnTo>
                  <a:lnTo>
                    <a:pt x="3228293" y="3545820"/>
                  </a:lnTo>
                  <a:lnTo>
                    <a:pt x="3226094" y="3594796"/>
                  </a:lnTo>
                  <a:lnTo>
                    <a:pt x="3219624" y="3642540"/>
                  </a:lnTo>
                  <a:lnTo>
                    <a:pt x="3209073" y="3688863"/>
                  </a:lnTo>
                  <a:lnTo>
                    <a:pt x="3194631" y="3733573"/>
                  </a:lnTo>
                  <a:lnTo>
                    <a:pt x="3176487" y="3776481"/>
                  </a:lnTo>
                  <a:lnTo>
                    <a:pt x="3154832" y="3817398"/>
                  </a:lnTo>
                  <a:lnTo>
                    <a:pt x="3129856" y="3856133"/>
                  </a:lnTo>
                  <a:lnTo>
                    <a:pt x="3101748" y="3892496"/>
                  </a:lnTo>
                  <a:lnTo>
                    <a:pt x="3070700" y="3926297"/>
                  </a:lnTo>
                  <a:lnTo>
                    <a:pt x="3036899" y="3957347"/>
                  </a:lnTo>
                  <a:lnTo>
                    <a:pt x="3000538" y="3985455"/>
                  </a:lnTo>
                  <a:lnTo>
                    <a:pt x="2961805" y="4010432"/>
                  </a:lnTo>
                  <a:lnTo>
                    <a:pt x="2920890" y="4032087"/>
                  </a:lnTo>
                  <a:lnTo>
                    <a:pt x="2877984" y="4050231"/>
                  </a:lnTo>
                  <a:lnTo>
                    <a:pt x="2833276" y="4064674"/>
                  </a:lnTo>
                  <a:lnTo>
                    <a:pt x="2786957" y="4075225"/>
                  </a:lnTo>
                  <a:lnTo>
                    <a:pt x="2739216" y="4081695"/>
                  </a:lnTo>
                  <a:lnTo>
                    <a:pt x="2690244" y="4083894"/>
                  </a:lnTo>
                  <a:lnTo>
                    <a:pt x="538058" y="4083894"/>
                  </a:lnTo>
                  <a:lnTo>
                    <a:pt x="489084" y="4081695"/>
                  </a:lnTo>
                  <a:lnTo>
                    <a:pt x="441342" y="4075225"/>
                  </a:lnTo>
                  <a:lnTo>
                    <a:pt x="395021" y="4064674"/>
                  </a:lnTo>
                  <a:lnTo>
                    <a:pt x="350312" y="4050231"/>
                  </a:lnTo>
                  <a:lnTo>
                    <a:pt x="307405" y="4032087"/>
                  </a:lnTo>
                  <a:lnTo>
                    <a:pt x="266490" y="4010432"/>
                  </a:lnTo>
                  <a:lnTo>
                    <a:pt x="227756" y="3985455"/>
                  </a:lnTo>
                  <a:lnTo>
                    <a:pt x="191394" y="3957347"/>
                  </a:lnTo>
                  <a:lnTo>
                    <a:pt x="157593" y="3926297"/>
                  </a:lnTo>
                  <a:lnTo>
                    <a:pt x="126544" y="3892496"/>
                  </a:lnTo>
                  <a:lnTo>
                    <a:pt x="98437" y="3856133"/>
                  </a:lnTo>
                  <a:lnTo>
                    <a:pt x="73460" y="3817398"/>
                  </a:lnTo>
                  <a:lnTo>
                    <a:pt x="51805" y="3776481"/>
                  </a:lnTo>
                  <a:lnTo>
                    <a:pt x="33662" y="3733573"/>
                  </a:lnTo>
                  <a:lnTo>
                    <a:pt x="19219" y="3688863"/>
                  </a:lnTo>
                  <a:lnTo>
                    <a:pt x="8668" y="3642540"/>
                  </a:lnTo>
                  <a:lnTo>
                    <a:pt x="2198" y="3594796"/>
                  </a:lnTo>
                  <a:lnTo>
                    <a:pt x="0" y="3545820"/>
                  </a:lnTo>
                  <a:lnTo>
                    <a:pt x="0" y="538051"/>
                  </a:lnTo>
                  <a:close/>
                </a:path>
              </a:pathLst>
            </a:custGeom>
            <a:ln w="12699">
              <a:solidFill>
                <a:srgbClr val="427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653" y="2665369"/>
              <a:ext cx="3211830" cy="3175"/>
            </a:xfrm>
            <a:custGeom>
              <a:avLst/>
              <a:gdLst/>
              <a:ahLst/>
              <a:cxnLst/>
              <a:rect l="l" t="t" r="r" b="b"/>
              <a:pathLst>
                <a:path w="3211829" h="3175">
                  <a:moveTo>
                    <a:pt x="0" y="2699"/>
                  </a:moveTo>
                  <a:lnTo>
                    <a:pt x="3211788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7390" y="2183428"/>
            <a:ext cx="3237409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Comparison</a:t>
            </a:r>
            <a:r>
              <a:rPr sz="1800" spc="-15" dirty="0">
                <a:solidFill>
                  <a:srgbClr val="FFFFFF"/>
                </a:solidFill>
                <a:latin typeface="RobotoRegular"/>
                <a:cs typeface="RobotoRegular"/>
              </a:rPr>
              <a:t> Operators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</a:t>
            </a:r>
            <a:r>
              <a:rPr sz="1800" spc="43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&lt;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Less than or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</a:t>
            </a:r>
            <a:r>
              <a:rPr sz="1800" spc="-35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&lt;=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Equal to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==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dirty="0">
                <a:solidFill>
                  <a:srgbClr val="FFFFFF"/>
                </a:solidFill>
                <a:latin typeface="RobotoRegular"/>
                <a:cs typeface="RobotoRegular"/>
              </a:rPr>
              <a:t>&gt;</a:t>
            </a:r>
            <a:endParaRPr sz="1800" dirty="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•"/>
            </a:pPr>
            <a:endParaRPr sz="1800" dirty="0">
              <a:latin typeface="RobotoRegular"/>
              <a:cs typeface="RobotoRegular"/>
            </a:endParaRPr>
          </a:p>
          <a:p>
            <a:pPr marL="264160" indent="-252095">
              <a:lnSpc>
                <a:spcPct val="100000"/>
              </a:lnSpc>
              <a:buFont typeface="Arial"/>
              <a:buChar char="•"/>
              <a:tabLst>
                <a:tab pos="263525" algn="l"/>
                <a:tab pos="264795" algn="l"/>
              </a:tabLst>
            </a:pP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Greater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than or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&gt;=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392" y="5526224"/>
            <a:ext cx="10604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872" y="5521089"/>
            <a:ext cx="150368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Not equal </a:t>
            </a:r>
            <a:r>
              <a:rPr sz="1800" spc="-10" dirty="0">
                <a:solidFill>
                  <a:srgbClr val="FFFFFF"/>
                </a:solidFill>
                <a:latin typeface="RobotoRegular"/>
                <a:cs typeface="RobotoRegular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!=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1061</Words>
  <Application>Microsoft Office PowerPoint</Application>
  <PresentationFormat>Custom</PresentationFormat>
  <Paragraphs>434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Operators</vt:lpstr>
      <vt:lpstr>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Different Types of Operators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cp:lastModifiedBy>ITS-14</cp:lastModifiedBy>
  <cp:revision>4</cp:revision>
  <dcterms:created xsi:type="dcterms:W3CDTF">2021-11-18T15:09:31Z</dcterms:created>
  <dcterms:modified xsi:type="dcterms:W3CDTF">2022-06-20T04:19:49Z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