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31A7-6020-4D61-9C63-80146658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8EA00-9724-44E9-81E1-D57C1D28A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C674-600D-472C-8959-86879432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3D7E-D9CD-478D-9F2B-C1E20D3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36D4-CFF9-40AB-83E5-CFCB33F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C599-DF36-4BD6-8832-D4007B1F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C5F57-EF0F-42A9-8017-785E8AB2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2289-E79F-4D52-81A1-B990A860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521F-62D2-4C99-9565-18BDDEDB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956E-59DE-42A4-A77E-DEFBA0B6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6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7424D-63A6-413A-8A9D-39732A00F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0CF4C-C2BA-480D-853A-14A615121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BBB5-99F6-4AB2-9749-AF20DE43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375A-109C-4EC3-B909-B08FF71A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E5E1-3AD5-4A01-83DF-6611A5D0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67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34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8714-EFF6-42BC-AFC8-05CD697A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10CB-770D-4554-A6F6-FB3D16B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77AE-8229-40EE-81B5-3F5D6B64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3B46-5C31-4655-AD5C-4966BD7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F6A2E-625D-43DC-9D9D-A90D96A6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4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EDA5-7858-4FEF-835C-78AEED0D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2777-18CC-409C-9F42-6A4C32BE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948D-888F-4569-A3F5-727487C1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18B0-ED45-4076-92BC-B936FD89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DA99-4965-468D-B1D0-84CB4177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20CB-3ED8-4EB1-8B4C-5B905BF6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C41A-295D-4365-9CDE-9ADBA4EBD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4667-DC69-478A-AA7D-1E909E8F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D831-6F5D-4604-A2C0-5615B02D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628B8-18D3-4DDA-982A-6727A37E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B1238-611B-4480-B8C4-1DA52CCE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9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FAE3-C5AD-49F8-8F22-E96047A7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6B82B-A82E-4C5A-A296-F8051703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B51A2-0DC9-4106-9BB0-C4FC7BD20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15DDB-4430-4514-B76F-18BBC0376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CDC7A-3119-4A03-86E9-F7F2FD365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7D429-5643-4FA0-8208-AD14BEBA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D735-7385-4645-BB61-1F919095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63FF1-7E63-4570-B679-E56138F6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9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6FA5-3DE6-405F-BB4A-51118987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444CC-6A0E-44FC-A8E1-03C4884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E0BA0-F7EB-46A3-9FE9-7B2364C0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B0965-EAB3-42CD-8A3A-480D02AE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C0F9A-1F33-4999-B7A5-1CE4F374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F73C7-6CA8-4B66-B613-755FA454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7178-4E90-425F-9B8B-04C8595E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3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1C34-0EB4-4484-9CA9-934B1DFF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EB22-439D-487D-B107-751CD921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38DB-4CC4-462B-A414-7CD92C838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4220E-473D-4139-ABB3-26B4EEA1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17E62-DC5B-4A92-897E-7E1C6571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9EA26-337E-4A34-A769-48B464D4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BFC6-25B7-4F35-92E0-13B98B5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37FDA-0D72-4004-AEFF-D0C805663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B2444-97B6-4285-8EE9-AD7F67A8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2E6E3-8E61-482A-972A-4DEF561B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3AD80-96A0-4071-B6D6-F1AA77FF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C4064-B838-49D4-B4EB-33186386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FCF1B-3B23-4581-ABB4-97B2CB52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3DB4-8513-48AD-9C62-D2D5EF5A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860E-9361-4ED0-9DF8-2DD42CAA0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6667-B737-407E-97C6-4E45D992F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F4F37-36F0-4FCA-BA4D-D6DC3BBA5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9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311" y="3368511"/>
            <a:ext cx="44469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Looping</a:t>
            </a:r>
            <a:r>
              <a:rPr spc="-90" dirty="0"/>
              <a:t> </a:t>
            </a:r>
            <a:r>
              <a:rPr lang="en-IN" spc="-5"/>
              <a:t>Statements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918" y="2826182"/>
            <a:ext cx="1681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098" y="3224493"/>
            <a:ext cx="502412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latin typeface="RobotoRegular"/>
                <a:cs typeface="RobotoRegular"/>
              </a:rPr>
              <a:t>print “Python is </a:t>
            </a:r>
            <a:r>
              <a:rPr sz="1800" spc="-10" dirty="0">
                <a:latin typeface="RobotoRegular"/>
                <a:cs typeface="RobotoRegular"/>
              </a:rPr>
              <a:t>awesome” (repeat </a:t>
            </a:r>
            <a:r>
              <a:rPr sz="1800" spc="-5" dirty="0">
                <a:latin typeface="RobotoRegular"/>
                <a:cs typeface="RobotoRegular"/>
              </a:rPr>
              <a:t>1000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times)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967" y="805600"/>
            <a:ext cx="862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 Python: The for</a:t>
            </a:r>
            <a:r>
              <a:rPr sz="3600" spc="-135" dirty="0"/>
              <a:t> </a:t>
            </a:r>
            <a:r>
              <a:rPr sz="3600" spc="-5" dirty="0"/>
              <a:t>loop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7801832" y="2871997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1832" y="3146317"/>
            <a:ext cx="301371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493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for </a:t>
            </a:r>
            <a:r>
              <a:rPr sz="1800" dirty="0">
                <a:latin typeface="RobotoRegular"/>
                <a:cs typeface="RobotoRegular"/>
              </a:rPr>
              <a:t>i </a:t>
            </a:r>
            <a:r>
              <a:rPr sz="1800" spc="-5" dirty="0">
                <a:latin typeface="RobotoRegular"/>
                <a:cs typeface="RobotoRegular"/>
              </a:rPr>
              <a:t>in </a:t>
            </a:r>
            <a:r>
              <a:rPr sz="1800" spc="-10" dirty="0">
                <a:latin typeface="RobotoRegular"/>
                <a:cs typeface="RobotoRegular"/>
              </a:rPr>
              <a:t>range(1000):  </a:t>
            </a:r>
            <a:r>
              <a:rPr sz="1800" spc="-5" dirty="0">
                <a:latin typeface="RobotoRegular"/>
                <a:cs typeface="RobotoRegular"/>
              </a:rPr>
              <a:t>print(“Python is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awesome”)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0937" y="27722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698122" y="3219730"/>
            <a:ext cx="3206115" cy="1532255"/>
            <a:chOff x="7698122" y="3219730"/>
            <a:chExt cx="3206115" cy="1532255"/>
          </a:xfrm>
        </p:grpSpPr>
        <p:sp>
          <p:nvSpPr>
            <p:cNvPr id="9" name="object 9"/>
            <p:cNvSpPr/>
            <p:nvPr/>
          </p:nvSpPr>
          <p:spPr>
            <a:xfrm>
              <a:off x="7702884" y="3224493"/>
              <a:ext cx="3196590" cy="1522730"/>
            </a:xfrm>
            <a:custGeom>
              <a:avLst/>
              <a:gdLst/>
              <a:ahLst/>
              <a:cxnLst/>
              <a:rect l="l" t="t" r="r" b="b"/>
              <a:pathLst>
                <a:path w="3196590" h="1522729">
                  <a:moveTo>
                    <a:pt x="3196493" y="1522196"/>
                  </a:moveTo>
                  <a:lnTo>
                    <a:pt x="0" y="1522196"/>
                  </a:lnTo>
                  <a:lnTo>
                    <a:pt x="0" y="0"/>
                  </a:lnTo>
                  <a:lnTo>
                    <a:pt x="3196493" y="0"/>
                  </a:lnTo>
                  <a:lnTo>
                    <a:pt x="3196493" y="1522196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02884" y="3224493"/>
              <a:ext cx="3196590" cy="1522730"/>
            </a:xfrm>
            <a:custGeom>
              <a:avLst/>
              <a:gdLst/>
              <a:ahLst/>
              <a:cxnLst/>
              <a:rect l="l" t="t" r="r" b="b"/>
              <a:pathLst>
                <a:path w="3196590" h="1522729">
                  <a:moveTo>
                    <a:pt x="0" y="0"/>
                  </a:moveTo>
                  <a:lnTo>
                    <a:pt x="3196493" y="0"/>
                  </a:lnTo>
                  <a:lnTo>
                    <a:pt x="3196493" y="1522196"/>
                  </a:lnTo>
                  <a:lnTo>
                    <a:pt x="0" y="15221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57759" y="3765892"/>
              <a:ext cx="189865" cy="241935"/>
            </a:xfrm>
            <a:custGeom>
              <a:avLst/>
              <a:gdLst/>
              <a:ahLst/>
              <a:cxnLst/>
              <a:rect l="l" t="t" r="r" b="b"/>
              <a:pathLst>
                <a:path w="189865" h="241935">
                  <a:moveTo>
                    <a:pt x="189299" y="241799"/>
                  </a:moveTo>
                  <a:lnTo>
                    <a:pt x="0" y="241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241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8266" y="2231493"/>
            <a:ext cx="32045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Roboto"/>
                <a:cs typeface="Roboto"/>
              </a:rPr>
              <a:t>The ‘for’ loop in</a:t>
            </a:r>
            <a:r>
              <a:rPr sz="2000" b="1" spc="-50" dirty="0">
                <a:latin typeface="Roboto"/>
                <a:cs typeface="Roboto"/>
              </a:rPr>
              <a:t> </a:t>
            </a:r>
            <a:r>
              <a:rPr sz="2000" b="1" spc="-10" dirty="0">
                <a:latin typeface="Roboto"/>
                <a:cs typeface="Roboto"/>
              </a:rPr>
              <a:t>python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1459" y="5089175"/>
            <a:ext cx="129667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95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4 space  “indentation”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31883" y="3328693"/>
            <a:ext cx="2068830" cy="1848485"/>
            <a:chOff x="7831883" y="3328693"/>
            <a:chExt cx="2068830" cy="1848485"/>
          </a:xfrm>
        </p:grpSpPr>
        <p:sp>
          <p:nvSpPr>
            <p:cNvPr id="15" name="object 15"/>
            <p:cNvSpPr/>
            <p:nvPr/>
          </p:nvSpPr>
          <p:spPr>
            <a:xfrm>
              <a:off x="7841408" y="4121466"/>
              <a:ext cx="100330" cy="1045844"/>
            </a:xfrm>
            <a:custGeom>
              <a:avLst/>
              <a:gdLst/>
              <a:ahLst/>
              <a:cxnLst/>
              <a:rect l="l" t="t" r="r" b="b"/>
              <a:pathLst>
                <a:path w="100329" h="1045845">
                  <a:moveTo>
                    <a:pt x="0" y="1045722"/>
                  </a:moveTo>
                  <a:lnTo>
                    <a:pt x="100124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0683" y="4025891"/>
              <a:ext cx="81674" cy="108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79879" y="3338218"/>
              <a:ext cx="111125" cy="241935"/>
            </a:xfrm>
            <a:custGeom>
              <a:avLst/>
              <a:gdLst/>
              <a:ahLst/>
              <a:cxnLst/>
              <a:rect l="l" t="t" r="r" b="b"/>
              <a:pathLst>
                <a:path w="111125" h="241935">
                  <a:moveTo>
                    <a:pt x="0" y="0"/>
                  </a:moveTo>
                  <a:lnTo>
                    <a:pt x="110999" y="0"/>
                  </a:lnTo>
                  <a:lnTo>
                    <a:pt x="110999" y="241799"/>
                  </a:lnTo>
                  <a:lnTo>
                    <a:pt x="0" y="241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918" y="2826182"/>
            <a:ext cx="168108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5919" y="3235756"/>
            <a:ext cx="473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print “Python is </a:t>
            </a:r>
            <a:r>
              <a:rPr sz="1800" spc="-10" dirty="0">
                <a:latin typeface="RobotoRegular"/>
                <a:cs typeface="RobotoRegular"/>
              </a:rPr>
              <a:t>awesome” (repeat </a:t>
            </a:r>
            <a:r>
              <a:rPr sz="1800" spc="-5" dirty="0">
                <a:latin typeface="RobotoRegular"/>
                <a:cs typeface="RobotoRegular"/>
              </a:rPr>
              <a:t>1000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times)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967" y="805600"/>
            <a:ext cx="862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 Python: The for</a:t>
            </a:r>
            <a:r>
              <a:rPr sz="3600" spc="-135" dirty="0"/>
              <a:t> </a:t>
            </a:r>
            <a:r>
              <a:rPr sz="3600" spc="-5" dirty="0"/>
              <a:t>loop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916335" y="3219730"/>
            <a:ext cx="5033645" cy="1532255"/>
            <a:chOff x="916335" y="3219730"/>
            <a:chExt cx="5033645" cy="1532255"/>
          </a:xfrm>
        </p:grpSpPr>
        <p:sp>
          <p:nvSpPr>
            <p:cNvPr id="6" name="object 6"/>
            <p:cNvSpPr/>
            <p:nvPr/>
          </p:nvSpPr>
          <p:spPr>
            <a:xfrm>
              <a:off x="921098" y="3224493"/>
              <a:ext cx="5024120" cy="1522730"/>
            </a:xfrm>
            <a:custGeom>
              <a:avLst/>
              <a:gdLst/>
              <a:ahLst/>
              <a:cxnLst/>
              <a:rect l="l" t="t" r="r" b="b"/>
              <a:pathLst>
                <a:path w="5024120" h="1522729">
                  <a:moveTo>
                    <a:pt x="5024089" y="1522196"/>
                  </a:moveTo>
                  <a:lnTo>
                    <a:pt x="0" y="1522196"/>
                  </a:lnTo>
                  <a:lnTo>
                    <a:pt x="0" y="0"/>
                  </a:lnTo>
                  <a:lnTo>
                    <a:pt x="5024089" y="0"/>
                  </a:lnTo>
                  <a:lnTo>
                    <a:pt x="5024089" y="1522196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1098" y="3224493"/>
              <a:ext cx="5024120" cy="1522730"/>
            </a:xfrm>
            <a:custGeom>
              <a:avLst/>
              <a:gdLst/>
              <a:ahLst/>
              <a:cxnLst/>
              <a:rect l="l" t="t" r="r" b="b"/>
              <a:pathLst>
                <a:path w="5024120" h="1522729">
                  <a:moveTo>
                    <a:pt x="0" y="0"/>
                  </a:moveTo>
                  <a:lnTo>
                    <a:pt x="5024089" y="0"/>
                  </a:lnTo>
                  <a:lnTo>
                    <a:pt x="5024089" y="1522196"/>
                  </a:lnTo>
                  <a:lnTo>
                    <a:pt x="0" y="15221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01832" y="2871997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1832" y="3146317"/>
            <a:ext cx="301371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>
              <a:lnSpc>
                <a:spcPct val="1493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for </a:t>
            </a:r>
            <a:r>
              <a:rPr sz="1800" dirty="0">
                <a:latin typeface="RobotoRegular"/>
                <a:cs typeface="RobotoRegular"/>
              </a:rPr>
              <a:t>i </a:t>
            </a:r>
            <a:r>
              <a:rPr sz="1800" spc="-5" dirty="0">
                <a:latin typeface="RobotoRegular"/>
                <a:cs typeface="RobotoRegular"/>
              </a:rPr>
              <a:t>in </a:t>
            </a:r>
            <a:r>
              <a:rPr sz="1800" spc="-10" dirty="0">
                <a:latin typeface="RobotoRegular"/>
                <a:cs typeface="RobotoRegular"/>
              </a:rPr>
              <a:t>range(1000):  </a:t>
            </a:r>
            <a:r>
              <a:rPr sz="1800" spc="-5" dirty="0">
                <a:latin typeface="RobotoRegular"/>
                <a:cs typeface="RobotoRegular"/>
              </a:rPr>
              <a:t>print(“Python is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awesome”)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51412" y="2762719"/>
            <a:ext cx="4653280" cy="2764790"/>
            <a:chOff x="6251412" y="2762719"/>
            <a:chExt cx="4653280" cy="2764790"/>
          </a:xfrm>
        </p:grpSpPr>
        <p:sp>
          <p:nvSpPr>
            <p:cNvPr id="11" name="object 11"/>
            <p:cNvSpPr/>
            <p:nvPr/>
          </p:nvSpPr>
          <p:spPr>
            <a:xfrm>
              <a:off x="6260937" y="2772244"/>
              <a:ext cx="0" cy="2745740"/>
            </a:xfrm>
            <a:custGeom>
              <a:avLst/>
              <a:gdLst/>
              <a:ahLst/>
              <a:cxnLst/>
              <a:rect l="l" t="t" r="r" b="b"/>
              <a:pathLst>
                <a:path h="2745740">
                  <a:moveTo>
                    <a:pt x="0" y="0"/>
                  </a:moveTo>
                  <a:lnTo>
                    <a:pt x="0" y="274529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02884" y="3224493"/>
              <a:ext cx="3196590" cy="1522730"/>
            </a:xfrm>
            <a:custGeom>
              <a:avLst/>
              <a:gdLst/>
              <a:ahLst/>
              <a:cxnLst/>
              <a:rect l="l" t="t" r="r" b="b"/>
              <a:pathLst>
                <a:path w="3196590" h="1522729">
                  <a:moveTo>
                    <a:pt x="3196493" y="1522196"/>
                  </a:moveTo>
                  <a:lnTo>
                    <a:pt x="0" y="1522196"/>
                  </a:lnTo>
                  <a:lnTo>
                    <a:pt x="0" y="0"/>
                  </a:lnTo>
                  <a:lnTo>
                    <a:pt x="3196493" y="0"/>
                  </a:lnTo>
                  <a:lnTo>
                    <a:pt x="3196493" y="1522196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02884" y="3224493"/>
              <a:ext cx="3196590" cy="1522730"/>
            </a:xfrm>
            <a:custGeom>
              <a:avLst/>
              <a:gdLst/>
              <a:ahLst/>
              <a:cxnLst/>
              <a:rect l="l" t="t" r="r" b="b"/>
              <a:pathLst>
                <a:path w="3196590" h="1522729">
                  <a:moveTo>
                    <a:pt x="0" y="0"/>
                  </a:moveTo>
                  <a:lnTo>
                    <a:pt x="3196493" y="0"/>
                  </a:lnTo>
                  <a:lnTo>
                    <a:pt x="3196493" y="1522196"/>
                  </a:lnTo>
                  <a:lnTo>
                    <a:pt x="0" y="15221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57759" y="3765892"/>
              <a:ext cx="189865" cy="241935"/>
            </a:xfrm>
            <a:custGeom>
              <a:avLst/>
              <a:gdLst/>
              <a:ahLst/>
              <a:cxnLst/>
              <a:rect l="l" t="t" r="r" b="b"/>
              <a:pathLst>
                <a:path w="189865" h="241935">
                  <a:moveTo>
                    <a:pt x="189299" y="241799"/>
                  </a:moveTo>
                  <a:lnTo>
                    <a:pt x="0" y="241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2417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266" y="2231493"/>
            <a:ext cx="32807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Roboto"/>
                <a:cs typeface="Roboto"/>
              </a:rPr>
              <a:t>The ‘for’ loop in</a:t>
            </a:r>
            <a:r>
              <a:rPr sz="2000" b="1" spc="-50" dirty="0">
                <a:latin typeface="Roboto"/>
                <a:cs typeface="Roboto"/>
              </a:rPr>
              <a:t> </a:t>
            </a:r>
            <a:r>
              <a:rPr sz="2000" b="1" spc="-10" dirty="0">
                <a:latin typeface="Roboto"/>
                <a:cs typeface="Roboto"/>
              </a:rPr>
              <a:t>python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1459" y="5089175"/>
            <a:ext cx="129667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95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4 space  “indentation”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05116" y="2648969"/>
            <a:ext cx="5395595" cy="2527935"/>
            <a:chOff x="4505116" y="2648969"/>
            <a:chExt cx="5395595" cy="2527935"/>
          </a:xfrm>
        </p:grpSpPr>
        <p:sp>
          <p:nvSpPr>
            <p:cNvPr id="18" name="object 18"/>
            <p:cNvSpPr/>
            <p:nvPr/>
          </p:nvSpPr>
          <p:spPr>
            <a:xfrm>
              <a:off x="4514641" y="3186043"/>
              <a:ext cx="3427095" cy="1981200"/>
            </a:xfrm>
            <a:custGeom>
              <a:avLst/>
              <a:gdLst/>
              <a:ahLst/>
              <a:cxnLst/>
              <a:rect l="l" t="t" r="r" b="b"/>
              <a:pathLst>
                <a:path w="3427095" h="1981200">
                  <a:moveTo>
                    <a:pt x="0" y="238349"/>
                  </a:moveTo>
                  <a:lnTo>
                    <a:pt x="4577" y="195509"/>
                  </a:lnTo>
                  <a:lnTo>
                    <a:pt x="17774" y="155186"/>
                  </a:lnTo>
                  <a:lnTo>
                    <a:pt x="38788" y="118055"/>
                  </a:lnTo>
                  <a:lnTo>
                    <a:pt x="66817" y="84788"/>
                  </a:lnTo>
                  <a:lnTo>
                    <a:pt x="101059" y="56060"/>
                  </a:lnTo>
                  <a:lnTo>
                    <a:pt x="140710" y="32544"/>
                  </a:lnTo>
                  <a:lnTo>
                    <a:pt x="184969" y="14913"/>
                  </a:lnTo>
                  <a:lnTo>
                    <a:pt x="233033" y="3840"/>
                  </a:lnTo>
                  <a:lnTo>
                    <a:pt x="284099" y="0"/>
                  </a:lnTo>
                  <a:lnTo>
                    <a:pt x="335165" y="3840"/>
                  </a:lnTo>
                  <a:lnTo>
                    <a:pt x="383229" y="14913"/>
                  </a:lnTo>
                  <a:lnTo>
                    <a:pt x="427488" y="32544"/>
                  </a:lnTo>
                  <a:lnTo>
                    <a:pt x="467139" y="56060"/>
                  </a:lnTo>
                  <a:lnTo>
                    <a:pt x="501380" y="84788"/>
                  </a:lnTo>
                  <a:lnTo>
                    <a:pt x="529410" y="118055"/>
                  </a:lnTo>
                  <a:lnTo>
                    <a:pt x="550424" y="155186"/>
                  </a:lnTo>
                  <a:lnTo>
                    <a:pt x="563621" y="195509"/>
                  </a:lnTo>
                  <a:lnTo>
                    <a:pt x="568198" y="238349"/>
                  </a:lnTo>
                  <a:lnTo>
                    <a:pt x="563621" y="281189"/>
                  </a:lnTo>
                  <a:lnTo>
                    <a:pt x="550424" y="321512"/>
                  </a:lnTo>
                  <a:lnTo>
                    <a:pt x="529410" y="358643"/>
                  </a:lnTo>
                  <a:lnTo>
                    <a:pt x="501380" y="391910"/>
                  </a:lnTo>
                  <a:lnTo>
                    <a:pt x="467139" y="420638"/>
                  </a:lnTo>
                  <a:lnTo>
                    <a:pt x="427488" y="444154"/>
                  </a:lnTo>
                  <a:lnTo>
                    <a:pt x="383229" y="461785"/>
                  </a:lnTo>
                  <a:lnTo>
                    <a:pt x="335165" y="472858"/>
                  </a:lnTo>
                  <a:lnTo>
                    <a:pt x="284099" y="476699"/>
                  </a:lnTo>
                  <a:lnTo>
                    <a:pt x="233033" y="472858"/>
                  </a:lnTo>
                  <a:lnTo>
                    <a:pt x="184969" y="461785"/>
                  </a:lnTo>
                  <a:lnTo>
                    <a:pt x="140710" y="444154"/>
                  </a:lnTo>
                  <a:lnTo>
                    <a:pt x="101059" y="420638"/>
                  </a:lnTo>
                  <a:lnTo>
                    <a:pt x="66817" y="391910"/>
                  </a:lnTo>
                  <a:lnTo>
                    <a:pt x="38788" y="358643"/>
                  </a:lnTo>
                  <a:lnTo>
                    <a:pt x="17774" y="321512"/>
                  </a:lnTo>
                  <a:lnTo>
                    <a:pt x="4577" y="281189"/>
                  </a:lnTo>
                  <a:lnTo>
                    <a:pt x="0" y="238349"/>
                  </a:lnTo>
                  <a:close/>
                </a:path>
                <a:path w="3427095" h="1981200">
                  <a:moveTo>
                    <a:pt x="3326768" y="1981146"/>
                  </a:moveTo>
                  <a:lnTo>
                    <a:pt x="3426893" y="935423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00684" y="4025891"/>
              <a:ext cx="81674" cy="108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7840" y="2658494"/>
              <a:ext cx="5293360" cy="1004569"/>
            </a:xfrm>
            <a:custGeom>
              <a:avLst/>
              <a:gdLst/>
              <a:ahLst/>
              <a:cxnLst/>
              <a:rect l="l" t="t" r="r" b="b"/>
              <a:pathLst>
                <a:path w="5293359" h="1004570">
                  <a:moveTo>
                    <a:pt x="5182039" y="679723"/>
                  </a:moveTo>
                  <a:lnTo>
                    <a:pt x="5293039" y="679723"/>
                  </a:lnTo>
                  <a:lnTo>
                    <a:pt x="5293039" y="921523"/>
                  </a:lnTo>
                  <a:lnTo>
                    <a:pt x="5182039" y="921523"/>
                  </a:lnTo>
                  <a:lnTo>
                    <a:pt x="5182039" y="679723"/>
                  </a:lnTo>
                  <a:close/>
                </a:path>
                <a:path w="5293359" h="1004570">
                  <a:moveTo>
                    <a:pt x="4564990" y="765898"/>
                  </a:moveTo>
                  <a:lnTo>
                    <a:pt x="4569568" y="723058"/>
                  </a:lnTo>
                  <a:lnTo>
                    <a:pt x="4582765" y="682735"/>
                  </a:lnTo>
                  <a:lnTo>
                    <a:pt x="4603779" y="645604"/>
                  </a:lnTo>
                  <a:lnTo>
                    <a:pt x="4631808" y="612337"/>
                  </a:lnTo>
                  <a:lnTo>
                    <a:pt x="4666050" y="583609"/>
                  </a:lnTo>
                  <a:lnTo>
                    <a:pt x="4705701" y="560093"/>
                  </a:lnTo>
                  <a:lnTo>
                    <a:pt x="4749960" y="542462"/>
                  </a:lnTo>
                  <a:lnTo>
                    <a:pt x="4798024" y="531389"/>
                  </a:lnTo>
                  <a:lnTo>
                    <a:pt x="4849090" y="527548"/>
                  </a:lnTo>
                  <a:lnTo>
                    <a:pt x="4900156" y="531389"/>
                  </a:lnTo>
                  <a:lnTo>
                    <a:pt x="4948220" y="542462"/>
                  </a:lnTo>
                  <a:lnTo>
                    <a:pt x="4992478" y="560093"/>
                  </a:lnTo>
                  <a:lnTo>
                    <a:pt x="5032130" y="583609"/>
                  </a:lnTo>
                  <a:lnTo>
                    <a:pt x="5066371" y="612337"/>
                  </a:lnTo>
                  <a:lnTo>
                    <a:pt x="5094400" y="645604"/>
                  </a:lnTo>
                  <a:lnTo>
                    <a:pt x="5115415" y="682735"/>
                  </a:lnTo>
                  <a:lnTo>
                    <a:pt x="5128612" y="723058"/>
                  </a:lnTo>
                  <a:lnTo>
                    <a:pt x="5133189" y="765898"/>
                  </a:lnTo>
                  <a:lnTo>
                    <a:pt x="5128612" y="808738"/>
                  </a:lnTo>
                  <a:lnTo>
                    <a:pt x="5115415" y="849061"/>
                  </a:lnTo>
                  <a:lnTo>
                    <a:pt x="5094400" y="886192"/>
                  </a:lnTo>
                  <a:lnTo>
                    <a:pt x="5066371" y="919459"/>
                  </a:lnTo>
                  <a:lnTo>
                    <a:pt x="5032130" y="948187"/>
                  </a:lnTo>
                  <a:lnTo>
                    <a:pt x="4992478" y="971703"/>
                  </a:lnTo>
                  <a:lnTo>
                    <a:pt x="4948220" y="989334"/>
                  </a:lnTo>
                  <a:lnTo>
                    <a:pt x="4900156" y="1000407"/>
                  </a:lnTo>
                  <a:lnTo>
                    <a:pt x="4849090" y="1004247"/>
                  </a:lnTo>
                  <a:lnTo>
                    <a:pt x="4798024" y="1000407"/>
                  </a:lnTo>
                  <a:lnTo>
                    <a:pt x="4749960" y="989334"/>
                  </a:lnTo>
                  <a:lnTo>
                    <a:pt x="4705701" y="971703"/>
                  </a:lnTo>
                  <a:lnTo>
                    <a:pt x="4666050" y="948187"/>
                  </a:lnTo>
                  <a:lnTo>
                    <a:pt x="4631808" y="919459"/>
                  </a:lnTo>
                  <a:lnTo>
                    <a:pt x="4603779" y="886192"/>
                  </a:lnTo>
                  <a:lnTo>
                    <a:pt x="4582765" y="849061"/>
                  </a:lnTo>
                  <a:lnTo>
                    <a:pt x="4569568" y="808738"/>
                  </a:lnTo>
                  <a:lnTo>
                    <a:pt x="4564990" y="765898"/>
                  </a:lnTo>
                  <a:close/>
                </a:path>
                <a:path w="5293359" h="1004570">
                  <a:moveTo>
                    <a:pt x="0" y="597348"/>
                  </a:moveTo>
                  <a:lnTo>
                    <a:pt x="11380" y="545711"/>
                  </a:lnTo>
                  <a:lnTo>
                    <a:pt x="31198" y="511456"/>
                  </a:lnTo>
                  <a:lnTo>
                    <a:pt x="60338" y="477455"/>
                  </a:lnTo>
                  <a:lnTo>
                    <a:pt x="98404" y="443810"/>
                  </a:lnTo>
                  <a:lnTo>
                    <a:pt x="144999" y="410624"/>
                  </a:lnTo>
                  <a:lnTo>
                    <a:pt x="199726" y="377999"/>
                  </a:lnTo>
                  <a:lnTo>
                    <a:pt x="262189" y="346036"/>
                  </a:lnTo>
                  <a:lnTo>
                    <a:pt x="331991" y="314837"/>
                  </a:lnTo>
                  <a:lnTo>
                    <a:pt x="369520" y="299557"/>
                  </a:lnTo>
                  <a:lnTo>
                    <a:pt x="408734" y="284506"/>
                  </a:lnTo>
                  <a:lnTo>
                    <a:pt x="449586" y="269697"/>
                  </a:lnTo>
                  <a:lnTo>
                    <a:pt x="492023" y="255143"/>
                  </a:lnTo>
                  <a:lnTo>
                    <a:pt x="535999" y="240856"/>
                  </a:lnTo>
                  <a:lnTo>
                    <a:pt x="581461" y="226850"/>
                  </a:lnTo>
                  <a:lnTo>
                    <a:pt x="628362" y="213138"/>
                  </a:lnTo>
                  <a:lnTo>
                    <a:pt x="676651" y="199731"/>
                  </a:lnTo>
                  <a:lnTo>
                    <a:pt x="726279" y="186643"/>
                  </a:lnTo>
                  <a:lnTo>
                    <a:pt x="777197" y="173886"/>
                  </a:lnTo>
                  <a:lnTo>
                    <a:pt x="829353" y="161474"/>
                  </a:lnTo>
                  <a:lnTo>
                    <a:pt x="882701" y="149418"/>
                  </a:lnTo>
                  <a:lnTo>
                    <a:pt x="937188" y="137733"/>
                  </a:lnTo>
                  <a:lnTo>
                    <a:pt x="992766" y="126429"/>
                  </a:lnTo>
                  <a:lnTo>
                    <a:pt x="1049386" y="115521"/>
                  </a:lnTo>
                  <a:lnTo>
                    <a:pt x="1106998" y="105021"/>
                  </a:lnTo>
                  <a:lnTo>
                    <a:pt x="1165551" y="94942"/>
                  </a:lnTo>
                  <a:lnTo>
                    <a:pt x="1224997" y="85296"/>
                  </a:lnTo>
                  <a:lnTo>
                    <a:pt x="1285287" y="76096"/>
                  </a:lnTo>
                  <a:lnTo>
                    <a:pt x="1346369" y="67356"/>
                  </a:lnTo>
                  <a:lnTo>
                    <a:pt x="1408196" y="59087"/>
                  </a:lnTo>
                  <a:lnTo>
                    <a:pt x="1470716" y="51303"/>
                  </a:lnTo>
                  <a:lnTo>
                    <a:pt x="1533881" y="44015"/>
                  </a:lnTo>
                  <a:lnTo>
                    <a:pt x="1597641" y="37238"/>
                  </a:lnTo>
                  <a:lnTo>
                    <a:pt x="1661947" y="30984"/>
                  </a:lnTo>
                  <a:lnTo>
                    <a:pt x="1726749" y="25265"/>
                  </a:lnTo>
                  <a:lnTo>
                    <a:pt x="1791997" y="20095"/>
                  </a:lnTo>
                  <a:lnTo>
                    <a:pt x="1857641" y="15485"/>
                  </a:lnTo>
                  <a:lnTo>
                    <a:pt x="1923633" y="11450"/>
                  </a:lnTo>
                  <a:lnTo>
                    <a:pt x="1989922" y="8001"/>
                  </a:lnTo>
                  <a:lnTo>
                    <a:pt x="2056459" y="5151"/>
                  </a:lnTo>
                  <a:lnTo>
                    <a:pt x="2123194" y="2913"/>
                  </a:lnTo>
                  <a:lnTo>
                    <a:pt x="2190079" y="1300"/>
                  </a:lnTo>
                  <a:lnTo>
                    <a:pt x="2257062" y="325"/>
                  </a:lnTo>
                  <a:lnTo>
                    <a:pt x="2324095" y="0"/>
                  </a:lnTo>
                  <a:lnTo>
                    <a:pt x="2378561" y="222"/>
                  </a:lnTo>
                  <a:lnTo>
                    <a:pt x="2433001" y="875"/>
                  </a:lnTo>
                  <a:lnTo>
                    <a:pt x="2487388" y="1952"/>
                  </a:lnTo>
                  <a:lnTo>
                    <a:pt x="2541695" y="3446"/>
                  </a:lnTo>
                  <a:lnTo>
                    <a:pt x="2595896" y="5350"/>
                  </a:lnTo>
                  <a:lnTo>
                    <a:pt x="2649963" y="7658"/>
                  </a:lnTo>
                  <a:lnTo>
                    <a:pt x="2703871" y="10362"/>
                  </a:lnTo>
                  <a:lnTo>
                    <a:pt x="2757593" y="13456"/>
                  </a:lnTo>
                  <a:lnTo>
                    <a:pt x="2811102" y="16933"/>
                  </a:lnTo>
                  <a:lnTo>
                    <a:pt x="2864372" y="20786"/>
                  </a:lnTo>
                  <a:lnTo>
                    <a:pt x="2917376" y="25009"/>
                  </a:lnTo>
                  <a:lnTo>
                    <a:pt x="2970087" y="29594"/>
                  </a:lnTo>
                  <a:lnTo>
                    <a:pt x="3022479" y="34534"/>
                  </a:lnTo>
                  <a:lnTo>
                    <a:pt x="3074525" y="39823"/>
                  </a:lnTo>
                  <a:lnTo>
                    <a:pt x="3126199" y="45455"/>
                  </a:lnTo>
                  <a:lnTo>
                    <a:pt x="3177474" y="51421"/>
                  </a:lnTo>
                  <a:lnTo>
                    <a:pt x="3228324" y="57716"/>
                  </a:lnTo>
                  <a:lnTo>
                    <a:pt x="3278721" y="64333"/>
                  </a:lnTo>
                  <a:lnTo>
                    <a:pt x="3328640" y="71264"/>
                  </a:lnTo>
                  <a:lnTo>
                    <a:pt x="3378053" y="78503"/>
                  </a:lnTo>
                  <a:lnTo>
                    <a:pt x="3426935" y="86042"/>
                  </a:lnTo>
                  <a:lnTo>
                    <a:pt x="3475257" y="93877"/>
                  </a:lnTo>
                  <a:lnTo>
                    <a:pt x="3522995" y="101998"/>
                  </a:lnTo>
                  <a:lnTo>
                    <a:pt x="3570121" y="110400"/>
                  </a:lnTo>
                  <a:lnTo>
                    <a:pt x="3616609" y="119076"/>
                  </a:lnTo>
                  <a:lnTo>
                    <a:pt x="3662432" y="128019"/>
                  </a:lnTo>
                  <a:lnTo>
                    <a:pt x="3707563" y="137222"/>
                  </a:lnTo>
                  <a:lnTo>
                    <a:pt x="3751976" y="146678"/>
                  </a:lnTo>
                  <a:lnTo>
                    <a:pt x="3795645" y="156381"/>
                  </a:lnTo>
                  <a:lnTo>
                    <a:pt x="3838542" y="166323"/>
                  </a:lnTo>
                  <a:lnTo>
                    <a:pt x="3880642" y="176498"/>
                  </a:lnTo>
                  <a:lnTo>
                    <a:pt x="3921917" y="186899"/>
                  </a:lnTo>
                  <a:lnTo>
                    <a:pt x="3980429" y="202414"/>
                  </a:lnTo>
                  <a:lnTo>
                    <a:pt x="4037057" y="218371"/>
                  </a:lnTo>
                  <a:lnTo>
                    <a:pt x="4091720" y="234749"/>
                  </a:lnTo>
                  <a:lnTo>
                    <a:pt x="4144335" y="251528"/>
                  </a:lnTo>
                  <a:lnTo>
                    <a:pt x="4194822" y="268685"/>
                  </a:lnTo>
                  <a:lnTo>
                    <a:pt x="4243098" y="286200"/>
                  </a:lnTo>
                  <a:lnTo>
                    <a:pt x="4289082" y="304051"/>
                  </a:lnTo>
                  <a:lnTo>
                    <a:pt x="4332692" y="322218"/>
                  </a:lnTo>
                  <a:lnTo>
                    <a:pt x="4373847" y="340679"/>
                  </a:lnTo>
                  <a:lnTo>
                    <a:pt x="4412466" y="359413"/>
                  </a:lnTo>
                  <a:lnTo>
                    <a:pt x="4448466" y="378399"/>
                  </a:lnTo>
                  <a:lnTo>
                    <a:pt x="4493542" y="404893"/>
                  </a:lnTo>
                  <a:lnTo>
                    <a:pt x="4533300" y="431764"/>
                  </a:lnTo>
                  <a:lnTo>
                    <a:pt x="4567522" y="458959"/>
                  </a:lnTo>
                  <a:lnTo>
                    <a:pt x="4595990" y="486424"/>
                  </a:lnTo>
                  <a:lnTo>
                    <a:pt x="4599140" y="489874"/>
                  </a:lnTo>
                  <a:lnTo>
                    <a:pt x="4602190" y="493324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61706" y="3129643"/>
              <a:ext cx="82649" cy="110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565012" y="2572922"/>
            <a:ext cx="158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“stop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condition”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45" y="805600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Types </a:t>
            </a:r>
            <a:r>
              <a:rPr sz="3600" spc="-5" dirty="0"/>
              <a:t>of loops:</a:t>
            </a:r>
            <a:r>
              <a:rPr sz="3600" spc="-70" dirty="0"/>
              <a:t> </a:t>
            </a:r>
            <a:r>
              <a:rPr sz="3600" spc="-5" dirty="0"/>
              <a:t>Example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45" y="805600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Types </a:t>
            </a:r>
            <a:r>
              <a:rPr sz="3600" spc="-5" dirty="0"/>
              <a:t>of loops:</a:t>
            </a:r>
            <a:r>
              <a:rPr sz="3600" spc="-7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343391" y="2892494"/>
            <a:ext cx="2153345" cy="169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1324" y="1955691"/>
            <a:ext cx="2415540" cy="221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Scenario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#1: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Pass in </a:t>
            </a:r>
            <a:r>
              <a:rPr sz="1800" b="1" dirty="0">
                <a:latin typeface="Arial"/>
                <a:cs typeface="Arial"/>
              </a:rPr>
              <a:t>5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subjects: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804545" indent="-367030">
              <a:lnSpc>
                <a:spcPct val="100000"/>
              </a:lnSpc>
              <a:buChar char="●"/>
              <a:tabLst>
                <a:tab pos="804545" algn="l"/>
                <a:tab pos="805180" algn="l"/>
              </a:tabLst>
            </a:pPr>
            <a:r>
              <a:rPr sz="1800" dirty="0">
                <a:latin typeface="Arial"/>
                <a:cs typeface="Arial"/>
              </a:rPr>
              <a:t>Math</a:t>
            </a:r>
            <a:endParaRPr sz="1800">
              <a:latin typeface="Arial"/>
              <a:cs typeface="Arial"/>
            </a:endParaRPr>
          </a:p>
          <a:p>
            <a:pPr marL="80454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804545" algn="l"/>
                <a:tab pos="805180" algn="l"/>
              </a:tabLst>
            </a:pPr>
            <a:r>
              <a:rPr sz="1800" spc="-5" dirty="0">
                <a:latin typeface="Arial"/>
                <a:cs typeface="Arial"/>
              </a:rPr>
              <a:t>Physics</a:t>
            </a:r>
            <a:endParaRPr sz="1800">
              <a:latin typeface="Arial"/>
              <a:cs typeface="Arial"/>
            </a:endParaRPr>
          </a:p>
          <a:p>
            <a:pPr marL="80454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804545" algn="l"/>
                <a:tab pos="805180" algn="l"/>
              </a:tabLst>
            </a:pPr>
            <a:r>
              <a:rPr sz="1800" spc="-5" dirty="0">
                <a:latin typeface="Arial"/>
                <a:cs typeface="Arial"/>
              </a:rPr>
              <a:t>English..etc.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45" y="805600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Types </a:t>
            </a:r>
            <a:r>
              <a:rPr sz="3600" spc="-5" dirty="0"/>
              <a:t>of loops:</a:t>
            </a:r>
            <a:r>
              <a:rPr sz="3600" spc="-7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343391" y="2892494"/>
            <a:ext cx="2153345" cy="169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6548" y="2760945"/>
            <a:ext cx="208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Pass in </a:t>
            </a:r>
            <a:r>
              <a:rPr sz="1800" b="1" dirty="0">
                <a:latin typeface="Arial"/>
                <a:cs typeface="Arial"/>
              </a:rPr>
              <a:t>5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subjects: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072" y="3313394"/>
            <a:ext cx="1634489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Math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Physics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English..etc.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9135" y="26198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66245" y="2883227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7684" y="3224493"/>
            <a:ext cx="319659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1615" rIns="0" bIns="0" rtlCol="0">
            <a:spAutoFit/>
          </a:bodyPr>
          <a:lstStyle/>
          <a:p>
            <a:pPr marL="324485" marR="746125" indent="-253365">
              <a:lnSpc>
                <a:spcPct val="100699"/>
              </a:lnSpc>
              <a:spcBef>
                <a:spcPts val="1745"/>
              </a:spcBef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subject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range(5):  # </a:t>
            </a:r>
            <a:r>
              <a:rPr sz="1800" spc="-5" dirty="0">
                <a:latin typeface="Arial"/>
                <a:cs typeface="Arial"/>
              </a:rPr>
              <a:t>Pass exam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Once for each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324" y="1955691"/>
            <a:ext cx="168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Scenario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#1: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43391" y="2892494"/>
            <a:ext cx="6865620" cy="1859280"/>
            <a:chOff x="4343391" y="2892494"/>
            <a:chExt cx="6865620" cy="1859280"/>
          </a:xfrm>
        </p:grpSpPr>
        <p:sp>
          <p:nvSpPr>
            <p:cNvPr id="3" name="object 3"/>
            <p:cNvSpPr/>
            <p:nvPr/>
          </p:nvSpPr>
          <p:spPr>
            <a:xfrm>
              <a:off x="8007684" y="3224493"/>
              <a:ext cx="3196590" cy="1522730"/>
            </a:xfrm>
            <a:custGeom>
              <a:avLst/>
              <a:gdLst/>
              <a:ahLst/>
              <a:cxnLst/>
              <a:rect l="l" t="t" r="r" b="b"/>
              <a:pathLst>
                <a:path w="3196590" h="1522729">
                  <a:moveTo>
                    <a:pt x="3196493" y="1522196"/>
                  </a:moveTo>
                  <a:lnTo>
                    <a:pt x="0" y="1522196"/>
                  </a:lnTo>
                  <a:lnTo>
                    <a:pt x="0" y="0"/>
                  </a:lnTo>
                  <a:lnTo>
                    <a:pt x="3196493" y="0"/>
                  </a:lnTo>
                  <a:lnTo>
                    <a:pt x="3196493" y="1522196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07684" y="3224493"/>
              <a:ext cx="3196590" cy="1522730"/>
            </a:xfrm>
            <a:custGeom>
              <a:avLst/>
              <a:gdLst/>
              <a:ahLst/>
              <a:cxnLst/>
              <a:rect l="l" t="t" r="r" b="b"/>
              <a:pathLst>
                <a:path w="3196590" h="1522729">
                  <a:moveTo>
                    <a:pt x="0" y="0"/>
                  </a:moveTo>
                  <a:lnTo>
                    <a:pt x="3196493" y="0"/>
                  </a:lnTo>
                  <a:lnTo>
                    <a:pt x="3196493" y="1522196"/>
                  </a:lnTo>
                  <a:lnTo>
                    <a:pt x="0" y="15221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391" y="2892494"/>
              <a:ext cx="2153345" cy="16991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09545" y="805600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Types </a:t>
            </a:r>
            <a:r>
              <a:rPr sz="3600" spc="-5" dirty="0"/>
              <a:t>of loops:</a:t>
            </a:r>
            <a:r>
              <a:rPr sz="3600" spc="-7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776548" y="2760945"/>
            <a:ext cx="208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Pass in </a:t>
            </a:r>
            <a:r>
              <a:rPr sz="1800" b="1" dirty="0">
                <a:latin typeface="Arial"/>
                <a:cs typeface="Arial"/>
              </a:rPr>
              <a:t>5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subjects: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072" y="3313394"/>
            <a:ext cx="1634489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Arial"/>
                <a:cs typeface="Arial"/>
              </a:rPr>
              <a:t>Math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Physics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English..etc.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99135" y="26198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66245" y="2883227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6245" y="3435676"/>
            <a:ext cx="268986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5430" marR="297815" indent="-25336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subject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range(5):  # </a:t>
            </a:r>
            <a:r>
              <a:rPr sz="1800" spc="-5" dirty="0">
                <a:latin typeface="Arial"/>
                <a:cs typeface="Arial"/>
              </a:rPr>
              <a:t>Pass exam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Once for each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subject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12996" y="1856220"/>
            <a:ext cx="8887460" cy="1992630"/>
            <a:chOff x="1512996" y="1856220"/>
            <a:chExt cx="8887460" cy="1992630"/>
          </a:xfrm>
        </p:grpSpPr>
        <p:sp>
          <p:nvSpPr>
            <p:cNvPr id="13" name="object 13"/>
            <p:cNvSpPr/>
            <p:nvPr/>
          </p:nvSpPr>
          <p:spPr>
            <a:xfrm>
              <a:off x="1522521" y="1865745"/>
              <a:ext cx="8868410" cy="1973580"/>
            </a:xfrm>
            <a:custGeom>
              <a:avLst/>
              <a:gdLst/>
              <a:ahLst/>
              <a:cxnLst/>
              <a:rect l="l" t="t" r="r" b="b"/>
              <a:pathLst>
                <a:path w="8868410" h="1973579">
                  <a:moveTo>
                    <a:pt x="8438483" y="1770822"/>
                  </a:moveTo>
                  <a:lnTo>
                    <a:pt x="8444151" y="1724426"/>
                  </a:lnTo>
                  <a:lnTo>
                    <a:pt x="8460299" y="1681836"/>
                  </a:lnTo>
                  <a:lnTo>
                    <a:pt x="8485638" y="1644264"/>
                  </a:lnTo>
                  <a:lnTo>
                    <a:pt x="8518879" y="1612928"/>
                  </a:lnTo>
                  <a:lnTo>
                    <a:pt x="8558734" y="1589040"/>
                  </a:lnTo>
                  <a:lnTo>
                    <a:pt x="8603914" y="1573817"/>
                  </a:lnTo>
                  <a:lnTo>
                    <a:pt x="8653132" y="1568472"/>
                  </a:lnTo>
                  <a:lnTo>
                    <a:pt x="8695202" y="1572397"/>
                  </a:lnTo>
                  <a:lnTo>
                    <a:pt x="8735273" y="1583878"/>
                  </a:lnTo>
                  <a:lnTo>
                    <a:pt x="8772217" y="1602475"/>
                  </a:lnTo>
                  <a:lnTo>
                    <a:pt x="8804907" y="1627747"/>
                  </a:lnTo>
                  <a:lnTo>
                    <a:pt x="8831711" y="1658565"/>
                  </a:lnTo>
                  <a:lnTo>
                    <a:pt x="8851438" y="1693388"/>
                  </a:lnTo>
                  <a:lnTo>
                    <a:pt x="8863618" y="1731159"/>
                  </a:lnTo>
                  <a:lnTo>
                    <a:pt x="8867782" y="1770822"/>
                  </a:lnTo>
                  <a:lnTo>
                    <a:pt x="8862113" y="1817217"/>
                  </a:lnTo>
                  <a:lnTo>
                    <a:pt x="8845965" y="1859808"/>
                  </a:lnTo>
                  <a:lnTo>
                    <a:pt x="8820626" y="1897379"/>
                  </a:lnTo>
                  <a:lnTo>
                    <a:pt x="8787385" y="1928716"/>
                  </a:lnTo>
                  <a:lnTo>
                    <a:pt x="8747530" y="1952603"/>
                  </a:lnTo>
                  <a:lnTo>
                    <a:pt x="8702350" y="1967827"/>
                  </a:lnTo>
                  <a:lnTo>
                    <a:pt x="8653132" y="1973171"/>
                  </a:lnTo>
                  <a:lnTo>
                    <a:pt x="8603914" y="1967827"/>
                  </a:lnTo>
                  <a:lnTo>
                    <a:pt x="8558734" y="1952603"/>
                  </a:lnTo>
                  <a:lnTo>
                    <a:pt x="8518879" y="1928716"/>
                  </a:lnTo>
                  <a:lnTo>
                    <a:pt x="8485638" y="1897379"/>
                  </a:lnTo>
                  <a:lnTo>
                    <a:pt x="8460299" y="1859808"/>
                  </a:lnTo>
                  <a:lnTo>
                    <a:pt x="8444151" y="1817217"/>
                  </a:lnTo>
                  <a:lnTo>
                    <a:pt x="8438483" y="1770822"/>
                  </a:lnTo>
                  <a:close/>
                </a:path>
                <a:path w="8868410" h="1973579">
                  <a:moveTo>
                    <a:pt x="0" y="1054023"/>
                  </a:moveTo>
                  <a:lnTo>
                    <a:pt x="5669" y="1007628"/>
                  </a:lnTo>
                  <a:lnTo>
                    <a:pt x="21817" y="965037"/>
                  </a:lnTo>
                  <a:lnTo>
                    <a:pt x="47156" y="927466"/>
                  </a:lnTo>
                  <a:lnTo>
                    <a:pt x="80397" y="896129"/>
                  </a:lnTo>
                  <a:lnTo>
                    <a:pt x="120252" y="872242"/>
                  </a:lnTo>
                  <a:lnTo>
                    <a:pt x="165432" y="857018"/>
                  </a:lnTo>
                  <a:lnTo>
                    <a:pt x="214649" y="851674"/>
                  </a:lnTo>
                  <a:lnTo>
                    <a:pt x="256721" y="855598"/>
                  </a:lnTo>
                  <a:lnTo>
                    <a:pt x="296792" y="867077"/>
                  </a:lnTo>
                  <a:lnTo>
                    <a:pt x="333736" y="885666"/>
                  </a:lnTo>
                  <a:lnTo>
                    <a:pt x="366429" y="910924"/>
                  </a:lnTo>
                  <a:lnTo>
                    <a:pt x="393235" y="941745"/>
                  </a:lnTo>
                  <a:lnTo>
                    <a:pt x="412959" y="976577"/>
                  </a:lnTo>
                  <a:lnTo>
                    <a:pt x="425136" y="1014357"/>
                  </a:lnTo>
                  <a:lnTo>
                    <a:pt x="429299" y="1054023"/>
                  </a:lnTo>
                  <a:lnTo>
                    <a:pt x="423630" y="1100419"/>
                  </a:lnTo>
                  <a:lnTo>
                    <a:pt x="407481" y="1143009"/>
                  </a:lnTo>
                  <a:lnTo>
                    <a:pt x="382142" y="1180581"/>
                  </a:lnTo>
                  <a:lnTo>
                    <a:pt x="348901" y="1211917"/>
                  </a:lnTo>
                  <a:lnTo>
                    <a:pt x="309046" y="1235805"/>
                  </a:lnTo>
                  <a:lnTo>
                    <a:pt x="263866" y="1251028"/>
                  </a:lnTo>
                  <a:lnTo>
                    <a:pt x="214649" y="1256373"/>
                  </a:lnTo>
                  <a:lnTo>
                    <a:pt x="165432" y="1251028"/>
                  </a:lnTo>
                  <a:lnTo>
                    <a:pt x="120252" y="1235805"/>
                  </a:lnTo>
                  <a:lnTo>
                    <a:pt x="80397" y="1211917"/>
                  </a:lnTo>
                  <a:lnTo>
                    <a:pt x="47156" y="1180581"/>
                  </a:lnTo>
                  <a:lnTo>
                    <a:pt x="21817" y="1143009"/>
                  </a:lnTo>
                  <a:lnTo>
                    <a:pt x="5669" y="1100419"/>
                  </a:lnTo>
                  <a:lnTo>
                    <a:pt x="0" y="1054023"/>
                  </a:lnTo>
                  <a:close/>
                </a:path>
                <a:path w="8868410" h="1973579">
                  <a:moveTo>
                    <a:pt x="214649" y="851674"/>
                  </a:moveTo>
                  <a:lnTo>
                    <a:pt x="221164" y="810706"/>
                  </a:lnTo>
                  <a:lnTo>
                    <a:pt x="240425" y="769319"/>
                  </a:lnTo>
                  <a:lnTo>
                    <a:pt x="272008" y="727650"/>
                  </a:lnTo>
                  <a:lnTo>
                    <a:pt x="299698" y="699782"/>
                  </a:lnTo>
                  <a:lnTo>
                    <a:pt x="332550" y="671893"/>
                  </a:lnTo>
                  <a:lnTo>
                    <a:pt x="370438" y="644022"/>
                  </a:lnTo>
                  <a:lnTo>
                    <a:pt x="413235" y="616211"/>
                  </a:lnTo>
                  <a:lnTo>
                    <a:pt x="460817" y="588502"/>
                  </a:lnTo>
                  <a:lnTo>
                    <a:pt x="513056" y="560934"/>
                  </a:lnTo>
                  <a:lnTo>
                    <a:pt x="569827" y="533550"/>
                  </a:lnTo>
                  <a:lnTo>
                    <a:pt x="631004" y="506391"/>
                  </a:lnTo>
                  <a:lnTo>
                    <a:pt x="696462" y="479497"/>
                  </a:lnTo>
                  <a:lnTo>
                    <a:pt x="766074" y="452910"/>
                  </a:lnTo>
                  <a:lnTo>
                    <a:pt x="802399" y="439745"/>
                  </a:lnTo>
                  <a:lnTo>
                    <a:pt x="839714" y="426671"/>
                  </a:lnTo>
                  <a:lnTo>
                    <a:pt x="878006" y="413695"/>
                  </a:lnTo>
                  <a:lnTo>
                    <a:pt x="917258" y="400821"/>
                  </a:lnTo>
                  <a:lnTo>
                    <a:pt x="957453" y="388055"/>
                  </a:lnTo>
                  <a:lnTo>
                    <a:pt x="998577" y="375402"/>
                  </a:lnTo>
                  <a:lnTo>
                    <a:pt x="1040614" y="362866"/>
                  </a:lnTo>
                  <a:lnTo>
                    <a:pt x="1083548" y="350454"/>
                  </a:lnTo>
                  <a:lnTo>
                    <a:pt x="1127363" y="338169"/>
                  </a:lnTo>
                  <a:lnTo>
                    <a:pt x="1172043" y="326018"/>
                  </a:lnTo>
                  <a:lnTo>
                    <a:pt x="1217574" y="314005"/>
                  </a:lnTo>
                  <a:lnTo>
                    <a:pt x="1263938" y="302136"/>
                  </a:lnTo>
                  <a:lnTo>
                    <a:pt x="1311121" y="290416"/>
                  </a:lnTo>
                  <a:lnTo>
                    <a:pt x="1359106" y="278849"/>
                  </a:lnTo>
                  <a:lnTo>
                    <a:pt x="1407878" y="267441"/>
                  </a:lnTo>
                  <a:lnTo>
                    <a:pt x="1457421" y="256198"/>
                  </a:lnTo>
                  <a:lnTo>
                    <a:pt x="1507719" y="245124"/>
                  </a:lnTo>
                  <a:lnTo>
                    <a:pt x="1558757" y="234224"/>
                  </a:lnTo>
                  <a:lnTo>
                    <a:pt x="1610519" y="223504"/>
                  </a:lnTo>
                  <a:lnTo>
                    <a:pt x="1662989" y="212968"/>
                  </a:lnTo>
                  <a:lnTo>
                    <a:pt x="1716151" y="202622"/>
                  </a:lnTo>
                  <a:lnTo>
                    <a:pt x="1769990" y="192472"/>
                  </a:lnTo>
                  <a:lnTo>
                    <a:pt x="1824490" y="182521"/>
                  </a:lnTo>
                  <a:lnTo>
                    <a:pt x="1879635" y="172776"/>
                  </a:lnTo>
                  <a:lnTo>
                    <a:pt x="1935410" y="163241"/>
                  </a:lnTo>
                  <a:lnTo>
                    <a:pt x="1991798" y="153922"/>
                  </a:lnTo>
                  <a:lnTo>
                    <a:pt x="2048784" y="144823"/>
                  </a:lnTo>
                  <a:lnTo>
                    <a:pt x="2106353" y="135950"/>
                  </a:lnTo>
                  <a:lnTo>
                    <a:pt x="2164488" y="127309"/>
                  </a:lnTo>
                  <a:lnTo>
                    <a:pt x="2223173" y="118903"/>
                  </a:lnTo>
                  <a:lnTo>
                    <a:pt x="2282394" y="110739"/>
                  </a:lnTo>
                  <a:lnTo>
                    <a:pt x="2342134" y="102821"/>
                  </a:lnTo>
                  <a:lnTo>
                    <a:pt x="2402378" y="95154"/>
                  </a:lnTo>
                  <a:lnTo>
                    <a:pt x="2463109" y="87745"/>
                  </a:lnTo>
                  <a:lnTo>
                    <a:pt x="2524313" y="80597"/>
                  </a:lnTo>
                  <a:lnTo>
                    <a:pt x="2585973" y="73716"/>
                  </a:lnTo>
                  <a:lnTo>
                    <a:pt x="2648074" y="67107"/>
                  </a:lnTo>
                  <a:lnTo>
                    <a:pt x="2710599" y="60776"/>
                  </a:lnTo>
                  <a:lnTo>
                    <a:pt x="2773534" y="54727"/>
                  </a:lnTo>
                  <a:lnTo>
                    <a:pt x="2836862" y="48965"/>
                  </a:lnTo>
                  <a:lnTo>
                    <a:pt x="2900567" y="43496"/>
                  </a:lnTo>
                  <a:lnTo>
                    <a:pt x="2964635" y="38325"/>
                  </a:lnTo>
                  <a:lnTo>
                    <a:pt x="3029049" y="33457"/>
                  </a:lnTo>
                  <a:lnTo>
                    <a:pt x="3093793" y="28898"/>
                  </a:lnTo>
                  <a:lnTo>
                    <a:pt x="3158852" y="24651"/>
                  </a:lnTo>
                  <a:lnTo>
                    <a:pt x="3224210" y="20723"/>
                  </a:lnTo>
                  <a:lnTo>
                    <a:pt x="3289851" y="17118"/>
                  </a:lnTo>
                  <a:lnTo>
                    <a:pt x="3355760" y="13842"/>
                  </a:lnTo>
                  <a:lnTo>
                    <a:pt x="3421920" y="10900"/>
                  </a:lnTo>
                  <a:lnTo>
                    <a:pt x="3488317" y="8297"/>
                  </a:lnTo>
                  <a:lnTo>
                    <a:pt x="3554933" y="6038"/>
                  </a:lnTo>
                  <a:lnTo>
                    <a:pt x="3621755" y="4129"/>
                  </a:lnTo>
                  <a:lnTo>
                    <a:pt x="3688765" y="2574"/>
                  </a:lnTo>
                  <a:lnTo>
                    <a:pt x="3755949" y="1378"/>
                  </a:lnTo>
                  <a:lnTo>
                    <a:pt x="3823289" y="547"/>
                  </a:lnTo>
                  <a:lnTo>
                    <a:pt x="3890772" y="86"/>
                  </a:lnTo>
                  <a:lnTo>
                    <a:pt x="3958380" y="0"/>
                  </a:lnTo>
                  <a:lnTo>
                    <a:pt x="4026098" y="293"/>
                  </a:lnTo>
                  <a:lnTo>
                    <a:pt x="4093911" y="973"/>
                  </a:lnTo>
                  <a:lnTo>
                    <a:pt x="4161803" y="2042"/>
                  </a:lnTo>
                  <a:lnTo>
                    <a:pt x="4229757" y="3508"/>
                  </a:lnTo>
                  <a:lnTo>
                    <a:pt x="4297759" y="5373"/>
                  </a:lnTo>
                  <a:lnTo>
                    <a:pt x="4365792" y="7645"/>
                  </a:lnTo>
                  <a:lnTo>
                    <a:pt x="4433841" y="10328"/>
                  </a:lnTo>
                  <a:lnTo>
                    <a:pt x="4488398" y="12778"/>
                  </a:lnTo>
                  <a:lnTo>
                    <a:pt x="4542947" y="15494"/>
                  </a:lnTo>
                  <a:lnTo>
                    <a:pt x="4597480" y="18474"/>
                  </a:lnTo>
                  <a:lnTo>
                    <a:pt x="4651988" y="21715"/>
                  </a:lnTo>
                  <a:lnTo>
                    <a:pt x="4706464" y="25215"/>
                  </a:lnTo>
                  <a:lnTo>
                    <a:pt x="4760900" y="28973"/>
                  </a:lnTo>
                  <a:lnTo>
                    <a:pt x="4815287" y="32987"/>
                  </a:lnTo>
                  <a:lnTo>
                    <a:pt x="4869617" y="37255"/>
                  </a:lnTo>
                  <a:lnTo>
                    <a:pt x="4923882" y="41775"/>
                  </a:lnTo>
                  <a:lnTo>
                    <a:pt x="4978074" y="46544"/>
                  </a:lnTo>
                  <a:lnTo>
                    <a:pt x="5032185" y="51561"/>
                  </a:lnTo>
                  <a:lnTo>
                    <a:pt x="5086207" y="56824"/>
                  </a:lnTo>
                  <a:lnTo>
                    <a:pt x="5140132" y="62331"/>
                  </a:lnTo>
                  <a:lnTo>
                    <a:pt x="5193951" y="68080"/>
                  </a:lnTo>
                  <a:lnTo>
                    <a:pt x="5247657" y="74069"/>
                  </a:lnTo>
                  <a:lnTo>
                    <a:pt x="5301241" y="80296"/>
                  </a:lnTo>
                  <a:lnTo>
                    <a:pt x="5354695" y="86759"/>
                  </a:lnTo>
                  <a:lnTo>
                    <a:pt x="5408012" y="93457"/>
                  </a:lnTo>
                  <a:lnTo>
                    <a:pt x="5461182" y="100386"/>
                  </a:lnTo>
                  <a:lnTo>
                    <a:pt x="5514199" y="107546"/>
                  </a:lnTo>
                  <a:lnTo>
                    <a:pt x="5567053" y="114933"/>
                  </a:lnTo>
                  <a:lnTo>
                    <a:pt x="5619737" y="122548"/>
                  </a:lnTo>
                  <a:lnTo>
                    <a:pt x="5672242" y="130386"/>
                  </a:lnTo>
                  <a:lnTo>
                    <a:pt x="5724561" y="138447"/>
                  </a:lnTo>
                  <a:lnTo>
                    <a:pt x="5776686" y="146728"/>
                  </a:lnTo>
                  <a:lnTo>
                    <a:pt x="5828607" y="155228"/>
                  </a:lnTo>
                  <a:lnTo>
                    <a:pt x="5880318" y="163944"/>
                  </a:lnTo>
                  <a:lnTo>
                    <a:pt x="5931810" y="172874"/>
                  </a:lnTo>
                  <a:lnTo>
                    <a:pt x="5983075" y="182017"/>
                  </a:lnTo>
                  <a:lnTo>
                    <a:pt x="6034105" y="191371"/>
                  </a:lnTo>
                  <a:lnTo>
                    <a:pt x="6084891" y="200934"/>
                  </a:lnTo>
                  <a:lnTo>
                    <a:pt x="6135426" y="210703"/>
                  </a:lnTo>
                  <a:lnTo>
                    <a:pt x="6185702" y="220676"/>
                  </a:lnTo>
                  <a:lnTo>
                    <a:pt x="6235709" y="230853"/>
                  </a:lnTo>
                  <a:lnTo>
                    <a:pt x="6285442" y="241230"/>
                  </a:lnTo>
                  <a:lnTo>
                    <a:pt x="6334890" y="251806"/>
                  </a:lnTo>
                  <a:lnTo>
                    <a:pt x="6384046" y="262579"/>
                  </a:lnTo>
                  <a:lnTo>
                    <a:pt x="6432903" y="273547"/>
                  </a:lnTo>
                  <a:lnTo>
                    <a:pt x="6481451" y="284708"/>
                  </a:lnTo>
                  <a:lnTo>
                    <a:pt x="6529683" y="296059"/>
                  </a:lnTo>
                  <a:lnTo>
                    <a:pt x="6577591" y="307600"/>
                  </a:lnTo>
                  <a:lnTo>
                    <a:pt x="6625166" y="319328"/>
                  </a:lnTo>
                  <a:lnTo>
                    <a:pt x="6672401" y="331241"/>
                  </a:lnTo>
                  <a:lnTo>
                    <a:pt x="6719286" y="343337"/>
                  </a:lnTo>
                  <a:lnTo>
                    <a:pt x="6765816" y="355614"/>
                  </a:lnTo>
                  <a:lnTo>
                    <a:pt x="6811980" y="368071"/>
                  </a:lnTo>
                  <a:lnTo>
                    <a:pt x="6857771" y="380704"/>
                  </a:lnTo>
                  <a:lnTo>
                    <a:pt x="6903181" y="393513"/>
                  </a:lnTo>
                  <a:lnTo>
                    <a:pt x="6948202" y="406495"/>
                  </a:lnTo>
                  <a:lnTo>
                    <a:pt x="6992825" y="419649"/>
                  </a:lnTo>
                  <a:lnTo>
                    <a:pt x="7037043" y="432972"/>
                  </a:lnTo>
                  <a:lnTo>
                    <a:pt x="7080847" y="446463"/>
                  </a:lnTo>
                  <a:lnTo>
                    <a:pt x="7124230" y="460119"/>
                  </a:lnTo>
                  <a:lnTo>
                    <a:pt x="7167183" y="473938"/>
                  </a:lnTo>
                  <a:lnTo>
                    <a:pt x="7209698" y="487919"/>
                  </a:lnTo>
                  <a:lnTo>
                    <a:pt x="7251767" y="502060"/>
                  </a:lnTo>
                  <a:lnTo>
                    <a:pt x="7293382" y="516358"/>
                  </a:lnTo>
                  <a:lnTo>
                    <a:pt x="7334535" y="530812"/>
                  </a:lnTo>
                  <a:lnTo>
                    <a:pt x="7390590" y="551024"/>
                  </a:lnTo>
                  <a:lnTo>
                    <a:pt x="7445726" y="571524"/>
                  </a:lnTo>
                  <a:lnTo>
                    <a:pt x="7499923" y="592307"/>
                  </a:lnTo>
                  <a:lnTo>
                    <a:pt x="7553159" y="613367"/>
                  </a:lnTo>
                  <a:lnTo>
                    <a:pt x="7605413" y="634701"/>
                  </a:lnTo>
                  <a:lnTo>
                    <a:pt x="7656663" y="656302"/>
                  </a:lnTo>
                  <a:lnTo>
                    <a:pt x="7706888" y="678165"/>
                  </a:lnTo>
                  <a:lnTo>
                    <a:pt x="7756066" y="700285"/>
                  </a:lnTo>
                  <a:lnTo>
                    <a:pt x="7804176" y="722657"/>
                  </a:lnTo>
                  <a:lnTo>
                    <a:pt x="7851198" y="745275"/>
                  </a:lnTo>
                  <a:lnTo>
                    <a:pt x="7897108" y="768135"/>
                  </a:lnTo>
                  <a:lnTo>
                    <a:pt x="7941887" y="791232"/>
                  </a:lnTo>
                  <a:lnTo>
                    <a:pt x="7985512" y="814559"/>
                  </a:lnTo>
                  <a:lnTo>
                    <a:pt x="8027963" y="838112"/>
                  </a:lnTo>
                  <a:lnTo>
                    <a:pt x="8069218" y="861886"/>
                  </a:lnTo>
                  <a:lnTo>
                    <a:pt x="8109255" y="885875"/>
                  </a:lnTo>
                  <a:lnTo>
                    <a:pt x="8148053" y="910075"/>
                  </a:lnTo>
                  <a:lnTo>
                    <a:pt x="8185592" y="934480"/>
                  </a:lnTo>
                  <a:lnTo>
                    <a:pt x="8221849" y="959085"/>
                  </a:lnTo>
                  <a:lnTo>
                    <a:pt x="8256803" y="983884"/>
                  </a:lnTo>
                  <a:lnTo>
                    <a:pt x="8290433" y="1008873"/>
                  </a:lnTo>
                  <a:lnTo>
                    <a:pt x="8332531" y="1041955"/>
                  </a:lnTo>
                  <a:lnTo>
                    <a:pt x="8372263" y="1075341"/>
                  </a:lnTo>
                  <a:lnTo>
                    <a:pt x="8409581" y="1109021"/>
                  </a:lnTo>
                  <a:lnTo>
                    <a:pt x="8444436" y="1142982"/>
                  </a:lnTo>
                  <a:lnTo>
                    <a:pt x="8476779" y="1177215"/>
                  </a:lnTo>
                  <a:lnTo>
                    <a:pt x="8506562" y="1211707"/>
                  </a:lnTo>
                  <a:lnTo>
                    <a:pt x="8533738" y="1246447"/>
                  </a:lnTo>
                  <a:lnTo>
                    <a:pt x="8558257" y="1281423"/>
                  </a:lnTo>
                  <a:lnTo>
                    <a:pt x="8580074" y="1316633"/>
                  </a:lnTo>
                  <a:lnTo>
                    <a:pt x="8599142" y="1352054"/>
                  </a:lnTo>
                  <a:lnTo>
                    <a:pt x="8615411" y="1387672"/>
                  </a:lnTo>
                  <a:lnTo>
                    <a:pt x="8628832" y="1423472"/>
                  </a:lnTo>
                  <a:lnTo>
                    <a:pt x="8634457" y="1441447"/>
                  </a:lnTo>
                  <a:lnTo>
                    <a:pt x="8635332" y="1444447"/>
                  </a:lnTo>
                  <a:lnTo>
                    <a:pt x="8636182" y="1447447"/>
                  </a:lnTo>
                  <a:lnTo>
                    <a:pt x="8636982" y="1450447"/>
                  </a:lnTo>
                  <a:lnTo>
                    <a:pt x="8637407" y="1451947"/>
                  </a:lnTo>
                  <a:lnTo>
                    <a:pt x="8637807" y="1453447"/>
                  </a:lnTo>
                  <a:lnTo>
                    <a:pt x="8638182" y="1454947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20004" y="3307168"/>
              <a:ext cx="81449" cy="1088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1324" y="1955691"/>
            <a:ext cx="168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Scenario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#1: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9410" y="2344323"/>
            <a:ext cx="158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“stop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condition”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45" y="805600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Types </a:t>
            </a:r>
            <a:r>
              <a:rPr sz="3600" spc="-5" dirty="0"/>
              <a:t>of loops:</a:t>
            </a:r>
            <a:r>
              <a:rPr sz="3600" spc="-7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1324" y="1955691"/>
            <a:ext cx="3808095" cy="151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Scenario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#2: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804545" marR="5080" indent="-367030">
              <a:lnSpc>
                <a:spcPct val="149300"/>
              </a:lnSpc>
              <a:buChar char="●"/>
              <a:tabLst>
                <a:tab pos="804545" algn="l"/>
                <a:tab pos="805180" algn="l"/>
              </a:tabLst>
            </a:pPr>
            <a:r>
              <a:rPr sz="1800" spc="-5" dirty="0">
                <a:latin typeface="Arial"/>
                <a:cs typeface="Arial"/>
              </a:rPr>
              <a:t>Secure at least an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grade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dirty="0">
                <a:latin typeface="Arial"/>
                <a:cs typeface="Arial"/>
              </a:rPr>
              <a:t>Math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4090" y="2511497"/>
            <a:ext cx="2008120" cy="2174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45" y="805600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Types </a:t>
            </a:r>
            <a:r>
              <a:rPr sz="3600" spc="-5" dirty="0"/>
              <a:t>of loops:</a:t>
            </a:r>
            <a:r>
              <a:rPr sz="3600" spc="-7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1324" y="1955691"/>
            <a:ext cx="3808095" cy="192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Scenario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#2: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804545" marR="5080" indent="-367030">
              <a:lnSpc>
                <a:spcPct val="149300"/>
              </a:lnSpc>
              <a:buChar char="●"/>
              <a:tabLst>
                <a:tab pos="804545" algn="l"/>
                <a:tab pos="805180" algn="l"/>
              </a:tabLst>
            </a:pPr>
            <a:r>
              <a:rPr sz="1800" spc="-5" dirty="0">
                <a:latin typeface="Arial"/>
                <a:cs typeface="Arial"/>
              </a:rPr>
              <a:t>Secure at least an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grade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dirty="0">
                <a:latin typeface="Arial"/>
                <a:cs typeface="Arial"/>
              </a:rPr>
              <a:t>Math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pass.</a:t>
            </a:r>
            <a:endParaRPr sz="1800">
              <a:latin typeface="Arial"/>
              <a:cs typeface="Arial"/>
            </a:endParaRPr>
          </a:p>
          <a:p>
            <a:pPr marL="80454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804545" algn="l"/>
                <a:tab pos="805180" algn="l"/>
              </a:tabLst>
            </a:pPr>
            <a:r>
              <a:rPr sz="1800" spc="-5" dirty="0">
                <a:latin typeface="Arial"/>
                <a:cs typeface="Arial"/>
              </a:rPr>
              <a:t>When do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stop?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4090" y="2511497"/>
            <a:ext cx="2008120" cy="2174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45" y="805600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Types </a:t>
            </a:r>
            <a:r>
              <a:rPr sz="3600" spc="-5" dirty="0"/>
              <a:t>of loops:</a:t>
            </a:r>
            <a:r>
              <a:rPr sz="3600" spc="-7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1324" y="1955691"/>
            <a:ext cx="3862704" cy="274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Scenario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#2: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804545" marR="59690" indent="-367030">
              <a:lnSpc>
                <a:spcPct val="149300"/>
              </a:lnSpc>
              <a:buChar char="●"/>
              <a:tabLst>
                <a:tab pos="804545" algn="l"/>
                <a:tab pos="805180" algn="l"/>
              </a:tabLst>
            </a:pPr>
            <a:r>
              <a:rPr sz="1800" spc="-5" dirty="0">
                <a:latin typeface="Arial"/>
                <a:cs typeface="Arial"/>
              </a:rPr>
              <a:t>Secure at least an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grade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dirty="0">
                <a:latin typeface="Arial"/>
                <a:cs typeface="Arial"/>
              </a:rPr>
              <a:t>Math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pass.</a:t>
            </a:r>
            <a:endParaRPr sz="1800">
              <a:latin typeface="Arial"/>
              <a:cs typeface="Arial"/>
            </a:endParaRPr>
          </a:p>
          <a:p>
            <a:pPr marL="80454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804545" algn="l"/>
                <a:tab pos="805180" algn="l"/>
              </a:tabLst>
            </a:pPr>
            <a:r>
              <a:rPr sz="1800" spc="-5" dirty="0">
                <a:latin typeface="Arial"/>
                <a:cs typeface="Arial"/>
              </a:rPr>
              <a:t>When do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stop?</a:t>
            </a:r>
            <a:endParaRPr sz="1800">
              <a:latin typeface="Arial"/>
              <a:cs typeface="Arial"/>
            </a:endParaRPr>
          </a:p>
          <a:p>
            <a:pPr marL="80454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804545" algn="l"/>
                <a:tab pos="805180" algn="l"/>
              </a:tabLst>
            </a:pPr>
            <a:r>
              <a:rPr sz="1800" spc="-5" dirty="0">
                <a:latin typeface="Arial"/>
                <a:cs typeface="Arial"/>
              </a:rPr>
              <a:t>Keep trying until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succeed!</a:t>
            </a:r>
            <a:endParaRPr sz="1800">
              <a:latin typeface="Arial"/>
              <a:cs typeface="Arial"/>
            </a:endParaRPr>
          </a:p>
          <a:p>
            <a:pPr marL="80454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804545" algn="l"/>
                <a:tab pos="805180" algn="l"/>
              </a:tabLst>
            </a:pPr>
            <a:r>
              <a:rPr sz="1800" spc="-5" dirty="0">
                <a:latin typeface="Arial"/>
                <a:cs typeface="Arial"/>
              </a:rPr>
              <a:t>New </a:t>
            </a:r>
            <a:r>
              <a:rPr sz="1800" dirty="0">
                <a:latin typeface="Arial"/>
                <a:cs typeface="Arial"/>
              </a:rPr>
              <a:t>kind </a:t>
            </a:r>
            <a:r>
              <a:rPr sz="1800" spc="-5" dirty="0">
                <a:latin typeface="Arial"/>
                <a:cs typeface="Arial"/>
              </a:rPr>
              <a:t>of looping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needed..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4090" y="2511497"/>
            <a:ext cx="2008120" cy="2174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45" y="805600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Types </a:t>
            </a:r>
            <a:r>
              <a:rPr sz="3600" spc="-5" dirty="0"/>
              <a:t>of loops:</a:t>
            </a:r>
            <a:r>
              <a:rPr sz="3600" spc="-7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1324" y="1955691"/>
            <a:ext cx="168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Scenario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#2: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4090" y="2511497"/>
            <a:ext cx="2008120" cy="2174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072" y="2625691"/>
            <a:ext cx="3437254" cy="207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9690" indent="-367030">
              <a:lnSpc>
                <a:spcPct val="1493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Secure at least an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grade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dirty="0">
                <a:latin typeface="Arial"/>
                <a:cs typeface="Arial"/>
              </a:rPr>
              <a:t>Math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pass.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When do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stop?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Keep trying until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succeed!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New </a:t>
            </a:r>
            <a:r>
              <a:rPr sz="1800" dirty="0">
                <a:latin typeface="Arial"/>
                <a:cs typeface="Arial"/>
              </a:rPr>
              <a:t>kind </a:t>
            </a:r>
            <a:r>
              <a:rPr sz="1800" spc="-5" dirty="0">
                <a:latin typeface="Arial"/>
                <a:cs typeface="Arial"/>
              </a:rPr>
              <a:t>of looping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needed..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9135" y="26198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66245" y="2883227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7684" y="3224493"/>
            <a:ext cx="319659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60"/>
              </a:spcBef>
            </a:pPr>
            <a:r>
              <a:rPr sz="1800" spc="-5" dirty="0">
                <a:latin typeface="Arial"/>
                <a:cs typeface="Arial"/>
              </a:rPr>
              <a:t>while grade !=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‘A’:</a:t>
            </a:r>
            <a:endParaRPr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Keep </a:t>
            </a:r>
            <a:r>
              <a:rPr sz="1800" dirty="0">
                <a:latin typeface="Arial"/>
                <a:cs typeface="Arial"/>
              </a:rPr>
              <a:t>repeating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until</a:t>
            </a:r>
            <a:endParaRPr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comparison </a:t>
            </a:r>
            <a:r>
              <a:rPr sz="1800" spc="-5" dirty="0">
                <a:latin typeface="Arial"/>
                <a:cs typeface="Arial"/>
              </a:rPr>
              <a:t>gives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3226" y="805600"/>
            <a:ext cx="180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Scenario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8267" y="2231493"/>
            <a:ext cx="4705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RobotoRegular"/>
                <a:cs typeface="RobotoRegular"/>
              </a:rPr>
              <a:t>Print “Python is </a:t>
            </a:r>
            <a:r>
              <a:rPr sz="2000" spc="-10" dirty="0">
                <a:latin typeface="RobotoRegular"/>
                <a:cs typeface="RobotoRegular"/>
              </a:rPr>
              <a:t>awesome” </a:t>
            </a:r>
            <a:r>
              <a:rPr sz="2000" spc="-5" dirty="0">
                <a:latin typeface="RobotoRegular"/>
                <a:cs typeface="RobotoRegular"/>
              </a:rPr>
              <a:t>1000</a:t>
            </a:r>
            <a:r>
              <a:rPr sz="2000" spc="-3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times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2748182"/>
            <a:ext cx="2787650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93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awesome”)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1164" y="2745610"/>
            <a:ext cx="2787650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awesome”)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545" y="805600"/>
            <a:ext cx="496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Types </a:t>
            </a:r>
            <a:r>
              <a:rPr sz="3600" spc="-5" dirty="0"/>
              <a:t>of loops:</a:t>
            </a:r>
            <a:r>
              <a:rPr sz="3600" spc="-70" dirty="0"/>
              <a:t> </a:t>
            </a:r>
            <a:r>
              <a:rPr sz="3600" spc="-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41324" y="1955691"/>
            <a:ext cx="16827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Scenario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#2: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4090" y="2511497"/>
            <a:ext cx="2008120" cy="2174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072" y="2625691"/>
            <a:ext cx="3437254" cy="207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9690" indent="-367030">
              <a:lnSpc>
                <a:spcPct val="1493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Secure at least an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grade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 </a:t>
            </a:r>
            <a:r>
              <a:rPr sz="1800" dirty="0">
                <a:latin typeface="Arial"/>
                <a:cs typeface="Arial"/>
              </a:rPr>
              <a:t>Math </a:t>
            </a:r>
            <a:r>
              <a:rPr sz="1800" spc="-5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pass.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When do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stop?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Keep trying until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succeed!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106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"/>
                <a:cs typeface="Arial"/>
              </a:rPr>
              <a:t>New </a:t>
            </a:r>
            <a:r>
              <a:rPr sz="1800" dirty="0">
                <a:latin typeface="Arial"/>
                <a:cs typeface="Arial"/>
              </a:rPr>
              <a:t>kind </a:t>
            </a:r>
            <a:r>
              <a:rPr sz="1800" spc="-5" dirty="0">
                <a:latin typeface="Arial"/>
                <a:cs typeface="Arial"/>
              </a:rPr>
              <a:t>of looping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needed..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9135" y="26198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7684" y="3224493"/>
            <a:ext cx="3196590" cy="1522730"/>
          </a:xfrm>
          <a:custGeom>
            <a:avLst/>
            <a:gdLst/>
            <a:ahLst/>
            <a:cxnLst/>
            <a:rect l="l" t="t" r="r" b="b"/>
            <a:pathLst>
              <a:path w="3196590" h="1522729">
                <a:moveTo>
                  <a:pt x="3196493" y="1522196"/>
                </a:moveTo>
                <a:lnTo>
                  <a:pt x="0" y="1522196"/>
                </a:lnTo>
                <a:lnTo>
                  <a:pt x="0" y="0"/>
                </a:lnTo>
                <a:lnTo>
                  <a:pt x="3196493" y="0"/>
                </a:lnTo>
                <a:lnTo>
                  <a:pt x="3196493" y="1522196"/>
                </a:lnTo>
                <a:close/>
              </a:path>
            </a:pathLst>
          </a:custGeom>
          <a:solidFill>
            <a:srgbClr val="0B4679">
              <a:alpha val="219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02921" y="2888369"/>
          <a:ext cx="3196589" cy="185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24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Code: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4454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44546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9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445469"/>
                      </a:solidFill>
                      <a:prstDash val="solid"/>
                    </a:lnT>
                    <a:solidFill>
                      <a:srgbClr val="C9D6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T w="9525">
                      <a:solidFill>
                        <a:srgbClr val="445469"/>
                      </a:solidFill>
                      <a:prstDash val="solid"/>
                    </a:lnT>
                    <a:solidFill>
                      <a:srgbClr val="C9D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372"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while grade !=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‘A’: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Keep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repeating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until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 comparison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gives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5469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B w="9525">
                      <a:solidFill>
                        <a:srgbClr val="44546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752664" y="2586028"/>
            <a:ext cx="318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comparison (“stopping</a:t>
            </a:r>
            <a:r>
              <a:rPr sz="1800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criteria”)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95606" y="3351018"/>
            <a:ext cx="81924" cy="10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67" y="2231493"/>
            <a:ext cx="3295015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Roboto"/>
                <a:cs typeface="Roboto"/>
              </a:rPr>
              <a:t>The </a:t>
            </a:r>
            <a:r>
              <a:rPr sz="2000" b="1" spc="-15" dirty="0">
                <a:latin typeface="Roboto"/>
                <a:cs typeface="Roboto"/>
              </a:rPr>
              <a:t>‘while’ </a:t>
            </a:r>
            <a:r>
              <a:rPr sz="2000" b="1" spc="-5" dirty="0">
                <a:latin typeface="Roboto"/>
                <a:cs typeface="Roboto"/>
              </a:rPr>
              <a:t>loop in</a:t>
            </a:r>
            <a:r>
              <a:rPr sz="2000" b="1" spc="-35" dirty="0">
                <a:latin typeface="Roboto"/>
                <a:cs typeface="Roboto"/>
              </a:rPr>
              <a:t> </a:t>
            </a:r>
            <a:r>
              <a:rPr sz="2000" b="1" spc="-10" dirty="0">
                <a:latin typeface="Roboto"/>
                <a:cs typeface="Roboto"/>
              </a:rPr>
              <a:t>python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Roboto"/>
              <a:cs typeface="Roboto"/>
            </a:endParaRPr>
          </a:p>
          <a:p>
            <a:pPr marL="850265">
              <a:lnSpc>
                <a:spcPct val="100000"/>
              </a:lnSpc>
            </a:pPr>
            <a:r>
              <a:rPr sz="1800" b="1" spc="-5" dirty="0">
                <a:latin typeface="Roboto"/>
                <a:cs typeface="Roboto"/>
              </a:rPr>
              <a:t>Syntax:</a:t>
            </a:r>
            <a:endParaRPr sz="1800">
              <a:latin typeface="Roboto"/>
              <a:cs typeface="Roboto"/>
            </a:endParaRPr>
          </a:p>
          <a:p>
            <a:pPr marL="1019175" marR="586740" indent="-169545">
              <a:lnSpc>
                <a:spcPct val="149300"/>
              </a:lnSpc>
            </a:pPr>
            <a:r>
              <a:rPr sz="1800" spc="-5" dirty="0">
                <a:latin typeface="RobotoRegular"/>
                <a:cs typeface="RobotoRegular"/>
              </a:rPr>
              <a:t>while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comparison:  statements(s)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79937" y="27722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6300" y="805600"/>
            <a:ext cx="910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 Python: The while</a:t>
            </a:r>
            <a:r>
              <a:rPr sz="3600" spc="-140" dirty="0"/>
              <a:t> </a:t>
            </a:r>
            <a:r>
              <a:rPr sz="3600" spc="-5" dirty="0"/>
              <a:t>loop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066245" y="2883227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7684" y="3224493"/>
            <a:ext cx="319659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60"/>
              </a:spcBef>
            </a:pPr>
            <a:r>
              <a:rPr sz="1800" spc="-5" dirty="0">
                <a:latin typeface="Arial"/>
                <a:cs typeface="Arial"/>
              </a:rPr>
              <a:t>while grade !=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‘A’:</a:t>
            </a:r>
            <a:endParaRPr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Keep </a:t>
            </a:r>
            <a:r>
              <a:rPr sz="1800" dirty="0">
                <a:latin typeface="Arial"/>
                <a:cs typeface="Arial"/>
              </a:rPr>
              <a:t>repeating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until</a:t>
            </a:r>
            <a:endParaRPr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comparison </a:t>
            </a:r>
            <a:r>
              <a:rPr sz="1800" spc="-5" dirty="0">
                <a:latin typeface="Arial"/>
                <a:cs typeface="Arial"/>
              </a:rPr>
              <a:t>gives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37137" y="27722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8436" y="805600"/>
            <a:ext cx="812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 Python:</a:t>
            </a:r>
            <a:r>
              <a:rPr sz="3600" spc="-70" dirty="0"/>
              <a:t> </a:t>
            </a:r>
            <a:r>
              <a:rPr sz="3600" dirty="0"/>
              <a:t>Summary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066245" y="1996975"/>
            <a:ext cx="2124710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‘while’</a:t>
            </a:r>
            <a:r>
              <a:rPr sz="2400" b="1" spc="-2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7684" y="3224493"/>
            <a:ext cx="319659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760"/>
              </a:spcBef>
            </a:pPr>
            <a:r>
              <a:rPr sz="1800" spc="-5" dirty="0">
                <a:latin typeface="Arial"/>
                <a:cs typeface="Arial"/>
              </a:rPr>
              <a:t>while grade !=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‘A’:</a:t>
            </a:r>
            <a:endParaRPr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Keep </a:t>
            </a:r>
            <a:r>
              <a:rPr sz="1800" dirty="0">
                <a:latin typeface="Arial"/>
                <a:cs typeface="Arial"/>
              </a:rPr>
              <a:t>repeating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until</a:t>
            </a:r>
            <a:endParaRPr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comparison </a:t>
            </a:r>
            <a:r>
              <a:rPr sz="1800" spc="-5" dirty="0">
                <a:latin typeface="Arial"/>
                <a:cs typeface="Arial"/>
              </a:rPr>
              <a:t>gives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False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6859" y="1996975"/>
            <a:ext cx="2009139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Arial"/>
                <a:cs typeface="Arial"/>
              </a:rPr>
              <a:t>‘for’</a:t>
            </a:r>
            <a:r>
              <a:rPr sz="2400" b="1" spc="-204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loop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8297" y="3224493"/>
            <a:ext cx="319659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1615" rIns="0" bIns="0" rtlCol="0">
            <a:spAutoFit/>
          </a:bodyPr>
          <a:lstStyle/>
          <a:p>
            <a:pPr marL="324485" marR="746125" indent="-253365">
              <a:lnSpc>
                <a:spcPct val="100699"/>
              </a:lnSpc>
              <a:spcBef>
                <a:spcPts val="1745"/>
              </a:spcBef>
            </a:pP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subject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range(5):  # </a:t>
            </a:r>
            <a:r>
              <a:rPr sz="1800" spc="-5" dirty="0">
                <a:latin typeface="Arial"/>
                <a:cs typeface="Arial"/>
              </a:rPr>
              <a:t>Pass exam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32448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"/>
                <a:cs typeface="Arial"/>
              </a:rPr>
              <a:t># </a:t>
            </a:r>
            <a:r>
              <a:rPr sz="1800" spc="-5" dirty="0">
                <a:latin typeface="Arial"/>
                <a:cs typeface="Arial"/>
              </a:rPr>
              <a:t>Once for each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subject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2655" y="3090640"/>
            <a:ext cx="2403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85" dirty="0"/>
              <a:t> </a:t>
            </a:r>
            <a:r>
              <a:rPr spc="-5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3226" y="805600"/>
            <a:ext cx="180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Scenario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8267" y="2231493"/>
            <a:ext cx="4705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RobotoRegular"/>
                <a:cs typeface="RobotoRegular"/>
              </a:rPr>
              <a:t>Print “Python is </a:t>
            </a:r>
            <a:r>
              <a:rPr sz="2000" spc="-10" dirty="0">
                <a:latin typeface="RobotoRegular"/>
                <a:cs typeface="RobotoRegular"/>
              </a:rPr>
              <a:t>awesome” </a:t>
            </a:r>
            <a:r>
              <a:rPr sz="2000" spc="-5" dirty="0">
                <a:latin typeface="RobotoRegular"/>
                <a:cs typeface="RobotoRegular"/>
              </a:rPr>
              <a:t>1000</a:t>
            </a:r>
            <a:r>
              <a:rPr sz="2000" spc="-3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times</a:t>
            </a:r>
            <a:endParaRPr sz="20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2748182"/>
            <a:ext cx="2787650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93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awesome”)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1164" y="2745610"/>
            <a:ext cx="2787650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3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print(“Python is </a:t>
            </a:r>
            <a:r>
              <a:rPr sz="1800" spc="-10" dirty="0">
                <a:latin typeface="RobotoRegular"/>
                <a:cs typeface="RobotoRegular"/>
              </a:rPr>
              <a:t>awesome”)  </a:t>
            </a:r>
            <a:r>
              <a:rPr sz="1800" spc="-5" dirty="0">
                <a:latin typeface="RobotoRegular"/>
                <a:cs typeface="RobotoRegular"/>
              </a:rPr>
              <a:t>print(“Python is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awesome”)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…….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2117" y="3620067"/>
            <a:ext cx="3112770" cy="567055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FF0000"/>
                </a:solidFill>
                <a:latin typeface="RobotoRegular"/>
                <a:cs typeface="RobotoRegular"/>
              </a:rPr>
              <a:t>Looping</a:t>
            </a:r>
            <a:r>
              <a:rPr sz="2400" spc="-40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RobotoRegular"/>
                <a:cs typeface="RobotoRegular"/>
              </a:rPr>
              <a:t>Statements!!</a:t>
            </a:r>
            <a:endParaRPr sz="2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67" y="2231493"/>
            <a:ext cx="470598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RobotoRegular"/>
                <a:cs typeface="RobotoRegular"/>
              </a:rPr>
              <a:t>Print “Python is </a:t>
            </a:r>
            <a:r>
              <a:rPr sz="2000" spc="-10" dirty="0">
                <a:latin typeface="RobotoRegular"/>
                <a:cs typeface="RobotoRegular"/>
              </a:rPr>
              <a:t>awesome” </a:t>
            </a:r>
            <a:r>
              <a:rPr sz="2000" spc="-5" dirty="0">
                <a:latin typeface="RobotoRegular"/>
                <a:cs typeface="RobotoRegular"/>
              </a:rPr>
              <a:t>1000</a:t>
            </a:r>
            <a:r>
              <a:rPr sz="2000" spc="-3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times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900">
              <a:latin typeface="RobotoRegular"/>
              <a:cs typeface="RobotoRegular"/>
            </a:endParaRPr>
          </a:p>
          <a:p>
            <a:pPr marL="850265">
              <a:lnSpc>
                <a:spcPct val="100000"/>
              </a:lnSpc>
            </a:pPr>
            <a:r>
              <a:rPr sz="1800" b="1" dirty="0">
                <a:latin typeface="Roboto"/>
                <a:cs typeface="Roboto"/>
              </a:rPr>
              <a:t>Pseudo-Code: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4618" y="805600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</a:t>
            </a:r>
            <a:r>
              <a:rPr sz="3600" spc="-75" dirty="0"/>
              <a:t> </a:t>
            </a:r>
            <a:r>
              <a:rPr sz="3600" spc="-5" dirty="0"/>
              <a:t>Python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916335" y="3219730"/>
            <a:ext cx="5033645" cy="1532255"/>
            <a:chOff x="916335" y="3219730"/>
            <a:chExt cx="5033645" cy="1532255"/>
          </a:xfrm>
        </p:grpSpPr>
        <p:sp>
          <p:nvSpPr>
            <p:cNvPr id="5" name="object 5"/>
            <p:cNvSpPr/>
            <p:nvPr/>
          </p:nvSpPr>
          <p:spPr>
            <a:xfrm>
              <a:off x="921098" y="3224493"/>
              <a:ext cx="5024120" cy="1522730"/>
            </a:xfrm>
            <a:custGeom>
              <a:avLst/>
              <a:gdLst/>
              <a:ahLst/>
              <a:cxnLst/>
              <a:rect l="l" t="t" r="r" b="b"/>
              <a:pathLst>
                <a:path w="5024120" h="1522729">
                  <a:moveTo>
                    <a:pt x="5024089" y="1522196"/>
                  </a:moveTo>
                  <a:lnTo>
                    <a:pt x="0" y="1522196"/>
                  </a:lnTo>
                  <a:lnTo>
                    <a:pt x="0" y="0"/>
                  </a:lnTo>
                  <a:lnTo>
                    <a:pt x="5024089" y="0"/>
                  </a:lnTo>
                  <a:lnTo>
                    <a:pt x="5024089" y="1522196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1098" y="3224493"/>
              <a:ext cx="5024120" cy="1522730"/>
            </a:xfrm>
            <a:custGeom>
              <a:avLst/>
              <a:gdLst/>
              <a:ahLst/>
              <a:cxnLst/>
              <a:rect l="l" t="t" r="r" b="b"/>
              <a:pathLst>
                <a:path w="5024120" h="1522729">
                  <a:moveTo>
                    <a:pt x="0" y="0"/>
                  </a:moveTo>
                  <a:lnTo>
                    <a:pt x="5024089" y="0"/>
                  </a:lnTo>
                  <a:lnTo>
                    <a:pt x="5024089" y="1522196"/>
                  </a:lnTo>
                  <a:lnTo>
                    <a:pt x="0" y="15221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67" y="2231493"/>
            <a:ext cx="4705985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RobotoRegular"/>
                <a:cs typeface="RobotoRegular"/>
              </a:rPr>
              <a:t>Print “Python is </a:t>
            </a:r>
            <a:r>
              <a:rPr sz="2000" spc="-10" dirty="0">
                <a:latin typeface="RobotoRegular"/>
                <a:cs typeface="RobotoRegular"/>
              </a:rPr>
              <a:t>awesome” </a:t>
            </a:r>
            <a:r>
              <a:rPr sz="2000" spc="-5" dirty="0">
                <a:latin typeface="RobotoRegular"/>
                <a:cs typeface="RobotoRegular"/>
              </a:rPr>
              <a:t>1000</a:t>
            </a:r>
            <a:r>
              <a:rPr sz="2000" spc="-3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times</a:t>
            </a:r>
            <a:endParaRPr sz="20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</a:pPr>
            <a:endParaRPr sz="1900">
              <a:latin typeface="RobotoRegular"/>
              <a:cs typeface="RobotoRegular"/>
            </a:endParaRPr>
          </a:p>
          <a:p>
            <a:pPr marL="850265">
              <a:lnSpc>
                <a:spcPct val="100000"/>
              </a:lnSpc>
            </a:pPr>
            <a:r>
              <a:rPr sz="1800" b="1" dirty="0">
                <a:latin typeface="Roboto"/>
                <a:cs typeface="Roboto"/>
              </a:rPr>
              <a:t>Pseudo-Code: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098" y="3224493"/>
            <a:ext cx="502412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latin typeface="RobotoRegular"/>
                <a:cs typeface="RobotoRegular"/>
              </a:rPr>
              <a:t>print “Python is </a:t>
            </a:r>
            <a:r>
              <a:rPr sz="1800" spc="-10" dirty="0">
                <a:latin typeface="RobotoRegular"/>
                <a:cs typeface="RobotoRegular"/>
              </a:rPr>
              <a:t>awesome” (repeat </a:t>
            </a:r>
            <a:r>
              <a:rPr sz="1800" spc="-5" dirty="0">
                <a:latin typeface="RobotoRegular"/>
                <a:cs typeface="RobotoRegular"/>
              </a:rPr>
              <a:t>1000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times)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4618" y="805600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</a:t>
            </a:r>
            <a:r>
              <a:rPr sz="3600" spc="-75" dirty="0"/>
              <a:t> </a:t>
            </a:r>
            <a:r>
              <a:rPr sz="3600" spc="-5" dirty="0"/>
              <a:t>Python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918" y="2826182"/>
            <a:ext cx="16048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098" y="3224493"/>
            <a:ext cx="502412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latin typeface="RobotoRegular"/>
                <a:cs typeface="RobotoRegular"/>
              </a:rPr>
              <a:t>print “Python is </a:t>
            </a:r>
            <a:r>
              <a:rPr sz="1800" spc="-10" dirty="0">
                <a:latin typeface="RobotoRegular"/>
                <a:cs typeface="RobotoRegular"/>
              </a:rPr>
              <a:t>awesome” (repeat </a:t>
            </a:r>
            <a:r>
              <a:rPr sz="1800" spc="-5" dirty="0">
                <a:latin typeface="RobotoRegular"/>
                <a:cs typeface="RobotoRegular"/>
              </a:rPr>
              <a:t>1000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times)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4618" y="805600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</a:t>
            </a:r>
            <a:r>
              <a:rPr sz="3600" spc="-75" dirty="0"/>
              <a:t> </a:t>
            </a:r>
            <a:r>
              <a:rPr sz="3600" spc="-5" dirty="0"/>
              <a:t>Python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7801832" y="2871997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2884" y="3224493"/>
            <a:ext cx="319659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RobotoRegular"/>
                <a:cs typeface="RobotoRegular"/>
              </a:rPr>
              <a:t>for </a:t>
            </a:r>
            <a:r>
              <a:rPr sz="1800" dirty="0">
                <a:latin typeface="RobotoRegular"/>
                <a:cs typeface="RobotoRegular"/>
              </a:rPr>
              <a:t>i </a:t>
            </a:r>
            <a:r>
              <a:rPr sz="1800" spc="-5" dirty="0">
                <a:latin typeface="RobotoRegular"/>
                <a:cs typeface="RobotoRegular"/>
              </a:rPr>
              <a:t>in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range(1000):</a:t>
            </a:r>
            <a:endParaRPr sz="1800">
              <a:latin typeface="RobotoRegular"/>
              <a:cs typeface="RobotoRegular"/>
            </a:endParaRPr>
          </a:p>
          <a:p>
            <a:pPr marL="280670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print(“Python is</a:t>
            </a:r>
            <a:r>
              <a:rPr sz="1800" spc="-2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awesome”)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0937" y="27722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267" y="2231493"/>
            <a:ext cx="4705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RobotoRegular"/>
                <a:cs typeface="RobotoRegular"/>
              </a:rPr>
              <a:t>Print “Python is </a:t>
            </a:r>
            <a:r>
              <a:rPr sz="2000" spc="-10" dirty="0">
                <a:latin typeface="RobotoRegular"/>
                <a:cs typeface="RobotoRegular"/>
              </a:rPr>
              <a:t>awesome” </a:t>
            </a:r>
            <a:r>
              <a:rPr sz="2000" spc="-5" dirty="0">
                <a:latin typeface="RobotoRegular"/>
                <a:cs typeface="RobotoRegular"/>
              </a:rPr>
              <a:t>1000</a:t>
            </a:r>
            <a:r>
              <a:rPr sz="2000" spc="-30" dirty="0">
                <a:latin typeface="RobotoRegular"/>
                <a:cs typeface="RobotoRegular"/>
              </a:rPr>
              <a:t> </a:t>
            </a:r>
            <a:r>
              <a:rPr sz="2000" spc="-5" dirty="0">
                <a:latin typeface="RobotoRegular"/>
                <a:cs typeface="RobotoRegular"/>
              </a:rPr>
              <a:t>times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66" y="2231493"/>
            <a:ext cx="33569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Roboto"/>
                <a:cs typeface="Roboto"/>
              </a:rPr>
              <a:t>The ‘for’ loop in</a:t>
            </a:r>
            <a:r>
              <a:rPr sz="2000" b="1" spc="-50" dirty="0">
                <a:latin typeface="Roboto"/>
                <a:cs typeface="Roboto"/>
              </a:rPr>
              <a:t> </a:t>
            </a:r>
            <a:r>
              <a:rPr sz="2000" b="1" spc="-10" dirty="0">
                <a:latin typeface="Roboto"/>
                <a:cs typeface="Roboto"/>
              </a:rPr>
              <a:t>python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3904" y="2690918"/>
            <a:ext cx="3426460" cy="1254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b="1" spc="-5" dirty="0">
                <a:latin typeface="Roboto"/>
                <a:cs typeface="Roboto"/>
              </a:rPr>
              <a:t>Syntax:</a:t>
            </a:r>
            <a:endParaRPr sz="1800">
              <a:latin typeface="Roboto"/>
              <a:cs typeface="Roboto"/>
            </a:endParaRPr>
          </a:p>
          <a:p>
            <a:pPr marL="181610" marR="5080" indent="-169545">
              <a:lnSpc>
                <a:spcPct val="149300"/>
              </a:lnSpc>
            </a:pPr>
            <a:r>
              <a:rPr sz="1800" spc="-5" dirty="0">
                <a:latin typeface="RobotoRegular"/>
                <a:cs typeface="RobotoRegular"/>
              </a:rPr>
              <a:t>for </a:t>
            </a:r>
            <a:r>
              <a:rPr sz="1800" spc="-10" dirty="0">
                <a:latin typeface="RobotoRegular"/>
                <a:cs typeface="RobotoRegular"/>
              </a:rPr>
              <a:t>iterating_variable </a:t>
            </a:r>
            <a:r>
              <a:rPr sz="1800" spc="-5" dirty="0">
                <a:latin typeface="RobotoRegular"/>
                <a:cs typeface="RobotoRegular"/>
              </a:rPr>
              <a:t>in sequence:  statements(s)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967" y="805600"/>
            <a:ext cx="862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 Python: The for</a:t>
            </a:r>
            <a:r>
              <a:rPr sz="3600" spc="-135" dirty="0"/>
              <a:t> </a:t>
            </a:r>
            <a:r>
              <a:rPr sz="3600" spc="-5" dirty="0"/>
              <a:t>loop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85918" y="2826182"/>
            <a:ext cx="190968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098" y="3224493"/>
            <a:ext cx="502412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latin typeface="RobotoRegular"/>
                <a:cs typeface="RobotoRegular"/>
              </a:rPr>
              <a:t>print “Python is </a:t>
            </a:r>
            <a:r>
              <a:rPr sz="1800" spc="-10" dirty="0">
                <a:latin typeface="RobotoRegular"/>
                <a:cs typeface="RobotoRegular"/>
              </a:rPr>
              <a:t>awesome” (repeat </a:t>
            </a:r>
            <a:r>
              <a:rPr sz="1800" spc="-5" dirty="0">
                <a:latin typeface="RobotoRegular"/>
                <a:cs typeface="RobotoRegular"/>
              </a:rPr>
              <a:t>1000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times)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89536" y="27722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66" y="2231493"/>
            <a:ext cx="33569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Roboto"/>
                <a:cs typeface="Roboto"/>
              </a:rPr>
              <a:t>The ‘for’ loop in</a:t>
            </a:r>
            <a:r>
              <a:rPr sz="2000" b="1" spc="-50" dirty="0">
                <a:latin typeface="Roboto"/>
                <a:cs typeface="Roboto"/>
              </a:rPr>
              <a:t> </a:t>
            </a:r>
            <a:r>
              <a:rPr sz="2000" b="1" spc="-10" dirty="0">
                <a:latin typeface="Roboto"/>
                <a:cs typeface="Roboto"/>
              </a:rPr>
              <a:t>python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3904" y="2690918"/>
            <a:ext cx="3426460" cy="1254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b="1" spc="-5" dirty="0">
                <a:latin typeface="Roboto"/>
                <a:cs typeface="Roboto"/>
              </a:rPr>
              <a:t>Syntax:</a:t>
            </a:r>
            <a:endParaRPr sz="1800">
              <a:latin typeface="Roboto"/>
              <a:cs typeface="Roboto"/>
            </a:endParaRPr>
          </a:p>
          <a:p>
            <a:pPr marL="181610" marR="5080" indent="-169545">
              <a:lnSpc>
                <a:spcPct val="149300"/>
              </a:lnSpc>
            </a:pPr>
            <a:r>
              <a:rPr sz="1800" spc="-5" dirty="0">
                <a:latin typeface="RobotoRegular"/>
                <a:cs typeface="RobotoRegular"/>
              </a:rPr>
              <a:t>for </a:t>
            </a:r>
            <a:r>
              <a:rPr sz="1800" spc="-10" dirty="0">
                <a:latin typeface="RobotoRegular"/>
                <a:cs typeface="RobotoRegular"/>
              </a:rPr>
              <a:t>iterating_variable </a:t>
            </a:r>
            <a:r>
              <a:rPr sz="1800" spc="-5" dirty="0">
                <a:latin typeface="RobotoRegular"/>
                <a:cs typeface="RobotoRegular"/>
              </a:rPr>
              <a:t>in sequence:  statements(s)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967" y="805600"/>
            <a:ext cx="862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 Python: The for</a:t>
            </a:r>
            <a:r>
              <a:rPr sz="3600" spc="-135" dirty="0"/>
              <a:t> </a:t>
            </a:r>
            <a:r>
              <a:rPr sz="3600" spc="-5" dirty="0"/>
              <a:t>loop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85918" y="2826182"/>
            <a:ext cx="1681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098" y="3224493"/>
            <a:ext cx="502412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latin typeface="RobotoRegular"/>
                <a:cs typeface="RobotoRegular"/>
              </a:rPr>
              <a:t>print “Python is </a:t>
            </a:r>
            <a:r>
              <a:rPr sz="1800" spc="-10" dirty="0">
                <a:latin typeface="RobotoRegular"/>
                <a:cs typeface="RobotoRegular"/>
              </a:rPr>
              <a:t>awesome” (repeat </a:t>
            </a:r>
            <a:r>
              <a:rPr sz="1800" spc="-5" dirty="0">
                <a:latin typeface="RobotoRegular"/>
                <a:cs typeface="RobotoRegular"/>
              </a:rPr>
              <a:t>1000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times)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89536" y="27722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584" y="3689692"/>
            <a:ext cx="189865" cy="241935"/>
          </a:xfrm>
          <a:custGeom>
            <a:avLst/>
            <a:gdLst/>
            <a:ahLst/>
            <a:cxnLst/>
            <a:rect l="l" t="t" r="r" b="b"/>
            <a:pathLst>
              <a:path w="189865" h="241935">
                <a:moveTo>
                  <a:pt x="189299" y="241799"/>
                </a:moveTo>
                <a:lnTo>
                  <a:pt x="0" y="241799"/>
                </a:lnTo>
                <a:lnTo>
                  <a:pt x="0" y="0"/>
                </a:lnTo>
                <a:lnTo>
                  <a:pt x="189299" y="0"/>
                </a:lnTo>
                <a:lnTo>
                  <a:pt x="189299" y="2417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96277" y="5012975"/>
            <a:ext cx="129667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95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4 space  “indentation”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26709" y="3949691"/>
            <a:ext cx="150495" cy="1151255"/>
            <a:chOff x="7826709" y="3949691"/>
            <a:chExt cx="150495" cy="1151255"/>
          </a:xfrm>
        </p:grpSpPr>
        <p:sp>
          <p:nvSpPr>
            <p:cNvPr id="11" name="object 11"/>
            <p:cNvSpPr/>
            <p:nvPr/>
          </p:nvSpPr>
          <p:spPr>
            <a:xfrm>
              <a:off x="7836234" y="4045266"/>
              <a:ext cx="100330" cy="1045844"/>
            </a:xfrm>
            <a:custGeom>
              <a:avLst/>
              <a:gdLst/>
              <a:ahLst/>
              <a:cxnLst/>
              <a:rect l="l" t="t" r="r" b="b"/>
              <a:pathLst>
                <a:path w="100329" h="1045845">
                  <a:moveTo>
                    <a:pt x="0" y="1045722"/>
                  </a:moveTo>
                  <a:lnTo>
                    <a:pt x="100099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95483" y="3949691"/>
              <a:ext cx="81699" cy="1080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918" y="2826182"/>
            <a:ext cx="168107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Pseudo-Code: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098" y="3224493"/>
            <a:ext cx="502412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latin typeface="RobotoRegular"/>
                <a:cs typeface="RobotoRegular"/>
              </a:rPr>
              <a:t>print “Python is </a:t>
            </a:r>
            <a:r>
              <a:rPr sz="1800" spc="-10" dirty="0">
                <a:latin typeface="RobotoRegular"/>
                <a:cs typeface="RobotoRegular"/>
              </a:rPr>
              <a:t>awesome” (repeat </a:t>
            </a:r>
            <a:r>
              <a:rPr sz="1800" spc="-5" dirty="0">
                <a:latin typeface="RobotoRegular"/>
                <a:cs typeface="RobotoRegular"/>
              </a:rPr>
              <a:t>1000</a:t>
            </a:r>
            <a:r>
              <a:rPr sz="180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times)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967" y="805600"/>
            <a:ext cx="8622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Looping constructs in Python: The for</a:t>
            </a:r>
            <a:r>
              <a:rPr sz="3600" spc="-135" dirty="0"/>
              <a:t> </a:t>
            </a:r>
            <a:r>
              <a:rPr sz="3600" spc="-5" dirty="0"/>
              <a:t>loop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7801832" y="2871997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Code: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2884" y="3224493"/>
            <a:ext cx="3196590" cy="152273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RobotoRegular"/>
                <a:cs typeface="RobotoRegular"/>
              </a:rPr>
              <a:t>for </a:t>
            </a:r>
            <a:r>
              <a:rPr sz="1800" dirty="0">
                <a:latin typeface="RobotoRegular"/>
                <a:cs typeface="RobotoRegular"/>
              </a:rPr>
              <a:t>i </a:t>
            </a:r>
            <a:r>
              <a:rPr sz="1800" spc="-5" dirty="0">
                <a:latin typeface="RobotoRegular"/>
                <a:cs typeface="RobotoRegular"/>
              </a:rPr>
              <a:t>in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range(1000):</a:t>
            </a:r>
            <a:endParaRPr sz="1800">
              <a:latin typeface="RobotoRegular"/>
              <a:cs typeface="RobotoRegular"/>
            </a:endParaRPr>
          </a:p>
          <a:p>
            <a:pPr marL="337185">
              <a:lnSpc>
                <a:spcPct val="100000"/>
              </a:lnSpc>
              <a:spcBef>
                <a:spcPts val="1065"/>
              </a:spcBef>
            </a:pPr>
            <a:r>
              <a:rPr sz="1800" spc="-5" dirty="0">
                <a:latin typeface="RobotoRegular"/>
                <a:cs typeface="RobotoRegular"/>
              </a:rPr>
              <a:t>print(“Python is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awesome”)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0937" y="2772244"/>
            <a:ext cx="0" cy="2745740"/>
          </a:xfrm>
          <a:custGeom>
            <a:avLst/>
            <a:gdLst/>
            <a:ahLst/>
            <a:cxnLst/>
            <a:rect l="l" t="t" r="r" b="b"/>
            <a:pathLst>
              <a:path h="2745740">
                <a:moveTo>
                  <a:pt x="0" y="0"/>
                </a:moveTo>
                <a:lnTo>
                  <a:pt x="0" y="274529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266" y="2231493"/>
            <a:ext cx="3204533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Roboto"/>
                <a:cs typeface="Roboto"/>
              </a:rPr>
              <a:t>The ‘for’ loop in</a:t>
            </a:r>
            <a:r>
              <a:rPr sz="2000" b="1" spc="-50" dirty="0">
                <a:latin typeface="Roboto"/>
                <a:cs typeface="Roboto"/>
              </a:rPr>
              <a:t> </a:t>
            </a:r>
            <a:r>
              <a:rPr sz="2000" b="1" spc="-10" dirty="0">
                <a:latin typeface="Roboto"/>
                <a:cs typeface="Roboto"/>
              </a:rPr>
              <a:t>python</a:t>
            </a:r>
            <a:endParaRPr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845</Words>
  <Application>Microsoft Office PowerPoint</Application>
  <PresentationFormat>Widescreen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Roboto</vt:lpstr>
      <vt:lpstr>RobotoRegular</vt:lpstr>
      <vt:lpstr>Times New Roman</vt:lpstr>
      <vt:lpstr>Office Theme</vt:lpstr>
      <vt:lpstr>Looping Statements</vt:lpstr>
      <vt:lpstr>Scenario</vt:lpstr>
      <vt:lpstr>Scenario</vt:lpstr>
      <vt:lpstr>Looping constructs in Python</vt:lpstr>
      <vt:lpstr>Looping constructs in Python</vt:lpstr>
      <vt:lpstr>Looping constructs in Python</vt:lpstr>
      <vt:lpstr>Looping constructs in Python: The for loop</vt:lpstr>
      <vt:lpstr>Looping constructs in Python: The for loop</vt:lpstr>
      <vt:lpstr>Looping constructs in Python: The for loop</vt:lpstr>
      <vt:lpstr>Looping constructs in Python: The for loop</vt:lpstr>
      <vt:lpstr>Looping constructs in Python: The for loop</vt:lpstr>
      <vt:lpstr>Types of loops: Example</vt:lpstr>
      <vt:lpstr>Types of loops: Example</vt:lpstr>
      <vt:lpstr>Types of loops: Example</vt:lpstr>
      <vt:lpstr>Types of loops: Example</vt:lpstr>
      <vt:lpstr>Types of loops: Example</vt:lpstr>
      <vt:lpstr>Types of loops: Example</vt:lpstr>
      <vt:lpstr>Types of loops: Example</vt:lpstr>
      <vt:lpstr>Types of loops: Example</vt:lpstr>
      <vt:lpstr>Types of loops: Example</vt:lpstr>
      <vt:lpstr>Looping constructs in Python: The while loop</vt:lpstr>
      <vt:lpstr>Looping constructs in Python: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Constructs</dc:title>
  <cp:lastModifiedBy>sk</cp:lastModifiedBy>
  <cp:revision>2</cp:revision>
  <dcterms:created xsi:type="dcterms:W3CDTF">2021-11-18T15:30:05Z</dcterms:created>
  <dcterms:modified xsi:type="dcterms:W3CDTF">2022-06-22T23:12:42Z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2021-11-18T00:00:00Z</vt:filetime>
  </property>
</Properties>
</file>