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1"/>
  </p:notesMasterIdLst>
  <p:sldIdLst>
    <p:sldId id="256" r:id="rId2"/>
    <p:sldId id="2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6" r:id="rId27"/>
    <p:sldId id="287" r:id="rId28"/>
    <p:sldId id="288" r:id="rId29"/>
    <p:sldId id="289" r:id="rId3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03A68-7F24-409B-B275-7CA47E93114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0394B-894C-4E09-9058-FF2587A3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1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5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297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3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1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17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6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73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3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1880" y="2302446"/>
            <a:ext cx="84010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ED3D23"/>
                </a:solidFill>
              </a:rPr>
              <a:t>Lists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58676" y="2710100"/>
            <a:ext cx="3257550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3941" y="2430145"/>
            <a:ext cx="922655" cy="323850"/>
          </a:xfrm>
          <a:custGeom>
            <a:avLst/>
            <a:gdLst/>
            <a:ahLst/>
            <a:cxnLst/>
            <a:rect l="l" t="t" r="r" b="b"/>
            <a:pathLst>
              <a:path w="922654" h="323850">
                <a:moveTo>
                  <a:pt x="0" y="0"/>
                </a:moveTo>
                <a:lnTo>
                  <a:pt x="354899" y="0"/>
                </a:lnTo>
                <a:lnTo>
                  <a:pt x="354899" y="323399"/>
                </a:lnTo>
                <a:lnTo>
                  <a:pt x="0" y="323399"/>
                </a:lnTo>
                <a:lnTo>
                  <a:pt x="0" y="0"/>
                </a:lnTo>
                <a:close/>
              </a:path>
              <a:path w="922654" h="323850">
                <a:moveTo>
                  <a:pt x="567473" y="0"/>
                </a:moveTo>
                <a:lnTo>
                  <a:pt x="922373" y="0"/>
                </a:lnTo>
                <a:lnTo>
                  <a:pt x="922373" y="323399"/>
                </a:lnTo>
                <a:lnTo>
                  <a:pt x="567473" y="323399"/>
                </a:lnTo>
                <a:lnTo>
                  <a:pt x="567473" y="0"/>
                </a:lnTo>
                <a:close/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9775" y="1775570"/>
            <a:ext cx="7695565" cy="93615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list is an </a:t>
            </a:r>
            <a:r>
              <a:rPr sz="1400" b="1" spc="-10" dirty="0">
                <a:latin typeface="Roboto"/>
                <a:cs typeface="Roboto"/>
              </a:rPr>
              <a:t>ordered </a:t>
            </a:r>
            <a:r>
              <a:rPr sz="1400" spc="-5" dirty="0">
                <a:latin typeface="RobotoRegular"/>
                <a:cs typeface="RobotoRegular"/>
              </a:rPr>
              <a:t>data </a:t>
            </a:r>
            <a:r>
              <a:rPr sz="1400" spc="-10" dirty="0">
                <a:latin typeface="RobotoRegular"/>
                <a:cs typeface="RobotoRegular"/>
              </a:rPr>
              <a:t>structure </a:t>
            </a:r>
            <a:r>
              <a:rPr sz="1400" spc="-5" dirty="0">
                <a:latin typeface="RobotoRegular"/>
                <a:cs typeface="RobotoRegular"/>
              </a:rPr>
              <a:t>with elements </a:t>
            </a:r>
            <a:r>
              <a:rPr sz="1400" spc="-10" dirty="0">
                <a:latin typeface="RobotoRegular"/>
                <a:cs typeface="RobotoRegular"/>
              </a:rPr>
              <a:t>separated </a:t>
            </a:r>
            <a:r>
              <a:rPr sz="1400" spc="-5" dirty="0">
                <a:latin typeface="RobotoRegular"/>
                <a:cs typeface="RobotoRegular"/>
              </a:rPr>
              <a:t>by comma and enclosed within </a:t>
            </a:r>
            <a:r>
              <a:rPr sz="1400" spc="-10" dirty="0">
                <a:latin typeface="RobotoRegular"/>
                <a:cs typeface="RobotoRegular"/>
              </a:rPr>
              <a:t>square  brackets.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RobotoRegular"/>
              <a:cs typeface="RobotoRegular"/>
            </a:endParaRPr>
          </a:p>
          <a:p>
            <a:pPr marL="4791710">
              <a:lnSpc>
                <a:spcPct val="100000"/>
              </a:lnSpc>
              <a:tabLst>
                <a:tab pos="5359400" algn="l"/>
              </a:tabLst>
            </a:pPr>
            <a:r>
              <a:rPr sz="1400" dirty="0">
                <a:latin typeface="Arial"/>
                <a:cs typeface="Arial"/>
              </a:rPr>
              <a:t>2	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58838" y="2550845"/>
            <a:ext cx="194374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2833105" y="413385"/>
            <a:ext cx="347778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pc="-5" dirty="0"/>
              <a:t>What is </a:t>
            </a:r>
            <a:r>
              <a:rPr lang="en-IN" dirty="0"/>
              <a:t>a</a:t>
            </a:r>
            <a:r>
              <a:rPr lang="en-IN" spc="-100" dirty="0"/>
              <a:t> </a:t>
            </a:r>
            <a:r>
              <a:rPr lang="en-IN" spc="-5" dirty="0"/>
              <a:t>List?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4352" y="413385"/>
            <a:ext cx="40152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a List?</a:t>
            </a:r>
          </a:p>
        </p:txBody>
      </p:sp>
      <p:sp>
        <p:nvSpPr>
          <p:cNvPr id="3" name="object 3"/>
          <p:cNvSpPr/>
          <p:nvPr/>
        </p:nvSpPr>
        <p:spPr>
          <a:xfrm>
            <a:off x="658676" y="2710100"/>
            <a:ext cx="3257550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394416" y="2420620"/>
            <a:ext cx="1551305" cy="342900"/>
            <a:chOff x="5394414" y="2420620"/>
            <a:chExt cx="1551305" cy="342900"/>
          </a:xfrm>
        </p:grpSpPr>
        <p:sp>
          <p:nvSpPr>
            <p:cNvPr id="5" name="object 5"/>
            <p:cNvSpPr/>
            <p:nvPr/>
          </p:nvSpPr>
          <p:spPr>
            <a:xfrm>
              <a:off x="5403939" y="2430145"/>
              <a:ext cx="922655" cy="323850"/>
            </a:xfrm>
            <a:custGeom>
              <a:avLst/>
              <a:gdLst/>
              <a:ahLst/>
              <a:cxnLst/>
              <a:rect l="l" t="t" r="r" b="b"/>
              <a:pathLst>
                <a:path w="922654" h="323850">
                  <a:moveTo>
                    <a:pt x="0" y="0"/>
                  </a:moveTo>
                  <a:lnTo>
                    <a:pt x="354899" y="0"/>
                  </a:lnTo>
                  <a:lnTo>
                    <a:pt x="354899" y="323399"/>
                  </a:lnTo>
                  <a:lnTo>
                    <a:pt x="0" y="323399"/>
                  </a:lnTo>
                  <a:lnTo>
                    <a:pt x="0" y="0"/>
                  </a:lnTo>
                  <a:close/>
                </a:path>
                <a:path w="922654" h="323850">
                  <a:moveTo>
                    <a:pt x="567473" y="0"/>
                  </a:moveTo>
                  <a:lnTo>
                    <a:pt x="922373" y="0"/>
                  </a:lnTo>
                  <a:lnTo>
                    <a:pt x="922373" y="323399"/>
                  </a:lnTo>
                  <a:lnTo>
                    <a:pt x="567473" y="323399"/>
                  </a:lnTo>
                  <a:lnTo>
                    <a:pt x="567473" y="0"/>
                  </a:lnTo>
                  <a:close/>
                </a:path>
              </a:pathLst>
            </a:custGeom>
            <a:ln w="1904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58838" y="2550844"/>
              <a:ext cx="194374" cy="81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1011" y="2430145"/>
              <a:ext cx="354965" cy="323850"/>
            </a:xfrm>
            <a:custGeom>
              <a:avLst/>
              <a:gdLst/>
              <a:ahLst/>
              <a:cxnLst/>
              <a:rect l="l" t="t" r="r" b="b"/>
              <a:pathLst>
                <a:path w="354965" h="323850">
                  <a:moveTo>
                    <a:pt x="0" y="0"/>
                  </a:moveTo>
                  <a:lnTo>
                    <a:pt x="354899" y="0"/>
                  </a:lnTo>
                  <a:lnTo>
                    <a:pt x="354899" y="323399"/>
                  </a:lnTo>
                  <a:lnTo>
                    <a:pt x="0" y="323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9775" y="1775570"/>
            <a:ext cx="7695565" cy="93615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list is an </a:t>
            </a:r>
            <a:r>
              <a:rPr sz="1400" b="1" spc="-10" dirty="0">
                <a:latin typeface="Roboto"/>
                <a:cs typeface="Roboto"/>
              </a:rPr>
              <a:t>ordered </a:t>
            </a:r>
            <a:r>
              <a:rPr sz="1400" spc="-5" dirty="0">
                <a:latin typeface="RobotoRegular"/>
                <a:cs typeface="RobotoRegular"/>
              </a:rPr>
              <a:t>data </a:t>
            </a:r>
            <a:r>
              <a:rPr sz="1400" spc="-10" dirty="0">
                <a:latin typeface="RobotoRegular"/>
                <a:cs typeface="RobotoRegular"/>
              </a:rPr>
              <a:t>structure </a:t>
            </a:r>
            <a:r>
              <a:rPr sz="1400" spc="-5" dirty="0">
                <a:latin typeface="RobotoRegular"/>
                <a:cs typeface="RobotoRegular"/>
              </a:rPr>
              <a:t>with elements </a:t>
            </a:r>
            <a:r>
              <a:rPr sz="1400" spc="-10" dirty="0">
                <a:latin typeface="RobotoRegular"/>
                <a:cs typeface="RobotoRegular"/>
              </a:rPr>
              <a:t>separated </a:t>
            </a:r>
            <a:r>
              <a:rPr sz="1400" spc="-5" dirty="0">
                <a:latin typeface="RobotoRegular"/>
                <a:cs typeface="RobotoRegular"/>
              </a:rPr>
              <a:t>by comma and enclosed within </a:t>
            </a:r>
            <a:r>
              <a:rPr sz="1400" spc="-10" dirty="0">
                <a:latin typeface="RobotoRegular"/>
                <a:cs typeface="RobotoRegular"/>
              </a:rPr>
              <a:t>square  brackets.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RobotoRegular"/>
              <a:cs typeface="RobotoRegular"/>
            </a:endParaRPr>
          </a:p>
          <a:p>
            <a:pPr marL="4791710">
              <a:lnSpc>
                <a:spcPct val="100000"/>
              </a:lnSpc>
              <a:tabLst>
                <a:tab pos="5359400" algn="l"/>
                <a:tab pos="5969000" algn="l"/>
              </a:tabLst>
            </a:pPr>
            <a:r>
              <a:rPr sz="1400" dirty="0">
                <a:latin typeface="Arial"/>
                <a:cs typeface="Arial"/>
              </a:rPr>
              <a:t>2	3	4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68437" y="2550845"/>
            <a:ext cx="194374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590550"/>
            <a:ext cx="340013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List?</a:t>
            </a:r>
          </a:p>
        </p:txBody>
      </p:sp>
      <p:sp>
        <p:nvSpPr>
          <p:cNvPr id="3" name="object 3"/>
          <p:cNvSpPr/>
          <p:nvPr/>
        </p:nvSpPr>
        <p:spPr>
          <a:xfrm>
            <a:off x="658676" y="2710100"/>
            <a:ext cx="3257550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3941" y="2430145"/>
            <a:ext cx="2675255" cy="323850"/>
          </a:xfrm>
          <a:custGeom>
            <a:avLst/>
            <a:gdLst/>
            <a:ahLst/>
            <a:cxnLst/>
            <a:rect l="l" t="t" r="r" b="b"/>
            <a:pathLst>
              <a:path w="2675254" h="323850">
                <a:moveTo>
                  <a:pt x="0" y="0"/>
                </a:moveTo>
                <a:lnTo>
                  <a:pt x="354899" y="0"/>
                </a:lnTo>
                <a:lnTo>
                  <a:pt x="354899" y="323399"/>
                </a:lnTo>
                <a:lnTo>
                  <a:pt x="0" y="323399"/>
                </a:lnTo>
                <a:lnTo>
                  <a:pt x="0" y="0"/>
                </a:lnTo>
                <a:close/>
              </a:path>
              <a:path w="2675254" h="323850">
                <a:moveTo>
                  <a:pt x="567473" y="0"/>
                </a:moveTo>
                <a:lnTo>
                  <a:pt x="922373" y="0"/>
                </a:lnTo>
                <a:lnTo>
                  <a:pt x="922373" y="323399"/>
                </a:lnTo>
                <a:lnTo>
                  <a:pt x="567473" y="323399"/>
                </a:lnTo>
                <a:lnTo>
                  <a:pt x="567473" y="0"/>
                </a:lnTo>
                <a:close/>
              </a:path>
              <a:path w="2675254" h="323850">
                <a:moveTo>
                  <a:pt x="1177072" y="0"/>
                </a:moveTo>
                <a:lnTo>
                  <a:pt x="1531971" y="0"/>
                </a:lnTo>
                <a:lnTo>
                  <a:pt x="1531971" y="323399"/>
                </a:lnTo>
                <a:lnTo>
                  <a:pt x="1177072" y="323399"/>
                </a:lnTo>
                <a:lnTo>
                  <a:pt x="1177072" y="0"/>
                </a:lnTo>
                <a:close/>
              </a:path>
              <a:path w="2675254" h="323850">
                <a:moveTo>
                  <a:pt x="1786671" y="0"/>
                </a:moveTo>
                <a:lnTo>
                  <a:pt x="2141570" y="0"/>
                </a:lnTo>
                <a:lnTo>
                  <a:pt x="2141570" y="323399"/>
                </a:lnTo>
                <a:lnTo>
                  <a:pt x="1786671" y="323399"/>
                </a:lnTo>
                <a:lnTo>
                  <a:pt x="1786671" y="0"/>
                </a:lnTo>
                <a:close/>
              </a:path>
              <a:path w="2675254" h="323850">
                <a:moveTo>
                  <a:pt x="2320070" y="0"/>
                </a:moveTo>
                <a:lnTo>
                  <a:pt x="2674969" y="0"/>
                </a:lnTo>
                <a:lnTo>
                  <a:pt x="2674969" y="323399"/>
                </a:lnTo>
                <a:lnTo>
                  <a:pt x="2320070" y="323399"/>
                </a:lnTo>
                <a:lnTo>
                  <a:pt x="2320070" y="0"/>
                </a:lnTo>
                <a:close/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9775" y="1775570"/>
            <a:ext cx="7695565" cy="93615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list is an </a:t>
            </a:r>
            <a:r>
              <a:rPr sz="1400" b="1" spc="-10" dirty="0">
                <a:latin typeface="Roboto"/>
                <a:cs typeface="Roboto"/>
              </a:rPr>
              <a:t>ordered </a:t>
            </a:r>
            <a:r>
              <a:rPr sz="1400" spc="-5" dirty="0">
                <a:latin typeface="RobotoRegular"/>
                <a:cs typeface="RobotoRegular"/>
              </a:rPr>
              <a:t>data </a:t>
            </a:r>
            <a:r>
              <a:rPr sz="1400" spc="-10" dirty="0">
                <a:latin typeface="RobotoRegular"/>
                <a:cs typeface="RobotoRegular"/>
              </a:rPr>
              <a:t>structure </a:t>
            </a:r>
            <a:r>
              <a:rPr sz="1400" spc="-5" dirty="0">
                <a:latin typeface="RobotoRegular"/>
                <a:cs typeface="RobotoRegular"/>
              </a:rPr>
              <a:t>with elements </a:t>
            </a:r>
            <a:r>
              <a:rPr sz="1400" spc="-10" dirty="0">
                <a:latin typeface="RobotoRegular"/>
                <a:cs typeface="RobotoRegular"/>
              </a:rPr>
              <a:t>separated </a:t>
            </a:r>
            <a:r>
              <a:rPr sz="1400" spc="-5" dirty="0">
                <a:latin typeface="RobotoRegular"/>
                <a:cs typeface="RobotoRegular"/>
              </a:rPr>
              <a:t>by comma and enclosed within </a:t>
            </a:r>
            <a:r>
              <a:rPr sz="1400" spc="-10" dirty="0">
                <a:latin typeface="RobotoRegular"/>
                <a:cs typeface="RobotoRegular"/>
              </a:rPr>
              <a:t>square  brackets.</a:t>
            </a:r>
            <a:endParaRPr sz="1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RobotoRegular"/>
              <a:cs typeface="RobotoRegular"/>
            </a:endParaRPr>
          </a:p>
          <a:p>
            <a:pPr marL="4791710">
              <a:lnSpc>
                <a:spcPct val="100000"/>
              </a:lnSpc>
              <a:tabLst>
                <a:tab pos="5359400" algn="l"/>
                <a:tab pos="5969000" algn="l"/>
                <a:tab pos="6578600" algn="l"/>
                <a:tab pos="7112000" algn="l"/>
              </a:tabLst>
            </a:pPr>
            <a:r>
              <a:rPr sz="1400" dirty="0">
                <a:latin typeface="Arial"/>
                <a:cs typeface="Arial"/>
              </a:rPr>
              <a:t>2	3	4	5	6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58840" y="2550844"/>
            <a:ext cx="1962785" cy="82550"/>
            <a:chOff x="5758838" y="2550844"/>
            <a:chExt cx="1962785" cy="82550"/>
          </a:xfrm>
        </p:grpSpPr>
        <p:sp>
          <p:nvSpPr>
            <p:cNvPr id="7" name="object 7"/>
            <p:cNvSpPr/>
            <p:nvPr/>
          </p:nvSpPr>
          <p:spPr>
            <a:xfrm>
              <a:off x="5758838" y="2550844"/>
              <a:ext cx="194374" cy="81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68437" y="2550844"/>
              <a:ext cx="194374" cy="81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49161" y="2550844"/>
              <a:ext cx="194374" cy="81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27209" y="2550844"/>
              <a:ext cx="194374" cy="81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927" y="618373"/>
            <a:ext cx="35539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List?</a:t>
            </a:r>
          </a:p>
        </p:txBody>
      </p:sp>
      <p:sp>
        <p:nvSpPr>
          <p:cNvPr id="3" name="object 3"/>
          <p:cNvSpPr/>
          <p:nvPr/>
        </p:nvSpPr>
        <p:spPr>
          <a:xfrm>
            <a:off x="658676" y="2710100"/>
            <a:ext cx="3257550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3941" y="2430145"/>
            <a:ext cx="2675255" cy="323850"/>
          </a:xfrm>
          <a:custGeom>
            <a:avLst/>
            <a:gdLst/>
            <a:ahLst/>
            <a:cxnLst/>
            <a:rect l="l" t="t" r="r" b="b"/>
            <a:pathLst>
              <a:path w="2675254" h="323850">
                <a:moveTo>
                  <a:pt x="0" y="0"/>
                </a:moveTo>
                <a:lnTo>
                  <a:pt x="354899" y="0"/>
                </a:lnTo>
                <a:lnTo>
                  <a:pt x="354899" y="323399"/>
                </a:lnTo>
                <a:lnTo>
                  <a:pt x="0" y="323399"/>
                </a:lnTo>
                <a:lnTo>
                  <a:pt x="0" y="0"/>
                </a:lnTo>
                <a:close/>
              </a:path>
              <a:path w="2675254" h="323850">
                <a:moveTo>
                  <a:pt x="567473" y="0"/>
                </a:moveTo>
                <a:lnTo>
                  <a:pt x="922373" y="0"/>
                </a:lnTo>
                <a:lnTo>
                  <a:pt x="922373" y="323399"/>
                </a:lnTo>
                <a:lnTo>
                  <a:pt x="567473" y="323399"/>
                </a:lnTo>
                <a:lnTo>
                  <a:pt x="567473" y="0"/>
                </a:lnTo>
                <a:close/>
              </a:path>
              <a:path w="2675254" h="323850">
                <a:moveTo>
                  <a:pt x="1177072" y="0"/>
                </a:moveTo>
                <a:lnTo>
                  <a:pt x="1531971" y="0"/>
                </a:lnTo>
                <a:lnTo>
                  <a:pt x="1531971" y="323399"/>
                </a:lnTo>
                <a:lnTo>
                  <a:pt x="1177072" y="323399"/>
                </a:lnTo>
                <a:lnTo>
                  <a:pt x="1177072" y="0"/>
                </a:lnTo>
                <a:close/>
              </a:path>
              <a:path w="2675254" h="323850">
                <a:moveTo>
                  <a:pt x="1786671" y="0"/>
                </a:moveTo>
                <a:lnTo>
                  <a:pt x="2141570" y="0"/>
                </a:lnTo>
                <a:lnTo>
                  <a:pt x="2141570" y="323399"/>
                </a:lnTo>
                <a:lnTo>
                  <a:pt x="1786671" y="323399"/>
                </a:lnTo>
                <a:lnTo>
                  <a:pt x="1786671" y="0"/>
                </a:lnTo>
                <a:close/>
              </a:path>
              <a:path w="2675254" h="323850">
                <a:moveTo>
                  <a:pt x="2320070" y="0"/>
                </a:moveTo>
                <a:lnTo>
                  <a:pt x="2674969" y="0"/>
                </a:lnTo>
                <a:lnTo>
                  <a:pt x="2674969" y="323399"/>
                </a:lnTo>
                <a:lnTo>
                  <a:pt x="2320070" y="323399"/>
                </a:lnTo>
                <a:lnTo>
                  <a:pt x="2320070" y="0"/>
                </a:lnTo>
                <a:close/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9775" y="1775570"/>
            <a:ext cx="7695565" cy="93615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list is an </a:t>
            </a:r>
            <a:r>
              <a:rPr sz="1400" b="1" spc="-10" dirty="0">
                <a:latin typeface="Roboto"/>
                <a:cs typeface="Roboto"/>
              </a:rPr>
              <a:t>ordered </a:t>
            </a:r>
            <a:r>
              <a:rPr sz="1400" spc="-5" dirty="0">
                <a:latin typeface="RobotoRegular"/>
                <a:cs typeface="RobotoRegular"/>
              </a:rPr>
              <a:t>data </a:t>
            </a:r>
            <a:r>
              <a:rPr sz="1400" spc="-10" dirty="0">
                <a:latin typeface="RobotoRegular"/>
                <a:cs typeface="RobotoRegular"/>
              </a:rPr>
              <a:t>structure </a:t>
            </a:r>
            <a:r>
              <a:rPr sz="1400" spc="-5" dirty="0">
                <a:latin typeface="RobotoRegular"/>
                <a:cs typeface="RobotoRegular"/>
              </a:rPr>
              <a:t>with elements </a:t>
            </a:r>
            <a:r>
              <a:rPr sz="1400" spc="-10" dirty="0">
                <a:latin typeface="RobotoRegular"/>
                <a:cs typeface="RobotoRegular"/>
              </a:rPr>
              <a:t>separated </a:t>
            </a:r>
            <a:r>
              <a:rPr sz="1400" spc="-5" dirty="0">
                <a:latin typeface="RobotoRegular"/>
                <a:cs typeface="RobotoRegular"/>
              </a:rPr>
              <a:t>by comma and enclosed within </a:t>
            </a:r>
            <a:r>
              <a:rPr sz="1400" spc="-10" dirty="0">
                <a:latin typeface="RobotoRegular"/>
                <a:cs typeface="RobotoRegular"/>
              </a:rPr>
              <a:t>square  brackets.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RobotoRegular"/>
              <a:cs typeface="RobotoRegular"/>
            </a:endParaRPr>
          </a:p>
          <a:p>
            <a:pPr marL="4791710">
              <a:lnSpc>
                <a:spcPct val="100000"/>
              </a:lnSpc>
              <a:tabLst>
                <a:tab pos="5359400" algn="l"/>
                <a:tab pos="5969000" algn="l"/>
                <a:tab pos="6578600" algn="l"/>
                <a:tab pos="7112000" algn="l"/>
              </a:tabLst>
            </a:pPr>
            <a:r>
              <a:rPr sz="1400" dirty="0">
                <a:latin typeface="Arial"/>
                <a:cs typeface="Arial"/>
              </a:rPr>
              <a:t>2	3	4	5	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58840" y="2550844"/>
            <a:ext cx="1962785" cy="82550"/>
            <a:chOff x="5758838" y="2550844"/>
            <a:chExt cx="1962785" cy="82550"/>
          </a:xfrm>
        </p:grpSpPr>
        <p:sp>
          <p:nvSpPr>
            <p:cNvPr id="7" name="object 7"/>
            <p:cNvSpPr/>
            <p:nvPr/>
          </p:nvSpPr>
          <p:spPr>
            <a:xfrm>
              <a:off x="5758838" y="2550844"/>
              <a:ext cx="194374" cy="81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68437" y="2550844"/>
              <a:ext cx="194374" cy="81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49161" y="2550844"/>
              <a:ext cx="194374" cy="81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27209" y="2550844"/>
              <a:ext cx="194374" cy="81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389889" y="2964595"/>
            <a:ext cx="2680970" cy="354965"/>
          </a:xfrm>
          <a:custGeom>
            <a:avLst/>
            <a:gdLst/>
            <a:ahLst/>
            <a:cxnLst/>
            <a:rect l="l" t="t" r="r" b="b"/>
            <a:pathLst>
              <a:path w="2680970" h="354964">
                <a:moveTo>
                  <a:pt x="2680494" y="0"/>
                </a:moveTo>
                <a:lnTo>
                  <a:pt x="2674155" y="47172"/>
                </a:lnTo>
                <a:lnTo>
                  <a:pt x="2656266" y="89560"/>
                </a:lnTo>
                <a:lnTo>
                  <a:pt x="2628519" y="125474"/>
                </a:lnTo>
                <a:lnTo>
                  <a:pt x="2592605" y="153221"/>
                </a:lnTo>
                <a:lnTo>
                  <a:pt x="2550217" y="171110"/>
                </a:lnTo>
                <a:lnTo>
                  <a:pt x="2503044" y="177449"/>
                </a:lnTo>
                <a:lnTo>
                  <a:pt x="1517696" y="177449"/>
                </a:lnTo>
                <a:lnTo>
                  <a:pt x="1470524" y="183788"/>
                </a:lnTo>
                <a:lnTo>
                  <a:pt x="1428136" y="201677"/>
                </a:lnTo>
                <a:lnTo>
                  <a:pt x="1392222" y="229424"/>
                </a:lnTo>
                <a:lnTo>
                  <a:pt x="1364475" y="265338"/>
                </a:lnTo>
                <a:lnTo>
                  <a:pt x="1346586" y="307727"/>
                </a:lnTo>
                <a:lnTo>
                  <a:pt x="1340247" y="354899"/>
                </a:lnTo>
                <a:lnTo>
                  <a:pt x="1333908" y="307727"/>
                </a:lnTo>
                <a:lnTo>
                  <a:pt x="1316019" y="265338"/>
                </a:lnTo>
                <a:lnTo>
                  <a:pt x="1288272" y="229424"/>
                </a:lnTo>
                <a:lnTo>
                  <a:pt x="1252358" y="201677"/>
                </a:lnTo>
                <a:lnTo>
                  <a:pt x="1209969" y="183788"/>
                </a:lnTo>
                <a:lnTo>
                  <a:pt x="1162797" y="177449"/>
                </a:lnTo>
                <a:lnTo>
                  <a:pt x="177449" y="177449"/>
                </a:lnTo>
                <a:lnTo>
                  <a:pt x="130277" y="171110"/>
                </a:lnTo>
                <a:lnTo>
                  <a:pt x="87888" y="153221"/>
                </a:lnTo>
                <a:lnTo>
                  <a:pt x="51974" y="125474"/>
                </a:lnTo>
                <a:lnTo>
                  <a:pt x="24227" y="89560"/>
                </a:lnTo>
                <a:lnTo>
                  <a:pt x="6338" y="47172"/>
                </a:ln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99916" y="3403920"/>
            <a:ext cx="9607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RobotoRegular"/>
                <a:cs typeface="RobotoRegular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o</a:t>
            </a:r>
            <a:r>
              <a:rPr sz="1800" spc="-20" dirty="0">
                <a:latin typeface="RobotoRegular"/>
                <a:cs typeface="RobotoRegular"/>
              </a:rPr>
              <a:t>r</a:t>
            </a:r>
            <a:r>
              <a:rPr sz="1800" spc="-5" dirty="0">
                <a:latin typeface="RobotoRegular"/>
                <a:cs typeface="RobotoRegular"/>
              </a:rPr>
              <a:t>de</a:t>
            </a:r>
            <a:r>
              <a:rPr sz="1800" spc="-20" dirty="0">
                <a:latin typeface="RobotoRegular"/>
                <a:cs typeface="RobotoRegular"/>
              </a:rPr>
              <a:t>r</a:t>
            </a:r>
            <a:r>
              <a:rPr sz="1800" spc="-5" dirty="0">
                <a:latin typeface="RobotoRegular"/>
                <a:cs typeface="RobotoRegular"/>
              </a:rPr>
              <a:t>ed”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614895"/>
            <a:ext cx="3505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List?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09600" y="1657350"/>
            <a:ext cx="8305800" cy="156247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3180" marR="5080">
              <a:spcBef>
                <a:spcPts val="180"/>
              </a:spcBef>
            </a:pPr>
            <a:r>
              <a:rPr sz="1400" spc="-10" dirty="0">
                <a:latin typeface="RobotoRegular"/>
                <a:cs typeface="RobotoRegular"/>
              </a:rPr>
              <a:t>A list is an ordered data structure with elements separated by comma and enclosed within square  brackets.</a:t>
            </a:r>
          </a:p>
          <a:p>
            <a:pPr marL="30480">
              <a:spcBef>
                <a:spcPts val="5"/>
              </a:spcBef>
            </a:pPr>
            <a:endParaRPr sz="1400" spc="-10" dirty="0">
              <a:latin typeface="RobotoRegular"/>
              <a:cs typeface="RobotoRegular"/>
            </a:endParaRPr>
          </a:p>
          <a:p>
            <a:pPr marL="43180">
              <a:spcBef>
                <a:spcPts val="5"/>
              </a:spcBef>
            </a:pPr>
            <a:r>
              <a:rPr sz="1400" spc="-10" dirty="0">
                <a:latin typeface="RobotoRegular"/>
                <a:cs typeface="RobotoRegular"/>
              </a:rPr>
              <a:t>Some examples of List -</a:t>
            </a:r>
          </a:p>
          <a:p>
            <a:pPr marL="30480">
              <a:lnSpc>
                <a:spcPct val="100000"/>
              </a:lnSpc>
            </a:pPr>
            <a:endParaRPr sz="1600" dirty="0"/>
          </a:p>
          <a:p>
            <a:pPr marL="4088129">
              <a:lnSpc>
                <a:spcPct val="100000"/>
              </a:lnSpc>
              <a:spcBef>
                <a:spcPts val="1335"/>
              </a:spcBef>
            </a:pPr>
            <a:r>
              <a:rPr sz="1400" spc="-10" dirty="0">
                <a:latin typeface="RobotoRegular"/>
                <a:cs typeface="RobotoRegular"/>
              </a:rPr>
              <a:t>Single Data type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2647950"/>
            <a:ext cx="3257550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267" y="3234944"/>
            <a:ext cx="3257540" cy="4286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9130" y="2748733"/>
            <a:ext cx="375920" cy="713740"/>
          </a:xfrm>
          <a:custGeom>
            <a:avLst/>
            <a:gdLst/>
            <a:ahLst/>
            <a:cxnLst/>
            <a:rect l="l" t="t" r="r" b="b"/>
            <a:pathLst>
              <a:path w="375920" h="713739">
                <a:moveTo>
                  <a:pt x="0" y="0"/>
                </a:moveTo>
                <a:lnTo>
                  <a:pt x="73157" y="2461"/>
                </a:lnTo>
                <a:lnTo>
                  <a:pt x="132899" y="9174"/>
                </a:lnTo>
                <a:lnTo>
                  <a:pt x="173179" y="19131"/>
                </a:lnTo>
                <a:lnTo>
                  <a:pt x="187949" y="31324"/>
                </a:lnTo>
                <a:lnTo>
                  <a:pt x="187949" y="325524"/>
                </a:lnTo>
                <a:lnTo>
                  <a:pt x="202719" y="337717"/>
                </a:lnTo>
                <a:lnTo>
                  <a:pt x="242999" y="347674"/>
                </a:lnTo>
                <a:lnTo>
                  <a:pt x="302741" y="354387"/>
                </a:lnTo>
                <a:lnTo>
                  <a:pt x="375899" y="356849"/>
                </a:lnTo>
                <a:lnTo>
                  <a:pt x="302741" y="359310"/>
                </a:lnTo>
                <a:lnTo>
                  <a:pt x="242999" y="366024"/>
                </a:lnTo>
                <a:lnTo>
                  <a:pt x="202719" y="375981"/>
                </a:lnTo>
                <a:lnTo>
                  <a:pt x="187949" y="388174"/>
                </a:lnTo>
                <a:lnTo>
                  <a:pt x="187949" y="682373"/>
                </a:lnTo>
                <a:lnTo>
                  <a:pt x="173179" y="694566"/>
                </a:lnTo>
                <a:lnTo>
                  <a:pt x="132899" y="704523"/>
                </a:lnTo>
                <a:lnTo>
                  <a:pt x="73157" y="711236"/>
                </a:lnTo>
                <a:lnTo>
                  <a:pt x="0" y="713698"/>
                </a:lnTo>
              </a:path>
            </a:pathLst>
          </a:custGeom>
          <a:ln w="9524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563645"/>
            <a:ext cx="3505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List?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708661" y="1775570"/>
            <a:ext cx="7726676" cy="15306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3180" marR="5080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RobotoRegular"/>
                <a:cs typeface="RobotoRegular"/>
              </a:rPr>
              <a:t>A list is an ordered data structure with elements separated by comma and enclosed within square  brackets.</a:t>
            </a: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endParaRPr sz="1400" spc="-10" dirty="0">
              <a:latin typeface="RobotoRegular"/>
              <a:cs typeface="RobotoRegular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RobotoRegular"/>
                <a:cs typeface="RobotoRegular"/>
              </a:rPr>
              <a:t>Some examples of List -</a:t>
            </a:r>
          </a:p>
          <a:p>
            <a:pPr marL="30480">
              <a:lnSpc>
                <a:spcPct val="100000"/>
              </a:lnSpc>
            </a:pPr>
            <a:endParaRPr sz="1400" spc="-10" dirty="0">
              <a:latin typeface="RobotoRegular"/>
              <a:cs typeface="RobotoRegular"/>
            </a:endParaRPr>
          </a:p>
          <a:p>
            <a:pPr marL="4088129">
              <a:lnSpc>
                <a:spcPct val="100000"/>
              </a:lnSpc>
              <a:spcBef>
                <a:spcPts val="1335"/>
              </a:spcBef>
            </a:pPr>
            <a:r>
              <a:rPr sz="1400" spc="-10" dirty="0">
                <a:latin typeface="RobotoRegular"/>
                <a:cs typeface="RobotoRegular"/>
              </a:rPr>
              <a:t>Single Data type</a:t>
            </a:r>
          </a:p>
        </p:txBody>
      </p:sp>
      <p:sp>
        <p:nvSpPr>
          <p:cNvPr id="3" name="object 3"/>
          <p:cNvSpPr/>
          <p:nvPr/>
        </p:nvSpPr>
        <p:spPr>
          <a:xfrm>
            <a:off x="658676" y="2710100"/>
            <a:ext cx="3257550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43" y="3297094"/>
            <a:ext cx="3257540" cy="4286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0701" y="3873403"/>
            <a:ext cx="3268268" cy="428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8250" y="2819556"/>
            <a:ext cx="375920" cy="713740"/>
          </a:xfrm>
          <a:custGeom>
            <a:avLst/>
            <a:gdLst/>
            <a:ahLst/>
            <a:cxnLst/>
            <a:rect l="l" t="t" r="r" b="b"/>
            <a:pathLst>
              <a:path w="375920" h="713739">
                <a:moveTo>
                  <a:pt x="0" y="0"/>
                </a:moveTo>
                <a:lnTo>
                  <a:pt x="73157" y="2461"/>
                </a:lnTo>
                <a:lnTo>
                  <a:pt x="132899" y="9174"/>
                </a:lnTo>
                <a:lnTo>
                  <a:pt x="173179" y="19131"/>
                </a:lnTo>
                <a:lnTo>
                  <a:pt x="187949" y="31324"/>
                </a:lnTo>
                <a:lnTo>
                  <a:pt x="187949" y="325524"/>
                </a:lnTo>
                <a:lnTo>
                  <a:pt x="202719" y="337717"/>
                </a:lnTo>
                <a:lnTo>
                  <a:pt x="242999" y="347674"/>
                </a:lnTo>
                <a:lnTo>
                  <a:pt x="302741" y="354387"/>
                </a:lnTo>
                <a:lnTo>
                  <a:pt x="375899" y="356849"/>
                </a:lnTo>
                <a:lnTo>
                  <a:pt x="302741" y="359310"/>
                </a:lnTo>
                <a:lnTo>
                  <a:pt x="242999" y="366024"/>
                </a:lnTo>
                <a:lnTo>
                  <a:pt x="202719" y="375981"/>
                </a:lnTo>
                <a:lnTo>
                  <a:pt x="187949" y="388174"/>
                </a:lnTo>
                <a:lnTo>
                  <a:pt x="187949" y="682373"/>
                </a:lnTo>
                <a:lnTo>
                  <a:pt x="173179" y="694566"/>
                </a:lnTo>
                <a:lnTo>
                  <a:pt x="132899" y="704523"/>
                </a:lnTo>
                <a:lnTo>
                  <a:pt x="73157" y="711236"/>
                </a:lnTo>
                <a:lnTo>
                  <a:pt x="0" y="713698"/>
                </a:lnTo>
              </a:path>
            </a:pathLst>
          </a:custGeom>
          <a:ln w="9524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6166" y="4091541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>
                <a:moveTo>
                  <a:pt x="0" y="0"/>
                </a:moveTo>
                <a:lnTo>
                  <a:pt x="375899" y="0"/>
                </a:lnTo>
              </a:path>
            </a:pathLst>
          </a:custGeom>
          <a:ln w="9524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84825" y="3961810"/>
            <a:ext cx="12947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Regular"/>
                <a:cs typeface="RobotoRegular"/>
              </a:rPr>
              <a:t>Mixed </a:t>
            </a:r>
            <a:r>
              <a:rPr sz="1400" spc="-5" dirty="0">
                <a:latin typeface="RobotoRegular"/>
                <a:cs typeface="RobotoRegular"/>
              </a:rPr>
              <a:t>Data</a:t>
            </a:r>
            <a:r>
              <a:rPr sz="1400" spc="-6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type</a:t>
            </a:r>
            <a:endParaRPr sz="1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116" y="514350"/>
            <a:ext cx="6781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Extracting </a:t>
            </a:r>
            <a:r>
              <a:rPr spc="-10" dirty="0"/>
              <a:t>values from </a:t>
            </a:r>
            <a:r>
              <a:rPr dirty="0"/>
              <a:t>a</a:t>
            </a:r>
            <a:r>
              <a:rPr spc="-65" dirty="0"/>
              <a:t> </a:t>
            </a:r>
            <a:r>
              <a:rPr spc="-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42070" y="1653267"/>
            <a:ext cx="3268251" cy="428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3951" y="1450101"/>
            <a:ext cx="5765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3550" algn="l"/>
              </a:tabLst>
            </a:pPr>
            <a:r>
              <a:rPr sz="1400" dirty="0">
                <a:latin typeface="RobotoRegular"/>
                <a:cs typeface="RobotoRegular"/>
              </a:rPr>
              <a:t>0	1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839" y="1450101"/>
            <a:ext cx="720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1470" algn="l"/>
                <a:tab pos="607060" algn="l"/>
              </a:tabLst>
            </a:pPr>
            <a:r>
              <a:rPr sz="1400" dirty="0">
                <a:latin typeface="RobotoRegular"/>
                <a:cs typeface="RobotoRegular"/>
              </a:rPr>
              <a:t>2	3	4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9296" y="1450101"/>
            <a:ext cx="1257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RobotoRegular"/>
                <a:cs typeface="RobotoRegular"/>
              </a:rPr>
              <a:t>5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92143" y="1504567"/>
            <a:ext cx="435609" cy="132080"/>
            <a:chOff x="3992141" y="1504566"/>
            <a:chExt cx="435609" cy="132080"/>
          </a:xfrm>
        </p:grpSpPr>
        <p:sp>
          <p:nvSpPr>
            <p:cNvPr id="8" name="object 8"/>
            <p:cNvSpPr/>
            <p:nvPr/>
          </p:nvSpPr>
          <p:spPr>
            <a:xfrm>
              <a:off x="3998491" y="1510916"/>
              <a:ext cx="422909" cy="119380"/>
            </a:xfrm>
            <a:custGeom>
              <a:avLst/>
              <a:gdLst/>
              <a:ahLst/>
              <a:cxnLst/>
              <a:rect l="l" t="t" r="r" b="b"/>
              <a:pathLst>
                <a:path w="422910" h="119380">
                  <a:moveTo>
                    <a:pt x="59549" y="119099"/>
                  </a:moveTo>
                  <a:lnTo>
                    <a:pt x="0" y="59549"/>
                  </a:lnTo>
                  <a:lnTo>
                    <a:pt x="59549" y="0"/>
                  </a:lnTo>
                  <a:lnTo>
                    <a:pt x="59549" y="29774"/>
                  </a:lnTo>
                  <a:lnTo>
                    <a:pt x="422399" y="29774"/>
                  </a:lnTo>
                  <a:lnTo>
                    <a:pt x="422399" y="89324"/>
                  </a:lnTo>
                  <a:lnTo>
                    <a:pt x="59549" y="89324"/>
                  </a:lnTo>
                  <a:lnTo>
                    <a:pt x="59549" y="1190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8491" y="1510916"/>
              <a:ext cx="422909" cy="119380"/>
            </a:xfrm>
            <a:custGeom>
              <a:avLst/>
              <a:gdLst/>
              <a:ahLst/>
              <a:cxnLst/>
              <a:rect l="l" t="t" r="r" b="b"/>
              <a:pathLst>
                <a:path w="422910" h="119380">
                  <a:moveTo>
                    <a:pt x="422399" y="89324"/>
                  </a:moveTo>
                  <a:lnTo>
                    <a:pt x="59549" y="89324"/>
                  </a:lnTo>
                  <a:lnTo>
                    <a:pt x="59549" y="119099"/>
                  </a:lnTo>
                  <a:lnTo>
                    <a:pt x="0" y="59549"/>
                  </a:lnTo>
                  <a:lnTo>
                    <a:pt x="59549" y="0"/>
                  </a:lnTo>
                  <a:lnTo>
                    <a:pt x="59549" y="29774"/>
                  </a:lnTo>
                  <a:lnTo>
                    <a:pt x="422399" y="29774"/>
                  </a:lnTo>
                  <a:lnTo>
                    <a:pt x="422399" y="89324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15083" y="1450101"/>
            <a:ext cx="4540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Index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08145" y="2931932"/>
            <a:ext cx="316865" cy="41275"/>
            <a:chOff x="3208143" y="2931931"/>
            <a:chExt cx="316865" cy="41275"/>
          </a:xfrm>
        </p:grpSpPr>
        <p:sp>
          <p:nvSpPr>
            <p:cNvPr id="12" name="object 12"/>
            <p:cNvSpPr/>
            <p:nvPr/>
          </p:nvSpPr>
          <p:spPr>
            <a:xfrm>
              <a:off x="3208143" y="2952418"/>
              <a:ext cx="268605" cy="0"/>
            </a:xfrm>
            <a:custGeom>
              <a:avLst/>
              <a:gdLst/>
              <a:ahLst/>
              <a:cxnLst/>
              <a:rect l="l" t="t" r="r" b="b"/>
              <a:pathLst>
                <a:path w="268604">
                  <a:moveTo>
                    <a:pt x="0" y="0"/>
                  </a:moveTo>
                  <a:lnTo>
                    <a:pt x="268349" y="0"/>
                  </a:lnTo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76492" y="293669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6492" y="293669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6043" y="2833321"/>
            <a:ext cx="2738120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RobotoRegular"/>
                <a:cs typeface="RobotoRegular"/>
              </a:rPr>
              <a:t>To </a:t>
            </a:r>
            <a:r>
              <a:rPr sz="1400" spc="-10" dirty="0">
                <a:latin typeface="RobotoRegular"/>
                <a:cs typeface="RobotoRegular"/>
              </a:rPr>
              <a:t>extract </a:t>
            </a: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single</a:t>
            </a:r>
            <a:r>
              <a:rPr sz="1400" spc="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element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6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latin typeface="RobotoRegular"/>
                <a:cs typeface="RobotoRegular"/>
              </a:rPr>
              <a:t>To </a:t>
            </a:r>
            <a:r>
              <a:rPr sz="1400" spc="-10" dirty="0">
                <a:latin typeface="RobotoRegular"/>
                <a:cs typeface="RobotoRegular"/>
              </a:rPr>
              <a:t>extract </a:t>
            </a: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sequence of</a:t>
            </a:r>
            <a:r>
              <a:rPr sz="1400" spc="-4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elements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94943" y="2639580"/>
            <a:ext cx="4266973" cy="625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684718" y="3674530"/>
            <a:ext cx="316865" cy="41275"/>
            <a:chOff x="3684717" y="3674529"/>
            <a:chExt cx="316865" cy="41275"/>
          </a:xfrm>
        </p:grpSpPr>
        <p:sp>
          <p:nvSpPr>
            <p:cNvPr id="18" name="object 18"/>
            <p:cNvSpPr/>
            <p:nvPr/>
          </p:nvSpPr>
          <p:spPr>
            <a:xfrm>
              <a:off x="3684717" y="3695017"/>
              <a:ext cx="268605" cy="0"/>
            </a:xfrm>
            <a:custGeom>
              <a:avLst/>
              <a:gdLst/>
              <a:ahLst/>
              <a:cxnLst/>
              <a:rect l="l" t="t" r="r" b="b"/>
              <a:pathLst>
                <a:path w="268604">
                  <a:moveTo>
                    <a:pt x="0" y="0"/>
                  </a:moveTo>
                  <a:lnTo>
                    <a:pt x="268349" y="0"/>
                  </a:lnTo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53067" y="36792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53067" y="36792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134168" y="3358327"/>
            <a:ext cx="4369469" cy="598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046" y="470219"/>
            <a:ext cx="735735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Extracting </a:t>
            </a:r>
            <a:r>
              <a:rPr spc="-10" dirty="0"/>
              <a:t>values from </a:t>
            </a:r>
            <a:r>
              <a:rPr dirty="0"/>
              <a:t>a</a:t>
            </a:r>
            <a:r>
              <a:rPr spc="-65" dirty="0"/>
              <a:t> </a:t>
            </a:r>
            <a:r>
              <a:rPr spc="-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742070" y="1653267"/>
            <a:ext cx="3268251" cy="428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3951" y="1450101"/>
            <a:ext cx="5765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3550" algn="l"/>
              </a:tabLst>
            </a:pPr>
            <a:r>
              <a:rPr sz="1400" dirty="0">
                <a:latin typeface="RobotoRegular"/>
                <a:cs typeface="RobotoRegular"/>
              </a:rPr>
              <a:t>0	1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839" y="1450101"/>
            <a:ext cx="720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1470" algn="l"/>
                <a:tab pos="607060" algn="l"/>
              </a:tabLst>
            </a:pPr>
            <a:r>
              <a:rPr sz="1400" dirty="0">
                <a:latin typeface="RobotoRegular"/>
                <a:cs typeface="RobotoRegular"/>
              </a:rPr>
              <a:t>2	3	4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9296" y="1450101"/>
            <a:ext cx="1257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RobotoRegular"/>
                <a:cs typeface="RobotoRegular"/>
              </a:rPr>
              <a:t>5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92143" y="1504567"/>
            <a:ext cx="435609" cy="132080"/>
            <a:chOff x="3992141" y="1504566"/>
            <a:chExt cx="435609" cy="132080"/>
          </a:xfrm>
        </p:grpSpPr>
        <p:sp>
          <p:nvSpPr>
            <p:cNvPr id="8" name="object 8"/>
            <p:cNvSpPr/>
            <p:nvPr/>
          </p:nvSpPr>
          <p:spPr>
            <a:xfrm>
              <a:off x="3998491" y="1510916"/>
              <a:ext cx="422909" cy="119380"/>
            </a:xfrm>
            <a:custGeom>
              <a:avLst/>
              <a:gdLst/>
              <a:ahLst/>
              <a:cxnLst/>
              <a:rect l="l" t="t" r="r" b="b"/>
              <a:pathLst>
                <a:path w="422910" h="119380">
                  <a:moveTo>
                    <a:pt x="59549" y="119099"/>
                  </a:moveTo>
                  <a:lnTo>
                    <a:pt x="0" y="59549"/>
                  </a:lnTo>
                  <a:lnTo>
                    <a:pt x="59549" y="0"/>
                  </a:lnTo>
                  <a:lnTo>
                    <a:pt x="59549" y="29774"/>
                  </a:lnTo>
                  <a:lnTo>
                    <a:pt x="422399" y="29774"/>
                  </a:lnTo>
                  <a:lnTo>
                    <a:pt x="422399" y="89324"/>
                  </a:lnTo>
                  <a:lnTo>
                    <a:pt x="59549" y="89324"/>
                  </a:lnTo>
                  <a:lnTo>
                    <a:pt x="59549" y="1190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8491" y="1510916"/>
              <a:ext cx="422909" cy="119380"/>
            </a:xfrm>
            <a:custGeom>
              <a:avLst/>
              <a:gdLst/>
              <a:ahLst/>
              <a:cxnLst/>
              <a:rect l="l" t="t" r="r" b="b"/>
              <a:pathLst>
                <a:path w="422910" h="119380">
                  <a:moveTo>
                    <a:pt x="422399" y="89324"/>
                  </a:moveTo>
                  <a:lnTo>
                    <a:pt x="59549" y="89324"/>
                  </a:lnTo>
                  <a:lnTo>
                    <a:pt x="59549" y="119099"/>
                  </a:lnTo>
                  <a:lnTo>
                    <a:pt x="0" y="59549"/>
                  </a:lnTo>
                  <a:lnTo>
                    <a:pt x="59549" y="0"/>
                  </a:lnTo>
                  <a:lnTo>
                    <a:pt x="59549" y="29774"/>
                  </a:lnTo>
                  <a:lnTo>
                    <a:pt x="422399" y="29774"/>
                  </a:lnTo>
                  <a:lnTo>
                    <a:pt x="422399" y="89324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15083" y="1450101"/>
            <a:ext cx="4540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Index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6046" y="2833319"/>
            <a:ext cx="2145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RobotoRegular"/>
                <a:cs typeface="RobotoRegular"/>
              </a:rPr>
              <a:t>To </a:t>
            </a:r>
            <a:r>
              <a:rPr sz="1400" spc="-10" dirty="0">
                <a:latin typeface="RobotoRegular"/>
                <a:cs typeface="RobotoRegular"/>
              </a:rPr>
              <a:t>extract </a:t>
            </a: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single</a:t>
            </a:r>
            <a:r>
              <a:rPr sz="1400" spc="-5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element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08145" y="2931932"/>
            <a:ext cx="316865" cy="41275"/>
            <a:chOff x="3208143" y="2931931"/>
            <a:chExt cx="316865" cy="41275"/>
          </a:xfrm>
        </p:grpSpPr>
        <p:sp>
          <p:nvSpPr>
            <p:cNvPr id="13" name="object 13"/>
            <p:cNvSpPr/>
            <p:nvPr/>
          </p:nvSpPr>
          <p:spPr>
            <a:xfrm>
              <a:off x="3208143" y="2952418"/>
              <a:ext cx="268605" cy="0"/>
            </a:xfrm>
            <a:custGeom>
              <a:avLst/>
              <a:gdLst/>
              <a:ahLst/>
              <a:cxnLst/>
              <a:rect l="l" t="t" r="r" b="b"/>
              <a:pathLst>
                <a:path w="268604">
                  <a:moveTo>
                    <a:pt x="0" y="0"/>
                  </a:moveTo>
                  <a:lnTo>
                    <a:pt x="268349" y="0"/>
                  </a:lnTo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6492" y="293669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76492" y="293669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794942" y="2639580"/>
            <a:ext cx="4709160" cy="1317625"/>
            <a:chOff x="3794942" y="2639579"/>
            <a:chExt cx="4709160" cy="1317625"/>
          </a:xfrm>
        </p:grpSpPr>
        <p:sp>
          <p:nvSpPr>
            <p:cNvPr id="17" name="object 17"/>
            <p:cNvSpPr/>
            <p:nvPr/>
          </p:nvSpPr>
          <p:spPr>
            <a:xfrm>
              <a:off x="3794942" y="2639579"/>
              <a:ext cx="4266973" cy="625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34166" y="3358327"/>
              <a:ext cx="4369469" cy="5987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6043" y="3565276"/>
            <a:ext cx="27381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RobotoRegular"/>
                <a:cs typeface="RobotoRegular"/>
              </a:rPr>
              <a:t>To </a:t>
            </a:r>
            <a:r>
              <a:rPr sz="1400" spc="-10" dirty="0">
                <a:latin typeface="RobotoRegular"/>
                <a:cs typeface="RobotoRegular"/>
              </a:rPr>
              <a:t>extract </a:t>
            </a: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sequence of</a:t>
            </a:r>
            <a:r>
              <a:rPr sz="1400" spc="-4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elements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84718" y="3674530"/>
            <a:ext cx="316865" cy="41275"/>
            <a:chOff x="3684717" y="3674529"/>
            <a:chExt cx="316865" cy="41275"/>
          </a:xfrm>
        </p:grpSpPr>
        <p:sp>
          <p:nvSpPr>
            <p:cNvPr id="21" name="object 21"/>
            <p:cNvSpPr/>
            <p:nvPr/>
          </p:nvSpPr>
          <p:spPr>
            <a:xfrm>
              <a:off x="3684717" y="3695017"/>
              <a:ext cx="268605" cy="0"/>
            </a:xfrm>
            <a:custGeom>
              <a:avLst/>
              <a:gdLst/>
              <a:ahLst/>
              <a:cxnLst/>
              <a:rect l="l" t="t" r="r" b="b"/>
              <a:pathLst>
                <a:path w="268604">
                  <a:moveTo>
                    <a:pt x="0" y="0"/>
                  </a:moveTo>
                  <a:lnTo>
                    <a:pt x="268349" y="0"/>
                  </a:lnTo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53067" y="36792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53067" y="36792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46344" y="2966307"/>
            <a:ext cx="90468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start</a:t>
            </a:r>
            <a:r>
              <a:rPr sz="1400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IN" sz="1400" spc="-70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1400" spc="-5" dirty="0" err="1">
                <a:solidFill>
                  <a:srgbClr val="FF0000"/>
                </a:solidFill>
                <a:latin typeface="Carlito"/>
                <a:cs typeface="Carlito"/>
              </a:rPr>
              <a:t>ndex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0479" y="3394636"/>
            <a:ext cx="132032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370" algn="l"/>
              </a:tabLst>
            </a:pP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end</a:t>
            </a:r>
            <a:r>
              <a:rPr sz="1400" spc="-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index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817352" y="3174832"/>
            <a:ext cx="285750" cy="422275"/>
            <a:chOff x="4817352" y="3174831"/>
            <a:chExt cx="285750" cy="422275"/>
          </a:xfrm>
        </p:grpSpPr>
        <p:sp>
          <p:nvSpPr>
            <p:cNvPr id="27" name="object 27"/>
            <p:cNvSpPr/>
            <p:nvPr/>
          </p:nvSpPr>
          <p:spPr>
            <a:xfrm>
              <a:off x="4817352" y="3174831"/>
              <a:ext cx="252124" cy="2443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54714" y="3560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99" y="31449"/>
                  </a:moveTo>
                  <a:lnTo>
                    <a:pt x="0" y="15949"/>
                  </a:lnTo>
                  <a:lnTo>
                    <a:pt x="43149" y="0"/>
                  </a:lnTo>
                  <a:lnTo>
                    <a:pt x="43299" y="314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54714" y="3560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149" y="0"/>
                  </a:moveTo>
                  <a:lnTo>
                    <a:pt x="0" y="15949"/>
                  </a:lnTo>
                  <a:lnTo>
                    <a:pt x="43299" y="31449"/>
                  </a:lnTo>
                  <a:lnTo>
                    <a:pt x="43149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70219"/>
            <a:ext cx="7924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Adding elements </a:t>
            </a:r>
            <a:r>
              <a:rPr spc="-15" dirty="0"/>
              <a:t>to </a:t>
            </a:r>
            <a:r>
              <a:rPr spc="-5" dirty="0"/>
              <a:t>an existing</a:t>
            </a:r>
            <a:r>
              <a:rPr spc="-95" dirty="0"/>
              <a:t> </a:t>
            </a:r>
            <a:r>
              <a:rPr spc="-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921794" y="1406048"/>
            <a:ext cx="3268246" cy="428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678" y="470219"/>
            <a:ext cx="819112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Adding elements </a:t>
            </a:r>
            <a:r>
              <a:rPr spc="-15" dirty="0"/>
              <a:t>to </a:t>
            </a:r>
            <a:r>
              <a:rPr spc="-5" dirty="0"/>
              <a:t>an existing</a:t>
            </a:r>
            <a:r>
              <a:rPr spc="-95" dirty="0"/>
              <a:t> </a:t>
            </a:r>
            <a:r>
              <a:rPr spc="-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921794" y="1406048"/>
            <a:ext cx="3268246" cy="428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9443" y="2222835"/>
            <a:ext cx="3746900" cy="1055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678" y="2415839"/>
            <a:ext cx="19157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Adding </a:t>
            </a: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single</a:t>
            </a:r>
            <a:r>
              <a:rPr sz="1400" spc="-9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element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61821" y="2548358"/>
            <a:ext cx="316865" cy="41275"/>
            <a:chOff x="2661819" y="2548357"/>
            <a:chExt cx="316865" cy="41275"/>
          </a:xfrm>
        </p:grpSpPr>
        <p:sp>
          <p:nvSpPr>
            <p:cNvPr id="7" name="object 7"/>
            <p:cNvSpPr/>
            <p:nvPr/>
          </p:nvSpPr>
          <p:spPr>
            <a:xfrm>
              <a:off x="2661819" y="2568844"/>
              <a:ext cx="268605" cy="0"/>
            </a:xfrm>
            <a:custGeom>
              <a:avLst/>
              <a:gdLst/>
              <a:ahLst/>
              <a:cxnLst/>
              <a:rect l="l" t="t" r="r" b="b"/>
              <a:pathLst>
                <a:path w="268605">
                  <a:moveTo>
                    <a:pt x="0" y="0"/>
                  </a:moveTo>
                  <a:lnTo>
                    <a:pt x="268349" y="0"/>
                  </a:lnTo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30169" y="25531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30169" y="25531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>
            <a:spLocks noGrp="1"/>
          </p:cNvSpPr>
          <p:nvPr>
            <p:ph type="body" idx="1"/>
          </p:nvPr>
        </p:nvSpPr>
        <p:spPr>
          <a:xfrm>
            <a:off x="251520" y="267495"/>
            <a:ext cx="8640960" cy="46085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412740"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</a:p>
          <a:p>
            <a:pPr indent="-412740">
              <a:buClr>
                <a:srgbClr val="434343"/>
              </a:buClr>
              <a:buSzPts val="2900"/>
              <a:buFont typeface="Montserrat"/>
              <a:buChar char="●"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40"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412740"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</a:p>
          <a:p>
            <a:pPr lvl="1" indent="-412740"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40"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40">
              <a:spcBef>
                <a:spcPts val="1600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9443" y="3440618"/>
            <a:ext cx="3800942" cy="106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470219"/>
            <a:ext cx="8305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Adding elements </a:t>
            </a:r>
            <a:r>
              <a:rPr spc="-15" dirty="0"/>
              <a:t>to </a:t>
            </a:r>
            <a:r>
              <a:rPr spc="-5" dirty="0"/>
              <a:t>an existing</a:t>
            </a:r>
            <a:r>
              <a:rPr spc="-95" dirty="0"/>
              <a:t> </a:t>
            </a:r>
            <a:r>
              <a:rPr spc="-5" dirty="0"/>
              <a:t>List</a:t>
            </a:r>
          </a:p>
        </p:txBody>
      </p:sp>
      <p:sp>
        <p:nvSpPr>
          <p:cNvPr id="4" name="object 4"/>
          <p:cNvSpPr/>
          <p:nvPr/>
        </p:nvSpPr>
        <p:spPr>
          <a:xfrm>
            <a:off x="2921794" y="1406048"/>
            <a:ext cx="3268246" cy="428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9443" y="2222835"/>
            <a:ext cx="3746900" cy="1055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678" y="2415839"/>
            <a:ext cx="19157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Adding </a:t>
            </a: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single</a:t>
            </a:r>
            <a:r>
              <a:rPr sz="1400" spc="-9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element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61821" y="2548358"/>
            <a:ext cx="316865" cy="41275"/>
            <a:chOff x="2661819" y="2548357"/>
            <a:chExt cx="316865" cy="41275"/>
          </a:xfrm>
        </p:grpSpPr>
        <p:sp>
          <p:nvSpPr>
            <p:cNvPr id="8" name="object 8"/>
            <p:cNvSpPr/>
            <p:nvPr/>
          </p:nvSpPr>
          <p:spPr>
            <a:xfrm>
              <a:off x="2661819" y="2568844"/>
              <a:ext cx="268605" cy="0"/>
            </a:xfrm>
            <a:custGeom>
              <a:avLst/>
              <a:gdLst/>
              <a:ahLst/>
              <a:cxnLst/>
              <a:rect l="l" t="t" r="r" b="b"/>
              <a:pathLst>
                <a:path w="268605">
                  <a:moveTo>
                    <a:pt x="0" y="0"/>
                  </a:moveTo>
                  <a:lnTo>
                    <a:pt x="268349" y="0"/>
                  </a:lnTo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30169" y="25531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30169" y="25531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5677" y="3824533"/>
            <a:ext cx="2526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2815" algn="l"/>
                <a:tab pos="2513330" algn="l"/>
              </a:tabLst>
            </a:pPr>
            <a:r>
              <a:rPr sz="1400" spc="-5" dirty="0">
                <a:latin typeface="RobotoRegular"/>
                <a:cs typeface="RobotoRegular"/>
              </a:rPr>
              <a:t>Adding multiple</a:t>
            </a:r>
            <a:r>
              <a:rPr sz="1400" spc="-9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elements	</a:t>
            </a:r>
            <a:r>
              <a:rPr sz="1400" u="sng" spc="-5" dirty="0">
                <a:uFill>
                  <a:solidFill>
                    <a:srgbClr val="4F80BC"/>
                  </a:solidFill>
                </a:uFill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95672" y="4004077"/>
            <a:ext cx="53340" cy="41275"/>
            <a:chOff x="2962581" y="3947629"/>
            <a:chExt cx="53340" cy="41275"/>
          </a:xfrm>
        </p:grpSpPr>
        <p:sp>
          <p:nvSpPr>
            <p:cNvPr id="13" name="object 13"/>
            <p:cNvSpPr/>
            <p:nvPr/>
          </p:nvSpPr>
          <p:spPr>
            <a:xfrm>
              <a:off x="2967344" y="3952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7344" y="3952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917" y="514350"/>
            <a:ext cx="8382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Adding elements </a:t>
            </a:r>
            <a:r>
              <a:rPr spc="-15" dirty="0"/>
              <a:t>to </a:t>
            </a:r>
            <a:r>
              <a:rPr spc="-5" dirty="0"/>
              <a:t>an existing</a:t>
            </a:r>
            <a:r>
              <a:rPr spc="-95" dirty="0"/>
              <a:t> </a:t>
            </a:r>
            <a:r>
              <a:rPr spc="-5" dirty="0"/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921794" y="1406048"/>
            <a:ext cx="3268246" cy="428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2173" y="2966897"/>
            <a:ext cx="14827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Adding list </a:t>
            </a:r>
            <a:r>
              <a:rPr sz="1400" spc="-10" dirty="0">
                <a:latin typeface="RobotoRegular"/>
                <a:cs typeface="RobotoRegular"/>
              </a:rPr>
              <a:t>to </a:t>
            </a:r>
            <a:r>
              <a:rPr sz="1400" dirty="0">
                <a:latin typeface="RobotoRegular"/>
                <a:cs typeface="RobotoRegular"/>
              </a:rPr>
              <a:t>a</a:t>
            </a:r>
            <a:r>
              <a:rPr sz="1400" spc="-8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list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7221" y="3065507"/>
            <a:ext cx="316865" cy="41275"/>
            <a:chOff x="2557219" y="3065506"/>
            <a:chExt cx="316865" cy="41275"/>
          </a:xfrm>
        </p:grpSpPr>
        <p:sp>
          <p:nvSpPr>
            <p:cNvPr id="6" name="object 6"/>
            <p:cNvSpPr/>
            <p:nvPr/>
          </p:nvSpPr>
          <p:spPr>
            <a:xfrm>
              <a:off x="2557219" y="3085993"/>
              <a:ext cx="268605" cy="0"/>
            </a:xfrm>
            <a:custGeom>
              <a:avLst/>
              <a:gdLst/>
              <a:ahLst/>
              <a:cxnLst/>
              <a:rect l="l" t="t" r="r" b="b"/>
              <a:pathLst>
                <a:path w="268605">
                  <a:moveTo>
                    <a:pt x="0" y="0"/>
                  </a:moveTo>
                  <a:lnTo>
                    <a:pt x="268349" y="0"/>
                  </a:lnTo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25569" y="30702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25569" y="30702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223095" y="2568853"/>
            <a:ext cx="4384843" cy="1145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1794" y="1291748"/>
            <a:ext cx="3268246" cy="428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470219"/>
            <a:ext cx="7619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Deleting elements of </a:t>
            </a:r>
            <a:r>
              <a:rPr dirty="0"/>
              <a:t>a</a:t>
            </a:r>
            <a:r>
              <a:rPr spc="-105" dirty="0"/>
              <a:t> </a:t>
            </a:r>
            <a:r>
              <a:rPr spc="-5" dirty="0"/>
              <a:t>List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678" y="2358689"/>
            <a:ext cx="2275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Deleting an element by</a:t>
            </a:r>
            <a:r>
              <a:rPr sz="1400" spc="-70" dirty="0">
                <a:latin typeface="RobotoRegular"/>
                <a:cs typeface="RobotoRegular"/>
              </a:rPr>
              <a:t> </a:t>
            </a:r>
            <a:r>
              <a:rPr sz="1400" spc="-10" dirty="0">
                <a:latin typeface="RobotoRegular"/>
                <a:cs typeface="RobotoRegular"/>
              </a:rPr>
              <a:t>value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40796" y="2486253"/>
            <a:ext cx="316865" cy="41275"/>
            <a:chOff x="2940794" y="2486252"/>
            <a:chExt cx="316865" cy="41275"/>
          </a:xfrm>
        </p:grpSpPr>
        <p:sp>
          <p:nvSpPr>
            <p:cNvPr id="4" name="object 4"/>
            <p:cNvSpPr/>
            <p:nvPr/>
          </p:nvSpPr>
          <p:spPr>
            <a:xfrm>
              <a:off x="2940794" y="2506744"/>
              <a:ext cx="268605" cy="0"/>
            </a:xfrm>
            <a:custGeom>
              <a:avLst/>
              <a:gdLst/>
              <a:ahLst/>
              <a:cxnLst/>
              <a:rect l="l" t="t" r="r" b="b"/>
              <a:pathLst>
                <a:path w="268605">
                  <a:moveTo>
                    <a:pt x="0" y="0"/>
                  </a:moveTo>
                  <a:lnTo>
                    <a:pt x="268349" y="0"/>
                  </a:lnTo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9143" y="249101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4"/>
                  </a:moveTo>
                  <a:lnTo>
                    <a:pt x="0" y="0"/>
                  </a:lnTo>
                  <a:lnTo>
                    <a:pt x="43224" y="15729"/>
                  </a:lnTo>
                  <a:lnTo>
                    <a:pt x="0" y="3145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9143" y="249101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4"/>
                  </a:moveTo>
                  <a:lnTo>
                    <a:pt x="43224" y="15729"/>
                  </a:lnTo>
                  <a:lnTo>
                    <a:pt x="0" y="0"/>
                  </a:lnTo>
                  <a:lnTo>
                    <a:pt x="0" y="31454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921794" y="1291748"/>
            <a:ext cx="3268246" cy="428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4000" y="470219"/>
            <a:ext cx="61721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Deleting elements of </a:t>
            </a:r>
            <a:r>
              <a:rPr dirty="0"/>
              <a:t>a</a:t>
            </a:r>
            <a:r>
              <a:rPr spc="-105" dirty="0"/>
              <a:t> </a:t>
            </a:r>
            <a:r>
              <a:rPr spc="-5" dirty="0"/>
              <a:t>List</a:t>
            </a:r>
          </a:p>
        </p:txBody>
      </p:sp>
      <p:sp>
        <p:nvSpPr>
          <p:cNvPr id="9" name="object 9"/>
          <p:cNvSpPr/>
          <p:nvPr/>
        </p:nvSpPr>
        <p:spPr>
          <a:xfrm>
            <a:off x="3908592" y="2202025"/>
            <a:ext cx="2603694" cy="1124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1794" y="1291748"/>
            <a:ext cx="3268246" cy="428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470219"/>
            <a:ext cx="6476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Deleting elements of </a:t>
            </a:r>
            <a:r>
              <a:rPr dirty="0"/>
              <a:t>a</a:t>
            </a:r>
            <a:r>
              <a:rPr spc="-105" dirty="0"/>
              <a:t> </a:t>
            </a:r>
            <a:r>
              <a:rPr spc="-5" dirty="0"/>
              <a:t>List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1794" y="1291748"/>
            <a:ext cx="3268246" cy="428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5678" y="2677652"/>
            <a:ext cx="22828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Deleting an element by</a:t>
            </a:r>
            <a:r>
              <a:rPr sz="1400" spc="-8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index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28221" y="2783632"/>
            <a:ext cx="316865" cy="41275"/>
            <a:chOff x="2928219" y="2783631"/>
            <a:chExt cx="316865" cy="41275"/>
          </a:xfrm>
        </p:grpSpPr>
        <p:sp>
          <p:nvSpPr>
            <p:cNvPr id="5" name="object 5"/>
            <p:cNvSpPr/>
            <p:nvPr/>
          </p:nvSpPr>
          <p:spPr>
            <a:xfrm>
              <a:off x="2928219" y="2804119"/>
              <a:ext cx="268605" cy="0"/>
            </a:xfrm>
            <a:custGeom>
              <a:avLst/>
              <a:gdLst/>
              <a:ahLst/>
              <a:cxnLst/>
              <a:rect l="l" t="t" r="r" b="b"/>
              <a:pathLst>
                <a:path w="268605">
                  <a:moveTo>
                    <a:pt x="0" y="0"/>
                  </a:moveTo>
                  <a:lnTo>
                    <a:pt x="268349" y="0"/>
                  </a:lnTo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96568" y="27883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6568" y="27883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908592" y="2265188"/>
            <a:ext cx="2603694" cy="1107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1600" y="470219"/>
            <a:ext cx="62483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Deleting elements of </a:t>
            </a:r>
            <a:r>
              <a:rPr dirty="0"/>
              <a:t>a</a:t>
            </a:r>
            <a:r>
              <a:rPr spc="-105" dirty="0"/>
              <a:t> </a:t>
            </a:r>
            <a:r>
              <a:rPr spc="-5" dirty="0"/>
              <a:t>List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473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4" y="28704"/>
                </a:lnTo>
                <a:lnTo>
                  <a:pt x="59855" y="7701"/>
                </a:lnTo>
                <a:lnTo>
                  <a:pt x="98002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8002" y="587998"/>
                </a:lnTo>
                <a:lnTo>
                  <a:pt x="59855" y="580297"/>
                </a:lnTo>
                <a:lnTo>
                  <a:pt x="28704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185" y="1664970"/>
            <a:ext cx="560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S</a:t>
            </a:r>
            <a:r>
              <a:rPr sz="1800" spc="-20" dirty="0">
                <a:latin typeface="RobotoRegular"/>
                <a:cs typeface="RobotoRegular"/>
              </a:rPr>
              <a:t>t</a:t>
            </a:r>
            <a:r>
              <a:rPr sz="1800" spc="-5" dirty="0">
                <a:latin typeface="RobotoRegular"/>
                <a:cs typeface="RobotoRegular"/>
              </a:rPr>
              <a:t>o</a:t>
            </a:r>
            <a:r>
              <a:rPr sz="1800" spc="-20" dirty="0">
                <a:latin typeface="RobotoRegular"/>
                <a:cs typeface="RobotoRegular"/>
              </a:rPr>
              <a:t>r</a:t>
            </a:r>
            <a:r>
              <a:rPr sz="1800" dirty="0">
                <a:latin typeface="RobotoRegular"/>
                <a:cs typeface="RobotoRegular"/>
              </a:rPr>
              <a:t>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2062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3" y="28704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69496" y="1664970"/>
            <a:ext cx="13387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Represent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1117" y="2597719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3" y="28703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086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7509" y="2731767"/>
            <a:ext cx="11607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Manipulate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45099" y="547335"/>
            <a:ext cx="670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 Data </a:t>
            </a:r>
            <a:r>
              <a:rPr spc="-10" dirty="0"/>
              <a:t>Structure:</a:t>
            </a:r>
            <a:r>
              <a:rPr spc="-40" dirty="0"/>
              <a:t> </a:t>
            </a:r>
            <a:r>
              <a:rPr spc="-5" dirty="0"/>
              <a:t>Summary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473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4" y="28704"/>
                </a:lnTo>
                <a:lnTo>
                  <a:pt x="59855" y="7701"/>
                </a:lnTo>
                <a:lnTo>
                  <a:pt x="98002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8002" y="587998"/>
                </a:lnTo>
                <a:lnTo>
                  <a:pt x="59855" y="580297"/>
                </a:lnTo>
                <a:lnTo>
                  <a:pt x="28704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185" y="1664970"/>
            <a:ext cx="560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S</a:t>
            </a:r>
            <a:r>
              <a:rPr sz="1800" spc="-20" dirty="0">
                <a:latin typeface="RobotoRegular"/>
                <a:cs typeface="RobotoRegular"/>
              </a:rPr>
              <a:t>t</a:t>
            </a:r>
            <a:r>
              <a:rPr sz="1800" spc="-5" dirty="0">
                <a:latin typeface="RobotoRegular"/>
                <a:cs typeface="RobotoRegular"/>
              </a:rPr>
              <a:t>o</a:t>
            </a:r>
            <a:r>
              <a:rPr sz="1800" spc="-20" dirty="0">
                <a:latin typeface="RobotoRegular"/>
                <a:cs typeface="RobotoRegular"/>
              </a:rPr>
              <a:t>r</a:t>
            </a:r>
            <a:r>
              <a:rPr sz="1800" dirty="0">
                <a:latin typeface="RobotoRegular"/>
                <a:cs typeface="RobotoRegular"/>
              </a:rPr>
              <a:t>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2062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3" y="28704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07596" y="1682674"/>
            <a:ext cx="12625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Represent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1117" y="2597719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3" y="28703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086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7509" y="2731767"/>
            <a:ext cx="11607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Manipulate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943" y="2256840"/>
            <a:ext cx="1964857" cy="670696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Multiple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Multiple data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types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5800" y="470219"/>
            <a:ext cx="7239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 Data </a:t>
            </a:r>
            <a:r>
              <a:rPr spc="-10" dirty="0"/>
              <a:t>Structure:</a:t>
            </a:r>
            <a:r>
              <a:rPr spc="-40" dirty="0"/>
              <a:t> </a:t>
            </a:r>
            <a:r>
              <a:rPr spc="-5" dirty="0"/>
              <a:t>Summary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473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4" y="28704"/>
                </a:lnTo>
                <a:lnTo>
                  <a:pt x="59855" y="7701"/>
                </a:lnTo>
                <a:lnTo>
                  <a:pt x="98002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8002" y="587998"/>
                </a:lnTo>
                <a:lnTo>
                  <a:pt x="59855" y="580297"/>
                </a:lnTo>
                <a:lnTo>
                  <a:pt x="28704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185" y="1664970"/>
            <a:ext cx="560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S</a:t>
            </a:r>
            <a:r>
              <a:rPr sz="1800" spc="-20" dirty="0">
                <a:latin typeface="RobotoRegular"/>
                <a:cs typeface="RobotoRegular"/>
              </a:rPr>
              <a:t>t</a:t>
            </a:r>
            <a:r>
              <a:rPr sz="1800" spc="-5" dirty="0">
                <a:latin typeface="RobotoRegular"/>
                <a:cs typeface="RobotoRegular"/>
              </a:rPr>
              <a:t>o</a:t>
            </a:r>
            <a:r>
              <a:rPr sz="1800" spc="-20" dirty="0">
                <a:latin typeface="RobotoRegular"/>
                <a:cs typeface="RobotoRegular"/>
              </a:rPr>
              <a:t>r</a:t>
            </a:r>
            <a:r>
              <a:rPr sz="1800" dirty="0">
                <a:latin typeface="RobotoRegular"/>
                <a:cs typeface="RobotoRegular"/>
              </a:rPr>
              <a:t>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2062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3" y="28704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77000" y="1664969"/>
            <a:ext cx="11863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Represent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1117" y="2597719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3" y="28703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086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7509" y="2731767"/>
            <a:ext cx="11607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Manipulate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943" y="2256840"/>
            <a:ext cx="1888657" cy="670696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Multiple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Multiple data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types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5182" y="3247357"/>
            <a:ext cx="3276618" cy="1332416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Extract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Add values (append,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extend</a:t>
            </a:r>
            <a:r>
              <a:rPr lang="en-IN" sz="1400" spc="-5" dirty="0">
                <a:latin typeface="Carlito"/>
                <a:cs typeface="Carlito"/>
              </a:rPr>
              <a:t>, insert</a:t>
            </a:r>
            <a:r>
              <a:rPr sz="1400" spc="-5" dirty="0">
                <a:latin typeface="Carlito"/>
                <a:cs typeface="Carlito"/>
              </a:rPr>
              <a:t>)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Remove values (del,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remove</a:t>
            </a:r>
            <a:r>
              <a:rPr lang="en-IN" sz="1400" spc="-5" dirty="0">
                <a:latin typeface="Carlito"/>
                <a:cs typeface="Carlito"/>
              </a:rPr>
              <a:t>, pop</a:t>
            </a:r>
            <a:r>
              <a:rPr sz="1400" spc="-5" dirty="0">
                <a:latin typeface="Carlito"/>
                <a:cs typeface="Carlito"/>
              </a:rPr>
              <a:t>)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Looping over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7200" y="470219"/>
            <a:ext cx="7848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 Data </a:t>
            </a:r>
            <a:r>
              <a:rPr spc="-10" dirty="0"/>
              <a:t>Structure:</a:t>
            </a:r>
            <a:r>
              <a:rPr spc="-40" dirty="0"/>
              <a:t> </a:t>
            </a:r>
            <a:r>
              <a:rPr spc="-5" dirty="0"/>
              <a:t>Summary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473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4" y="28704"/>
                </a:lnTo>
                <a:lnTo>
                  <a:pt x="59855" y="7701"/>
                </a:lnTo>
                <a:lnTo>
                  <a:pt x="98002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8002" y="587998"/>
                </a:lnTo>
                <a:lnTo>
                  <a:pt x="59855" y="580297"/>
                </a:lnTo>
                <a:lnTo>
                  <a:pt x="28704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185" y="1664970"/>
            <a:ext cx="560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S</a:t>
            </a:r>
            <a:r>
              <a:rPr sz="1800" spc="-20" dirty="0">
                <a:latin typeface="RobotoRegular"/>
                <a:cs typeface="RobotoRegular"/>
              </a:rPr>
              <a:t>t</a:t>
            </a:r>
            <a:r>
              <a:rPr sz="1800" spc="-5" dirty="0">
                <a:latin typeface="RobotoRegular"/>
                <a:cs typeface="RobotoRegular"/>
              </a:rPr>
              <a:t>o</a:t>
            </a:r>
            <a:r>
              <a:rPr sz="1800" spc="-20" dirty="0">
                <a:latin typeface="RobotoRegular"/>
                <a:cs typeface="RobotoRegular"/>
              </a:rPr>
              <a:t>r</a:t>
            </a:r>
            <a:r>
              <a:rPr sz="1800" dirty="0">
                <a:latin typeface="RobotoRegular"/>
                <a:cs typeface="RobotoRegular"/>
              </a:rPr>
              <a:t>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2062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3" y="28704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69496" y="1664969"/>
            <a:ext cx="13387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Represent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1117" y="2597719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3" y="28703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086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7509" y="2731767"/>
            <a:ext cx="11607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Manipulate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943" y="2256840"/>
            <a:ext cx="1888657" cy="670696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Multiple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Multiple data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types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3940" y="3247438"/>
            <a:ext cx="3107860" cy="154786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Extract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Add values (append,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extend</a:t>
            </a:r>
            <a:r>
              <a:rPr lang="en-IN" sz="1400" spc="-5" dirty="0">
                <a:latin typeface="Carlito"/>
                <a:cs typeface="Carlito"/>
              </a:rPr>
              <a:t>, insert</a:t>
            </a:r>
            <a:r>
              <a:rPr sz="1400" spc="-5" dirty="0">
                <a:latin typeface="Carlito"/>
                <a:cs typeface="Carlito"/>
              </a:rPr>
              <a:t>)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Remove values (del,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remove</a:t>
            </a:r>
            <a:r>
              <a:rPr lang="en-IN" sz="1400" spc="-5" dirty="0">
                <a:latin typeface="Carlito"/>
                <a:cs typeface="Carlito"/>
              </a:rPr>
              <a:t>, pop</a:t>
            </a:r>
            <a:r>
              <a:rPr sz="1400" spc="-5" dirty="0">
                <a:latin typeface="Carlito"/>
                <a:cs typeface="Carlito"/>
              </a:rPr>
              <a:t>)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Looping over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8536" y="2291128"/>
            <a:ext cx="196486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Ordered/Sequential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8200" y="470219"/>
            <a:ext cx="7543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 Data </a:t>
            </a:r>
            <a:r>
              <a:rPr spc="-10" dirty="0"/>
              <a:t>Structure:</a:t>
            </a:r>
            <a:r>
              <a:rPr spc="-40" dirty="0"/>
              <a:t> </a:t>
            </a:r>
            <a:r>
              <a:rPr spc="-5" dirty="0"/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15118" y="1479725"/>
            <a:ext cx="1860550" cy="115544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690"/>
              </a:spcBef>
            </a:pPr>
            <a:r>
              <a:rPr sz="1400" spc="-5" dirty="0">
                <a:latin typeface="RobotoRegular"/>
                <a:cs typeface="RobotoRegular"/>
              </a:rPr>
              <a:t>Ramesh_height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5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150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>
              <a:latin typeface="RobotoRegular"/>
              <a:cs typeface="RobotoRegular"/>
            </a:endParaRPr>
          </a:p>
          <a:p>
            <a:pPr marL="55244">
              <a:lnSpc>
                <a:spcPct val="100000"/>
              </a:lnSpc>
            </a:pPr>
            <a:r>
              <a:rPr sz="1400" spc="-10" dirty="0">
                <a:latin typeface="RobotoRegular"/>
                <a:cs typeface="RobotoRegular"/>
              </a:rPr>
              <a:t>Suresh_height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1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145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RobotoRegular"/>
              <a:cs typeface="RobotoRegular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RobotoRegular"/>
                <a:cs typeface="RobotoRegular"/>
              </a:rPr>
              <a:t>Sudesh_height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4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165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0613" y="1479722"/>
            <a:ext cx="1763395" cy="115544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690"/>
              </a:spcBef>
            </a:pPr>
            <a:r>
              <a:rPr sz="1400" spc="-5" dirty="0">
                <a:latin typeface="RobotoRegular"/>
                <a:cs typeface="RobotoRegular"/>
              </a:rPr>
              <a:t>Ramesh_weight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5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56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>
              <a:latin typeface="RobotoRegular"/>
              <a:cs typeface="RobotoRegular"/>
            </a:endParaRPr>
          </a:p>
          <a:p>
            <a:pPr marL="48895">
              <a:lnSpc>
                <a:spcPct val="100000"/>
              </a:lnSpc>
            </a:pPr>
            <a:r>
              <a:rPr sz="1400" spc="-10" dirty="0">
                <a:latin typeface="RobotoRegular"/>
                <a:cs typeface="RobotoRegular"/>
              </a:rPr>
              <a:t>Suresh_weight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1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60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RobotoRegular"/>
              <a:cs typeface="RobotoRegular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RobotoRegular"/>
                <a:cs typeface="RobotoRegular"/>
              </a:rPr>
              <a:t>Sudesh_weight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4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65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8566" y="3003719"/>
            <a:ext cx="1613535" cy="1119537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latin typeface="RobotoRegular"/>
                <a:cs typeface="RobotoRegular"/>
              </a:rPr>
              <a:t>Ramesh_age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4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23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RobotoRegular"/>
              <a:cs typeface="RobotoRegular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RobotoRegular"/>
                <a:cs typeface="RobotoRegular"/>
              </a:rPr>
              <a:t>Suresh_age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1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46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RobotoRegular"/>
              <a:cs typeface="RobotoRegular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RobotoRegular"/>
                <a:cs typeface="RobotoRegular"/>
              </a:rPr>
              <a:t>Sudesh_age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3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58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744" y="1651954"/>
            <a:ext cx="13887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Height in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742" y="2080579"/>
            <a:ext cx="14541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latin typeface="Arial"/>
                <a:cs typeface="Arial"/>
              </a:rPr>
              <a:t>Weight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Kgs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744" y="2509203"/>
            <a:ext cx="13582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Age in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Years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0444" y="1472922"/>
            <a:ext cx="0" cy="2706370"/>
          </a:xfrm>
          <a:custGeom>
            <a:avLst/>
            <a:gdLst/>
            <a:ahLst/>
            <a:cxnLst/>
            <a:rect l="l" t="t" r="r" b="b"/>
            <a:pathLst>
              <a:path h="2706370">
                <a:moveTo>
                  <a:pt x="0" y="0"/>
                </a:moveTo>
                <a:lnTo>
                  <a:pt x="0" y="27059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57920" y="1554706"/>
            <a:ext cx="19474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Ramesh_height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8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150</a:t>
            </a:r>
            <a:endParaRPr sz="14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7918" y="1973805"/>
            <a:ext cx="194748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Regular"/>
                <a:cs typeface="RobotoRegular"/>
              </a:rPr>
              <a:t>Suresh_height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3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145</a:t>
            </a:r>
            <a:endParaRPr sz="1400" dirty="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7437" y="1554706"/>
            <a:ext cx="171696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Ramesh_weight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8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56</a:t>
            </a:r>
            <a:endParaRPr sz="14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7437" y="1973805"/>
            <a:ext cx="168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Regular"/>
                <a:cs typeface="RobotoRegular"/>
              </a:rPr>
              <a:t>Suresh_weight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3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60</a:t>
            </a:r>
            <a:endParaRPr sz="1400" dirty="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7918" y="2392903"/>
            <a:ext cx="52628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1570" algn="l"/>
              </a:tabLst>
            </a:pPr>
            <a:r>
              <a:rPr sz="1400" spc="-5" dirty="0">
                <a:latin typeface="RobotoRegular"/>
                <a:cs typeface="RobotoRegular"/>
              </a:rPr>
              <a:t>Sudesh_height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5" dirty="0">
                <a:latin typeface="RobotoRegular"/>
                <a:cs typeface="RobotoRegular"/>
              </a:rPr>
              <a:t> 165	Sudesh_weight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8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65</a:t>
            </a:r>
            <a:endParaRPr sz="1400" dirty="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2560" y="3038031"/>
            <a:ext cx="152933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Ramesh_age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8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23</a:t>
            </a:r>
            <a:endParaRPr sz="1400" dirty="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2560" y="3457129"/>
            <a:ext cx="152933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RobotoRegular"/>
                <a:cs typeface="RobotoRegular"/>
              </a:rPr>
              <a:t>Suresh_age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5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46</a:t>
            </a:r>
            <a:endParaRPr sz="1400" dirty="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2558" y="3876229"/>
            <a:ext cx="152933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RobotoRegular"/>
                <a:cs typeface="RobotoRegular"/>
              </a:rPr>
              <a:t>Sudesh_age </a:t>
            </a:r>
            <a:r>
              <a:rPr sz="1400" dirty="0">
                <a:latin typeface="RobotoRegular"/>
                <a:cs typeface="RobotoRegular"/>
              </a:rPr>
              <a:t>=</a:t>
            </a:r>
            <a:r>
              <a:rPr sz="1400" spc="-8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58</a:t>
            </a:r>
            <a:endParaRPr sz="1400" dirty="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744" y="1651954"/>
            <a:ext cx="13887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Height in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742" y="2080579"/>
            <a:ext cx="14541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latin typeface="Arial"/>
                <a:cs typeface="Arial"/>
              </a:rPr>
              <a:t>Weight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Kgs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744" y="2509203"/>
            <a:ext cx="13582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Age in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Years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9872" y="2937827"/>
            <a:ext cx="74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9872" y="3366451"/>
            <a:ext cx="74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742" y="3795076"/>
            <a:ext cx="11607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Some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00444" y="1472922"/>
            <a:ext cx="0" cy="2706370"/>
          </a:xfrm>
          <a:custGeom>
            <a:avLst/>
            <a:gdLst/>
            <a:ahLst/>
            <a:cxnLst/>
            <a:rect l="l" t="t" r="r" b="b"/>
            <a:pathLst>
              <a:path h="2706370">
                <a:moveTo>
                  <a:pt x="0" y="0"/>
                </a:moveTo>
                <a:lnTo>
                  <a:pt x="0" y="27059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072944" y="1486272"/>
            <a:ext cx="5461456" cy="2851976"/>
            <a:chOff x="3113148" y="1479720"/>
            <a:chExt cx="5461456" cy="2851976"/>
          </a:xfrm>
        </p:grpSpPr>
        <p:sp>
          <p:nvSpPr>
            <p:cNvPr id="19" name="object 19"/>
            <p:cNvSpPr/>
            <p:nvPr/>
          </p:nvSpPr>
          <p:spPr>
            <a:xfrm>
              <a:off x="4988566" y="3005181"/>
              <a:ext cx="1613535" cy="1326515"/>
            </a:xfrm>
            <a:custGeom>
              <a:avLst/>
              <a:gdLst/>
              <a:ahLst/>
              <a:cxnLst/>
              <a:rect l="l" t="t" r="r" b="b"/>
              <a:pathLst>
                <a:path w="1613534" h="1326514">
                  <a:moveTo>
                    <a:pt x="1613396" y="1326297"/>
                  </a:moveTo>
                  <a:lnTo>
                    <a:pt x="0" y="1326297"/>
                  </a:lnTo>
                  <a:lnTo>
                    <a:pt x="0" y="0"/>
                  </a:lnTo>
                  <a:lnTo>
                    <a:pt x="1613396" y="0"/>
                  </a:lnTo>
                  <a:lnTo>
                    <a:pt x="1613396" y="1326297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88565" y="3003718"/>
              <a:ext cx="1613535" cy="1326515"/>
            </a:xfrm>
            <a:custGeom>
              <a:avLst/>
              <a:gdLst/>
              <a:ahLst/>
              <a:cxnLst/>
              <a:rect l="l" t="t" r="r" b="b"/>
              <a:pathLst>
                <a:path w="1613534" h="1326514">
                  <a:moveTo>
                    <a:pt x="0" y="0"/>
                  </a:moveTo>
                  <a:lnTo>
                    <a:pt x="1613396" y="0"/>
                  </a:lnTo>
                  <a:lnTo>
                    <a:pt x="1613396" y="1326297"/>
                  </a:lnTo>
                  <a:lnTo>
                    <a:pt x="0" y="13262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13148" y="1479720"/>
              <a:ext cx="1895858" cy="1326515"/>
            </a:xfrm>
            <a:custGeom>
              <a:avLst/>
              <a:gdLst/>
              <a:ahLst/>
              <a:cxnLst/>
              <a:rect l="l" t="t" r="r" b="b"/>
              <a:pathLst>
                <a:path w="1860550" h="1326514">
                  <a:moveTo>
                    <a:pt x="1859996" y="1326294"/>
                  </a:moveTo>
                  <a:lnTo>
                    <a:pt x="0" y="1326294"/>
                  </a:lnTo>
                  <a:lnTo>
                    <a:pt x="0" y="0"/>
                  </a:lnTo>
                  <a:lnTo>
                    <a:pt x="1859996" y="0"/>
                  </a:lnTo>
                  <a:lnTo>
                    <a:pt x="1859996" y="1326294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15118" y="1479724"/>
              <a:ext cx="1860550" cy="1326515"/>
            </a:xfrm>
            <a:custGeom>
              <a:avLst/>
              <a:gdLst/>
              <a:ahLst/>
              <a:cxnLst/>
              <a:rect l="l" t="t" r="r" b="b"/>
              <a:pathLst>
                <a:path w="1860550" h="1326514">
                  <a:moveTo>
                    <a:pt x="0" y="0"/>
                  </a:moveTo>
                  <a:lnTo>
                    <a:pt x="1859996" y="0"/>
                  </a:lnTo>
                  <a:lnTo>
                    <a:pt x="1859996" y="1326294"/>
                  </a:lnTo>
                  <a:lnTo>
                    <a:pt x="0" y="13262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11209" y="1479720"/>
              <a:ext cx="1763395" cy="1326515"/>
            </a:xfrm>
            <a:custGeom>
              <a:avLst/>
              <a:gdLst/>
              <a:ahLst/>
              <a:cxnLst/>
              <a:rect l="l" t="t" r="r" b="b"/>
              <a:pathLst>
                <a:path w="1763395" h="1326514">
                  <a:moveTo>
                    <a:pt x="1763096" y="1326297"/>
                  </a:moveTo>
                  <a:lnTo>
                    <a:pt x="0" y="1326297"/>
                  </a:lnTo>
                  <a:lnTo>
                    <a:pt x="0" y="0"/>
                  </a:lnTo>
                  <a:lnTo>
                    <a:pt x="1763096" y="0"/>
                  </a:lnTo>
                  <a:lnTo>
                    <a:pt x="1763096" y="1326297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80611" y="1479721"/>
              <a:ext cx="1763395" cy="1326515"/>
            </a:xfrm>
            <a:custGeom>
              <a:avLst/>
              <a:gdLst/>
              <a:ahLst/>
              <a:cxnLst/>
              <a:rect l="l" t="t" r="r" b="b"/>
              <a:pathLst>
                <a:path w="1763395" h="1326514">
                  <a:moveTo>
                    <a:pt x="0" y="0"/>
                  </a:moveTo>
                  <a:lnTo>
                    <a:pt x="1763096" y="0"/>
                  </a:lnTo>
                  <a:lnTo>
                    <a:pt x="1763096" y="1326297"/>
                  </a:lnTo>
                  <a:lnTo>
                    <a:pt x="0" y="13262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91041" y="2613744"/>
              <a:ext cx="3195320" cy="607695"/>
            </a:xfrm>
            <a:custGeom>
              <a:avLst/>
              <a:gdLst/>
              <a:ahLst/>
              <a:cxnLst/>
              <a:rect l="l" t="t" r="r" b="b"/>
              <a:pathLst>
                <a:path w="3195320" h="607694">
                  <a:moveTo>
                    <a:pt x="0" y="0"/>
                  </a:moveTo>
                  <a:lnTo>
                    <a:pt x="3194993" y="0"/>
                  </a:lnTo>
                  <a:lnTo>
                    <a:pt x="3194993" y="607498"/>
                  </a:lnTo>
                  <a:lnTo>
                    <a:pt x="0" y="6074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223862" y="2707422"/>
            <a:ext cx="32035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Roboto"/>
                <a:cs typeface="Roboto"/>
              </a:rPr>
              <a:t>How Many</a:t>
            </a:r>
            <a:r>
              <a:rPr lang="en-US" sz="2400" b="1" spc="-5" dirty="0">
                <a:solidFill>
                  <a:srgbClr val="FF0000"/>
                </a:solidFill>
                <a:latin typeface="Roboto"/>
                <a:cs typeface="Roboto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Roboto"/>
                <a:cs typeface="Roboto"/>
              </a:rPr>
              <a:t>Variables?</a:t>
            </a:r>
            <a:endParaRPr sz="2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6744" y="1651954"/>
            <a:ext cx="13887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Height in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742" y="2080579"/>
            <a:ext cx="14541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latin typeface="Arial"/>
                <a:cs typeface="Arial"/>
              </a:rPr>
              <a:t>Weight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Kgs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744" y="2509203"/>
            <a:ext cx="13582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Age in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Years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9872" y="2937827"/>
            <a:ext cx="74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9872" y="3366451"/>
            <a:ext cx="74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742" y="3795076"/>
            <a:ext cx="11607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Some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0444" y="1472922"/>
            <a:ext cx="0" cy="2706370"/>
          </a:xfrm>
          <a:custGeom>
            <a:avLst/>
            <a:gdLst/>
            <a:ahLst/>
            <a:cxnLst/>
            <a:rect l="l" t="t" r="r" b="b"/>
            <a:pathLst>
              <a:path h="2706370">
                <a:moveTo>
                  <a:pt x="0" y="0"/>
                </a:moveTo>
                <a:lnTo>
                  <a:pt x="0" y="27059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15120" y="1936922"/>
            <a:ext cx="3444875" cy="1578637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730"/>
              </a:spcBef>
            </a:pPr>
            <a:r>
              <a:rPr sz="1400" spc="-5" dirty="0">
                <a:latin typeface="RobotoRegular"/>
                <a:cs typeface="RobotoRegular"/>
              </a:rPr>
              <a:t>Names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15" dirty="0">
                <a:latin typeface="RobotoRegular"/>
                <a:cs typeface="RobotoRegular"/>
              </a:rPr>
              <a:t>[“Ramesh”, “Suresh”, “Sudesh”]</a:t>
            </a:r>
            <a:endParaRPr sz="1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 dirty="0">
              <a:latin typeface="RobotoRegular"/>
              <a:cs typeface="RobotoRegular"/>
            </a:endParaRPr>
          </a:p>
          <a:p>
            <a:pPr marL="135890">
              <a:lnSpc>
                <a:spcPct val="100000"/>
              </a:lnSpc>
            </a:pPr>
            <a:r>
              <a:rPr sz="1400" spc="-5" dirty="0">
                <a:latin typeface="RobotoRegular"/>
                <a:cs typeface="RobotoRegular"/>
              </a:rPr>
              <a:t>Height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[150, 145,</a:t>
            </a:r>
            <a:r>
              <a:rPr sz="1400" spc="-2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165]</a:t>
            </a:r>
            <a:endParaRPr sz="1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 dirty="0">
              <a:latin typeface="RobotoRegular"/>
              <a:cs typeface="RobotoRegular"/>
            </a:endParaRPr>
          </a:p>
          <a:p>
            <a:pPr marL="135890">
              <a:lnSpc>
                <a:spcPct val="100000"/>
              </a:lnSpc>
            </a:pPr>
            <a:r>
              <a:rPr sz="1400" spc="-10" dirty="0">
                <a:latin typeface="RobotoRegular"/>
                <a:cs typeface="RobotoRegular"/>
              </a:rPr>
              <a:t>Weight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[56, 60,</a:t>
            </a:r>
            <a:r>
              <a:rPr sz="1400" spc="-1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65]</a:t>
            </a:r>
            <a:endParaRPr sz="1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 dirty="0">
              <a:latin typeface="RobotoRegular"/>
              <a:cs typeface="RobotoRegular"/>
            </a:endParaRPr>
          </a:p>
          <a:p>
            <a:pPr marL="135890">
              <a:lnSpc>
                <a:spcPct val="100000"/>
              </a:lnSpc>
            </a:pPr>
            <a:r>
              <a:rPr sz="1400" spc="-5" dirty="0">
                <a:latin typeface="RobotoRegular"/>
                <a:cs typeface="RobotoRegular"/>
              </a:rPr>
              <a:t>Age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[23, 45,</a:t>
            </a:r>
            <a:r>
              <a:rPr sz="1400" spc="-2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58]</a:t>
            </a:r>
            <a:endParaRPr sz="14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6744" y="1651954"/>
            <a:ext cx="13887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Height in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742" y="2080579"/>
            <a:ext cx="14541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latin typeface="Arial"/>
                <a:cs typeface="Arial"/>
              </a:rPr>
              <a:t>Weight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Kgs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744" y="2509203"/>
            <a:ext cx="13582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Age in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Years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9872" y="2937827"/>
            <a:ext cx="74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9872" y="3366451"/>
            <a:ext cx="74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742" y="3795076"/>
            <a:ext cx="11607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Some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0444" y="1472922"/>
            <a:ext cx="0" cy="2706370"/>
          </a:xfrm>
          <a:custGeom>
            <a:avLst/>
            <a:gdLst/>
            <a:ahLst/>
            <a:cxnLst/>
            <a:rect l="l" t="t" r="r" b="b"/>
            <a:pathLst>
              <a:path h="2706370">
                <a:moveTo>
                  <a:pt x="0" y="0"/>
                </a:moveTo>
                <a:lnTo>
                  <a:pt x="0" y="27059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15120" y="1936922"/>
            <a:ext cx="3444875" cy="1578637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730"/>
              </a:spcBef>
            </a:pPr>
            <a:r>
              <a:rPr sz="1400" spc="-5" dirty="0">
                <a:latin typeface="RobotoRegular"/>
                <a:cs typeface="RobotoRegular"/>
              </a:rPr>
              <a:t>Names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15" dirty="0">
                <a:latin typeface="RobotoRegular"/>
                <a:cs typeface="RobotoRegular"/>
              </a:rPr>
              <a:t>[“Ramesh”, “Suresh”, “Sudesh”]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>
              <a:latin typeface="RobotoRegular"/>
              <a:cs typeface="RobotoRegular"/>
            </a:endParaRPr>
          </a:p>
          <a:p>
            <a:pPr marL="135890">
              <a:lnSpc>
                <a:spcPct val="100000"/>
              </a:lnSpc>
            </a:pPr>
            <a:r>
              <a:rPr sz="1400" spc="-5" dirty="0">
                <a:latin typeface="RobotoRegular"/>
                <a:cs typeface="RobotoRegular"/>
              </a:rPr>
              <a:t>Height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[150, 145,</a:t>
            </a:r>
            <a:r>
              <a:rPr sz="1400" spc="-2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165]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>
              <a:latin typeface="RobotoRegular"/>
              <a:cs typeface="RobotoRegular"/>
            </a:endParaRPr>
          </a:p>
          <a:p>
            <a:pPr marL="135890">
              <a:lnSpc>
                <a:spcPct val="100000"/>
              </a:lnSpc>
            </a:pPr>
            <a:r>
              <a:rPr sz="1400" spc="-10" dirty="0">
                <a:latin typeface="RobotoRegular"/>
                <a:cs typeface="RobotoRegular"/>
              </a:rPr>
              <a:t>Weight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[56, 60,</a:t>
            </a:r>
            <a:r>
              <a:rPr sz="1400" spc="-15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65]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350">
              <a:latin typeface="RobotoRegular"/>
              <a:cs typeface="RobotoRegular"/>
            </a:endParaRPr>
          </a:p>
          <a:p>
            <a:pPr marL="135890">
              <a:lnSpc>
                <a:spcPct val="100000"/>
              </a:lnSpc>
            </a:pPr>
            <a:r>
              <a:rPr sz="1400" spc="-5" dirty="0">
                <a:latin typeface="RobotoRegular"/>
                <a:cs typeface="RobotoRegular"/>
              </a:rPr>
              <a:t>Age </a:t>
            </a:r>
            <a:r>
              <a:rPr sz="1400" dirty="0">
                <a:latin typeface="RobotoRegular"/>
                <a:cs typeface="RobotoRegular"/>
              </a:rPr>
              <a:t>= </a:t>
            </a:r>
            <a:r>
              <a:rPr sz="1400" spc="-5" dirty="0">
                <a:latin typeface="RobotoRegular"/>
                <a:cs typeface="RobotoRegular"/>
              </a:rPr>
              <a:t>[23, 45,</a:t>
            </a:r>
            <a:r>
              <a:rPr sz="1400" spc="-2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58]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89836" y="2508244"/>
            <a:ext cx="1170305" cy="381000"/>
            <a:chOff x="7689834" y="2508244"/>
            <a:chExt cx="1170305" cy="381000"/>
          </a:xfrm>
        </p:grpSpPr>
        <p:sp>
          <p:nvSpPr>
            <p:cNvPr id="12" name="object 12"/>
            <p:cNvSpPr/>
            <p:nvPr/>
          </p:nvSpPr>
          <p:spPr>
            <a:xfrm>
              <a:off x="7696184" y="2514594"/>
              <a:ext cx="1157605" cy="368300"/>
            </a:xfrm>
            <a:custGeom>
              <a:avLst/>
              <a:gdLst/>
              <a:ahLst/>
              <a:cxnLst/>
              <a:rect l="l" t="t" r="r" b="b"/>
              <a:pathLst>
                <a:path w="1157604" h="368300">
                  <a:moveTo>
                    <a:pt x="1096097" y="367799"/>
                  </a:moveTo>
                  <a:lnTo>
                    <a:pt x="61299" y="367799"/>
                  </a:lnTo>
                  <a:lnTo>
                    <a:pt x="37441" y="362981"/>
                  </a:lnTo>
                  <a:lnTo>
                    <a:pt x="17956" y="349843"/>
                  </a:lnTo>
                  <a:lnTo>
                    <a:pt x="4817" y="330357"/>
                  </a:lnTo>
                  <a:lnTo>
                    <a:pt x="0" y="306499"/>
                  </a:lnTo>
                  <a:lnTo>
                    <a:pt x="0" y="61299"/>
                  </a:lnTo>
                  <a:lnTo>
                    <a:pt x="4817" y="37441"/>
                  </a:lnTo>
                  <a:lnTo>
                    <a:pt x="17956" y="17956"/>
                  </a:lnTo>
                  <a:lnTo>
                    <a:pt x="37441" y="4817"/>
                  </a:lnTo>
                  <a:lnTo>
                    <a:pt x="61299" y="0"/>
                  </a:lnTo>
                  <a:lnTo>
                    <a:pt x="1096097" y="0"/>
                  </a:lnTo>
                  <a:lnTo>
                    <a:pt x="1139447" y="17949"/>
                  </a:lnTo>
                  <a:lnTo>
                    <a:pt x="1157397" y="61299"/>
                  </a:lnTo>
                  <a:lnTo>
                    <a:pt x="1157397" y="306499"/>
                  </a:lnTo>
                  <a:lnTo>
                    <a:pt x="1152579" y="330357"/>
                  </a:lnTo>
                  <a:lnTo>
                    <a:pt x="1139441" y="349843"/>
                  </a:lnTo>
                  <a:lnTo>
                    <a:pt x="1119956" y="362981"/>
                  </a:lnTo>
                  <a:lnTo>
                    <a:pt x="1096097" y="3677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96184" y="2514594"/>
              <a:ext cx="1157605" cy="368300"/>
            </a:xfrm>
            <a:custGeom>
              <a:avLst/>
              <a:gdLst/>
              <a:ahLst/>
              <a:cxnLst/>
              <a:rect l="l" t="t" r="r" b="b"/>
              <a:pathLst>
                <a:path w="1157604" h="368300">
                  <a:moveTo>
                    <a:pt x="0" y="61299"/>
                  </a:moveTo>
                  <a:lnTo>
                    <a:pt x="4817" y="37441"/>
                  </a:lnTo>
                  <a:lnTo>
                    <a:pt x="17956" y="17956"/>
                  </a:lnTo>
                  <a:lnTo>
                    <a:pt x="37441" y="4817"/>
                  </a:lnTo>
                  <a:lnTo>
                    <a:pt x="61299" y="0"/>
                  </a:lnTo>
                  <a:lnTo>
                    <a:pt x="1096097" y="0"/>
                  </a:lnTo>
                  <a:lnTo>
                    <a:pt x="1139447" y="17949"/>
                  </a:lnTo>
                  <a:lnTo>
                    <a:pt x="1157397" y="61299"/>
                  </a:lnTo>
                  <a:lnTo>
                    <a:pt x="1157397" y="306499"/>
                  </a:lnTo>
                  <a:lnTo>
                    <a:pt x="1152579" y="330357"/>
                  </a:lnTo>
                  <a:lnTo>
                    <a:pt x="1139441" y="349843"/>
                  </a:lnTo>
                  <a:lnTo>
                    <a:pt x="1119956" y="362981"/>
                  </a:lnTo>
                  <a:lnTo>
                    <a:pt x="1096097" y="367799"/>
                  </a:lnTo>
                  <a:lnTo>
                    <a:pt x="61299" y="367799"/>
                  </a:lnTo>
                  <a:lnTo>
                    <a:pt x="37441" y="362981"/>
                  </a:lnTo>
                  <a:lnTo>
                    <a:pt x="17956" y="349843"/>
                  </a:lnTo>
                  <a:lnTo>
                    <a:pt x="4817" y="330357"/>
                  </a:lnTo>
                  <a:lnTo>
                    <a:pt x="0" y="306499"/>
                  </a:lnTo>
                  <a:lnTo>
                    <a:pt x="0" y="612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72163" y="2573907"/>
            <a:ext cx="4057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RobotoRegular"/>
                <a:cs typeface="RobotoRegular"/>
              </a:rPr>
              <a:t>Lists</a:t>
            </a:r>
            <a:endParaRPr sz="1400">
              <a:latin typeface="RobotoRegular"/>
              <a:cs typeface="RobotoRegular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89788" y="2593820"/>
            <a:ext cx="498475" cy="184785"/>
            <a:chOff x="6689786" y="2593819"/>
            <a:chExt cx="498475" cy="184785"/>
          </a:xfrm>
        </p:grpSpPr>
        <p:sp>
          <p:nvSpPr>
            <p:cNvPr id="16" name="object 16"/>
            <p:cNvSpPr/>
            <p:nvPr/>
          </p:nvSpPr>
          <p:spPr>
            <a:xfrm>
              <a:off x="6696136" y="2600169"/>
              <a:ext cx="485775" cy="172085"/>
            </a:xfrm>
            <a:custGeom>
              <a:avLst/>
              <a:gdLst/>
              <a:ahLst/>
              <a:cxnLst/>
              <a:rect l="l" t="t" r="r" b="b"/>
              <a:pathLst>
                <a:path w="485775" h="172085">
                  <a:moveTo>
                    <a:pt x="85799" y="171599"/>
                  </a:moveTo>
                  <a:lnTo>
                    <a:pt x="0" y="85799"/>
                  </a:lnTo>
                  <a:lnTo>
                    <a:pt x="85799" y="0"/>
                  </a:lnTo>
                  <a:lnTo>
                    <a:pt x="85799" y="42899"/>
                  </a:lnTo>
                  <a:lnTo>
                    <a:pt x="485699" y="42899"/>
                  </a:lnTo>
                  <a:lnTo>
                    <a:pt x="485699" y="128699"/>
                  </a:lnTo>
                  <a:lnTo>
                    <a:pt x="85799" y="128699"/>
                  </a:lnTo>
                  <a:lnTo>
                    <a:pt x="85799" y="1715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96136" y="2600169"/>
              <a:ext cx="485775" cy="172085"/>
            </a:xfrm>
            <a:custGeom>
              <a:avLst/>
              <a:gdLst/>
              <a:ahLst/>
              <a:cxnLst/>
              <a:rect l="l" t="t" r="r" b="b"/>
              <a:pathLst>
                <a:path w="485775" h="172085">
                  <a:moveTo>
                    <a:pt x="485699" y="128699"/>
                  </a:moveTo>
                  <a:lnTo>
                    <a:pt x="85799" y="128699"/>
                  </a:lnTo>
                  <a:lnTo>
                    <a:pt x="85799" y="171599"/>
                  </a:lnTo>
                  <a:lnTo>
                    <a:pt x="0" y="85799"/>
                  </a:lnTo>
                  <a:lnTo>
                    <a:pt x="85799" y="0"/>
                  </a:lnTo>
                  <a:lnTo>
                    <a:pt x="85799" y="42899"/>
                  </a:lnTo>
                  <a:lnTo>
                    <a:pt x="485699" y="42899"/>
                  </a:lnTo>
                  <a:lnTo>
                    <a:pt x="485699" y="1286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200" y="601024"/>
            <a:ext cx="2563389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0000"/>
                </a:solidFill>
                <a:latin typeface="RobotoRegular"/>
                <a:cs typeface="RobotoRegular"/>
              </a:rPr>
              <a:t>What is </a:t>
            </a:r>
            <a:r>
              <a:rPr sz="2700" dirty="0">
                <a:solidFill>
                  <a:srgbClr val="FF0000"/>
                </a:solidFill>
                <a:latin typeface="RobotoRegular"/>
                <a:cs typeface="RobotoRegular"/>
              </a:rPr>
              <a:t>a</a:t>
            </a:r>
            <a:r>
              <a:rPr sz="2700" spc="-100" dirty="0">
                <a:solidFill>
                  <a:srgbClr val="FF0000"/>
                </a:solidFill>
                <a:latin typeface="RobotoRegular"/>
                <a:cs typeface="RobotoRegular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RobotoRegular"/>
                <a:cs typeface="RobotoRegular"/>
              </a:rPr>
              <a:t>List?</a:t>
            </a:r>
            <a:endParaRPr sz="2700" dirty="0">
              <a:latin typeface="RobotoRegular"/>
              <a:cs typeface="Roboto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775" y="1775571"/>
            <a:ext cx="76955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list is an </a:t>
            </a:r>
            <a:r>
              <a:rPr sz="1400" b="1" spc="-10" dirty="0">
                <a:latin typeface="Roboto"/>
                <a:cs typeface="Roboto"/>
              </a:rPr>
              <a:t>ordered </a:t>
            </a:r>
            <a:r>
              <a:rPr sz="1400" spc="-5" dirty="0">
                <a:latin typeface="RobotoRegular"/>
                <a:cs typeface="RobotoRegular"/>
              </a:rPr>
              <a:t>data </a:t>
            </a:r>
            <a:r>
              <a:rPr sz="1400" spc="-10" dirty="0">
                <a:latin typeface="RobotoRegular"/>
                <a:cs typeface="RobotoRegular"/>
              </a:rPr>
              <a:t>structure </a:t>
            </a:r>
            <a:r>
              <a:rPr sz="1400" spc="-5" dirty="0">
                <a:latin typeface="RobotoRegular"/>
                <a:cs typeface="RobotoRegular"/>
              </a:rPr>
              <a:t>with elements </a:t>
            </a:r>
            <a:r>
              <a:rPr sz="1400" spc="-10" dirty="0">
                <a:latin typeface="RobotoRegular"/>
                <a:cs typeface="RobotoRegular"/>
              </a:rPr>
              <a:t>separated </a:t>
            </a:r>
            <a:r>
              <a:rPr sz="1400" spc="-5" dirty="0">
                <a:latin typeface="RobotoRegular"/>
                <a:cs typeface="RobotoRegular"/>
              </a:rPr>
              <a:t>by comma and enclosed within </a:t>
            </a:r>
            <a:r>
              <a:rPr sz="1400" spc="-10" dirty="0">
                <a:latin typeface="RobotoRegular"/>
                <a:cs typeface="RobotoRegular"/>
              </a:rPr>
              <a:t>square  brackets.</a:t>
            </a:r>
            <a:endParaRPr sz="1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200" y="601024"/>
            <a:ext cx="2563389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0000"/>
                </a:solidFill>
                <a:latin typeface="RobotoRegular"/>
                <a:cs typeface="RobotoRegular"/>
              </a:rPr>
              <a:t>What is </a:t>
            </a:r>
            <a:r>
              <a:rPr sz="2700" dirty="0">
                <a:solidFill>
                  <a:srgbClr val="FF0000"/>
                </a:solidFill>
                <a:latin typeface="RobotoRegular"/>
                <a:cs typeface="RobotoRegular"/>
              </a:rPr>
              <a:t>a</a:t>
            </a:r>
            <a:r>
              <a:rPr sz="2700" spc="-100" dirty="0">
                <a:solidFill>
                  <a:srgbClr val="FF0000"/>
                </a:solidFill>
                <a:latin typeface="RobotoRegular"/>
                <a:cs typeface="RobotoRegular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RobotoRegular"/>
                <a:cs typeface="RobotoRegular"/>
              </a:rPr>
              <a:t>List?</a:t>
            </a:r>
            <a:endParaRPr sz="2700" dirty="0">
              <a:latin typeface="RobotoRegular"/>
              <a:cs typeface="Roboto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775" y="1775571"/>
            <a:ext cx="769556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list is an </a:t>
            </a:r>
            <a:r>
              <a:rPr sz="1400" b="1" spc="-10" dirty="0">
                <a:latin typeface="Roboto"/>
                <a:cs typeface="Roboto"/>
              </a:rPr>
              <a:t>ordered </a:t>
            </a:r>
            <a:r>
              <a:rPr sz="1400" spc="-5" dirty="0">
                <a:latin typeface="RobotoRegular"/>
                <a:cs typeface="RobotoRegular"/>
              </a:rPr>
              <a:t>data </a:t>
            </a:r>
            <a:r>
              <a:rPr sz="1400" spc="-10" dirty="0">
                <a:latin typeface="RobotoRegular"/>
                <a:cs typeface="RobotoRegular"/>
              </a:rPr>
              <a:t>structure </a:t>
            </a:r>
            <a:r>
              <a:rPr sz="1400" spc="-5" dirty="0">
                <a:latin typeface="RobotoRegular"/>
                <a:cs typeface="RobotoRegular"/>
              </a:rPr>
              <a:t>with elements </a:t>
            </a:r>
            <a:r>
              <a:rPr sz="1400" spc="-10" dirty="0">
                <a:latin typeface="RobotoRegular"/>
                <a:cs typeface="RobotoRegular"/>
              </a:rPr>
              <a:t>separated </a:t>
            </a:r>
            <a:r>
              <a:rPr sz="1400" spc="-5" dirty="0">
                <a:latin typeface="RobotoRegular"/>
                <a:cs typeface="RobotoRegular"/>
              </a:rPr>
              <a:t>by comma and enclosed within </a:t>
            </a:r>
            <a:r>
              <a:rPr sz="1400" spc="-10" dirty="0">
                <a:latin typeface="RobotoRegular"/>
                <a:cs typeface="RobotoRegular"/>
              </a:rPr>
              <a:t>square  brackets.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8676" y="2710100"/>
            <a:ext cx="3257550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8662" y="666750"/>
            <a:ext cx="34777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List?</a:t>
            </a:r>
          </a:p>
        </p:txBody>
      </p:sp>
      <p:sp>
        <p:nvSpPr>
          <p:cNvPr id="3" name="object 3"/>
          <p:cNvSpPr/>
          <p:nvPr/>
        </p:nvSpPr>
        <p:spPr>
          <a:xfrm>
            <a:off x="658676" y="2710100"/>
            <a:ext cx="3257550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3941" y="2430145"/>
            <a:ext cx="354965" cy="323850"/>
          </a:xfrm>
          <a:custGeom>
            <a:avLst/>
            <a:gdLst/>
            <a:ahLst/>
            <a:cxnLst/>
            <a:rect l="l" t="t" r="r" b="b"/>
            <a:pathLst>
              <a:path w="354964" h="323850">
                <a:moveTo>
                  <a:pt x="0" y="0"/>
                </a:moveTo>
                <a:lnTo>
                  <a:pt x="354899" y="0"/>
                </a:lnTo>
                <a:lnTo>
                  <a:pt x="354899" y="323399"/>
                </a:lnTo>
                <a:lnTo>
                  <a:pt x="0" y="3233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9775" y="1775570"/>
            <a:ext cx="7695565" cy="93615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RobotoRegular"/>
                <a:cs typeface="RobotoRegular"/>
              </a:rPr>
              <a:t>A </a:t>
            </a:r>
            <a:r>
              <a:rPr sz="1400" spc="-5" dirty="0">
                <a:latin typeface="RobotoRegular"/>
                <a:cs typeface="RobotoRegular"/>
              </a:rPr>
              <a:t>list is an </a:t>
            </a:r>
            <a:r>
              <a:rPr sz="1400" b="1" spc="-10" dirty="0">
                <a:latin typeface="Roboto"/>
                <a:cs typeface="Roboto"/>
              </a:rPr>
              <a:t>ordered </a:t>
            </a:r>
            <a:r>
              <a:rPr sz="1400" spc="-5" dirty="0">
                <a:latin typeface="RobotoRegular"/>
                <a:cs typeface="RobotoRegular"/>
              </a:rPr>
              <a:t>data </a:t>
            </a:r>
            <a:r>
              <a:rPr sz="1400" spc="-10" dirty="0">
                <a:latin typeface="RobotoRegular"/>
                <a:cs typeface="RobotoRegular"/>
              </a:rPr>
              <a:t>structure </a:t>
            </a:r>
            <a:r>
              <a:rPr sz="1400" spc="-5" dirty="0">
                <a:latin typeface="RobotoRegular"/>
                <a:cs typeface="RobotoRegular"/>
              </a:rPr>
              <a:t>with elements </a:t>
            </a:r>
            <a:r>
              <a:rPr sz="1400" spc="-10" dirty="0">
                <a:latin typeface="RobotoRegular"/>
                <a:cs typeface="RobotoRegular"/>
              </a:rPr>
              <a:t>separated </a:t>
            </a:r>
            <a:r>
              <a:rPr sz="1400" spc="-5" dirty="0">
                <a:latin typeface="RobotoRegular"/>
                <a:cs typeface="RobotoRegular"/>
              </a:rPr>
              <a:t>by comma and enclosed within </a:t>
            </a:r>
            <a:r>
              <a:rPr sz="1400" spc="-10" dirty="0">
                <a:latin typeface="RobotoRegular"/>
                <a:cs typeface="RobotoRegular"/>
              </a:rPr>
              <a:t>square  brackets.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RobotoRegular"/>
              <a:cs typeface="RobotoRegular"/>
            </a:endParaRPr>
          </a:p>
          <a:p>
            <a:pPr marL="198755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678</Words>
  <Application>Microsoft Office PowerPoint</Application>
  <PresentationFormat>On-screen Show (16:9)</PresentationFormat>
  <Paragraphs>172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List?</vt:lpstr>
      <vt:lpstr>PowerPoint Presentation</vt:lpstr>
      <vt:lpstr>What is a List?</vt:lpstr>
      <vt:lpstr>What is a List?</vt:lpstr>
      <vt:lpstr>What is a List?</vt:lpstr>
      <vt:lpstr>What is a List?</vt:lpstr>
      <vt:lpstr>What is a List?</vt:lpstr>
      <vt:lpstr>Extracting values from a List</vt:lpstr>
      <vt:lpstr>Extracting values from a List</vt:lpstr>
      <vt:lpstr>Adding elements to an existing List</vt:lpstr>
      <vt:lpstr>Adding elements to an existing List</vt:lpstr>
      <vt:lpstr>Adding elements to an existing List</vt:lpstr>
      <vt:lpstr>Adding elements to an existing List</vt:lpstr>
      <vt:lpstr>Deleting elements of a List</vt:lpstr>
      <vt:lpstr>Deleting elements of a List</vt:lpstr>
      <vt:lpstr>Deleting elements of a List</vt:lpstr>
      <vt:lpstr>Deleting elements of a List</vt:lpstr>
      <vt:lpstr>List Data Structure: Summary</vt:lpstr>
      <vt:lpstr>List Data Structure: Summary</vt:lpstr>
      <vt:lpstr>List Data Structure: Summary</vt:lpstr>
      <vt:lpstr>List Data Structure: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cp:lastModifiedBy>ITS-14</cp:lastModifiedBy>
  <cp:revision>24</cp:revision>
  <dcterms:created xsi:type="dcterms:W3CDTF">2021-11-18T15:32:44Z</dcterms:created>
  <dcterms:modified xsi:type="dcterms:W3CDTF">2022-06-28T07:31:10Z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2021-11-18T00:00:00Z</vt:filetime>
  </property>
</Properties>
</file>