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7"/>
  </p:notesMasterIdLst>
  <p:sldIdLst>
    <p:sldId id="256" r:id="rId2"/>
    <p:sldId id="297" r:id="rId3"/>
    <p:sldId id="298" r:id="rId4"/>
    <p:sldId id="299" r:id="rId5"/>
    <p:sldId id="258" r:id="rId6"/>
    <p:sldId id="259" r:id="rId7"/>
    <p:sldId id="260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98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396F-7361-4DCF-B93C-4EEB776D2BD5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38D65-6A5A-493A-AF88-868E09E7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20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81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1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686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5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6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5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50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0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3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6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1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2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2194724"/>
            <a:ext cx="2971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256" y="601024"/>
            <a:ext cx="32105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0000"/>
                </a:solidFill>
              </a:rPr>
              <a:t>What is </a:t>
            </a:r>
            <a:r>
              <a:rPr sz="2700" dirty="0">
                <a:solidFill>
                  <a:srgbClr val="FF0000"/>
                </a:solidFill>
              </a:rPr>
              <a:t>a</a:t>
            </a:r>
            <a:r>
              <a:rPr sz="2700" spc="-80" dirty="0">
                <a:solidFill>
                  <a:srgbClr val="FF0000"/>
                </a:solidFill>
              </a:rPr>
              <a:t> </a:t>
            </a:r>
            <a:r>
              <a:rPr sz="2700" spc="-5" dirty="0">
                <a:solidFill>
                  <a:srgbClr val="FF0000"/>
                </a:solidFill>
              </a:rPr>
              <a:t>Dictionary?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24442" y="1160933"/>
            <a:ext cx="552069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dictionary is an </a:t>
            </a:r>
            <a:r>
              <a:rPr sz="1400" b="1" spc="-10" dirty="0">
                <a:latin typeface="Roboto"/>
                <a:cs typeface="Roboto"/>
              </a:rPr>
              <a:t>unordered </a:t>
            </a:r>
            <a:r>
              <a:rPr sz="1400" spc="-5" dirty="0">
                <a:latin typeface="RobotoRegular"/>
                <a:cs typeface="RobotoRegular"/>
              </a:rPr>
              <a:t>data</a:t>
            </a:r>
            <a:r>
              <a:rPr sz="1400" spc="15" dirty="0">
                <a:latin typeface="RobotoRegular"/>
                <a:cs typeface="RobotoRegular"/>
              </a:rPr>
              <a:t> </a:t>
            </a:r>
            <a:r>
              <a:rPr sz="1400" spc="-10" dirty="0">
                <a:latin typeface="RobotoRegular"/>
                <a:cs typeface="RobotoRegular"/>
              </a:rPr>
              <a:t>structure.</a:t>
            </a:r>
            <a:endParaRPr sz="1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1400" dirty="0">
              <a:latin typeface="RobotoRegular"/>
              <a:cs typeface="RobotoRegular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spc="-5" dirty="0">
                <a:latin typeface="RobotoRegular"/>
                <a:cs typeface="RobotoRegular"/>
              </a:rPr>
              <a:t>Elements </a:t>
            </a:r>
            <a:r>
              <a:rPr sz="1400" spc="-10" dirty="0">
                <a:latin typeface="RobotoRegular"/>
                <a:cs typeface="RobotoRegular"/>
              </a:rPr>
              <a:t>are separated </a:t>
            </a:r>
            <a:r>
              <a:rPr sz="1400" spc="-5" dirty="0">
                <a:latin typeface="RobotoRegular"/>
                <a:cs typeface="RobotoRegular"/>
              </a:rPr>
              <a:t>by </a:t>
            </a: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comma and </a:t>
            </a:r>
            <a:r>
              <a:rPr sz="1400" spc="-10" dirty="0">
                <a:latin typeface="RobotoRegular"/>
                <a:cs typeface="RobotoRegular"/>
              </a:rPr>
              <a:t>stored </a:t>
            </a:r>
            <a:r>
              <a:rPr sz="1400" spc="-5" dirty="0">
                <a:latin typeface="RobotoRegular"/>
                <a:cs typeface="RobotoRegular"/>
              </a:rPr>
              <a:t>as </a:t>
            </a:r>
            <a:r>
              <a:rPr sz="1400" spc="-10" dirty="0">
                <a:latin typeface="RobotoRegular"/>
                <a:cs typeface="RobotoRegular"/>
              </a:rPr>
              <a:t>key </a:t>
            </a:r>
            <a:r>
              <a:rPr sz="1400" dirty="0">
                <a:latin typeface="RobotoRegular"/>
                <a:cs typeface="RobotoRegular"/>
              </a:rPr>
              <a:t>: </a:t>
            </a:r>
            <a:r>
              <a:rPr sz="1400" spc="-10" dirty="0">
                <a:latin typeface="RobotoRegular"/>
                <a:cs typeface="RobotoRegular"/>
              </a:rPr>
              <a:t>value</a:t>
            </a:r>
            <a:r>
              <a:rPr sz="1400" spc="10" dirty="0">
                <a:latin typeface="RobotoRegular"/>
                <a:cs typeface="RobotoRegular"/>
              </a:rPr>
              <a:t> </a:t>
            </a:r>
            <a:r>
              <a:rPr sz="1400" spc="-20" dirty="0">
                <a:latin typeface="RobotoRegular"/>
                <a:cs typeface="RobotoRegular"/>
              </a:rPr>
              <a:t>pair.</a:t>
            </a:r>
            <a:endParaRPr sz="1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1400" dirty="0">
              <a:latin typeface="RobotoRegular"/>
              <a:cs typeface="RobotoRegular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dictionary is enclosed within curly</a:t>
            </a:r>
            <a:r>
              <a:rPr sz="1400" spc="-20" dirty="0">
                <a:latin typeface="RobotoRegular"/>
                <a:cs typeface="RobotoRegular"/>
              </a:rPr>
              <a:t> </a:t>
            </a:r>
            <a:r>
              <a:rPr sz="1400" spc="-10" dirty="0">
                <a:latin typeface="RobotoRegular"/>
                <a:cs typeface="RobotoRegular"/>
              </a:rPr>
              <a:t>brackets.</a:t>
            </a:r>
            <a:endParaRPr sz="14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773" y="2875429"/>
            <a:ext cx="2425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Some examples of Dictionary</a:t>
            </a:r>
            <a:r>
              <a:rPr sz="1400" spc="-65" dirty="0">
                <a:latin typeface="RobotoRegular"/>
                <a:cs typeface="RobotoRegular"/>
              </a:rPr>
              <a:t> </a:t>
            </a:r>
            <a:r>
              <a:rPr sz="1400" dirty="0">
                <a:latin typeface="RobotoRegular"/>
                <a:cs typeface="RobotoRegular"/>
              </a:rPr>
              <a:t>-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4753" y="3146158"/>
            <a:ext cx="5399309" cy="434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4523" y="3916465"/>
            <a:ext cx="5812790" cy="348615"/>
            <a:chOff x="174523" y="3916464"/>
            <a:chExt cx="5812790" cy="348615"/>
          </a:xfrm>
        </p:grpSpPr>
        <p:sp>
          <p:nvSpPr>
            <p:cNvPr id="7" name="object 7"/>
            <p:cNvSpPr/>
            <p:nvPr/>
          </p:nvSpPr>
          <p:spPr>
            <a:xfrm>
              <a:off x="174523" y="3916464"/>
              <a:ext cx="5575923" cy="3484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81863" y="4063541"/>
              <a:ext cx="200660" cy="5080"/>
            </a:xfrm>
            <a:custGeom>
              <a:avLst/>
              <a:gdLst/>
              <a:ahLst/>
              <a:cxnLst/>
              <a:rect l="l" t="t" r="r" b="b"/>
              <a:pathLst>
                <a:path w="200660" h="5079">
                  <a:moveTo>
                    <a:pt x="200574" y="0"/>
                  </a:moveTo>
                  <a:lnTo>
                    <a:pt x="0" y="4674"/>
                  </a:lnTo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38638" y="405249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599" y="31449"/>
                  </a:moveTo>
                  <a:lnTo>
                    <a:pt x="0" y="16724"/>
                  </a:lnTo>
                  <a:lnTo>
                    <a:pt x="42849" y="0"/>
                  </a:lnTo>
                  <a:lnTo>
                    <a:pt x="43599" y="3144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38638" y="405249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2849" y="0"/>
                  </a:moveTo>
                  <a:lnTo>
                    <a:pt x="0" y="16724"/>
                  </a:lnTo>
                  <a:lnTo>
                    <a:pt x="43599" y="31449"/>
                  </a:lnTo>
                  <a:lnTo>
                    <a:pt x="42849" y="0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26711" y="3232760"/>
            <a:ext cx="2820035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Regular"/>
                <a:cs typeface="RobotoRegular"/>
              </a:rPr>
              <a:t>key </a:t>
            </a:r>
            <a:r>
              <a:rPr sz="1400" dirty="0">
                <a:latin typeface="RobotoRegular"/>
                <a:cs typeface="RobotoRegular"/>
              </a:rPr>
              <a:t>: </a:t>
            </a:r>
            <a:r>
              <a:rPr sz="1400" spc="-10" dirty="0">
                <a:latin typeface="RobotoRegular"/>
                <a:cs typeface="RobotoRegular"/>
              </a:rPr>
              <a:t>value, where value </a:t>
            </a:r>
            <a:r>
              <a:rPr sz="1400" spc="-5" dirty="0">
                <a:latin typeface="RobotoRegular"/>
                <a:cs typeface="RobotoRegular"/>
              </a:rPr>
              <a:t>is </a:t>
            </a:r>
            <a:r>
              <a:rPr sz="1400" dirty="0">
                <a:latin typeface="RobotoRegular"/>
                <a:cs typeface="RobotoRegular"/>
              </a:rPr>
              <a:t>a</a:t>
            </a:r>
            <a:r>
              <a:rPr sz="1400" spc="-1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number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RobotoRegular"/>
              <a:cs typeface="RobotoRegular"/>
            </a:endParaRPr>
          </a:p>
          <a:p>
            <a:pPr marL="68580">
              <a:lnSpc>
                <a:spcPct val="100000"/>
              </a:lnSpc>
            </a:pPr>
            <a:r>
              <a:rPr sz="1400" spc="-10" dirty="0">
                <a:latin typeface="RobotoRegular"/>
                <a:cs typeface="RobotoRegular"/>
              </a:rPr>
              <a:t>key </a:t>
            </a:r>
            <a:r>
              <a:rPr sz="1400" dirty="0">
                <a:latin typeface="RobotoRegular"/>
                <a:cs typeface="RobotoRegular"/>
              </a:rPr>
              <a:t>: </a:t>
            </a:r>
            <a:r>
              <a:rPr sz="1400" spc="-10" dirty="0">
                <a:latin typeface="RobotoRegular"/>
                <a:cs typeface="RobotoRegular"/>
              </a:rPr>
              <a:t>value, where value </a:t>
            </a:r>
            <a:r>
              <a:rPr sz="1400" spc="-5" dirty="0">
                <a:latin typeface="RobotoRegular"/>
                <a:cs typeface="RobotoRegular"/>
              </a:rPr>
              <a:t>is </a:t>
            </a:r>
            <a:r>
              <a:rPr sz="1400" dirty="0">
                <a:latin typeface="RobotoRegular"/>
                <a:cs typeface="RobotoRegular"/>
              </a:rPr>
              <a:t>a</a:t>
            </a:r>
            <a:r>
              <a:rPr sz="1400" spc="-5" dirty="0">
                <a:latin typeface="RobotoRegular"/>
                <a:cs typeface="RobotoRegular"/>
              </a:rPr>
              <a:t> List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77703" y="3352231"/>
            <a:ext cx="253365" cy="41275"/>
            <a:chOff x="5677701" y="3352230"/>
            <a:chExt cx="253365" cy="41275"/>
          </a:xfrm>
        </p:grpSpPr>
        <p:sp>
          <p:nvSpPr>
            <p:cNvPr id="13" name="object 13"/>
            <p:cNvSpPr/>
            <p:nvPr/>
          </p:nvSpPr>
          <p:spPr>
            <a:xfrm>
              <a:off x="5725688" y="3368068"/>
              <a:ext cx="200660" cy="5080"/>
            </a:xfrm>
            <a:custGeom>
              <a:avLst/>
              <a:gdLst/>
              <a:ahLst/>
              <a:cxnLst/>
              <a:rect l="l" t="t" r="r" b="b"/>
              <a:pathLst>
                <a:path w="200660" h="5079">
                  <a:moveTo>
                    <a:pt x="200549" y="0"/>
                  </a:moveTo>
                  <a:lnTo>
                    <a:pt x="0" y="4649"/>
                  </a:lnTo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2463" y="335699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574" y="31474"/>
                  </a:moveTo>
                  <a:lnTo>
                    <a:pt x="0" y="16749"/>
                  </a:lnTo>
                  <a:lnTo>
                    <a:pt x="42849" y="0"/>
                  </a:lnTo>
                  <a:lnTo>
                    <a:pt x="43574" y="3147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2463" y="335699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2849" y="0"/>
                  </a:moveTo>
                  <a:lnTo>
                    <a:pt x="0" y="16749"/>
                  </a:lnTo>
                  <a:lnTo>
                    <a:pt x="43574" y="31474"/>
                  </a:lnTo>
                  <a:lnTo>
                    <a:pt x="42849" y="0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543" y="601024"/>
            <a:ext cx="538035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0000"/>
                </a:solidFill>
              </a:rPr>
              <a:t>Accessing elements of </a:t>
            </a:r>
            <a:r>
              <a:rPr sz="2700" dirty="0">
                <a:solidFill>
                  <a:srgbClr val="FF0000"/>
                </a:solidFill>
              </a:rPr>
              <a:t>a</a:t>
            </a:r>
            <a:r>
              <a:rPr sz="2700" spc="-75" dirty="0">
                <a:solidFill>
                  <a:srgbClr val="FF0000"/>
                </a:solidFill>
              </a:rPr>
              <a:t> </a:t>
            </a:r>
            <a:r>
              <a:rPr sz="2700" spc="-5" dirty="0">
                <a:solidFill>
                  <a:srgbClr val="FF0000"/>
                </a:solidFill>
              </a:rPr>
              <a:t>Dictionary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739773" y="1775571"/>
            <a:ext cx="39065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Elements </a:t>
            </a:r>
            <a:r>
              <a:rPr sz="1400" spc="-10" dirty="0">
                <a:latin typeface="RobotoRegular"/>
                <a:cs typeface="RobotoRegular"/>
              </a:rPr>
              <a:t>are </a:t>
            </a:r>
            <a:r>
              <a:rPr sz="1400" spc="-5" dirty="0">
                <a:latin typeface="RobotoRegular"/>
                <a:cs typeface="RobotoRegular"/>
              </a:rPr>
              <a:t>accessed by </a:t>
            </a:r>
            <a:r>
              <a:rPr sz="1400" b="1" spc="-10" dirty="0">
                <a:latin typeface="Roboto"/>
                <a:cs typeface="Roboto"/>
              </a:rPr>
              <a:t>keys </a:t>
            </a:r>
            <a:r>
              <a:rPr sz="1400" spc="-10" dirty="0">
                <a:latin typeface="RobotoRegular"/>
                <a:cs typeface="RobotoRegular"/>
              </a:rPr>
              <a:t>rather </a:t>
            </a:r>
            <a:r>
              <a:rPr sz="1400" spc="-5" dirty="0">
                <a:latin typeface="RobotoRegular"/>
                <a:cs typeface="RobotoRegular"/>
              </a:rPr>
              <a:t>than</a:t>
            </a:r>
            <a:r>
              <a:rPr sz="1400" spc="-1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index.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5423" y="2334937"/>
            <a:ext cx="5575920" cy="348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7491" y="2922270"/>
            <a:ext cx="3600448" cy="12644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555" y="3449766"/>
            <a:ext cx="23107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Dictionary accessed by</a:t>
            </a:r>
            <a:r>
              <a:rPr sz="1400" spc="-7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index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34520" y="3585856"/>
            <a:ext cx="645795" cy="41275"/>
            <a:chOff x="3234518" y="3585855"/>
            <a:chExt cx="645795" cy="41275"/>
          </a:xfrm>
        </p:grpSpPr>
        <p:sp>
          <p:nvSpPr>
            <p:cNvPr id="8" name="object 8"/>
            <p:cNvSpPr/>
            <p:nvPr/>
          </p:nvSpPr>
          <p:spPr>
            <a:xfrm>
              <a:off x="3234518" y="3606342"/>
              <a:ext cx="598170" cy="0"/>
            </a:xfrm>
            <a:custGeom>
              <a:avLst/>
              <a:gdLst/>
              <a:ahLst/>
              <a:cxnLst/>
              <a:rect l="l" t="t" r="r" b="b"/>
              <a:pathLst>
                <a:path w="598170">
                  <a:moveTo>
                    <a:pt x="0" y="0"/>
                  </a:moveTo>
                  <a:lnTo>
                    <a:pt x="597748" y="0"/>
                  </a:lnTo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2267" y="35906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2267" y="35906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543" y="601024"/>
            <a:ext cx="538035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0000"/>
                </a:solidFill>
              </a:rPr>
              <a:t>Accessing elements of </a:t>
            </a:r>
            <a:r>
              <a:rPr sz="2700" dirty="0">
                <a:solidFill>
                  <a:srgbClr val="FF0000"/>
                </a:solidFill>
              </a:rPr>
              <a:t>a</a:t>
            </a:r>
            <a:r>
              <a:rPr sz="2700" spc="-75" dirty="0">
                <a:solidFill>
                  <a:srgbClr val="FF0000"/>
                </a:solidFill>
              </a:rPr>
              <a:t> </a:t>
            </a:r>
            <a:r>
              <a:rPr sz="2700" spc="-5" dirty="0">
                <a:solidFill>
                  <a:srgbClr val="FF0000"/>
                </a:solidFill>
              </a:rPr>
              <a:t>Dictionary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739775" y="1775570"/>
            <a:ext cx="389127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Elements </a:t>
            </a:r>
            <a:r>
              <a:rPr sz="1400" spc="-10" dirty="0">
                <a:latin typeface="RobotoRegular"/>
                <a:cs typeface="RobotoRegular"/>
              </a:rPr>
              <a:t>are </a:t>
            </a:r>
            <a:r>
              <a:rPr sz="1400" spc="-5" dirty="0">
                <a:latin typeface="RobotoRegular"/>
                <a:cs typeface="RobotoRegular"/>
              </a:rPr>
              <a:t>accessed by </a:t>
            </a:r>
            <a:r>
              <a:rPr sz="1400" spc="-10" dirty="0">
                <a:latin typeface="RobotoRegular"/>
                <a:cs typeface="RobotoRegular"/>
              </a:rPr>
              <a:t>keys rather </a:t>
            </a:r>
            <a:r>
              <a:rPr sz="1400" spc="-5" dirty="0">
                <a:latin typeface="RobotoRegular"/>
                <a:cs typeface="RobotoRegular"/>
              </a:rPr>
              <a:t>than</a:t>
            </a:r>
            <a:r>
              <a:rPr sz="1400" spc="-4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index.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5423" y="2334937"/>
            <a:ext cx="5575920" cy="348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4553" y="3449766"/>
            <a:ext cx="21526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Dictionary accessed by</a:t>
            </a:r>
            <a:r>
              <a:rPr sz="1400" spc="-70" dirty="0">
                <a:latin typeface="RobotoRegular"/>
                <a:cs typeface="RobotoRegular"/>
              </a:rPr>
              <a:t> </a:t>
            </a:r>
            <a:r>
              <a:rPr sz="1400" spc="-10" dirty="0">
                <a:latin typeface="RobotoRegular"/>
                <a:cs typeface="RobotoRegular"/>
              </a:rPr>
              <a:t>key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05919" y="3270305"/>
            <a:ext cx="5638800" cy="601980"/>
            <a:chOff x="3005919" y="3270305"/>
            <a:chExt cx="5638800" cy="601980"/>
          </a:xfrm>
        </p:grpSpPr>
        <p:sp>
          <p:nvSpPr>
            <p:cNvPr id="7" name="object 7"/>
            <p:cNvSpPr/>
            <p:nvPr/>
          </p:nvSpPr>
          <p:spPr>
            <a:xfrm>
              <a:off x="3240343" y="3270305"/>
              <a:ext cx="5403970" cy="6016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3005919" y="3606342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749" y="0"/>
                  </a:lnTo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77668" y="35906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77668" y="35906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5470" y="601024"/>
            <a:ext cx="486346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0000"/>
                </a:solidFill>
              </a:rPr>
              <a:t>Adding elements </a:t>
            </a:r>
            <a:r>
              <a:rPr sz="2700" spc="-15" dirty="0">
                <a:solidFill>
                  <a:srgbClr val="FF0000"/>
                </a:solidFill>
              </a:rPr>
              <a:t>to </a:t>
            </a:r>
            <a:r>
              <a:rPr sz="2700" dirty="0">
                <a:solidFill>
                  <a:srgbClr val="FF0000"/>
                </a:solidFill>
              </a:rPr>
              <a:t>a</a:t>
            </a:r>
            <a:r>
              <a:rPr sz="2700" spc="-70" dirty="0">
                <a:solidFill>
                  <a:srgbClr val="FF0000"/>
                </a:solidFill>
              </a:rPr>
              <a:t> </a:t>
            </a:r>
            <a:r>
              <a:rPr sz="2700" spc="-5" dirty="0">
                <a:solidFill>
                  <a:srgbClr val="FF0000"/>
                </a:solidFill>
              </a:rPr>
              <a:t>Dictionary</a:t>
            </a:r>
            <a:endParaRPr sz="2700"/>
          </a:p>
        </p:txBody>
      </p:sp>
      <p:sp>
        <p:nvSpPr>
          <p:cNvPr id="3" name="object 3"/>
          <p:cNvSpPr/>
          <p:nvPr/>
        </p:nvSpPr>
        <p:spPr>
          <a:xfrm>
            <a:off x="1778585" y="1544522"/>
            <a:ext cx="5575923" cy="348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705" y="3031915"/>
            <a:ext cx="19157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Adding </a:t>
            </a: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single</a:t>
            </a:r>
            <a:r>
              <a:rPr sz="1400" spc="-9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element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5367" y="2555648"/>
            <a:ext cx="3015868" cy="1571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77321" y="3165407"/>
            <a:ext cx="645795" cy="41275"/>
            <a:chOff x="2777319" y="3165406"/>
            <a:chExt cx="645795" cy="41275"/>
          </a:xfrm>
        </p:grpSpPr>
        <p:sp>
          <p:nvSpPr>
            <p:cNvPr id="7" name="object 7"/>
            <p:cNvSpPr/>
            <p:nvPr/>
          </p:nvSpPr>
          <p:spPr>
            <a:xfrm>
              <a:off x="2777319" y="3185893"/>
              <a:ext cx="598170" cy="0"/>
            </a:xfrm>
            <a:custGeom>
              <a:avLst/>
              <a:gdLst/>
              <a:ahLst/>
              <a:cxnLst/>
              <a:rect l="l" t="t" r="r" b="b"/>
              <a:pathLst>
                <a:path w="598170">
                  <a:moveTo>
                    <a:pt x="0" y="0"/>
                  </a:moveTo>
                  <a:lnTo>
                    <a:pt x="597748" y="0"/>
                  </a:lnTo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75068" y="3170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5068" y="3170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5470" y="601024"/>
            <a:ext cx="486346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0000"/>
                </a:solidFill>
              </a:rPr>
              <a:t>Adding elements </a:t>
            </a:r>
            <a:r>
              <a:rPr sz="2700" spc="-15" dirty="0">
                <a:solidFill>
                  <a:srgbClr val="FF0000"/>
                </a:solidFill>
              </a:rPr>
              <a:t>to </a:t>
            </a:r>
            <a:r>
              <a:rPr sz="2700" dirty="0">
                <a:solidFill>
                  <a:srgbClr val="FF0000"/>
                </a:solidFill>
              </a:rPr>
              <a:t>a</a:t>
            </a:r>
            <a:r>
              <a:rPr sz="2700" spc="-70" dirty="0">
                <a:solidFill>
                  <a:srgbClr val="FF0000"/>
                </a:solidFill>
              </a:rPr>
              <a:t> </a:t>
            </a:r>
            <a:r>
              <a:rPr sz="2700" spc="-5" dirty="0">
                <a:solidFill>
                  <a:srgbClr val="FF0000"/>
                </a:solidFill>
              </a:rPr>
              <a:t>Dictionary</a:t>
            </a:r>
            <a:endParaRPr sz="2700"/>
          </a:p>
        </p:txBody>
      </p:sp>
      <p:sp>
        <p:nvSpPr>
          <p:cNvPr id="3" name="object 3"/>
          <p:cNvSpPr/>
          <p:nvPr/>
        </p:nvSpPr>
        <p:spPr>
          <a:xfrm>
            <a:off x="1778585" y="1544522"/>
            <a:ext cx="5575923" cy="348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705" y="3031915"/>
            <a:ext cx="2660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Adding multiple elements at</a:t>
            </a:r>
            <a:r>
              <a:rPr sz="1400" spc="-7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once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81892" y="2646291"/>
            <a:ext cx="4771028" cy="157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386918" y="3165407"/>
            <a:ext cx="219710" cy="41275"/>
            <a:chOff x="3386918" y="3165406"/>
            <a:chExt cx="219710" cy="41275"/>
          </a:xfrm>
        </p:grpSpPr>
        <p:sp>
          <p:nvSpPr>
            <p:cNvPr id="7" name="object 7"/>
            <p:cNvSpPr/>
            <p:nvPr/>
          </p:nvSpPr>
          <p:spPr>
            <a:xfrm>
              <a:off x="3386918" y="3185893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149" y="0"/>
                  </a:lnTo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8067" y="3170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58067" y="3170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203" y="601024"/>
            <a:ext cx="48672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0000"/>
                </a:solidFill>
              </a:rPr>
              <a:t>Deleting element of </a:t>
            </a:r>
            <a:r>
              <a:rPr sz="2700" dirty="0">
                <a:solidFill>
                  <a:srgbClr val="FF0000"/>
                </a:solidFill>
              </a:rPr>
              <a:t>a</a:t>
            </a:r>
            <a:r>
              <a:rPr sz="2700" spc="-80" dirty="0">
                <a:solidFill>
                  <a:srgbClr val="FF0000"/>
                </a:solidFill>
              </a:rPr>
              <a:t> </a:t>
            </a:r>
            <a:r>
              <a:rPr sz="2700" spc="-5" dirty="0">
                <a:solidFill>
                  <a:srgbClr val="FF0000"/>
                </a:solidFill>
              </a:rPr>
              <a:t>Dictionary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821306" y="2965069"/>
            <a:ext cx="15894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Deleting an</a:t>
            </a:r>
            <a:r>
              <a:rPr sz="1400" spc="-8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element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7094" y="2671061"/>
            <a:ext cx="5707744" cy="1170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8585" y="1544522"/>
            <a:ext cx="5575923" cy="348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548719" y="3089207"/>
            <a:ext cx="219710" cy="41275"/>
            <a:chOff x="2548719" y="3089206"/>
            <a:chExt cx="219710" cy="41275"/>
          </a:xfrm>
        </p:grpSpPr>
        <p:sp>
          <p:nvSpPr>
            <p:cNvPr id="7" name="object 7"/>
            <p:cNvSpPr/>
            <p:nvPr/>
          </p:nvSpPr>
          <p:spPr>
            <a:xfrm>
              <a:off x="2548719" y="3109693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149" y="0"/>
                  </a:lnTo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9869" y="30939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19869" y="30939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>
            <a:spLocks noGrp="1"/>
          </p:cNvSpPr>
          <p:nvPr>
            <p:ph type="body" idx="1"/>
          </p:nvPr>
        </p:nvSpPr>
        <p:spPr>
          <a:xfrm>
            <a:off x="155850" y="339502"/>
            <a:ext cx="8736630" cy="410445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412740" algn="just"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</a:t>
            </a:r>
          </a:p>
          <a:p>
            <a:pPr indent="-412740" algn="just">
              <a:buClr>
                <a:srgbClr val="434343"/>
              </a:buClr>
              <a:buSzPts val="2900"/>
              <a:buFont typeface="Montserrat"/>
              <a:buChar char="●"/>
            </a:pPr>
            <a:endParaRPr lang="en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40" algn="just"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saw how lists store objects in an ordered sequence, dictionaries use a key-value pairing instead.</a:t>
            </a:r>
          </a:p>
          <a:p>
            <a:pPr indent="-412740">
              <a:buClr>
                <a:srgbClr val="434343"/>
              </a:buClr>
              <a:buSzPts val="2900"/>
              <a:buFont typeface="Montserrat"/>
              <a:buChar char="●"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40" algn="just"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412740"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40">
              <a:spcBef>
                <a:spcPts val="1600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>
            <a:spLocks noGrp="1"/>
          </p:cNvSpPr>
          <p:nvPr>
            <p:ph type="body" idx="1"/>
          </p:nvPr>
        </p:nvSpPr>
        <p:spPr>
          <a:xfrm>
            <a:off x="197769" y="863550"/>
            <a:ext cx="8748464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412740"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 Cannot be indexed or sliced</a:t>
            </a:r>
          </a:p>
          <a:p>
            <a:pPr indent="-412740">
              <a:buClr>
                <a:srgbClr val="434343"/>
              </a:buClr>
              <a:buSzPts val="2900"/>
              <a:buFont typeface="Montserrat"/>
              <a:buChar char="●"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40">
              <a:spcBef>
                <a:spcPts val="1600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 can be indexed or sliced.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692972"/>
            <a:ext cx="7802959" cy="266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1422" y="1249840"/>
            <a:ext cx="209177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Roboto"/>
                <a:cs typeface="Roboto"/>
              </a:rPr>
              <a:t>Employee General</a:t>
            </a:r>
            <a:r>
              <a:rPr sz="1400" b="1" spc="-40" dirty="0">
                <a:latin typeface="Roboto"/>
                <a:cs typeface="Roboto"/>
              </a:rPr>
              <a:t> </a:t>
            </a:r>
            <a:r>
              <a:rPr sz="1400" b="1" spc="-5" dirty="0">
                <a:latin typeface="Roboto"/>
                <a:cs typeface="Roboto"/>
              </a:rPr>
              <a:t>Info: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2414" y="1324797"/>
            <a:ext cx="3392804" cy="285750"/>
          </a:xfrm>
          <a:custGeom>
            <a:avLst/>
            <a:gdLst/>
            <a:ahLst/>
            <a:cxnLst/>
            <a:rect l="l" t="t" r="r" b="b"/>
            <a:pathLst>
              <a:path w="3392804" h="285750">
                <a:moveTo>
                  <a:pt x="0" y="285299"/>
                </a:moveTo>
                <a:lnTo>
                  <a:pt x="2765" y="257340"/>
                </a:lnTo>
                <a:lnTo>
                  <a:pt x="10856" y="230709"/>
                </a:lnTo>
                <a:lnTo>
                  <a:pt x="41774" y="184429"/>
                </a:lnTo>
                <a:lnTo>
                  <a:pt x="88059" y="153508"/>
                </a:lnTo>
                <a:lnTo>
                  <a:pt x="142649" y="142649"/>
                </a:lnTo>
                <a:lnTo>
                  <a:pt x="1553546" y="142649"/>
                </a:lnTo>
                <a:lnTo>
                  <a:pt x="1598631" y="135377"/>
                </a:lnTo>
                <a:lnTo>
                  <a:pt x="1637790" y="115126"/>
                </a:lnTo>
                <a:lnTo>
                  <a:pt x="1668671" y="84246"/>
                </a:lnTo>
                <a:lnTo>
                  <a:pt x="1688923" y="45087"/>
                </a:lnTo>
                <a:lnTo>
                  <a:pt x="1696196" y="0"/>
                </a:lnTo>
                <a:lnTo>
                  <a:pt x="1703469" y="45087"/>
                </a:lnTo>
                <a:lnTo>
                  <a:pt x="1723722" y="84246"/>
                </a:lnTo>
                <a:lnTo>
                  <a:pt x="1754602" y="115126"/>
                </a:lnTo>
                <a:lnTo>
                  <a:pt x="1793761" y="135377"/>
                </a:lnTo>
                <a:lnTo>
                  <a:pt x="1838846" y="142649"/>
                </a:lnTo>
                <a:lnTo>
                  <a:pt x="3249743" y="142649"/>
                </a:lnTo>
                <a:lnTo>
                  <a:pt x="3294828" y="149922"/>
                </a:lnTo>
                <a:lnTo>
                  <a:pt x="3333986" y="170173"/>
                </a:lnTo>
                <a:lnTo>
                  <a:pt x="3364867" y="201052"/>
                </a:lnTo>
                <a:lnTo>
                  <a:pt x="3385119" y="240211"/>
                </a:lnTo>
                <a:lnTo>
                  <a:pt x="3392393" y="28529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56816" y="1029918"/>
            <a:ext cx="1524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Multiple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columns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6744" y="1651954"/>
            <a:ext cx="13887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Height in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742" y="2080579"/>
            <a:ext cx="14541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latin typeface="Arial"/>
                <a:cs typeface="Arial"/>
              </a:rPr>
              <a:t>Weight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Kgs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744" y="2509203"/>
            <a:ext cx="13582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Age in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Years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0444" y="1472922"/>
            <a:ext cx="0" cy="2706370"/>
          </a:xfrm>
          <a:custGeom>
            <a:avLst/>
            <a:gdLst/>
            <a:ahLst/>
            <a:cxnLst/>
            <a:rect l="l" t="t" r="r" b="b"/>
            <a:pathLst>
              <a:path h="2706370">
                <a:moveTo>
                  <a:pt x="0" y="0"/>
                </a:moveTo>
                <a:lnTo>
                  <a:pt x="0" y="27059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15120" y="1936922"/>
            <a:ext cx="3444875" cy="1578637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730"/>
              </a:spcBef>
            </a:pPr>
            <a:r>
              <a:rPr sz="1400" spc="-5" dirty="0">
                <a:latin typeface="RobotoRegular"/>
                <a:cs typeface="RobotoRegular"/>
              </a:rPr>
              <a:t>Names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15" dirty="0">
                <a:latin typeface="RobotoRegular"/>
                <a:cs typeface="RobotoRegular"/>
              </a:rPr>
              <a:t>[“Ramesh”, “Suresh”, “Sudesh”]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>
              <a:latin typeface="RobotoRegular"/>
              <a:cs typeface="RobotoRegular"/>
            </a:endParaRPr>
          </a:p>
          <a:p>
            <a:pPr marL="135890">
              <a:lnSpc>
                <a:spcPct val="100000"/>
              </a:lnSpc>
            </a:pPr>
            <a:r>
              <a:rPr sz="1400" spc="-5" dirty="0">
                <a:latin typeface="RobotoRegular"/>
                <a:cs typeface="RobotoRegular"/>
              </a:rPr>
              <a:t>Height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[150, 145,</a:t>
            </a:r>
            <a:r>
              <a:rPr sz="1400" spc="-2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165]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>
              <a:latin typeface="RobotoRegular"/>
              <a:cs typeface="RobotoRegular"/>
            </a:endParaRPr>
          </a:p>
          <a:p>
            <a:pPr marL="135890">
              <a:lnSpc>
                <a:spcPct val="100000"/>
              </a:lnSpc>
            </a:pPr>
            <a:r>
              <a:rPr sz="1400" spc="-10" dirty="0">
                <a:latin typeface="RobotoRegular"/>
                <a:cs typeface="RobotoRegular"/>
              </a:rPr>
              <a:t>Weight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[56, 60,</a:t>
            </a:r>
            <a:r>
              <a:rPr sz="1400" spc="-1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65]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>
              <a:latin typeface="RobotoRegular"/>
              <a:cs typeface="RobotoRegular"/>
            </a:endParaRPr>
          </a:p>
          <a:p>
            <a:pPr marL="135890">
              <a:lnSpc>
                <a:spcPct val="100000"/>
              </a:lnSpc>
            </a:pPr>
            <a:r>
              <a:rPr sz="1400" spc="-5" dirty="0">
                <a:latin typeface="RobotoRegular"/>
                <a:cs typeface="RobotoRegular"/>
              </a:rPr>
              <a:t>Age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[23, 45,</a:t>
            </a:r>
            <a:r>
              <a:rPr sz="1400" spc="-2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58]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89836" y="2508244"/>
            <a:ext cx="1170305" cy="381000"/>
            <a:chOff x="7689834" y="2508244"/>
            <a:chExt cx="1170305" cy="381000"/>
          </a:xfrm>
        </p:grpSpPr>
        <p:sp>
          <p:nvSpPr>
            <p:cNvPr id="9" name="object 9"/>
            <p:cNvSpPr/>
            <p:nvPr/>
          </p:nvSpPr>
          <p:spPr>
            <a:xfrm>
              <a:off x="7696184" y="2514594"/>
              <a:ext cx="1157605" cy="368300"/>
            </a:xfrm>
            <a:custGeom>
              <a:avLst/>
              <a:gdLst/>
              <a:ahLst/>
              <a:cxnLst/>
              <a:rect l="l" t="t" r="r" b="b"/>
              <a:pathLst>
                <a:path w="1157604" h="368300">
                  <a:moveTo>
                    <a:pt x="1096097" y="367799"/>
                  </a:moveTo>
                  <a:lnTo>
                    <a:pt x="61299" y="367799"/>
                  </a:lnTo>
                  <a:lnTo>
                    <a:pt x="37441" y="362981"/>
                  </a:lnTo>
                  <a:lnTo>
                    <a:pt x="17956" y="349843"/>
                  </a:lnTo>
                  <a:lnTo>
                    <a:pt x="4817" y="330357"/>
                  </a:lnTo>
                  <a:lnTo>
                    <a:pt x="0" y="306499"/>
                  </a:lnTo>
                  <a:lnTo>
                    <a:pt x="0" y="61299"/>
                  </a:lnTo>
                  <a:lnTo>
                    <a:pt x="4817" y="37441"/>
                  </a:lnTo>
                  <a:lnTo>
                    <a:pt x="17956" y="17956"/>
                  </a:lnTo>
                  <a:lnTo>
                    <a:pt x="37441" y="4817"/>
                  </a:lnTo>
                  <a:lnTo>
                    <a:pt x="61299" y="0"/>
                  </a:lnTo>
                  <a:lnTo>
                    <a:pt x="1096097" y="0"/>
                  </a:lnTo>
                  <a:lnTo>
                    <a:pt x="1139447" y="17949"/>
                  </a:lnTo>
                  <a:lnTo>
                    <a:pt x="1157397" y="61299"/>
                  </a:lnTo>
                  <a:lnTo>
                    <a:pt x="1157397" y="306499"/>
                  </a:lnTo>
                  <a:lnTo>
                    <a:pt x="1152579" y="330357"/>
                  </a:lnTo>
                  <a:lnTo>
                    <a:pt x="1139441" y="349843"/>
                  </a:lnTo>
                  <a:lnTo>
                    <a:pt x="1119956" y="362981"/>
                  </a:lnTo>
                  <a:lnTo>
                    <a:pt x="1096097" y="3677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6184" y="2514594"/>
              <a:ext cx="1157605" cy="368300"/>
            </a:xfrm>
            <a:custGeom>
              <a:avLst/>
              <a:gdLst/>
              <a:ahLst/>
              <a:cxnLst/>
              <a:rect l="l" t="t" r="r" b="b"/>
              <a:pathLst>
                <a:path w="1157604" h="368300">
                  <a:moveTo>
                    <a:pt x="0" y="61299"/>
                  </a:moveTo>
                  <a:lnTo>
                    <a:pt x="4817" y="37441"/>
                  </a:lnTo>
                  <a:lnTo>
                    <a:pt x="17956" y="17956"/>
                  </a:lnTo>
                  <a:lnTo>
                    <a:pt x="37441" y="4817"/>
                  </a:lnTo>
                  <a:lnTo>
                    <a:pt x="61299" y="0"/>
                  </a:lnTo>
                  <a:lnTo>
                    <a:pt x="1096097" y="0"/>
                  </a:lnTo>
                  <a:lnTo>
                    <a:pt x="1139447" y="17949"/>
                  </a:lnTo>
                  <a:lnTo>
                    <a:pt x="1157397" y="61299"/>
                  </a:lnTo>
                  <a:lnTo>
                    <a:pt x="1157397" y="306499"/>
                  </a:lnTo>
                  <a:lnTo>
                    <a:pt x="1152579" y="330357"/>
                  </a:lnTo>
                  <a:lnTo>
                    <a:pt x="1139441" y="349843"/>
                  </a:lnTo>
                  <a:lnTo>
                    <a:pt x="1119956" y="362981"/>
                  </a:lnTo>
                  <a:lnTo>
                    <a:pt x="1096097" y="367799"/>
                  </a:lnTo>
                  <a:lnTo>
                    <a:pt x="61299" y="367799"/>
                  </a:lnTo>
                  <a:lnTo>
                    <a:pt x="37441" y="362981"/>
                  </a:lnTo>
                  <a:lnTo>
                    <a:pt x="17956" y="349843"/>
                  </a:lnTo>
                  <a:lnTo>
                    <a:pt x="4817" y="330357"/>
                  </a:lnTo>
                  <a:lnTo>
                    <a:pt x="0" y="306499"/>
                  </a:lnTo>
                  <a:lnTo>
                    <a:pt x="0" y="612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72163" y="2573907"/>
            <a:ext cx="4057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RobotoRegular"/>
                <a:cs typeface="RobotoRegular"/>
              </a:rPr>
              <a:t>Lists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89788" y="2593820"/>
            <a:ext cx="498475" cy="184785"/>
            <a:chOff x="6689786" y="2593819"/>
            <a:chExt cx="498475" cy="184785"/>
          </a:xfrm>
        </p:grpSpPr>
        <p:sp>
          <p:nvSpPr>
            <p:cNvPr id="13" name="object 13"/>
            <p:cNvSpPr/>
            <p:nvPr/>
          </p:nvSpPr>
          <p:spPr>
            <a:xfrm>
              <a:off x="6696136" y="2600169"/>
              <a:ext cx="485775" cy="172085"/>
            </a:xfrm>
            <a:custGeom>
              <a:avLst/>
              <a:gdLst/>
              <a:ahLst/>
              <a:cxnLst/>
              <a:rect l="l" t="t" r="r" b="b"/>
              <a:pathLst>
                <a:path w="485775" h="172085">
                  <a:moveTo>
                    <a:pt x="85799" y="171599"/>
                  </a:moveTo>
                  <a:lnTo>
                    <a:pt x="0" y="85799"/>
                  </a:lnTo>
                  <a:lnTo>
                    <a:pt x="85799" y="0"/>
                  </a:lnTo>
                  <a:lnTo>
                    <a:pt x="85799" y="42899"/>
                  </a:lnTo>
                  <a:lnTo>
                    <a:pt x="485699" y="42899"/>
                  </a:lnTo>
                  <a:lnTo>
                    <a:pt x="485699" y="128699"/>
                  </a:lnTo>
                  <a:lnTo>
                    <a:pt x="85799" y="128699"/>
                  </a:lnTo>
                  <a:lnTo>
                    <a:pt x="85799" y="1715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96136" y="2600169"/>
              <a:ext cx="485775" cy="172085"/>
            </a:xfrm>
            <a:custGeom>
              <a:avLst/>
              <a:gdLst/>
              <a:ahLst/>
              <a:cxnLst/>
              <a:rect l="l" t="t" r="r" b="b"/>
              <a:pathLst>
                <a:path w="485775" h="172085">
                  <a:moveTo>
                    <a:pt x="485699" y="128699"/>
                  </a:moveTo>
                  <a:lnTo>
                    <a:pt x="85799" y="128699"/>
                  </a:lnTo>
                  <a:lnTo>
                    <a:pt x="85799" y="171599"/>
                  </a:lnTo>
                  <a:lnTo>
                    <a:pt x="0" y="85799"/>
                  </a:lnTo>
                  <a:lnTo>
                    <a:pt x="85799" y="0"/>
                  </a:lnTo>
                  <a:lnTo>
                    <a:pt x="85799" y="42899"/>
                  </a:lnTo>
                  <a:lnTo>
                    <a:pt x="485699" y="42899"/>
                  </a:lnTo>
                  <a:lnTo>
                    <a:pt x="485699" y="1286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6744" y="1651954"/>
            <a:ext cx="13887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Height in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742" y="2080579"/>
            <a:ext cx="14541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latin typeface="Arial"/>
                <a:cs typeface="Arial"/>
              </a:rPr>
              <a:t>Weight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Kgs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744" y="2509203"/>
            <a:ext cx="13582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Age in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Years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9872" y="2937827"/>
            <a:ext cx="74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9872" y="3366451"/>
            <a:ext cx="74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742" y="3795076"/>
            <a:ext cx="11607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Some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0444" y="1472922"/>
            <a:ext cx="0" cy="2706370"/>
          </a:xfrm>
          <a:custGeom>
            <a:avLst/>
            <a:gdLst/>
            <a:ahLst/>
            <a:cxnLst/>
            <a:rect l="l" t="t" r="r" b="b"/>
            <a:pathLst>
              <a:path h="2706370">
                <a:moveTo>
                  <a:pt x="0" y="0"/>
                </a:moveTo>
                <a:lnTo>
                  <a:pt x="0" y="27059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15120" y="1936922"/>
            <a:ext cx="3444875" cy="1578637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730"/>
              </a:spcBef>
            </a:pPr>
            <a:r>
              <a:rPr sz="1400" spc="-5" dirty="0">
                <a:latin typeface="RobotoRegular"/>
                <a:cs typeface="RobotoRegular"/>
              </a:rPr>
              <a:t>Names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15" dirty="0">
                <a:latin typeface="RobotoRegular"/>
                <a:cs typeface="RobotoRegular"/>
              </a:rPr>
              <a:t>[“Ramesh”, “Suresh”, “Sudesh”]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>
              <a:latin typeface="RobotoRegular"/>
              <a:cs typeface="RobotoRegular"/>
            </a:endParaRPr>
          </a:p>
          <a:p>
            <a:pPr marL="135890">
              <a:lnSpc>
                <a:spcPct val="100000"/>
              </a:lnSpc>
            </a:pPr>
            <a:r>
              <a:rPr sz="1400" spc="-5" dirty="0">
                <a:latin typeface="RobotoRegular"/>
                <a:cs typeface="RobotoRegular"/>
              </a:rPr>
              <a:t>Height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[150, 145,</a:t>
            </a:r>
            <a:r>
              <a:rPr sz="1400" spc="-2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165]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>
              <a:latin typeface="RobotoRegular"/>
              <a:cs typeface="RobotoRegular"/>
            </a:endParaRPr>
          </a:p>
          <a:p>
            <a:pPr marL="135890">
              <a:lnSpc>
                <a:spcPct val="100000"/>
              </a:lnSpc>
            </a:pPr>
            <a:r>
              <a:rPr sz="1400" spc="-10" dirty="0">
                <a:latin typeface="RobotoRegular"/>
                <a:cs typeface="RobotoRegular"/>
              </a:rPr>
              <a:t>Weight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[56, 60,</a:t>
            </a:r>
            <a:r>
              <a:rPr sz="1400" spc="-1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65]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>
              <a:latin typeface="RobotoRegular"/>
              <a:cs typeface="RobotoRegular"/>
            </a:endParaRPr>
          </a:p>
          <a:p>
            <a:pPr marL="135890">
              <a:lnSpc>
                <a:spcPct val="100000"/>
              </a:lnSpc>
            </a:pPr>
            <a:r>
              <a:rPr sz="1400" spc="-5" dirty="0">
                <a:latin typeface="RobotoRegular"/>
                <a:cs typeface="RobotoRegular"/>
              </a:rPr>
              <a:t>Age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[23, 45,</a:t>
            </a:r>
            <a:r>
              <a:rPr sz="1400" spc="-2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58]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89836" y="2508244"/>
            <a:ext cx="1170305" cy="381000"/>
            <a:chOff x="7689834" y="2508244"/>
            <a:chExt cx="1170305" cy="381000"/>
          </a:xfrm>
        </p:grpSpPr>
        <p:sp>
          <p:nvSpPr>
            <p:cNvPr id="12" name="object 12"/>
            <p:cNvSpPr/>
            <p:nvPr/>
          </p:nvSpPr>
          <p:spPr>
            <a:xfrm>
              <a:off x="7696184" y="2514594"/>
              <a:ext cx="1157605" cy="368300"/>
            </a:xfrm>
            <a:custGeom>
              <a:avLst/>
              <a:gdLst/>
              <a:ahLst/>
              <a:cxnLst/>
              <a:rect l="l" t="t" r="r" b="b"/>
              <a:pathLst>
                <a:path w="1157604" h="368300">
                  <a:moveTo>
                    <a:pt x="1096097" y="367799"/>
                  </a:moveTo>
                  <a:lnTo>
                    <a:pt x="61299" y="367799"/>
                  </a:lnTo>
                  <a:lnTo>
                    <a:pt x="37441" y="362981"/>
                  </a:lnTo>
                  <a:lnTo>
                    <a:pt x="17956" y="349843"/>
                  </a:lnTo>
                  <a:lnTo>
                    <a:pt x="4817" y="330357"/>
                  </a:lnTo>
                  <a:lnTo>
                    <a:pt x="0" y="306499"/>
                  </a:lnTo>
                  <a:lnTo>
                    <a:pt x="0" y="61299"/>
                  </a:lnTo>
                  <a:lnTo>
                    <a:pt x="4817" y="37441"/>
                  </a:lnTo>
                  <a:lnTo>
                    <a:pt x="17956" y="17956"/>
                  </a:lnTo>
                  <a:lnTo>
                    <a:pt x="37441" y="4817"/>
                  </a:lnTo>
                  <a:lnTo>
                    <a:pt x="61299" y="0"/>
                  </a:lnTo>
                  <a:lnTo>
                    <a:pt x="1096097" y="0"/>
                  </a:lnTo>
                  <a:lnTo>
                    <a:pt x="1139447" y="17949"/>
                  </a:lnTo>
                  <a:lnTo>
                    <a:pt x="1157397" y="61299"/>
                  </a:lnTo>
                  <a:lnTo>
                    <a:pt x="1157397" y="306499"/>
                  </a:lnTo>
                  <a:lnTo>
                    <a:pt x="1152579" y="330357"/>
                  </a:lnTo>
                  <a:lnTo>
                    <a:pt x="1139441" y="349843"/>
                  </a:lnTo>
                  <a:lnTo>
                    <a:pt x="1119956" y="362981"/>
                  </a:lnTo>
                  <a:lnTo>
                    <a:pt x="1096097" y="3677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96184" y="2514594"/>
              <a:ext cx="1157605" cy="368300"/>
            </a:xfrm>
            <a:custGeom>
              <a:avLst/>
              <a:gdLst/>
              <a:ahLst/>
              <a:cxnLst/>
              <a:rect l="l" t="t" r="r" b="b"/>
              <a:pathLst>
                <a:path w="1157604" h="368300">
                  <a:moveTo>
                    <a:pt x="0" y="61299"/>
                  </a:moveTo>
                  <a:lnTo>
                    <a:pt x="4817" y="37441"/>
                  </a:lnTo>
                  <a:lnTo>
                    <a:pt x="17956" y="17956"/>
                  </a:lnTo>
                  <a:lnTo>
                    <a:pt x="37441" y="4817"/>
                  </a:lnTo>
                  <a:lnTo>
                    <a:pt x="61299" y="0"/>
                  </a:lnTo>
                  <a:lnTo>
                    <a:pt x="1096097" y="0"/>
                  </a:lnTo>
                  <a:lnTo>
                    <a:pt x="1139447" y="17949"/>
                  </a:lnTo>
                  <a:lnTo>
                    <a:pt x="1157397" y="61299"/>
                  </a:lnTo>
                  <a:lnTo>
                    <a:pt x="1157397" y="306499"/>
                  </a:lnTo>
                  <a:lnTo>
                    <a:pt x="1152579" y="330357"/>
                  </a:lnTo>
                  <a:lnTo>
                    <a:pt x="1139441" y="349843"/>
                  </a:lnTo>
                  <a:lnTo>
                    <a:pt x="1119956" y="362981"/>
                  </a:lnTo>
                  <a:lnTo>
                    <a:pt x="1096097" y="367799"/>
                  </a:lnTo>
                  <a:lnTo>
                    <a:pt x="61299" y="367799"/>
                  </a:lnTo>
                  <a:lnTo>
                    <a:pt x="37441" y="362981"/>
                  </a:lnTo>
                  <a:lnTo>
                    <a:pt x="17956" y="349843"/>
                  </a:lnTo>
                  <a:lnTo>
                    <a:pt x="4817" y="330357"/>
                  </a:lnTo>
                  <a:lnTo>
                    <a:pt x="0" y="306499"/>
                  </a:lnTo>
                  <a:lnTo>
                    <a:pt x="0" y="612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72163" y="2573907"/>
            <a:ext cx="4057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RobotoRegular"/>
                <a:cs typeface="RobotoRegular"/>
              </a:rPr>
              <a:t>Lists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89788" y="2593820"/>
            <a:ext cx="498475" cy="184785"/>
            <a:chOff x="6689786" y="2593819"/>
            <a:chExt cx="498475" cy="184785"/>
          </a:xfrm>
        </p:grpSpPr>
        <p:sp>
          <p:nvSpPr>
            <p:cNvPr id="16" name="object 16"/>
            <p:cNvSpPr/>
            <p:nvPr/>
          </p:nvSpPr>
          <p:spPr>
            <a:xfrm>
              <a:off x="6696136" y="2600169"/>
              <a:ext cx="485775" cy="172085"/>
            </a:xfrm>
            <a:custGeom>
              <a:avLst/>
              <a:gdLst/>
              <a:ahLst/>
              <a:cxnLst/>
              <a:rect l="l" t="t" r="r" b="b"/>
              <a:pathLst>
                <a:path w="485775" h="172085">
                  <a:moveTo>
                    <a:pt x="85799" y="171599"/>
                  </a:moveTo>
                  <a:lnTo>
                    <a:pt x="0" y="85799"/>
                  </a:lnTo>
                  <a:lnTo>
                    <a:pt x="85799" y="0"/>
                  </a:lnTo>
                  <a:lnTo>
                    <a:pt x="85799" y="42899"/>
                  </a:lnTo>
                  <a:lnTo>
                    <a:pt x="485699" y="42899"/>
                  </a:lnTo>
                  <a:lnTo>
                    <a:pt x="485699" y="128699"/>
                  </a:lnTo>
                  <a:lnTo>
                    <a:pt x="85799" y="128699"/>
                  </a:lnTo>
                  <a:lnTo>
                    <a:pt x="85799" y="1715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96136" y="2600169"/>
              <a:ext cx="485775" cy="172085"/>
            </a:xfrm>
            <a:custGeom>
              <a:avLst/>
              <a:gdLst/>
              <a:ahLst/>
              <a:cxnLst/>
              <a:rect l="l" t="t" r="r" b="b"/>
              <a:pathLst>
                <a:path w="485775" h="172085">
                  <a:moveTo>
                    <a:pt x="485699" y="128699"/>
                  </a:moveTo>
                  <a:lnTo>
                    <a:pt x="85799" y="128699"/>
                  </a:lnTo>
                  <a:lnTo>
                    <a:pt x="85799" y="171599"/>
                  </a:lnTo>
                  <a:lnTo>
                    <a:pt x="0" y="85799"/>
                  </a:lnTo>
                  <a:lnTo>
                    <a:pt x="85799" y="0"/>
                  </a:lnTo>
                  <a:lnTo>
                    <a:pt x="85799" y="42899"/>
                  </a:lnTo>
                  <a:lnTo>
                    <a:pt x="485699" y="42899"/>
                  </a:lnTo>
                  <a:lnTo>
                    <a:pt x="485699" y="1286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24243" y="3756742"/>
            <a:ext cx="3195320" cy="443070"/>
          </a:xfrm>
          <a:prstGeom prst="rect">
            <a:avLst/>
          </a:prstGeom>
          <a:ln w="19049">
            <a:solidFill>
              <a:srgbClr val="FF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FF0000"/>
                </a:solidFill>
                <a:latin typeface="Roboto"/>
                <a:cs typeface="Roboto"/>
              </a:rPr>
              <a:t>How Many</a:t>
            </a:r>
            <a:r>
              <a:rPr sz="2400" b="1" spc="-30" dirty="0">
                <a:solidFill>
                  <a:srgbClr val="FF0000"/>
                </a:solidFill>
                <a:latin typeface="Roboto"/>
                <a:cs typeface="Roboto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Roboto"/>
                <a:cs typeface="Roboto"/>
              </a:rPr>
              <a:t>Lists?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6605" y="2165521"/>
            <a:ext cx="3234055" cy="1578637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730"/>
              </a:spcBef>
            </a:pPr>
            <a:r>
              <a:rPr sz="1400" spc="-5" dirty="0">
                <a:latin typeface="RobotoRegular"/>
                <a:cs typeface="RobotoRegular"/>
              </a:rPr>
              <a:t>Names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15" dirty="0">
                <a:latin typeface="RobotoRegular"/>
                <a:cs typeface="RobotoRegular"/>
              </a:rPr>
              <a:t>[“Ramesh”, “Suresh”,</a:t>
            </a:r>
            <a:r>
              <a:rPr sz="1400" spc="-20" dirty="0">
                <a:latin typeface="RobotoRegular"/>
                <a:cs typeface="RobotoRegular"/>
              </a:rPr>
              <a:t> </a:t>
            </a:r>
            <a:r>
              <a:rPr sz="1400" spc="-15" dirty="0">
                <a:latin typeface="RobotoRegular"/>
                <a:cs typeface="RobotoRegular"/>
              </a:rPr>
              <a:t>“Sudesh”]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>
              <a:latin typeface="RobotoRegular"/>
              <a:cs typeface="RobotoRegular"/>
            </a:endParaRPr>
          </a:p>
          <a:p>
            <a:pPr marL="59690">
              <a:lnSpc>
                <a:spcPct val="100000"/>
              </a:lnSpc>
            </a:pPr>
            <a:r>
              <a:rPr sz="1400" spc="-5" dirty="0">
                <a:latin typeface="RobotoRegular"/>
                <a:cs typeface="RobotoRegular"/>
              </a:rPr>
              <a:t>Height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[150, 145,</a:t>
            </a:r>
            <a:r>
              <a:rPr sz="1400" spc="-2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165]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>
              <a:latin typeface="RobotoRegular"/>
              <a:cs typeface="RobotoRegular"/>
            </a:endParaRPr>
          </a:p>
          <a:p>
            <a:pPr marL="59690">
              <a:lnSpc>
                <a:spcPct val="100000"/>
              </a:lnSpc>
            </a:pPr>
            <a:r>
              <a:rPr sz="1400" spc="-10" dirty="0">
                <a:latin typeface="RobotoRegular"/>
                <a:cs typeface="RobotoRegular"/>
              </a:rPr>
              <a:t>Weight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[56, 60,</a:t>
            </a:r>
            <a:r>
              <a:rPr sz="1400" spc="-1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65]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>
              <a:latin typeface="RobotoRegular"/>
              <a:cs typeface="RobotoRegular"/>
            </a:endParaRPr>
          </a:p>
          <a:p>
            <a:pPr marL="59690">
              <a:lnSpc>
                <a:spcPct val="100000"/>
              </a:lnSpc>
            </a:pPr>
            <a:r>
              <a:rPr sz="1400" spc="-5" dirty="0">
                <a:latin typeface="RobotoRegular"/>
                <a:cs typeface="RobotoRegular"/>
              </a:rPr>
              <a:t>Age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[23, 45,</a:t>
            </a:r>
            <a:r>
              <a:rPr sz="1400" spc="-2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58]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6048" y="1430909"/>
            <a:ext cx="4057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RobotoRegular"/>
                <a:cs typeface="RobotoRegular"/>
              </a:rPr>
              <a:t>Lists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68282" y="1739397"/>
            <a:ext cx="41275" cy="323215"/>
            <a:chOff x="2068280" y="1739396"/>
            <a:chExt cx="41275" cy="323215"/>
          </a:xfrm>
        </p:grpSpPr>
        <p:sp>
          <p:nvSpPr>
            <p:cNvPr id="6" name="object 6"/>
            <p:cNvSpPr/>
            <p:nvPr/>
          </p:nvSpPr>
          <p:spPr>
            <a:xfrm>
              <a:off x="2088775" y="17393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0"/>
                  </a:moveTo>
                  <a:lnTo>
                    <a:pt x="0" y="274649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73043" y="201404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4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73043" y="201404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4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30415" y="1930121"/>
            <a:ext cx="8890" cy="2474595"/>
          </a:xfrm>
          <a:custGeom>
            <a:avLst/>
            <a:gdLst/>
            <a:ahLst/>
            <a:cxnLst/>
            <a:rect l="l" t="t" r="r" b="b"/>
            <a:pathLst>
              <a:path w="8889" h="2474595">
                <a:moveTo>
                  <a:pt x="8699" y="0"/>
                </a:moveTo>
                <a:lnTo>
                  <a:pt x="0" y="247409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605" y="2165521"/>
            <a:ext cx="3234055" cy="1578637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730"/>
              </a:spcBef>
            </a:pPr>
            <a:r>
              <a:rPr sz="1400" spc="-5" dirty="0">
                <a:latin typeface="RobotoRegular"/>
                <a:cs typeface="RobotoRegular"/>
              </a:rPr>
              <a:t>Names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15" dirty="0">
                <a:latin typeface="RobotoRegular"/>
                <a:cs typeface="RobotoRegular"/>
              </a:rPr>
              <a:t>[“Ramesh”, “Suresh”,</a:t>
            </a:r>
            <a:r>
              <a:rPr sz="1400" spc="-20" dirty="0">
                <a:latin typeface="RobotoRegular"/>
                <a:cs typeface="RobotoRegular"/>
              </a:rPr>
              <a:t> </a:t>
            </a:r>
            <a:r>
              <a:rPr sz="1400" spc="-15" dirty="0">
                <a:latin typeface="RobotoRegular"/>
                <a:cs typeface="RobotoRegular"/>
              </a:rPr>
              <a:t>“Sudesh”]</a:t>
            </a:r>
            <a:endParaRPr sz="1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 dirty="0">
              <a:latin typeface="RobotoRegular"/>
              <a:cs typeface="RobotoRegular"/>
            </a:endParaRPr>
          </a:p>
          <a:p>
            <a:pPr marL="59690">
              <a:lnSpc>
                <a:spcPct val="100000"/>
              </a:lnSpc>
            </a:pPr>
            <a:r>
              <a:rPr sz="1400" spc="-5" dirty="0">
                <a:latin typeface="RobotoRegular"/>
                <a:cs typeface="RobotoRegular"/>
              </a:rPr>
              <a:t>Height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[150, 145,</a:t>
            </a:r>
            <a:r>
              <a:rPr sz="1400" spc="-2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165]</a:t>
            </a:r>
            <a:endParaRPr sz="1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 dirty="0">
              <a:latin typeface="RobotoRegular"/>
              <a:cs typeface="RobotoRegular"/>
            </a:endParaRPr>
          </a:p>
          <a:p>
            <a:pPr marL="59690">
              <a:lnSpc>
                <a:spcPct val="100000"/>
              </a:lnSpc>
            </a:pPr>
            <a:r>
              <a:rPr sz="1400" spc="-10" dirty="0">
                <a:latin typeface="RobotoRegular"/>
                <a:cs typeface="RobotoRegular"/>
              </a:rPr>
              <a:t>Weight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[56, 60,</a:t>
            </a:r>
            <a:r>
              <a:rPr sz="1400" spc="-1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65]</a:t>
            </a:r>
            <a:endParaRPr sz="1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 dirty="0">
              <a:latin typeface="RobotoRegular"/>
              <a:cs typeface="RobotoRegular"/>
            </a:endParaRPr>
          </a:p>
          <a:p>
            <a:pPr marL="59690">
              <a:lnSpc>
                <a:spcPct val="100000"/>
              </a:lnSpc>
            </a:pPr>
            <a:r>
              <a:rPr sz="1400" spc="-5" dirty="0">
                <a:latin typeface="RobotoRegular"/>
                <a:cs typeface="RobotoRegular"/>
              </a:rPr>
              <a:t>Age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[23, 45,</a:t>
            </a:r>
            <a:r>
              <a:rPr sz="1400" spc="-2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58]</a:t>
            </a:r>
            <a:endParaRPr sz="1400" dirty="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0244" y="3804458"/>
            <a:ext cx="730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RobotoRegular"/>
                <a:cs typeface="RobotoRegular"/>
              </a:rPr>
              <a:t>}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0244" y="1430910"/>
            <a:ext cx="3719195" cy="24186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63015" algn="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RobotoRegular"/>
                <a:cs typeface="RobotoRegular"/>
              </a:rPr>
              <a:t>Dictiona</a:t>
            </a:r>
            <a:r>
              <a:rPr sz="1400" spc="10" dirty="0">
                <a:solidFill>
                  <a:srgbClr val="0000FF"/>
                </a:solidFill>
                <a:latin typeface="RobotoRegular"/>
                <a:cs typeface="RobotoRegular"/>
              </a:rPr>
              <a:t>r</a:t>
            </a:r>
            <a:r>
              <a:rPr sz="1400" dirty="0">
                <a:solidFill>
                  <a:srgbClr val="0000FF"/>
                </a:solidFill>
                <a:latin typeface="RobotoRegular"/>
                <a:cs typeface="RobotoRegular"/>
              </a:rPr>
              <a:t>y</a:t>
            </a:r>
            <a:endParaRPr sz="1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RobotoRegular"/>
              <a:cs typeface="RobotoRegular"/>
            </a:endParaRPr>
          </a:p>
          <a:p>
            <a:pPr>
              <a:lnSpc>
                <a:spcPts val="1664"/>
              </a:lnSpc>
            </a:pPr>
            <a:r>
              <a:rPr sz="1400" spc="-10" dirty="0">
                <a:latin typeface="RobotoRegular"/>
                <a:cs typeface="RobotoRegular"/>
              </a:rPr>
              <a:t>employee_info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5" dirty="0">
                <a:latin typeface="RobotoRegular"/>
                <a:cs typeface="RobotoRegular"/>
              </a:rPr>
              <a:t> </a:t>
            </a:r>
            <a:r>
              <a:rPr sz="1400" dirty="0">
                <a:latin typeface="RobotoRegular"/>
                <a:cs typeface="RobotoRegular"/>
              </a:rPr>
              <a:t>{</a:t>
            </a:r>
          </a:p>
          <a:p>
            <a:pPr marL="456565">
              <a:lnSpc>
                <a:spcPts val="1664"/>
              </a:lnSpc>
            </a:pPr>
            <a:r>
              <a:rPr sz="1400" spc="-10" dirty="0">
                <a:latin typeface="RobotoRegular"/>
                <a:cs typeface="RobotoRegular"/>
              </a:rPr>
              <a:t>“names” </a:t>
            </a:r>
            <a:r>
              <a:rPr sz="1400" dirty="0">
                <a:latin typeface="RobotoRegular"/>
                <a:cs typeface="RobotoRegular"/>
              </a:rPr>
              <a:t>: </a:t>
            </a:r>
            <a:r>
              <a:rPr sz="1400" spc="-15" dirty="0">
                <a:latin typeface="RobotoRegular"/>
                <a:cs typeface="RobotoRegular"/>
              </a:rPr>
              <a:t>[“Ramesh”, “Suresh”,</a:t>
            </a:r>
            <a:r>
              <a:rPr sz="1400" spc="10" dirty="0">
                <a:latin typeface="RobotoRegular"/>
                <a:cs typeface="RobotoRegular"/>
              </a:rPr>
              <a:t> </a:t>
            </a:r>
            <a:r>
              <a:rPr sz="1400" spc="-15" dirty="0">
                <a:latin typeface="RobotoRegular"/>
                <a:cs typeface="RobotoRegular"/>
              </a:rPr>
              <a:t>“Sudesh”],</a:t>
            </a:r>
            <a:endParaRPr sz="1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 dirty="0">
              <a:latin typeface="RobotoRegular"/>
              <a:cs typeface="RobotoRegular"/>
            </a:endParaRPr>
          </a:p>
          <a:p>
            <a:pPr marR="1235710" algn="r">
              <a:lnSpc>
                <a:spcPct val="100000"/>
              </a:lnSpc>
              <a:tabLst>
                <a:tab pos="834390" algn="l"/>
              </a:tabLst>
            </a:pPr>
            <a:r>
              <a:rPr sz="1400" spc="-5" dirty="0">
                <a:latin typeface="RobotoRegular"/>
                <a:cs typeface="RobotoRegular"/>
              </a:rPr>
              <a:t>“height” </a:t>
            </a:r>
            <a:r>
              <a:rPr sz="1400" dirty="0">
                <a:latin typeface="RobotoRegular"/>
                <a:cs typeface="RobotoRegular"/>
              </a:rPr>
              <a:t>:	</a:t>
            </a:r>
            <a:r>
              <a:rPr sz="1400" spc="-5" dirty="0">
                <a:latin typeface="RobotoRegular"/>
                <a:cs typeface="RobotoRegular"/>
              </a:rPr>
              <a:t>[150, 145,</a:t>
            </a:r>
            <a:r>
              <a:rPr sz="1400" spc="-9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165],</a:t>
            </a:r>
            <a:endParaRPr sz="1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 dirty="0">
              <a:latin typeface="RobotoRegular"/>
              <a:cs typeface="RobotoRegular"/>
            </a:endParaRPr>
          </a:p>
          <a:p>
            <a:pPr marL="456565">
              <a:lnSpc>
                <a:spcPct val="100000"/>
              </a:lnSpc>
            </a:pPr>
            <a:r>
              <a:rPr sz="1400" spc="-5" dirty="0">
                <a:latin typeface="RobotoRegular"/>
                <a:cs typeface="RobotoRegular"/>
              </a:rPr>
              <a:t>“weight” </a:t>
            </a:r>
            <a:r>
              <a:rPr sz="1400" dirty="0">
                <a:latin typeface="RobotoRegular"/>
                <a:cs typeface="RobotoRegular"/>
              </a:rPr>
              <a:t>:  </a:t>
            </a:r>
            <a:r>
              <a:rPr sz="1400" spc="-5" dirty="0">
                <a:latin typeface="RobotoRegular"/>
                <a:cs typeface="RobotoRegular"/>
              </a:rPr>
              <a:t>[56, 60,</a:t>
            </a:r>
            <a:r>
              <a:rPr sz="1400" spc="-8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65],</a:t>
            </a:r>
            <a:endParaRPr sz="1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 dirty="0">
              <a:latin typeface="RobotoRegular"/>
              <a:cs typeface="RobotoRegular"/>
            </a:endParaRPr>
          </a:p>
          <a:p>
            <a:pPr marL="456565">
              <a:lnSpc>
                <a:spcPct val="100000"/>
              </a:lnSpc>
              <a:tabLst>
                <a:tab pos="1305560" algn="l"/>
              </a:tabLst>
            </a:pPr>
            <a:r>
              <a:rPr sz="1400" spc="-15" dirty="0">
                <a:latin typeface="RobotoRegular"/>
                <a:cs typeface="RobotoRegular"/>
              </a:rPr>
              <a:t>“age”</a:t>
            </a:r>
            <a:r>
              <a:rPr sz="1400" dirty="0">
                <a:latin typeface="RobotoRegular"/>
                <a:cs typeface="RobotoRegular"/>
              </a:rPr>
              <a:t> :	</a:t>
            </a:r>
            <a:r>
              <a:rPr sz="1400" spc="-5" dirty="0">
                <a:latin typeface="RobotoRegular"/>
                <a:cs typeface="RobotoRegular"/>
              </a:rPr>
              <a:t>[23, 45,</a:t>
            </a:r>
            <a:r>
              <a:rPr sz="1400" spc="-9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58]</a:t>
            </a:r>
            <a:endParaRPr sz="1400" dirty="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6048" y="1430909"/>
            <a:ext cx="4057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RobotoRegular"/>
                <a:cs typeface="RobotoRegular"/>
              </a:rPr>
              <a:t>Lists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68282" y="1739397"/>
            <a:ext cx="41275" cy="323215"/>
            <a:chOff x="2068280" y="1739396"/>
            <a:chExt cx="41275" cy="323215"/>
          </a:xfrm>
        </p:grpSpPr>
        <p:sp>
          <p:nvSpPr>
            <p:cNvPr id="9" name="object 9"/>
            <p:cNvSpPr/>
            <p:nvPr/>
          </p:nvSpPr>
          <p:spPr>
            <a:xfrm>
              <a:off x="2088775" y="17393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0"/>
                  </a:moveTo>
                  <a:lnTo>
                    <a:pt x="0" y="274649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73043" y="201404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4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73043" y="201404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4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856998" y="1734735"/>
            <a:ext cx="113274" cy="224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475</Words>
  <Application>Microsoft Office PowerPoint</Application>
  <PresentationFormat>On-screen Show (16:9)</PresentationFormat>
  <Paragraphs>93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Carlito</vt:lpstr>
      <vt:lpstr>Montserrat</vt:lpstr>
      <vt:lpstr>Roboto</vt:lpstr>
      <vt:lpstr>RobotoRegular</vt:lpstr>
      <vt:lpstr>Office Theme</vt:lpstr>
      <vt:lpstr>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Dictionary?</vt:lpstr>
      <vt:lpstr>Accessing elements of a Dictionary</vt:lpstr>
      <vt:lpstr>Accessing elements of a Dictionary</vt:lpstr>
      <vt:lpstr>Adding elements to a Dictionary</vt:lpstr>
      <vt:lpstr>Adding elements to a Dictionary</vt:lpstr>
      <vt:lpstr>Deleting element of a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</dc:title>
  <cp:lastModifiedBy>sk</cp:lastModifiedBy>
  <cp:revision>7</cp:revision>
  <dcterms:created xsi:type="dcterms:W3CDTF">2021-11-18T15:34:48Z</dcterms:created>
  <dcterms:modified xsi:type="dcterms:W3CDTF">2022-07-04T04:59:53Z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2021-11-18T00:00:00Z</vt:filetime>
  </property>
</Properties>
</file>