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11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117187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81739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576EF4-6DE2-41FF-B678-A03643A3EC25}"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462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15280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576EF4-6DE2-41FF-B678-A03643A3EC25}"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5748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94850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2407682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391891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341516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115736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44196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347498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288967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291112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1419752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2E6C10-5CC5-4A40-BBD2-12047BDE6891}" type="datetimeFigureOut">
              <a:rPr lang="en-IN" smtClean="0"/>
              <a:pPr/>
              <a:t>24-03-2022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576EF4-6DE2-41FF-B678-A03643A3EC25}" type="slidenum">
              <a:rPr lang="en-IN" smtClean="0"/>
              <a:pPr/>
              <a:t>‹#›</a:t>
            </a:fld>
            <a:endParaRPr lang="en-IN"/>
          </a:p>
        </p:txBody>
      </p:sp>
    </p:spTree>
    <p:extLst>
      <p:ext uri="{BB962C8B-B14F-4D97-AF65-F5344CB8AC3E}">
        <p14:creationId xmlns:p14="http://schemas.microsoft.com/office/powerpoint/2010/main" val="91123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2E6C10-5CC5-4A40-BBD2-12047BDE6891}" type="datetimeFigureOut">
              <a:rPr lang="en-IN" smtClean="0"/>
              <a:pPr/>
              <a:t>24-03-2022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576EF4-6DE2-41FF-B678-A03643A3EC25}" type="slidenum">
              <a:rPr lang="en-IN" smtClean="0"/>
              <a:pPr/>
              <a:t>‹#›</a:t>
            </a:fld>
            <a:endParaRPr lang="en-IN"/>
          </a:p>
        </p:txBody>
      </p:sp>
    </p:spTree>
    <p:extLst>
      <p:ext uri="{BB962C8B-B14F-4D97-AF65-F5344CB8AC3E}">
        <p14:creationId xmlns:p14="http://schemas.microsoft.com/office/powerpoint/2010/main" val="27592861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060D-0F63-42AF-BB5C-D71EF314B09D}"/>
              </a:ext>
            </a:extLst>
          </p:cNvPr>
          <p:cNvSpPr>
            <a:spLocks noGrp="1"/>
          </p:cNvSpPr>
          <p:nvPr>
            <p:ph type="ctrTitle"/>
          </p:nvPr>
        </p:nvSpPr>
        <p:spPr>
          <a:xfrm>
            <a:off x="1074186" y="2635166"/>
            <a:ext cx="11224470" cy="1392572"/>
          </a:xfrm>
        </p:spPr>
        <p:txBody>
          <a:bodyPr>
            <a:normAutofit fontScale="90000"/>
          </a:bodyPr>
          <a:lstStyle/>
          <a:p>
            <a:br>
              <a:rPr lang="en-IN" dirty="0"/>
            </a:br>
            <a:br>
              <a:rPr lang="en-IN" dirty="0"/>
            </a:br>
            <a:r>
              <a:rPr lang="en-IN" dirty="0"/>
              <a:t>								 </a:t>
            </a:r>
            <a:r>
              <a:rPr lang="en-IN" sz="4400" dirty="0"/>
              <a:t>CS6611 </a:t>
            </a:r>
            <a:br>
              <a:rPr lang="en-IN" sz="4400" dirty="0"/>
            </a:br>
            <a:r>
              <a:rPr lang="en-IN" sz="4400" dirty="0"/>
              <a:t>          Creative and Innovative Project</a:t>
            </a:r>
            <a:br>
              <a:rPr lang="en-IN" dirty="0"/>
            </a:br>
            <a:br>
              <a:rPr lang="en-IN" dirty="0"/>
            </a:br>
            <a:r>
              <a:rPr lang="en-IN" sz="2700" dirty="0">
                <a:solidFill>
                  <a:srgbClr val="FF0000"/>
                </a:solidFill>
              </a:rPr>
              <a:t>Topic: Data Security using Hybrid Cryptography and Steganography </a:t>
            </a:r>
            <a:r>
              <a:rPr lang="en-IN" dirty="0"/>
              <a:t>                             </a:t>
            </a:r>
            <a:br>
              <a:rPr lang="en-IN" dirty="0"/>
            </a:br>
            <a:r>
              <a:rPr lang="en-IN" dirty="0"/>
              <a:t>								</a:t>
            </a:r>
          </a:p>
        </p:txBody>
      </p:sp>
      <p:sp>
        <p:nvSpPr>
          <p:cNvPr id="3" name="Subtitle 2">
            <a:extLst>
              <a:ext uri="{FF2B5EF4-FFF2-40B4-BE49-F238E27FC236}">
                <a16:creationId xmlns:a16="http://schemas.microsoft.com/office/drawing/2014/main" id="{D1F64CE9-6371-4137-A181-0258800D4310}"/>
              </a:ext>
            </a:extLst>
          </p:cNvPr>
          <p:cNvSpPr>
            <a:spLocks noGrp="1"/>
          </p:cNvSpPr>
          <p:nvPr>
            <p:ph type="subTitle" idx="1"/>
          </p:nvPr>
        </p:nvSpPr>
        <p:spPr>
          <a:xfrm>
            <a:off x="2589213" y="4777379"/>
            <a:ext cx="8915399" cy="1632047"/>
          </a:xfrm>
        </p:spPr>
        <p:txBody>
          <a:bodyPr>
            <a:normAutofit/>
          </a:bodyPr>
          <a:lstStyle/>
          <a:p>
            <a:r>
              <a:rPr lang="en-IN" b="1" dirty="0">
                <a:solidFill>
                  <a:schemeClr val="tx1"/>
                </a:solidFill>
              </a:rPr>
              <a:t>Team Members:</a:t>
            </a:r>
          </a:p>
          <a:p>
            <a:r>
              <a:rPr lang="en-IN" b="1" dirty="0">
                <a:solidFill>
                  <a:schemeClr val="tx1"/>
                </a:solidFill>
              </a:rPr>
              <a:t>	G Vignesh</a:t>
            </a:r>
          </a:p>
          <a:p>
            <a:r>
              <a:rPr lang="en-IN" b="1" dirty="0">
                <a:solidFill>
                  <a:schemeClr val="tx1"/>
                </a:solidFill>
              </a:rPr>
              <a:t>	</a:t>
            </a:r>
            <a:r>
              <a:rPr lang="en-IN" b="1" dirty="0" err="1">
                <a:solidFill>
                  <a:schemeClr val="tx1"/>
                </a:solidFill>
              </a:rPr>
              <a:t>Dhamodaran</a:t>
            </a:r>
            <a:r>
              <a:rPr lang="en-IN" b="1" dirty="0">
                <a:solidFill>
                  <a:schemeClr val="tx1"/>
                </a:solidFill>
              </a:rPr>
              <a:t> S</a:t>
            </a:r>
          </a:p>
          <a:p>
            <a:r>
              <a:rPr lang="en-IN" b="1" dirty="0">
                <a:solidFill>
                  <a:schemeClr val="tx1"/>
                </a:solidFill>
              </a:rPr>
              <a:t>	</a:t>
            </a:r>
            <a:r>
              <a:rPr lang="en-IN" b="1" dirty="0" err="1">
                <a:solidFill>
                  <a:schemeClr val="tx1"/>
                </a:solidFill>
              </a:rPr>
              <a:t>Raghuraj</a:t>
            </a:r>
            <a:r>
              <a:rPr lang="en-IN" b="1" dirty="0">
                <a:solidFill>
                  <a:schemeClr val="tx1"/>
                </a:solidFill>
              </a:rPr>
              <a:t> SV</a:t>
            </a:r>
          </a:p>
          <a:p>
            <a:endParaRPr lang="en-IN" dirty="0"/>
          </a:p>
        </p:txBody>
      </p:sp>
    </p:spTree>
    <p:extLst>
      <p:ext uri="{BB962C8B-B14F-4D97-AF65-F5344CB8AC3E}">
        <p14:creationId xmlns:p14="http://schemas.microsoft.com/office/powerpoint/2010/main" val="215034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0BE7-307C-49E5-AE47-5C3EAEA51E14}"/>
              </a:ext>
            </a:extLst>
          </p:cNvPr>
          <p:cNvSpPr>
            <a:spLocks noGrp="1"/>
          </p:cNvSpPr>
          <p:nvPr>
            <p:ph type="title"/>
          </p:nvPr>
        </p:nvSpPr>
        <p:spPr>
          <a:xfrm>
            <a:off x="1803633" y="590554"/>
            <a:ext cx="9700979" cy="1280890"/>
          </a:xfrm>
        </p:spPr>
        <p:txBody>
          <a:bodyPr/>
          <a:lstStyle/>
          <a:p>
            <a:r>
              <a:rPr lang="en-IN" dirty="0"/>
              <a:t>System Architecture:</a:t>
            </a:r>
          </a:p>
        </p:txBody>
      </p:sp>
      <p:pic>
        <p:nvPicPr>
          <p:cNvPr id="7" name="Content Placeholder 6">
            <a:extLst>
              <a:ext uri="{FF2B5EF4-FFF2-40B4-BE49-F238E27FC236}">
                <a16:creationId xmlns:a16="http://schemas.microsoft.com/office/drawing/2014/main" id="{CB4A83D1-D882-40A5-8805-0B1DA97C4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4360" y="1409350"/>
            <a:ext cx="9001387" cy="4974672"/>
          </a:xfrm>
        </p:spPr>
      </p:pic>
    </p:spTree>
    <p:extLst>
      <p:ext uri="{BB962C8B-B14F-4D97-AF65-F5344CB8AC3E}">
        <p14:creationId xmlns:p14="http://schemas.microsoft.com/office/powerpoint/2010/main" val="377220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B2F9-296C-4ED8-BA5F-FCC24AE7D477}"/>
              </a:ext>
            </a:extLst>
          </p:cNvPr>
          <p:cNvSpPr>
            <a:spLocks noGrp="1"/>
          </p:cNvSpPr>
          <p:nvPr>
            <p:ph type="title"/>
          </p:nvPr>
        </p:nvSpPr>
        <p:spPr>
          <a:xfrm>
            <a:off x="1736521" y="624110"/>
            <a:ext cx="9768091" cy="1280890"/>
          </a:xfrm>
        </p:spPr>
        <p:txBody>
          <a:bodyPr/>
          <a:lstStyle/>
          <a:p>
            <a:r>
              <a:rPr lang="en-IN" dirty="0">
                <a:solidFill>
                  <a:srgbClr val="00B050"/>
                </a:solidFill>
              </a:rPr>
              <a:t>List of Modules:</a:t>
            </a:r>
          </a:p>
        </p:txBody>
      </p:sp>
      <p:sp>
        <p:nvSpPr>
          <p:cNvPr id="3" name="Content Placeholder 2">
            <a:extLst>
              <a:ext uri="{FF2B5EF4-FFF2-40B4-BE49-F238E27FC236}">
                <a16:creationId xmlns:a16="http://schemas.microsoft.com/office/drawing/2014/main" id="{963BAD28-0217-48F6-8557-54E1DBAE72F1}"/>
              </a:ext>
            </a:extLst>
          </p:cNvPr>
          <p:cNvSpPr>
            <a:spLocks noGrp="1"/>
          </p:cNvSpPr>
          <p:nvPr>
            <p:ph idx="1"/>
          </p:nvPr>
        </p:nvSpPr>
        <p:spPr>
          <a:xfrm>
            <a:off x="1736521" y="2133600"/>
            <a:ext cx="9768091" cy="3777622"/>
          </a:xfrm>
        </p:spPr>
        <p:txBody>
          <a:bodyPr>
            <a:normAutofit/>
          </a:bodyPr>
          <a:lstStyle/>
          <a:p>
            <a:r>
              <a:rPr lang="en-IN" sz="3600" dirty="0"/>
              <a:t>DATA PREPROCESSING</a:t>
            </a:r>
          </a:p>
          <a:p>
            <a:r>
              <a:rPr lang="en-IN" sz="3600" dirty="0"/>
              <a:t>CRYPTOGRAPHY ALGORITHM</a:t>
            </a:r>
          </a:p>
          <a:p>
            <a:r>
              <a:rPr lang="en-IN" sz="3600" dirty="0"/>
              <a:t>STEGANOGRAPHY AND TRANSFER</a:t>
            </a:r>
          </a:p>
          <a:p>
            <a:r>
              <a:rPr lang="en-IN" sz="3600" dirty="0"/>
              <a:t>DECRYPTION AND EXTRACTION</a:t>
            </a:r>
          </a:p>
        </p:txBody>
      </p:sp>
    </p:spTree>
    <p:extLst>
      <p:ext uri="{BB962C8B-B14F-4D97-AF65-F5344CB8AC3E}">
        <p14:creationId xmlns:p14="http://schemas.microsoft.com/office/powerpoint/2010/main" val="106370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6639-79F1-4713-BF34-2D4E987F0863}"/>
              </a:ext>
            </a:extLst>
          </p:cNvPr>
          <p:cNvSpPr>
            <a:spLocks noGrp="1"/>
          </p:cNvSpPr>
          <p:nvPr>
            <p:ph type="title"/>
          </p:nvPr>
        </p:nvSpPr>
        <p:spPr>
          <a:xfrm>
            <a:off x="1652631" y="624110"/>
            <a:ext cx="9851981" cy="1280890"/>
          </a:xfrm>
        </p:spPr>
        <p:txBody>
          <a:bodyPr/>
          <a:lstStyle/>
          <a:p>
            <a:r>
              <a:rPr lang="en-IN" dirty="0">
                <a:solidFill>
                  <a:srgbClr val="00B050"/>
                </a:solidFill>
              </a:rPr>
              <a:t>Data Pre-processing:</a:t>
            </a:r>
          </a:p>
        </p:txBody>
      </p:sp>
      <p:sp>
        <p:nvSpPr>
          <p:cNvPr id="3" name="Content Placeholder 2">
            <a:extLst>
              <a:ext uri="{FF2B5EF4-FFF2-40B4-BE49-F238E27FC236}">
                <a16:creationId xmlns:a16="http://schemas.microsoft.com/office/drawing/2014/main" id="{23EF0FAE-AC20-4704-BF04-3A80A72C5ED9}"/>
              </a:ext>
            </a:extLst>
          </p:cNvPr>
          <p:cNvSpPr>
            <a:spLocks noGrp="1"/>
          </p:cNvSpPr>
          <p:nvPr>
            <p:ph idx="1"/>
          </p:nvPr>
        </p:nvSpPr>
        <p:spPr>
          <a:xfrm>
            <a:off x="1652631" y="2133600"/>
            <a:ext cx="9851981" cy="3777622"/>
          </a:xfrm>
        </p:spPr>
        <p:txBody>
          <a:bodyPr/>
          <a:lstStyle/>
          <a:p>
            <a:r>
              <a:rPr lang="en-IN" dirty="0"/>
              <a:t>Data to be sent in encrypted manner is received from the user along the key/password going to be used to encryption.</a:t>
            </a:r>
          </a:p>
          <a:p>
            <a:r>
              <a:rPr lang="en-IN" dirty="0"/>
              <a:t>The data given the user in any format such as pdf or word is converted to a text sequence enabling us to make encryption.</a:t>
            </a:r>
          </a:p>
          <a:p>
            <a:r>
              <a:rPr lang="en-IN" dirty="0"/>
              <a:t>Key generation block is used to generate random keys for the cryptography algorithm , which is generally 16 bit long.</a:t>
            </a:r>
          </a:p>
          <a:p>
            <a:endParaRPr lang="en-IN" dirty="0"/>
          </a:p>
          <a:p>
            <a:endParaRPr lang="en-IN" dirty="0"/>
          </a:p>
          <a:p>
            <a:r>
              <a:rPr lang="en-IN" b="1" dirty="0"/>
              <a:t>Input: </a:t>
            </a:r>
            <a:r>
              <a:rPr lang="en-IN" dirty="0"/>
              <a:t>File to encrypted, password.</a:t>
            </a:r>
          </a:p>
          <a:p>
            <a:r>
              <a:rPr lang="en-IN" b="1" dirty="0"/>
              <a:t>Output: </a:t>
            </a:r>
            <a:r>
              <a:rPr lang="en-IN" dirty="0"/>
              <a:t>Processed text sequence and Keys for cryptography algorithm.</a:t>
            </a:r>
            <a:endParaRPr lang="en-IN" b="1" dirty="0"/>
          </a:p>
          <a:p>
            <a:endParaRPr lang="en-IN" dirty="0"/>
          </a:p>
        </p:txBody>
      </p:sp>
    </p:spTree>
    <p:extLst>
      <p:ext uri="{BB962C8B-B14F-4D97-AF65-F5344CB8AC3E}">
        <p14:creationId xmlns:p14="http://schemas.microsoft.com/office/powerpoint/2010/main" val="193674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3DC20-A159-47F2-84EC-D694B33268BB}"/>
              </a:ext>
            </a:extLst>
          </p:cNvPr>
          <p:cNvSpPr>
            <a:spLocks noGrp="1"/>
          </p:cNvSpPr>
          <p:nvPr>
            <p:ph type="title"/>
          </p:nvPr>
        </p:nvSpPr>
        <p:spPr>
          <a:xfrm>
            <a:off x="1736521" y="624110"/>
            <a:ext cx="9768091" cy="1280890"/>
          </a:xfrm>
        </p:spPr>
        <p:txBody>
          <a:bodyPr/>
          <a:lstStyle/>
          <a:p>
            <a:r>
              <a:rPr lang="en-IN" dirty="0">
                <a:solidFill>
                  <a:srgbClr val="00B050"/>
                </a:solidFill>
              </a:rPr>
              <a:t>Cryptography Algorithm:</a:t>
            </a:r>
          </a:p>
        </p:txBody>
      </p:sp>
      <p:sp>
        <p:nvSpPr>
          <p:cNvPr id="3" name="Content Placeholder 2">
            <a:extLst>
              <a:ext uri="{FF2B5EF4-FFF2-40B4-BE49-F238E27FC236}">
                <a16:creationId xmlns:a16="http://schemas.microsoft.com/office/drawing/2014/main" id="{78A92295-BE4B-4868-9D08-2D5527E11DCF}"/>
              </a:ext>
            </a:extLst>
          </p:cNvPr>
          <p:cNvSpPr>
            <a:spLocks noGrp="1"/>
          </p:cNvSpPr>
          <p:nvPr>
            <p:ph idx="1"/>
          </p:nvPr>
        </p:nvSpPr>
        <p:spPr>
          <a:xfrm>
            <a:off x="1736521" y="2133600"/>
            <a:ext cx="9768091" cy="3777622"/>
          </a:xfrm>
        </p:spPr>
        <p:txBody>
          <a:bodyPr/>
          <a:lstStyle/>
          <a:p>
            <a:r>
              <a:rPr lang="en-IN" dirty="0"/>
              <a:t>Three Cryptography algorithm such as blow fish, AES,RSA are implemented in this module in a cascading manner.</a:t>
            </a:r>
          </a:p>
          <a:p>
            <a:r>
              <a:rPr lang="en-IN" dirty="0"/>
              <a:t>First the text sequence is applied to Blow Fish algorithm along with the generated key to obtain a cipher text.</a:t>
            </a:r>
          </a:p>
          <a:p>
            <a:r>
              <a:rPr lang="en-IN" dirty="0"/>
              <a:t>The obtained ciphertext is based on to AES algorithm whose output cipher is passed to RSA to obtain a final cipher text in encrypted file.</a:t>
            </a:r>
          </a:p>
          <a:p>
            <a:endParaRPr lang="en-IN" dirty="0"/>
          </a:p>
          <a:p>
            <a:endParaRPr lang="en-IN" dirty="0"/>
          </a:p>
          <a:p>
            <a:r>
              <a:rPr lang="en-IN" b="1" dirty="0"/>
              <a:t>Input: </a:t>
            </a:r>
            <a:r>
              <a:rPr lang="en-IN" dirty="0"/>
              <a:t>Text sequence, keys</a:t>
            </a:r>
          </a:p>
          <a:p>
            <a:r>
              <a:rPr lang="en-IN" b="1" dirty="0"/>
              <a:t>Output</a:t>
            </a:r>
            <a:r>
              <a:rPr lang="en-IN" dirty="0"/>
              <a:t>: Encrypted files , keys.</a:t>
            </a:r>
          </a:p>
        </p:txBody>
      </p:sp>
    </p:spTree>
    <p:extLst>
      <p:ext uri="{BB962C8B-B14F-4D97-AF65-F5344CB8AC3E}">
        <p14:creationId xmlns:p14="http://schemas.microsoft.com/office/powerpoint/2010/main" val="1812456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23F1-4466-43D0-B25D-7530B7C27341}"/>
              </a:ext>
            </a:extLst>
          </p:cNvPr>
          <p:cNvSpPr>
            <a:spLocks noGrp="1"/>
          </p:cNvSpPr>
          <p:nvPr>
            <p:ph type="title"/>
          </p:nvPr>
        </p:nvSpPr>
        <p:spPr>
          <a:xfrm>
            <a:off x="1694577" y="624110"/>
            <a:ext cx="9810036" cy="1280890"/>
          </a:xfrm>
        </p:spPr>
        <p:txBody>
          <a:bodyPr/>
          <a:lstStyle/>
          <a:p>
            <a:r>
              <a:rPr lang="en-IN" dirty="0">
                <a:solidFill>
                  <a:srgbClr val="00B050"/>
                </a:solidFill>
              </a:rPr>
              <a:t>Steganography and Transfer:</a:t>
            </a:r>
          </a:p>
        </p:txBody>
      </p:sp>
      <p:sp>
        <p:nvSpPr>
          <p:cNvPr id="3" name="Content Placeholder 2">
            <a:extLst>
              <a:ext uri="{FF2B5EF4-FFF2-40B4-BE49-F238E27FC236}">
                <a16:creationId xmlns:a16="http://schemas.microsoft.com/office/drawing/2014/main" id="{C5485B9E-DFEA-4CFF-8A88-8E69493EE1D4}"/>
              </a:ext>
            </a:extLst>
          </p:cNvPr>
          <p:cNvSpPr>
            <a:spLocks noGrp="1"/>
          </p:cNvSpPr>
          <p:nvPr>
            <p:ph idx="1"/>
          </p:nvPr>
        </p:nvSpPr>
        <p:spPr>
          <a:xfrm>
            <a:off x="1694576" y="2133600"/>
            <a:ext cx="9810036" cy="3777622"/>
          </a:xfrm>
        </p:spPr>
        <p:txBody>
          <a:bodyPr/>
          <a:lstStyle/>
          <a:p>
            <a:r>
              <a:rPr lang="en-IN" dirty="0"/>
              <a:t>Least significant  bit steganography technic is used to with a selected cover image.</a:t>
            </a:r>
          </a:p>
          <a:p>
            <a:r>
              <a:rPr lang="en-IN" dirty="0"/>
              <a:t>The keys generated and used in crypto-algorithms are combined and hidden in the image using </a:t>
            </a:r>
            <a:r>
              <a:rPr lang="en-IN" dirty="0" err="1"/>
              <a:t>stego</a:t>
            </a:r>
            <a:r>
              <a:rPr lang="en-IN" dirty="0"/>
              <a:t> key which is obtained as password from the user.</a:t>
            </a:r>
          </a:p>
          <a:p>
            <a:r>
              <a:rPr lang="en-IN" dirty="0"/>
              <a:t>The </a:t>
            </a:r>
            <a:r>
              <a:rPr lang="en-IN" dirty="0" err="1"/>
              <a:t>stegano</a:t>
            </a:r>
            <a:r>
              <a:rPr lang="en-IN" dirty="0"/>
              <a:t>-image where the keys are hidden in the least significant bit of the image along with the encrypted file is send to the receiver in email.</a:t>
            </a:r>
          </a:p>
          <a:p>
            <a:endParaRPr lang="en-IN" dirty="0"/>
          </a:p>
          <a:p>
            <a:endParaRPr lang="en-IN" dirty="0"/>
          </a:p>
          <a:p>
            <a:r>
              <a:rPr lang="en-IN" b="1" dirty="0"/>
              <a:t>Input: </a:t>
            </a:r>
            <a:r>
              <a:rPr lang="en-IN" dirty="0"/>
              <a:t>Encrypted files, keys.</a:t>
            </a:r>
            <a:endParaRPr lang="en-IN" b="1" dirty="0"/>
          </a:p>
          <a:p>
            <a:r>
              <a:rPr lang="en-IN" b="1" dirty="0"/>
              <a:t>Output: </a:t>
            </a:r>
            <a:r>
              <a:rPr lang="en-IN" dirty="0"/>
              <a:t>Encrypted Files, </a:t>
            </a:r>
            <a:r>
              <a:rPr lang="en-IN" dirty="0" err="1"/>
              <a:t>stegano</a:t>
            </a:r>
            <a:r>
              <a:rPr lang="en-IN" dirty="0"/>
              <a:t>-image , password.</a:t>
            </a:r>
            <a:endParaRPr lang="en-IN" b="1" dirty="0"/>
          </a:p>
        </p:txBody>
      </p:sp>
    </p:spTree>
    <p:extLst>
      <p:ext uri="{BB962C8B-B14F-4D97-AF65-F5344CB8AC3E}">
        <p14:creationId xmlns:p14="http://schemas.microsoft.com/office/powerpoint/2010/main" val="906919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A364-3B0A-4FE0-B81D-DDA97AF39C9E}"/>
              </a:ext>
            </a:extLst>
          </p:cNvPr>
          <p:cNvSpPr>
            <a:spLocks noGrp="1"/>
          </p:cNvSpPr>
          <p:nvPr>
            <p:ph type="title"/>
          </p:nvPr>
        </p:nvSpPr>
        <p:spPr>
          <a:xfrm>
            <a:off x="1736521" y="624110"/>
            <a:ext cx="9768091" cy="1280890"/>
          </a:xfrm>
        </p:spPr>
        <p:txBody>
          <a:bodyPr/>
          <a:lstStyle/>
          <a:p>
            <a:r>
              <a:rPr lang="en-IN" dirty="0">
                <a:solidFill>
                  <a:srgbClr val="00B050"/>
                </a:solidFill>
              </a:rPr>
              <a:t>Decryption and Extraction:</a:t>
            </a:r>
          </a:p>
        </p:txBody>
      </p:sp>
      <p:sp>
        <p:nvSpPr>
          <p:cNvPr id="3" name="Content Placeholder 2">
            <a:extLst>
              <a:ext uri="{FF2B5EF4-FFF2-40B4-BE49-F238E27FC236}">
                <a16:creationId xmlns:a16="http://schemas.microsoft.com/office/drawing/2014/main" id="{B451D001-8D24-4403-8ED0-D9C05AD6C2F4}"/>
              </a:ext>
            </a:extLst>
          </p:cNvPr>
          <p:cNvSpPr>
            <a:spLocks noGrp="1"/>
          </p:cNvSpPr>
          <p:nvPr>
            <p:ph idx="1"/>
          </p:nvPr>
        </p:nvSpPr>
        <p:spPr>
          <a:xfrm>
            <a:off x="1736521" y="2133600"/>
            <a:ext cx="9768091" cy="3777622"/>
          </a:xfrm>
        </p:spPr>
        <p:txBody>
          <a:bodyPr/>
          <a:lstStyle/>
          <a:p>
            <a:r>
              <a:rPr lang="en-IN" dirty="0"/>
              <a:t>The </a:t>
            </a:r>
            <a:r>
              <a:rPr lang="en-IN" dirty="0" err="1"/>
              <a:t>Stegano</a:t>
            </a:r>
            <a:r>
              <a:rPr lang="en-IN" dirty="0"/>
              <a:t>-image obtained from the </a:t>
            </a:r>
          </a:p>
        </p:txBody>
      </p:sp>
    </p:spTree>
    <p:extLst>
      <p:ext uri="{BB962C8B-B14F-4D97-AF65-F5344CB8AC3E}">
        <p14:creationId xmlns:p14="http://schemas.microsoft.com/office/powerpoint/2010/main" val="2004856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6E97-6D01-47D7-9D6C-D7E07AD38E0F}"/>
              </a:ext>
            </a:extLst>
          </p:cNvPr>
          <p:cNvSpPr>
            <a:spLocks noGrp="1"/>
          </p:cNvSpPr>
          <p:nvPr>
            <p:ph type="title"/>
          </p:nvPr>
        </p:nvSpPr>
        <p:spPr>
          <a:xfrm>
            <a:off x="1719744" y="624110"/>
            <a:ext cx="9784868" cy="1280890"/>
          </a:xfrm>
        </p:spPr>
        <p:txBody>
          <a:bodyPr>
            <a:normAutofit fontScale="90000"/>
          </a:bodyPr>
          <a:lstStyle/>
          <a:p>
            <a:r>
              <a:rPr lang="en-IN" b="1" dirty="0">
                <a:solidFill>
                  <a:srgbClr val="00B050"/>
                </a:solidFill>
              </a:rPr>
              <a:t>Evaluation metrics:</a:t>
            </a:r>
            <a:br>
              <a:rPr lang="en-IN" b="1" dirty="0">
                <a:solidFill>
                  <a:srgbClr val="00B050"/>
                </a:solidFill>
              </a:rPr>
            </a:br>
            <a:br>
              <a:rPr lang="en-IN" b="1" dirty="0">
                <a:solidFill>
                  <a:srgbClr val="00B050"/>
                </a:solidFill>
              </a:rPr>
            </a:br>
            <a:r>
              <a:rPr lang="en-US" sz="2700" dirty="0"/>
              <a:t>The Hybrid Crypto-system implemented in Python was tested against different file types of varying sizes </a:t>
            </a:r>
            <a:endParaRPr lang="en-IN" sz="2700" dirty="0"/>
          </a:p>
        </p:txBody>
      </p:sp>
      <p:pic>
        <p:nvPicPr>
          <p:cNvPr id="4" name="Picture 3">
            <a:extLst>
              <a:ext uri="{FF2B5EF4-FFF2-40B4-BE49-F238E27FC236}">
                <a16:creationId xmlns:a16="http://schemas.microsoft.com/office/drawing/2014/main" id="{33E6CD7C-4A81-4675-9D48-0837481E42A0}"/>
              </a:ext>
            </a:extLst>
          </p:cNvPr>
          <p:cNvPicPr>
            <a:picLocks noChangeAspect="1"/>
          </p:cNvPicPr>
          <p:nvPr/>
        </p:nvPicPr>
        <p:blipFill>
          <a:blip r:embed="rId2"/>
          <a:stretch>
            <a:fillRect/>
          </a:stretch>
        </p:blipFill>
        <p:spPr>
          <a:xfrm>
            <a:off x="1602296" y="2547937"/>
            <a:ext cx="9722841" cy="2846184"/>
          </a:xfrm>
          <a:prstGeom prst="rect">
            <a:avLst/>
          </a:prstGeom>
        </p:spPr>
      </p:pic>
    </p:spTree>
    <p:extLst>
      <p:ext uri="{BB962C8B-B14F-4D97-AF65-F5344CB8AC3E}">
        <p14:creationId xmlns:p14="http://schemas.microsoft.com/office/powerpoint/2010/main" val="396290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04F4-23D4-4404-B150-6A9C095A6EE8}"/>
              </a:ext>
            </a:extLst>
          </p:cNvPr>
          <p:cNvSpPr>
            <a:spLocks noGrp="1"/>
          </p:cNvSpPr>
          <p:nvPr>
            <p:ph type="title"/>
          </p:nvPr>
        </p:nvSpPr>
        <p:spPr>
          <a:xfrm>
            <a:off x="1770078" y="624110"/>
            <a:ext cx="9734534" cy="1280890"/>
          </a:xfrm>
        </p:spPr>
        <p:txBody>
          <a:bodyPr>
            <a:normAutofit/>
          </a:bodyPr>
          <a:lstStyle/>
          <a:p>
            <a:r>
              <a:rPr lang="en-US" sz="2000" dirty="0"/>
              <a:t>Testing two existing systems - one Hybrid (AES-RSA) and one Standalone (Blowfish) with the Proposed Cryptosystem gives the following results</a:t>
            </a:r>
            <a:r>
              <a:rPr lang="en-US" dirty="0"/>
              <a:t>.</a:t>
            </a:r>
            <a:endParaRPr lang="en-IN" dirty="0"/>
          </a:p>
        </p:txBody>
      </p:sp>
      <p:pic>
        <p:nvPicPr>
          <p:cNvPr id="4" name="Picture 3">
            <a:extLst>
              <a:ext uri="{FF2B5EF4-FFF2-40B4-BE49-F238E27FC236}">
                <a16:creationId xmlns:a16="http://schemas.microsoft.com/office/drawing/2014/main" id="{62ECB5B9-CFD5-49E5-83D2-0145F1391ED7}"/>
              </a:ext>
            </a:extLst>
          </p:cNvPr>
          <p:cNvPicPr>
            <a:picLocks noChangeAspect="1"/>
          </p:cNvPicPr>
          <p:nvPr/>
        </p:nvPicPr>
        <p:blipFill>
          <a:blip r:embed="rId2"/>
          <a:stretch>
            <a:fillRect/>
          </a:stretch>
        </p:blipFill>
        <p:spPr>
          <a:xfrm>
            <a:off x="1937857" y="2014537"/>
            <a:ext cx="9328558" cy="3882924"/>
          </a:xfrm>
          <a:prstGeom prst="rect">
            <a:avLst/>
          </a:prstGeom>
        </p:spPr>
      </p:pic>
    </p:spTree>
    <p:extLst>
      <p:ext uri="{BB962C8B-B14F-4D97-AF65-F5344CB8AC3E}">
        <p14:creationId xmlns:p14="http://schemas.microsoft.com/office/powerpoint/2010/main" val="1076286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33EA-734A-42BA-9179-4DA94640475C}"/>
              </a:ext>
            </a:extLst>
          </p:cNvPr>
          <p:cNvSpPr>
            <a:spLocks noGrp="1"/>
          </p:cNvSpPr>
          <p:nvPr>
            <p:ph type="title"/>
          </p:nvPr>
        </p:nvSpPr>
        <p:spPr>
          <a:xfrm>
            <a:off x="2021747" y="624110"/>
            <a:ext cx="9482865" cy="1280890"/>
          </a:xfrm>
        </p:spPr>
        <p:txBody>
          <a:bodyPr>
            <a:normAutofit fontScale="90000"/>
          </a:bodyPr>
          <a:lstStyle/>
          <a:p>
            <a:r>
              <a:rPr lang="en-US" sz="2800" dirty="0"/>
              <a:t>The Aggregate results of the comparison testing is given below</a:t>
            </a:r>
            <a:r>
              <a:rPr lang="en-US" dirty="0"/>
              <a:t>.</a:t>
            </a:r>
            <a:br>
              <a:rPr lang="en-US" dirty="0"/>
            </a:br>
            <a:endParaRPr lang="en-IN" dirty="0"/>
          </a:p>
        </p:txBody>
      </p:sp>
      <p:pic>
        <p:nvPicPr>
          <p:cNvPr id="5" name="Content Placeholder 4">
            <a:extLst>
              <a:ext uri="{FF2B5EF4-FFF2-40B4-BE49-F238E27FC236}">
                <a16:creationId xmlns:a16="http://schemas.microsoft.com/office/drawing/2014/main" id="{7872FF5F-5F26-4744-B324-18521F74A6DC}"/>
              </a:ext>
            </a:extLst>
          </p:cNvPr>
          <p:cNvPicPr>
            <a:picLocks noGrp="1" noChangeAspect="1"/>
          </p:cNvPicPr>
          <p:nvPr>
            <p:ph idx="1"/>
          </p:nvPr>
        </p:nvPicPr>
        <p:blipFill rotWithShape="1">
          <a:blip r:embed="rId2"/>
          <a:srcRect r="36253"/>
          <a:stretch/>
        </p:blipFill>
        <p:spPr>
          <a:xfrm>
            <a:off x="2021747" y="1652631"/>
            <a:ext cx="8758106" cy="3300371"/>
          </a:xfrm>
        </p:spPr>
      </p:pic>
      <p:sp>
        <p:nvSpPr>
          <p:cNvPr id="8" name="TextBox 7">
            <a:extLst>
              <a:ext uri="{FF2B5EF4-FFF2-40B4-BE49-F238E27FC236}">
                <a16:creationId xmlns:a16="http://schemas.microsoft.com/office/drawing/2014/main" id="{360A5934-E7C8-47CA-9E1A-9D83C84ACBFB}"/>
              </a:ext>
            </a:extLst>
          </p:cNvPr>
          <p:cNvSpPr txBox="1"/>
          <p:nvPr/>
        </p:nvSpPr>
        <p:spPr>
          <a:xfrm>
            <a:off x="1937859" y="5033561"/>
            <a:ext cx="9357030" cy="1200329"/>
          </a:xfrm>
          <a:prstGeom prst="rect">
            <a:avLst/>
          </a:prstGeom>
          <a:noFill/>
        </p:spPr>
        <p:txBody>
          <a:bodyPr wrap="square" rtlCol="0">
            <a:spAutoFit/>
          </a:bodyPr>
          <a:lstStyle/>
          <a:p>
            <a:r>
              <a:rPr lang="en-US" dirty="0"/>
              <a:t>The results of the Comparison test shows that the Proposed System has a significantly higher Decryption Time, compared to the other two, indicating that the Proposed System is hard to break and will take higher computing power and time to break than the other two, making is highly secured. </a:t>
            </a:r>
            <a:endParaRPr lang="en-IN" dirty="0"/>
          </a:p>
        </p:txBody>
      </p:sp>
    </p:spTree>
    <p:extLst>
      <p:ext uri="{BB962C8B-B14F-4D97-AF65-F5344CB8AC3E}">
        <p14:creationId xmlns:p14="http://schemas.microsoft.com/office/powerpoint/2010/main" val="190133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93283A-2734-4E8B-A442-30B2702006B8}"/>
              </a:ext>
            </a:extLst>
          </p:cNvPr>
          <p:cNvSpPr txBox="1"/>
          <p:nvPr/>
        </p:nvSpPr>
        <p:spPr>
          <a:xfrm>
            <a:off x="1812022" y="558397"/>
            <a:ext cx="9647339" cy="6740307"/>
          </a:xfrm>
          <a:prstGeom prst="rect">
            <a:avLst/>
          </a:prstGeom>
          <a:noFill/>
        </p:spPr>
        <p:txBody>
          <a:bodyPr wrap="square" rtlCol="0">
            <a:spAutoFit/>
          </a:bodyPr>
          <a:lstStyle/>
          <a:p>
            <a:r>
              <a:rPr lang="en-IN" dirty="0">
                <a:solidFill>
                  <a:srgbClr val="00B050"/>
                </a:solidFill>
              </a:rPr>
              <a:t>Reference Papers:</a:t>
            </a:r>
          </a:p>
          <a:p>
            <a:endParaRPr lang="en-IN" dirty="0">
              <a:solidFill>
                <a:srgbClr val="00B050"/>
              </a:solidFill>
            </a:endParaRPr>
          </a:p>
          <a:p>
            <a:endParaRPr lang="en-IN" dirty="0">
              <a:solidFill>
                <a:srgbClr val="00B050"/>
              </a:solidFill>
            </a:endParaRPr>
          </a:p>
          <a:p>
            <a:r>
              <a:rPr lang="en-IN" b="1" dirty="0"/>
              <a:t>1.Secure File Storage Using Hybrid Cryptography</a:t>
            </a:r>
            <a:r>
              <a:rPr lang="en-IN" dirty="0"/>
              <a:t>: 2021 6th International Conference on Communication and Electronics Systems (ICCES)</a:t>
            </a:r>
          </a:p>
          <a:p>
            <a:r>
              <a:rPr lang="en-IN" dirty="0"/>
              <a:t>Authors: </a:t>
            </a:r>
            <a:r>
              <a:rPr lang="en-IN" dirty="0" err="1"/>
              <a:t>Putta</a:t>
            </a:r>
            <a:r>
              <a:rPr lang="en-IN" dirty="0"/>
              <a:t> Bharathi, Gayathri Annam, Jaya Bindu, Kandi Vamsi, Krishna </a:t>
            </a:r>
            <a:r>
              <a:rPr lang="en-IN" dirty="0" err="1"/>
              <a:t>Duggana</a:t>
            </a:r>
            <a:r>
              <a:rPr lang="en-IN" dirty="0"/>
              <a:t> and Anjali T.</a:t>
            </a:r>
          </a:p>
          <a:p>
            <a:endParaRPr lang="en-IN" dirty="0"/>
          </a:p>
          <a:p>
            <a:r>
              <a:rPr lang="en-IN" b="1" dirty="0"/>
              <a:t>2.An Efficient Algorithm for Confidentiality, Integrity and Authentication Using Hybrid Cryptography and Steganography 2019 :</a:t>
            </a:r>
          </a:p>
          <a:p>
            <a:r>
              <a:rPr lang="en-IN" dirty="0"/>
              <a:t>International Conference on Electrical, Computer and Communication Engineering ( ECCE), 7­9 February, 2019</a:t>
            </a:r>
          </a:p>
          <a:p>
            <a:r>
              <a:rPr lang="en-IN" dirty="0"/>
              <a:t>Authors: Chitra Biswas, </a:t>
            </a:r>
            <a:r>
              <a:rPr lang="en-IN" dirty="0" err="1"/>
              <a:t>Udayan</a:t>
            </a:r>
            <a:r>
              <a:rPr lang="en-IN" dirty="0"/>
              <a:t> Das Gupta and Md. </a:t>
            </a:r>
            <a:r>
              <a:rPr lang="en-IN" dirty="0" err="1"/>
              <a:t>Mokammel</a:t>
            </a:r>
            <a:r>
              <a:rPr lang="en-IN" dirty="0"/>
              <a:t> Haque</a:t>
            </a:r>
          </a:p>
          <a:p>
            <a:endParaRPr lang="en-IN" dirty="0"/>
          </a:p>
          <a:p>
            <a:r>
              <a:rPr lang="en-IN" b="1" dirty="0"/>
              <a:t>3.Hybrid Implementation of </a:t>
            </a:r>
            <a:r>
              <a:rPr lang="en-IN" b="1" dirty="0" err="1"/>
              <a:t>Twofish</a:t>
            </a:r>
            <a:r>
              <a:rPr lang="en-IN" b="1" dirty="0"/>
              <a:t>, AES, </a:t>
            </a:r>
            <a:r>
              <a:rPr lang="en-IN" b="1" dirty="0" err="1"/>
              <a:t>ElGamal</a:t>
            </a:r>
            <a:r>
              <a:rPr lang="en-IN" b="1" dirty="0"/>
              <a:t> and RSA Cryptosystems: </a:t>
            </a:r>
          </a:p>
          <a:p>
            <a:r>
              <a:rPr lang="en-IN" dirty="0"/>
              <a:t>2020 IEEE </a:t>
            </a:r>
            <a:r>
              <a:rPr lang="en-IN" dirty="0" err="1"/>
              <a:t>East­West</a:t>
            </a:r>
            <a:r>
              <a:rPr lang="en-IN" dirty="0"/>
              <a:t> Design &amp;amp; Test Symposium (EWDTS)</a:t>
            </a:r>
          </a:p>
          <a:p>
            <a:r>
              <a:rPr lang="en-IN" dirty="0"/>
              <a:t> Authors: </a:t>
            </a:r>
            <a:r>
              <a:rPr lang="en-IN" dirty="0" err="1"/>
              <a:t>Elza</a:t>
            </a:r>
            <a:r>
              <a:rPr lang="en-IN" dirty="0"/>
              <a:t> </a:t>
            </a:r>
            <a:r>
              <a:rPr lang="en-IN" dirty="0" err="1"/>
              <a:t>Jintcharadze</a:t>
            </a:r>
            <a:r>
              <a:rPr lang="en-IN" dirty="0"/>
              <a:t> Maksim </a:t>
            </a:r>
            <a:r>
              <a:rPr lang="en-IN" dirty="0" err="1"/>
              <a:t>Iavich</a:t>
            </a:r>
            <a:endParaRPr lang="en-IN" dirty="0"/>
          </a:p>
          <a:p>
            <a:endParaRPr lang="en-IN" dirty="0"/>
          </a:p>
          <a:p>
            <a:r>
              <a:rPr lang="en-US" b="1" dirty="0"/>
              <a:t>4. Exploring LSB Steganography Possibilities in RGB Images: </a:t>
            </a:r>
          </a:p>
          <a:p>
            <a:r>
              <a:rPr lang="en-US" dirty="0"/>
              <a:t>2021 12th International Conference on Computing Communication and Networking</a:t>
            </a:r>
          </a:p>
          <a:p>
            <a:r>
              <a:rPr lang="en-US" dirty="0"/>
              <a:t>Technologies </a:t>
            </a:r>
          </a:p>
          <a:p>
            <a:r>
              <a:rPr lang="en-US" dirty="0"/>
              <a:t>Authors: </a:t>
            </a:r>
            <a:r>
              <a:rPr lang="en-US" dirty="0" err="1"/>
              <a:t>Rutvik</a:t>
            </a:r>
            <a:r>
              <a:rPr lang="en-US" dirty="0"/>
              <a:t> </a:t>
            </a:r>
            <a:r>
              <a:rPr lang="en-US" dirty="0" err="1"/>
              <a:t>Dumre</a:t>
            </a:r>
            <a:r>
              <a:rPr lang="en-US" dirty="0"/>
              <a:t> and </a:t>
            </a:r>
            <a:r>
              <a:rPr lang="en-US" dirty="0" err="1"/>
              <a:t>Aashka</a:t>
            </a:r>
            <a:r>
              <a:rPr lang="en-US" dirty="0"/>
              <a:t> Dave</a:t>
            </a:r>
            <a:endParaRPr lang="en-IN" dirty="0"/>
          </a:p>
          <a:p>
            <a:endParaRPr lang="en-IN" dirty="0"/>
          </a:p>
          <a:p>
            <a:endParaRPr lang="en-IN" dirty="0"/>
          </a:p>
        </p:txBody>
      </p:sp>
    </p:spTree>
    <p:extLst>
      <p:ext uri="{BB962C8B-B14F-4D97-AF65-F5344CB8AC3E}">
        <p14:creationId xmlns:p14="http://schemas.microsoft.com/office/powerpoint/2010/main" val="41599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B55C-C608-4E58-941E-AE636F6B48B9}"/>
              </a:ext>
            </a:extLst>
          </p:cNvPr>
          <p:cNvSpPr>
            <a:spLocks noGrp="1"/>
          </p:cNvSpPr>
          <p:nvPr>
            <p:ph type="title"/>
          </p:nvPr>
        </p:nvSpPr>
        <p:spPr>
          <a:xfrm>
            <a:off x="1759789" y="624110"/>
            <a:ext cx="9744823" cy="1280890"/>
          </a:xfrm>
        </p:spPr>
        <p:txBody>
          <a:bodyPr/>
          <a:lstStyle/>
          <a:p>
            <a:r>
              <a:rPr lang="en-IN" dirty="0"/>
              <a:t>Abstract:</a:t>
            </a:r>
          </a:p>
        </p:txBody>
      </p:sp>
      <p:sp>
        <p:nvSpPr>
          <p:cNvPr id="3" name="Content Placeholder 2">
            <a:extLst>
              <a:ext uri="{FF2B5EF4-FFF2-40B4-BE49-F238E27FC236}">
                <a16:creationId xmlns:a16="http://schemas.microsoft.com/office/drawing/2014/main" id="{44E50399-7B3D-4B8B-AA9A-E71331EF5F92}"/>
              </a:ext>
            </a:extLst>
          </p:cNvPr>
          <p:cNvSpPr>
            <a:spLocks noGrp="1"/>
          </p:cNvSpPr>
          <p:nvPr>
            <p:ph idx="1"/>
          </p:nvPr>
        </p:nvSpPr>
        <p:spPr>
          <a:xfrm>
            <a:off x="1759789" y="1468073"/>
            <a:ext cx="9744823" cy="4613945"/>
          </a:xfrm>
        </p:spPr>
        <p:txBody>
          <a:bodyPr/>
          <a:lstStyle/>
          <a:p>
            <a:r>
              <a:rPr lang="en-US" dirty="0"/>
              <a:t>Security of Data is one of the most important aspects of one’s digital presence. With the advent of new and sophisticated technologies, existing data security systems are becoming less efficient in protecting data. Advanced data security protocols used in various applications like WhatsApp and Telegram are becoming inadequate to protect the privacy of an individual.</a:t>
            </a:r>
          </a:p>
          <a:p>
            <a:pPr marL="0" indent="0">
              <a:buNone/>
            </a:pPr>
            <a:endParaRPr lang="en-US" dirty="0"/>
          </a:p>
          <a:p>
            <a:r>
              <a:rPr lang="en-US" dirty="0"/>
              <a:t> With advancements in Hardware, the time required to break a cryptographic system is becoming even lesser than earlier. Thus the requirement of a multi-layered encryption protocol that utilizes multiple advanced cryptographic algorithms implemented in a cascading manner is ever more necessary. In this project, data will be encrypted using multiple algorithms like AES, RSA, and Blowfish. The keys that will be used for encryption will also be secured similarly. Multi-layered encryption protocols are not widely used in current systems</a:t>
            </a:r>
            <a:endParaRPr lang="en-IN" dirty="0"/>
          </a:p>
        </p:txBody>
      </p:sp>
    </p:spTree>
    <p:extLst>
      <p:ext uri="{BB962C8B-B14F-4D97-AF65-F5344CB8AC3E}">
        <p14:creationId xmlns:p14="http://schemas.microsoft.com/office/powerpoint/2010/main" val="238339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A9AF6-C377-440C-8411-BA98776F83C7}"/>
              </a:ext>
            </a:extLst>
          </p:cNvPr>
          <p:cNvSpPr txBox="1"/>
          <p:nvPr/>
        </p:nvSpPr>
        <p:spPr>
          <a:xfrm>
            <a:off x="1717685" y="849899"/>
            <a:ext cx="9857064" cy="5078313"/>
          </a:xfrm>
          <a:prstGeom prst="rect">
            <a:avLst/>
          </a:prstGeom>
          <a:noFill/>
        </p:spPr>
        <p:txBody>
          <a:bodyPr wrap="square" rtlCol="0">
            <a:spAutoFit/>
          </a:bodyPr>
          <a:lstStyle/>
          <a:p>
            <a:r>
              <a:rPr lang="en-IN" b="1" dirty="0"/>
              <a:t>5.Combined Cryptography and Steganography for Enhanced Security in Suboptimal Images: </a:t>
            </a:r>
            <a:r>
              <a:rPr lang="en-IN" dirty="0"/>
              <a:t>2020 International Conference on Artificial Intelligence and Signal Processing (AISP)</a:t>
            </a:r>
          </a:p>
          <a:p>
            <a:r>
              <a:rPr lang="en-IN" dirty="0"/>
              <a:t>AUTHORS:S. Joseph Gladwin and </a:t>
            </a:r>
            <a:r>
              <a:rPr lang="en-IN" dirty="0" err="1"/>
              <a:t>Pasumarthi</a:t>
            </a:r>
            <a:r>
              <a:rPr lang="en-IN" dirty="0"/>
              <a:t> Lakshmi </a:t>
            </a:r>
            <a:r>
              <a:rPr lang="en-IN" dirty="0" err="1"/>
              <a:t>Gowthami</a:t>
            </a:r>
            <a:endParaRPr lang="en-IN" dirty="0"/>
          </a:p>
          <a:p>
            <a:endParaRPr lang="en-IN" dirty="0"/>
          </a:p>
          <a:p>
            <a:r>
              <a:rPr lang="en-IN" b="1" dirty="0"/>
              <a:t>6.Enhancing Data Security by using Hybrid Cryptographic Algorithm</a:t>
            </a:r>
          </a:p>
          <a:p>
            <a:r>
              <a:rPr lang="en-IN" dirty="0"/>
              <a:t>Authors, Publication &amp; Year: Jigar Chauhan, </a:t>
            </a:r>
            <a:r>
              <a:rPr lang="en-IN" dirty="0" err="1"/>
              <a:t>Neekhil</a:t>
            </a:r>
            <a:r>
              <a:rPr lang="en-IN" dirty="0"/>
              <a:t> </a:t>
            </a:r>
            <a:r>
              <a:rPr lang="en-IN" dirty="0" err="1"/>
              <a:t>Dedhia</a:t>
            </a:r>
            <a:r>
              <a:rPr lang="en-IN" dirty="0"/>
              <a:t>, </a:t>
            </a:r>
            <a:r>
              <a:rPr lang="en-IN" dirty="0" err="1"/>
              <a:t>BhagyashriKulkarni</a:t>
            </a:r>
            <a:r>
              <a:rPr lang="en-IN" dirty="0"/>
              <a:t> ‐ IJESIT, 2013</a:t>
            </a:r>
          </a:p>
          <a:p>
            <a:endParaRPr lang="en-IN" dirty="0"/>
          </a:p>
          <a:p>
            <a:r>
              <a:rPr lang="en-IN" b="1" dirty="0"/>
              <a:t>7.Performance Comparison Between AES256‐Blowfishand Blowfish‐AES256 Combinations</a:t>
            </a:r>
          </a:p>
          <a:p>
            <a:r>
              <a:rPr lang="en-IN" dirty="0"/>
              <a:t>Authors, Publication &amp; </a:t>
            </a:r>
            <a:r>
              <a:rPr lang="en-IN" dirty="0" err="1"/>
              <a:t>Year:Muhammad</a:t>
            </a:r>
            <a:r>
              <a:rPr lang="en-IN" dirty="0"/>
              <a:t> Abdul </a:t>
            </a:r>
            <a:r>
              <a:rPr lang="en-IN" dirty="0" err="1"/>
              <a:t>Muin</a:t>
            </a:r>
            <a:r>
              <a:rPr lang="en-IN" dirty="0"/>
              <a:t>, Muhammad </a:t>
            </a:r>
            <a:r>
              <a:rPr lang="en-IN" dirty="0" err="1"/>
              <a:t>AbdulMuin</a:t>
            </a:r>
            <a:r>
              <a:rPr lang="en-IN" dirty="0"/>
              <a:t>, </a:t>
            </a:r>
            <a:r>
              <a:rPr lang="en-IN" dirty="0" err="1"/>
              <a:t>Arief</a:t>
            </a:r>
            <a:r>
              <a:rPr lang="en-IN" dirty="0"/>
              <a:t> </a:t>
            </a:r>
            <a:r>
              <a:rPr lang="en-IN" dirty="0" err="1"/>
              <a:t>Setyanto</a:t>
            </a:r>
            <a:r>
              <a:rPr lang="en-IN" dirty="0"/>
              <a:t>, </a:t>
            </a:r>
            <a:r>
              <a:rPr lang="en-IN" dirty="0" err="1"/>
              <a:t>Sudarmawan</a:t>
            </a:r>
            <a:r>
              <a:rPr lang="en-IN" dirty="0"/>
              <a:t>, Kartika Imam Santoso ‐ ICITACEE,2018</a:t>
            </a:r>
          </a:p>
          <a:p>
            <a:endParaRPr lang="en-IN" dirty="0"/>
          </a:p>
          <a:p>
            <a:r>
              <a:rPr lang="en-IN" b="1" dirty="0"/>
              <a:t>8 .An Analytical Study for Some Drawbacks and Weakness Points of the AES Cipher (Rijndael Algorithm)</a:t>
            </a:r>
            <a:r>
              <a:rPr lang="en-IN" dirty="0"/>
              <a:t> The 1 </a:t>
            </a:r>
            <a:r>
              <a:rPr lang="en-IN" dirty="0" err="1"/>
              <a:t>st</a:t>
            </a:r>
            <a:r>
              <a:rPr lang="en-IN" dirty="0"/>
              <a:t> International Conference on Information Technology (ICoIT'17) At Lebanese French University Erbil, Kurdistan Region – Iraq 10th April, 2017 Authors: Omar A. Dawood, Othman I Hammadi</a:t>
            </a:r>
          </a:p>
        </p:txBody>
      </p:sp>
    </p:spTree>
    <p:extLst>
      <p:ext uri="{BB962C8B-B14F-4D97-AF65-F5344CB8AC3E}">
        <p14:creationId xmlns:p14="http://schemas.microsoft.com/office/powerpoint/2010/main" val="271173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0D82-6E49-404E-8250-91809E0E952D}"/>
              </a:ext>
            </a:extLst>
          </p:cNvPr>
          <p:cNvSpPr>
            <a:spLocks noGrp="1"/>
          </p:cNvSpPr>
          <p:nvPr>
            <p:ph type="title"/>
          </p:nvPr>
        </p:nvSpPr>
        <p:spPr>
          <a:xfrm>
            <a:off x="1699405" y="624110"/>
            <a:ext cx="9805208" cy="1280890"/>
          </a:xfrm>
        </p:spPr>
        <p:txBody>
          <a:bodyPr/>
          <a:lstStyle/>
          <a:p>
            <a:r>
              <a:rPr lang="en-IN" dirty="0"/>
              <a:t>Introduction:</a:t>
            </a:r>
          </a:p>
        </p:txBody>
      </p:sp>
      <p:sp>
        <p:nvSpPr>
          <p:cNvPr id="3" name="Content Placeholder 2">
            <a:extLst>
              <a:ext uri="{FF2B5EF4-FFF2-40B4-BE49-F238E27FC236}">
                <a16:creationId xmlns:a16="http://schemas.microsoft.com/office/drawing/2014/main" id="{40A48386-478D-4A3B-9BFA-275CC8767323}"/>
              </a:ext>
            </a:extLst>
          </p:cNvPr>
          <p:cNvSpPr>
            <a:spLocks noGrp="1"/>
          </p:cNvSpPr>
          <p:nvPr>
            <p:ph idx="1"/>
          </p:nvPr>
        </p:nvSpPr>
        <p:spPr>
          <a:xfrm>
            <a:off x="1724571" y="1619075"/>
            <a:ext cx="9805208" cy="4538444"/>
          </a:xfrm>
        </p:spPr>
        <p:txBody>
          <a:bodyPr/>
          <a:lstStyle/>
          <a:p>
            <a:r>
              <a:rPr lang="en-US" dirty="0"/>
              <a:t>The widen handling of  digital  media  for  information  trans-mission  through  secure  and  unsecured  channels  exposes messages sent via networks to intruders or third parties. Encryption  of  messages  in  this  modern  age  of  technology  be-comes necessary  for ensuring that data sent via communications channels become protected and made difficult for deciphering. Enormous  number  of  transfer  of  data  and  information  takes  place  through  internet,  which  is  considered  to be most efficient though it’s definitely a public access medium.  Therefore  to  counterpart  this  weakness,  many  re-searchers have come up  with efficient algorithms to encrypt this information from plain text into ciphers.  In information  security,  encryption  is  the process of  trans-forming information using an algorithm to make it unreadable  to  anyone  except  those  possessing  special  knowledge, usually  referred  to  as  a key.  The result  of  the  process  is  encrypted  information.  The  reverse  process  is  referred  to  as decryption. Single cryptosystems are now a days cracked with latest hardware capabilities so a hybrid system is proposed in this paper.</a:t>
            </a:r>
            <a:endParaRPr lang="en-IN" dirty="0"/>
          </a:p>
          <a:p>
            <a:endParaRPr lang="en-IN" dirty="0"/>
          </a:p>
        </p:txBody>
      </p:sp>
    </p:spTree>
    <p:extLst>
      <p:ext uri="{BB962C8B-B14F-4D97-AF65-F5344CB8AC3E}">
        <p14:creationId xmlns:p14="http://schemas.microsoft.com/office/powerpoint/2010/main" val="241513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A11409-157C-4BAA-8E75-8BE9A23A2E67}"/>
              </a:ext>
            </a:extLst>
          </p:cNvPr>
          <p:cNvSpPr txBox="1"/>
          <p:nvPr/>
        </p:nvSpPr>
        <p:spPr>
          <a:xfrm>
            <a:off x="1602298" y="67111"/>
            <a:ext cx="3746214" cy="523220"/>
          </a:xfrm>
          <a:prstGeom prst="rect">
            <a:avLst/>
          </a:prstGeom>
          <a:noFill/>
        </p:spPr>
        <p:txBody>
          <a:bodyPr wrap="square" rtlCol="0">
            <a:spAutoFit/>
          </a:bodyPr>
          <a:lstStyle/>
          <a:p>
            <a:r>
              <a:rPr lang="en-IN" sz="2800" b="1" dirty="0"/>
              <a:t>Literature Survey:</a:t>
            </a:r>
          </a:p>
        </p:txBody>
      </p:sp>
      <p:graphicFrame>
        <p:nvGraphicFramePr>
          <p:cNvPr id="4" name="Table 3"/>
          <p:cNvGraphicFramePr>
            <a:graphicFrameLocks noGrp="1"/>
          </p:cNvGraphicFramePr>
          <p:nvPr/>
        </p:nvGraphicFramePr>
        <p:xfrm>
          <a:off x="1522549" y="587828"/>
          <a:ext cx="9868262" cy="5822394"/>
        </p:xfrm>
        <a:graphic>
          <a:graphicData uri="http://schemas.openxmlformats.org/drawingml/2006/table">
            <a:tbl>
              <a:tblPr firstRow="1" bandRow="1">
                <a:tableStyleId>{5C22544A-7EE6-4342-B048-85BDC9FD1C3A}</a:tableStyleId>
              </a:tblPr>
              <a:tblGrid>
                <a:gridCol w="1391235">
                  <a:extLst>
                    <a:ext uri="{9D8B030D-6E8A-4147-A177-3AD203B41FA5}">
                      <a16:colId xmlns:a16="http://schemas.microsoft.com/office/drawing/2014/main" val="20000"/>
                    </a:ext>
                  </a:extLst>
                </a:gridCol>
                <a:gridCol w="1626983">
                  <a:extLst>
                    <a:ext uri="{9D8B030D-6E8A-4147-A177-3AD203B41FA5}">
                      <a16:colId xmlns:a16="http://schemas.microsoft.com/office/drawing/2014/main" val="20001"/>
                    </a:ext>
                  </a:extLst>
                </a:gridCol>
                <a:gridCol w="2183791">
                  <a:extLst>
                    <a:ext uri="{9D8B030D-6E8A-4147-A177-3AD203B41FA5}">
                      <a16:colId xmlns:a16="http://schemas.microsoft.com/office/drawing/2014/main" val="20002"/>
                    </a:ext>
                  </a:extLst>
                </a:gridCol>
                <a:gridCol w="2255356">
                  <a:extLst>
                    <a:ext uri="{9D8B030D-6E8A-4147-A177-3AD203B41FA5}">
                      <a16:colId xmlns:a16="http://schemas.microsoft.com/office/drawing/2014/main" val="20003"/>
                    </a:ext>
                  </a:extLst>
                </a:gridCol>
                <a:gridCol w="2410897">
                  <a:extLst>
                    <a:ext uri="{9D8B030D-6E8A-4147-A177-3AD203B41FA5}">
                      <a16:colId xmlns:a16="http://schemas.microsoft.com/office/drawing/2014/main" val="20004"/>
                    </a:ext>
                  </a:extLst>
                </a:gridCol>
              </a:tblGrid>
              <a:tr h="482614">
                <a:tc>
                  <a:txBody>
                    <a:bodyPr/>
                    <a:lstStyle/>
                    <a:p>
                      <a:r>
                        <a:rPr lang="en-IN" dirty="0"/>
                        <a:t>Author</a:t>
                      </a:r>
                      <a:endParaRPr lang="hi-IN" dirty="0"/>
                    </a:p>
                  </a:txBody>
                  <a:tcPr/>
                </a:tc>
                <a:tc>
                  <a:txBody>
                    <a:bodyPr/>
                    <a:lstStyle/>
                    <a:p>
                      <a:r>
                        <a:rPr lang="en-IN" dirty="0"/>
                        <a:t>Title</a:t>
                      </a:r>
                      <a:endParaRPr lang="hi-IN" dirty="0"/>
                    </a:p>
                  </a:txBody>
                  <a:tcPr/>
                </a:tc>
                <a:tc>
                  <a:txBody>
                    <a:bodyPr/>
                    <a:lstStyle/>
                    <a:p>
                      <a:r>
                        <a:rPr lang="en-IN" dirty="0"/>
                        <a:t>Methodology</a:t>
                      </a:r>
                      <a:endParaRPr lang="hi-IN" dirty="0"/>
                    </a:p>
                  </a:txBody>
                  <a:tcPr/>
                </a:tc>
                <a:tc>
                  <a:txBody>
                    <a:bodyPr/>
                    <a:lstStyle/>
                    <a:p>
                      <a:r>
                        <a:rPr lang="en-IN" dirty="0"/>
                        <a:t>Advantage</a:t>
                      </a:r>
                      <a:endParaRPr lang="hi-IN" dirty="0"/>
                    </a:p>
                  </a:txBody>
                  <a:tcPr/>
                </a:tc>
                <a:tc>
                  <a:txBody>
                    <a:bodyPr/>
                    <a:lstStyle/>
                    <a:p>
                      <a:r>
                        <a:rPr lang="en-IN" dirty="0"/>
                        <a:t>Disadvantage</a:t>
                      </a:r>
                      <a:endParaRPr lang="hi-IN" dirty="0"/>
                    </a:p>
                  </a:txBody>
                  <a:tcPr/>
                </a:tc>
                <a:extLst>
                  <a:ext uri="{0D108BD9-81ED-4DB2-BD59-A6C34878D82A}">
                    <a16:rowId xmlns:a16="http://schemas.microsoft.com/office/drawing/2014/main" val="10000"/>
                  </a:ext>
                </a:extLst>
              </a:tr>
              <a:tr h="2835353">
                <a:tc>
                  <a:txBody>
                    <a:bodyPr/>
                    <a:lstStyle/>
                    <a:p>
                      <a:r>
                        <a:rPr lang="en-US" sz="1400" dirty="0" err="1">
                          <a:latin typeface="Times New Roman" pitchFamily="18" charset="0"/>
                          <a:cs typeface="Times New Roman" pitchFamily="18" charset="0"/>
                        </a:rPr>
                        <a:t>Putta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Bharathi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Gayathri</a:t>
                      </a:r>
                      <a:r>
                        <a:rPr lang="en-US" sz="1400" dirty="0">
                          <a:latin typeface="Times New Roman" pitchFamily="18" charset="0"/>
                          <a:cs typeface="Times New Roman" pitchFamily="18" charset="0"/>
                        </a:rPr>
                        <a:t> Annam, Jaya </a:t>
                      </a:r>
                      <a:r>
                        <a:rPr lang="en-US" sz="1400" dirty="0" err="1">
                          <a:latin typeface="Times New Roman" pitchFamily="18" charset="0"/>
                          <a:cs typeface="Times New Roman" pitchFamily="18" charset="0"/>
                        </a:rPr>
                        <a:t>Bindu</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Kandi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Vamsi</a:t>
                      </a:r>
                      <a:r>
                        <a:rPr lang="en-US" sz="1400" dirty="0">
                          <a:latin typeface="Times New Roman" pitchFamily="18" charset="0"/>
                          <a:cs typeface="Times New Roman" pitchFamily="18" charset="0"/>
                        </a:rPr>
                        <a:t>, Krishna </a:t>
                      </a:r>
                      <a:r>
                        <a:rPr lang="en-US" sz="1400" dirty="0" err="1">
                          <a:latin typeface="Times New Roman" pitchFamily="18" charset="0"/>
                          <a:cs typeface="Times New Roman" pitchFamily="18" charset="0"/>
                        </a:rPr>
                        <a:t>Duggana</a:t>
                      </a:r>
                      <a:r>
                        <a:rPr lang="en-US" sz="1400" dirty="0">
                          <a:latin typeface="Times New Roman" pitchFamily="18" charset="0"/>
                          <a:cs typeface="Times New Roman" pitchFamily="18" charset="0"/>
                        </a:rPr>
                        <a:t> and </a:t>
                      </a:r>
                      <a:r>
                        <a:rPr lang="en-US" sz="1400" dirty="0" err="1">
                          <a:latin typeface="Times New Roman" pitchFamily="18" charset="0"/>
                          <a:cs typeface="Times New Roman" pitchFamily="18" charset="0"/>
                        </a:rPr>
                        <a:t>Anjali</a:t>
                      </a:r>
                      <a:r>
                        <a:rPr lang="en-US" sz="1400" dirty="0">
                          <a:latin typeface="Times New Roman" pitchFamily="18" charset="0"/>
                          <a:cs typeface="Times New Roman" pitchFamily="18" charset="0"/>
                        </a:rPr>
                        <a:t> T.</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Secure File Storage Using Hybrid Cryptography</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The Input Data is divided into three sections, each of which is encoded with AES,DES and RSA</a:t>
                      </a:r>
                      <a:r>
                        <a:rPr lang="en-IN" sz="1400" baseline="0" dirty="0">
                          <a:latin typeface="Times New Roman" pitchFamily="18" charset="0"/>
                          <a:cs typeface="Times New Roman" pitchFamily="18" charset="0"/>
                        </a:rPr>
                        <a:t> respectively</a:t>
                      </a:r>
                      <a:r>
                        <a:rPr lang="en-IN" sz="1400" dirty="0">
                          <a:latin typeface="Times New Roman" pitchFamily="18" charset="0"/>
                          <a:cs typeface="Times New Roman" pitchFamily="18" charset="0"/>
                        </a:rPr>
                        <a:t> and keys are safely exchanged through incorporating into a picture. </a:t>
                      </a:r>
                    </a:p>
                    <a:p>
                      <a:r>
                        <a:rPr lang="en-IN" sz="1400" dirty="0">
                          <a:latin typeface="Times New Roman" pitchFamily="18" charset="0"/>
                          <a:cs typeface="Times New Roman" pitchFamily="18" charset="0"/>
                        </a:rPr>
                        <a:t>Keys are stored inside the image using LSB algorithm which provides.</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The stored image file is completely secured, as the file is being encrypted by three encryption algorithm.  The key is also safe as it embeds the key in image using LSB. </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Needs active internet connection to connect with Azure cloud server • Splitting the document may lead to loss of information. </a:t>
                      </a:r>
                      <a:endParaRPr lang="hi-IN" sz="1400" dirty="0">
                        <a:latin typeface="Times New Roman" pitchFamily="18" charset="0"/>
                      </a:endParaRPr>
                    </a:p>
                  </a:txBody>
                  <a:tcPr/>
                </a:tc>
                <a:extLst>
                  <a:ext uri="{0D108BD9-81ED-4DB2-BD59-A6C34878D82A}">
                    <a16:rowId xmlns:a16="http://schemas.microsoft.com/office/drawing/2014/main" val="10001"/>
                  </a:ext>
                </a:extLst>
              </a:tr>
              <a:tr h="2504427">
                <a:tc>
                  <a:txBody>
                    <a:bodyPr/>
                    <a:lstStyle/>
                    <a:p>
                      <a:r>
                        <a:rPr lang="en-US" sz="1400" dirty="0" err="1">
                          <a:latin typeface="Times New Roman" pitchFamily="18" charset="0"/>
                          <a:cs typeface="Times New Roman" pitchFamily="18" charset="0"/>
                        </a:rPr>
                        <a:t>Chitra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Biswas</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Udayan</a:t>
                      </a:r>
                      <a:r>
                        <a:rPr lang="en-US" sz="1400" dirty="0">
                          <a:latin typeface="Times New Roman" pitchFamily="18" charset="0"/>
                          <a:cs typeface="Times New Roman" pitchFamily="18" charset="0"/>
                        </a:rPr>
                        <a:t> Das Gupta and Md. </a:t>
                      </a:r>
                      <a:r>
                        <a:rPr lang="en-US" sz="1400" dirty="0" err="1">
                          <a:latin typeface="Times New Roman" pitchFamily="18" charset="0"/>
                          <a:cs typeface="Times New Roman" pitchFamily="18" charset="0"/>
                        </a:rPr>
                        <a:t>Mokammel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Haque</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An Efficient Algorithm for Confidentiality, Integrity and Authentication Using Hybrid Cryptography and </a:t>
                      </a:r>
                      <a:r>
                        <a:rPr lang="en-IN" sz="1400" dirty="0" err="1">
                          <a:latin typeface="Times New Roman" pitchFamily="18" charset="0"/>
                          <a:cs typeface="Times New Roman" pitchFamily="18" charset="0"/>
                        </a:rPr>
                        <a:t>Steganography</a:t>
                      </a:r>
                      <a:r>
                        <a:rPr lang="en-IN" sz="1400" dirty="0">
                          <a:latin typeface="Times New Roman" pitchFamily="18" charset="0"/>
                          <a:cs typeface="Times New Roman" pitchFamily="18" charset="0"/>
                        </a:rPr>
                        <a:t> 2019 </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Combination</a:t>
                      </a:r>
                      <a:r>
                        <a:rPr lang="en-IN" sz="1400" baseline="0" dirty="0">
                          <a:latin typeface="Times New Roman" pitchFamily="18" charset="0"/>
                          <a:cs typeface="Times New Roman" pitchFamily="18" charset="0"/>
                        </a:rPr>
                        <a:t> </a:t>
                      </a:r>
                      <a:r>
                        <a:rPr lang="en-IN" sz="1400" dirty="0">
                          <a:latin typeface="Times New Roman" pitchFamily="18" charset="0"/>
                          <a:cs typeface="Times New Roman" pitchFamily="18" charset="0"/>
                        </a:rPr>
                        <a:t>of AES and RSA algorithm.</a:t>
                      </a:r>
                    </a:p>
                    <a:p>
                      <a:r>
                        <a:rPr lang="en-IN" sz="1400" dirty="0">
                          <a:latin typeface="Times New Roman" pitchFamily="18" charset="0"/>
                          <a:cs typeface="Times New Roman" pitchFamily="18" charset="0"/>
                        </a:rPr>
                        <a:t>The symmetric key used for message encryption is also encrypted. A digital signature is created by encrypting the hash value of message used for integrity check</a:t>
                      </a:r>
                      <a:r>
                        <a:rPr lang="en-IN" sz="1400" baseline="0" dirty="0">
                          <a:latin typeface="Times New Roman" pitchFamily="18" charset="0"/>
                          <a:cs typeface="Times New Roman" pitchFamily="18" charset="0"/>
                        </a:rPr>
                        <a:t> at receiver end</a:t>
                      </a:r>
                      <a:r>
                        <a:rPr lang="en-IN" sz="1400" dirty="0">
                          <a:latin typeface="Times New Roman" pitchFamily="18" charset="0"/>
                          <a:cs typeface="Times New Roman" pitchFamily="18" charset="0"/>
                        </a:rPr>
                        <a:t> </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 Both AES and RSA are used which increases the security of the file stored. • Digital signature reduces the risk of duplication or alteration.</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 Digital signature will be highly dependent on the technology. We have to purchase digital certificates that are quite expensive.</a:t>
                      </a:r>
                      <a:endParaRPr lang="hi-IN" sz="1400" dirty="0">
                        <a:latin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80503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32000" y="719665"/>
          <a:ext cx="9267370" cy="5001866"/>
        </p:xfrm>
        <a:graphic>
          <a:graphicData uri="http://schemas.openxmlformats.org/drawingml/2006/table">
            <a:tbl>
              <a:tblPr bandRow="1">
                <a:tableStyleId>{5C22544A-7EE6-4342-B048-85BDC9FD1C3A}</a:tableStyleId>
              </a:tblPr>
              <a:tblGrid>
                <a:gridCol w="1853474">
                  <a:extLst>
                    <a:ext uri="{9D8B030D-6E8A-4147-A177-3AD203B41FA5}">
                      <a16:colId xmlns:a16="http://schemas.microsoft.com/office/drawing/2014/main" val="20000"/>
                    </a:ext>
                  </a:extLst>
                </a:gridCol>
                <a:gridCol w="1853474">
                  <a:extLst>
                    <a:ext uri="{9D8B030D-6E8A-4147-A177-3AD203B41FA5}">
                      <a16:colId xmlns:a16="http://schemas.microsoft.com/office/drawing/2014/main" val="20001"/>
                    </a:ext>
                  </a:extLst>
                </a:gridCol>
                <a:gridCol w="2421101">
                  <a:extLst>
                    <a:ext uri="{9D8B030D-6E8A-4147-A177-3AD203B41FA5}">
                      <a16:colId xmlns:a16="http://schemas.microsoft.com/office/drawing/2014/main" val="20002"/>
                    </a:ext>
                  </a:extLst>
                </a:gridCol>
                <a:gridCol w="1534080">
                  <a:extLst>
                    <a:ext uri="{9D8B030D-6E8A-4147-A177-3AD203B41FA5}">
                      <a16:colId xmlns:a16="http://schemas.microsoft.com/office/drawing/2014/main" val="20003"/>
                    </a:ext>
                  </a:extLst>
                </a:gridCol>
                <a:gridCol w="1605241">
                  <a:extLst>
                    <a:ext uri="{9D8B030D-6E8A-4147-A177-3AD203B41FA5}">
                      <a16:colId xmlns:a16="http://schemas.microsoft.com/office/drawing/2014/main" val="20004"/>
                    </a:ext>
                  </a:extLst>
                </a:gridCol>
              </a:tblGrid>
              <a:tr h="2319136">
                <a:tc>
                  <a:txBody>
                    <a:bodyPr/>
                    <a:lstStyle/>
                    <a:p>
                      <a:r>
                        <a:rPr lang="en-US" sz="1500" dirty="0" err="1">
                          <a:latin typeface="Times New Roman" pitchFamily="18" charset="0"/>
                          <a:cs typeface="Times New Roman" pitchFamily="18" charset="0"/>
                        </a:rPr>
                        <a:t>Elza</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Jintcharadze</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Maksim</a:t>
                      </a:r>
                      <a:r>
                        <a:rPr lang="en-US" sz="1500" dirty="0">
                          <a:latin typeface="Times New Roman" pitchFamily="18" charset="0"/>
                          <a:cs typeface="Times New Roman" pitchFamily="18" charset="0"/>
                        </a:rPr>
                        <a:t> </a:t>
                      </a:r>
                      <a:r>
                        <a:rPr lang="en-US" sz="1500" dirty="0" err="1">
                          <a:latin typeface="Times New Roman" pitchFamily="18" charset="0"/>
                          <a:cs typeface="Times New Roman" pitchFamily="18" charset="0"/>
                        </a:rPr>
                        <a:t>Iavich</a:t>
                      </a:r>
                      <a:r>
                        <a:rPr lang="en-US" sz="1500" dirty="0">
                          <a:latin typeface="Times New Roman" pitchFamily="18" charset="0"/>
                          <a:cs typeface="Times New Roman" pitchFamily="18" charset="0"/>
                        </a:rPr>
                        <a:t> </a:t>
                      </a:r>
                      <a:endParaRPr lang="hi-IN" sz="1500" dirty="0">
                        <a:latin typeface="Times New Roman" pitchFamily="18" charset="0"/>
                      </a:endParaRPr>
                    </a:p>
                  </a:txBody>
                  <a:tcPr/>
                </a:tc>
                <a:tc>
                  <a:txBody>
                    <a:bodyPr/>
                    <a:lstStyle/>
                    <a:p>
                      <a:r>
                        <a:rPr lang="en-IN" sz="1500" dirty="0">
                          <a:latin typeface="Times New Roman" pitchFamily="18" charset="0"/>
                          <a:cs typeface="Times New Roman" pitchFamily="18" charset="0"/>
                        </a:rPr>
                        <a:t>Hybrid Implementation of </a:t>
                      </a:r>
                      <a:r>
                        <a:rPr lang="en-IN" sz="1500" dirty="0" err="1">
                          <a:latin typeface="Times New Roman" pitchFamily="18" charset="0"/>
                          <a:cs typeface="Times New Roman" pitchFamily="18" charset="0"/>
                        </a:rPr>
                        <a:t>Twofish</a:t>
                      </a:r>
                      <a:r>
                        <a:rPr lang="en-IN" sz="1500" dirty="0">
                          <a:latin typeface="Times New Roman" pitchFamily="18" charset="0"/>
                          <a:cs typeface="Times New Roman" pitchFamily="18" charset="0"/>
                        </a:rPr>
                        <a:t>, AES, </a:t>
                      </a:r>
                      <a:r>
                        <a:rPr lang="en-IN" sz="1500" dirty="0" err="1">
                          <a:latin typeface="Times New Roman" pitchFamily="18" charset="0"/>
                          <a:cs typeface="Times New Roman" pitchFamily="18" charset="0"/>
                        </a:rPr>
                        <a:t>ElGamal</a:t>
                      </a:r>
                      <a:r>
                        <a:rPr lang="en-IN" sz="1500" dirty="0">
                          <a:latin typeface="Times New Roman" pitchFamily="18" charset="0"/>
                          <a:cs typeface="Times New Roman" pitchFamily="18" charset="0"/>
                        </a:rPr>
                        <a:t> and RSA Cryptosystems </a:t>
                      </a:r>
                      <a:endParaRPr lang="hi-IN" sz="1500" dirty="0">
                        <a:latin typeface="Times New Roman" pitchFamily="18" charset="0"/>
                      </a:endParaRPr>
                    </a:p>
                  </a:txBody>
                  <a:tcPr/>
                </a:tc>
                <a:tc>
                  <a:txBody>
                    <a:bodyPr/>
                    <a:lstStyle/>
                    <a:p>
                      <a:r>
                        <a:rPr lang="en-US" sz="1500" dirty="0">
                          <a:latin typeface="Times New Roman" pitchFamily="18" charset="0"/>
                          <a:cs typeface="Times New Roman" pitchFamily="18" charset="0"/>
                        </a:rPr>
                        <a:t>The paper presents comparative analyses AES, </a:t>
                      </a:r>
                      <a:r>
                        <a:rPr lang="en-US" sz="1500" dirty="0" err="1">
                          <a:latin typeface="Times New Roman" pitchFamily="18" charset="0"/>
                          <a:cs typeface="Times New Roman" pitchFamily="18" charset="0"/>
                        </a:rPr>
                        <a:t>Twofish</a:t>
                      </a:r>
                      <a:r>
                        <a:rPr lang="en-US" sz="1500" dirty="0">
                          <a:latin typeface="Times New Roman" pitchFamily="18" charset="0"/>
                          <a:cs typeface="Times New Roman" pitchFamily="18" charset="0"/>
                        </a:rPr>
                        <a:t>, RSA, and </a:t>
                      </a:r>
                      <a:r>
                        <a:rPr lang="en-US" sz="1500" dirty="0" err="1">
                          <a:latin typeface="Times New Roman" pitchFamily="18" charset="0"/>
                          <a:cs typeface="Times New Roman" pitchFamily="18" charset="0"/>
                        </a:rPr>
                        <a:t>ElGamal</a:t>
                      </a:r>
                      <a:r>
                        <a:rPr lang="en-US" sz="1500" dirty="0">
                          <a:latin typeface="Times New Roman" pitchFamily="18" charset="0"/>
                          <a:cs typeface="Times New Roman" pitchFamily="18" charset="0"/>
                        </a:rPr>
                        <a:t> cryptosystems. Based on those algorithms is created new hybrid cryptosystems </a:t>
                      </a:r>
                      <a:r>
                        <a:rPr lang="en-US" sz="1500" dirty="0" err="1">
                          <a:latin typeface="Times New Roman" pitchFamily="18" charset="0"/>
                          <a:cs typeface="Times New Roman" pitchFamily="18" charset="0"/>
                        </a:rPr>
                        <a:t>Twofish+RSA</a:t>
                      </a:r>
                      <a:r>
                        <a:rPr lang="en-US" sz="1500" dirty="0">
                          <a:latin typeface="Times New Roman" pitchFamily="18" charset="0"/>
                          <a:cs typeface="Times New Roman" pitchFamily="18" charset="0"/>
                        </a:rPr>
                        <a:t>, AES+RSA and </a:t>
                      </a:r>
                      <a:r>
                        <a:rPr lang="en-US" sz="1500" dirty="0" err="1">
                          <a:latin typeface="Times New Roman" pitchFamily="18" charset="0"/>
                          <a:cs typeface="Times New Roman" pitchFamily="18" charset="0"/>
                        </a:rPr>
                        <a:t>AES+ElGamal</a:t>
                      </a:r>
                      <a:r>
                        <a:rPr lang="en-US" sz="1500" dirty="0">
                          <a:latin typeface="Times New Roman" pitchFamily="18" charset="0"/>
                          <a:cs typeface="Times New Roman" pitchFamily="18" charset="0"/>
                        </a:rPr>
                        <a:t>.</a:t>
                      </a:r>
                      <a:endParaRPr lang="hi-IN" sz="1500" dirty="0">
                        <a:latin typeface="Times New Roman" pitchFamily="18" charset="0"/>
                      </a:endParaRPr>
                    </a:p>
                  </a:txBody>
                  <a:tcPr/>
                </a:tc>
                <a:tc>
                  <a:txBody>
                    <a:bodyPr/>
                    <a:lstStyle/>
                    <a:p>
                      <a:r>
                        <a:rPr lang="en-US" sz="1500" dirty="0">
                          <a:latin typeface="Times New Roman" pitchFamily="18" charset="0"/>
                          <a:cs typeface="Times New Roman" pitchFamily="18" charset="0"/>
                        </a:rPr>
                        <a:t>AES +</a:t>
                      </a:r>
                      <a:r>
                        <a:rPr lang="en-US" sz="1500" baseline="0" dirty="0">
                          <a:latin typeface="Times New Roman" pitchFamily="18" charset="0"/>
                          <a:cs typeface="Times New Roman" pitchFamily="18" charset="0"/>
                        </a:rPr>
                        <a:t> RSA is more secure.</a:t>
                      </a:r>
                    </a:p>
                    <a:p>
                      <a:r>
                        <a:rPr lang="en-IN" sz="1500" dirty="0" err="1">
                          <a:latin typeface="Times New Roman" pitchFamily="18" charset="0"/>
                          <a:cs typeface="Times New Roman" pitchFamily="18" charset="0"/>
                        </a:rPr>
                        <a:t>Twofish+RSA</a:t>
                      </a:r>
                      <a:r>
                        <a:rPr lang="en-IN" sz="1500" dirty="0">
                          <a:latin typeface="Times New Roman" pitchFamily="18" charset="0"/>
                          <a:cs typeface="Times New Roman" pitchFamily="18" charset="0"/>
                        </a:rPr>
                        <a:t> hybrid cryptosystem is faster.</a:t>
                      </a:r>
                      <a:endParaRPr lang="hi-IN" sz="1500" dirty="0">
                        <a:latin typeface="Times New Roman" pitchFamily="18" charset="0"/>
                      </a:endParaRPr>
                    </a:p>
                  </a:txBody>
                  <a:tcPr/>
                </a:tc>
                <a:tc>
                  <a:txBody>
                    <a:bodyPr/>
                    <a:lstStyle/>
                    <a:p>
                      <a:r>
                        <a:rPr lang="en-IN" sz="1500" dirty="0" err="1">
                          <a:latin typeface="Times New Roman" pitchFamily="18" charset="0"/>
                          <a:cs typeface="Times New Roman" pitchFamily="18" charset="0"/>
                        </a:rPr>
                        <a:t>ElGamal</a:t>
                      </a:r>
                      <a:r>
                        <a:rPr lang="en-IN" sz="1500" dirty="0">
                          <a:latin typeface="Times New Roman" pitchFamily="18" charset="0"/>
                          <a:cs typeface="Times New Roman" pitchFamily="18" charset="0"/>
                        </a:rPr>
                        <a:t> has a system parameter (the group) that is shared by many keys. As a result: RSA can have weak keys (badly generated and ).</a:t>
                      </a:r>
                      <a:endParaRPr lang="hi-IN" sz="1500" dirty="0">
                        <a:latin typeface="Times New Roman" pitchFamily="18" charset="0"/>
                      </a:endParaRPr>
                    </a:p>
                  </a:txBody>
                  <a:tcPr/>
                </a:tc>
                <a:extLst>
                  <a:ext uri="{0D108BD9-81ED-4DB2-BD59-A6C34878D82A}">
                    <a16:rowId xmlns:a16="http://schemas.microsoft.com/office/drawing/2014/main" val="10000"/>
                  </a:ext>
                </a:extLst>
              </a:tr>
              <a:tr h="2682730">
                <a:tc>
                  <a:txBody>
                    <a:bodyPr/>
                    <a:lstStyle/>
                    <a:p>
                      <a:r>
                        <a:rPr lang="en-IN" sz="1500" dirty="0" err="1">
                          <a:latin typeface="Times New Roman" pitchFamily="18" charset="0"/>
                          <a:cs typeface="Times New Roman" pitchFamily="18" charset="0"/>
                        </a:rPr>
                        <a:t>Rutvik</a:t>
                      </a:r>
                      <a:r>
                        <a:rPr lang="en-IN" sz="1500" dirty="0">
                          <a:latin typeface="Times New Roman" pitchFamily="18" charset="0"/>
                          <a:cs typeface="Times New Roman" pitchFamily="18" charset="0"/>
                        </a:rPr>
                        <a:t> </a:t>
                      </a:r>
                      <a:r>
                        <a:rPr lang="en-IN" sz="1500" dirty="0" err="1">
                          <a:latin typeface="Times New Roman" pitchFamily="18" charset="0"/>
                          <a:cs typeface="Times New Roman" pitchFamily="18" charset="0"/>
                        </a:rPr>
                        <a:t>Dumre</a:t>
                      </a:r>
                      <a:r>
                        <a:rPr lang="en-IN" sz="1500" dirty="0">
                          <a:latin typeface="Times New Roman" pitchFamily="18" charset="0"/>
                          <a:cs typeface="Times New Roman" pitchFamily="18" charset="0"/>
                        </a:rPr>
                        <a:t> and </a:t>
                      </a:r>
                      <a:r>
                        <a:rPr lang="en-IN" sz="1500" dirty="0" err="1">
                          <a:latin typeface="Times New Roman" pitchFamily="18" charset="0"/>
                          <a:cs typeface="Times New Roman" pitchFamily="18" charset="0"/>
                        </a:rPr>
                        <a:t>Aashka</a:t>
                      </a:r>
                      <a:r>
                        <a:rPr lang="en-IN" sz="1500" dirty="0">
                          <a:latin typeface="Times New Roman" pitchFamily="18" charset="0"/>
                          <a:cs typeface="Times New Roman" pitchFamily="18" charset="0"/>
                        </a:rPr>
                        <a:t> Dave</a:t>
                      </a:r>
                      <a:endParaRPr lang="hi-IN" sz="1500" dirty="0">
                        <a:latin typeface="Times New Roman" pitchFamily="18" charset="0"/>
                      </a:endParaRPr>
                    </a:p>
                  </a:txBody>
                  <a:tcPr/>
                </a:tc>
                <a:tc>
                  <a:txBody>
                    <a:bodyPr/>
                    <a:lstStyle/>
                    <a:p>
                      <a:r>
                        <a:rPr lang="en-IN" sz="1500" dirty="0">
                          <a:latin typeface="Times New Roman" pitchFamily="18" charset="0"/>
                          <a:cs typeface="Times New Roman" pitchFamily="18" charset="0"/>
                        </a:rPr>
                        <a:t>Exploring LSB </a:t>
                      </a:r>
                      <a:r>
                        <a:rPr lang="en-IN" sz="1500" dirty="0" err="1">
                          <a:latin typeface="Times New Roman" pitchFamily="18" charset="0"/>
                          <a:cs typeface="Times New Roman" pitchFamily="18" charset="0"/>
                        </a:rPr>
                        <a:t>Steganography</a:t>
                      </a:r>
                      <a:r>
                        <a:rPr lang="en-IN" sz="1500" dirty="0">
                          <a:latin typeface="Times New Roman" pitchFamily="18" charset="0"/>
                          <a:cs typeface="Times New Roman" pitchFamily="18" charset="0"/>
                        </a:rPr>
                        <a:t> Possibilities in RGB Images</a:t>
                      </a:r>
                      <a:endParaRPr lang="hi-IN" sz="1500" dirty="0">
                        <a:latin typeface="Times New Roman" pitchFamily="18" charset="0"/>
                      </a:endParaRPr>
                    </a:p>
                  </a:txBody>
                  <a:tcPr/>
                </a:tc>
                <a:tc>
                  <a:txBody>
                    <a:bodyPr/>
                    <a:lstStyle/>
                    <a:p>
                      <a:r>
                        <a:rPr lang="en-IN" sz="1500" dirty="0">
                          <a:latin typeface="Times New Roman" pitchFamily="18" charset="0"/>
                          <a:cs typeface="Times New Roman" pitchFamily="18" charset="0"/>
                        </a:rPr>
                        <a:t>This paper aims at exploring image </a:t>
                      </a:r>
                      <a:r>
                        <a:rPr lang="en-IN" sz="1500" dirty="0" err="1">
                          <a:latin typeface="Times New Roman" pitchFamily="18" charset="0"/>
                          <a:cs typeface="Times New Roman" pitchFamily="18" charset="0"/>
                        </a:rPr>
                        <a:t>steganography</a:t>
                      </a:r>
                      <a:r>
                        <a:rPr lang="en-IN" sz="1500" dirty="0">
                          <a:latin typeface="Times New Roman" pitchFamily="18" charset="0"/>
                          <a:cs typeface="Times New Roman" pitchFamily="18" charset="0"/>
                        </a:rPr>
                        <a:t> using the least significant bit (LSB) approach combined with AES-128 encryption. n. It proposed to change the order of traversing the RGB planes while embedding a secret message in the image.</a:t>
                      </a:r>
                      <a:endParaRPr lang="hi-IN" sz="1500" dirty="0">
                        <a:latin typeface="Times New Roman" pitchFamily="18" charset="0"/>
                      </a:endParaRPr>
                    </a:p>
                  </a:txBody>
                  <a:tcPr/>
                </a:tc>
                <a:tc>
                  <a:txBody>
                    <a:bodyPr/>
                    <a:lstStyle/>
                    <a:p>
                      <a:r>
                        <a:rPr lang="en-IN" sz="1500" dirty="0">
                          <a:latin typeface="Times New Roman" pitchFamily="18" charset="0"/>
                          <a:cs typeface="Times New Roman" pitchFamily="18" charset="0"/>
                        </a:rPr>
                        <a:t>Messages don’t attract attention to themselves. Structure of data is not usually altered.</a:t>
                      </a:r>
                      <a:endParaRPr lang="hi-IN" sz="1500" dirty="0">
                        <a:latin typeface="Times New Roman" pitchFamily="18" charset="0"/>
                      </a:endParaRPr>
                    </a:p>
                  </a:txBody>
                  <a:tcPr/>
                </a:tc>
                <a:tc>
                  <a:txBody>
                    <a:bodyPr/>
                    <a:lstStyle/>
                    <a:p>
                      <a:r>
                        <a:rPr lang="en-IN" sz="1500" dirty="0">
                          <a:latin typeface="Times New Roman" pitchFamily="18" charset="0"/>
                          <a:cs typeface="Times New Roman" pitchFamily="18" charset="0"/>
                        </a:rPr>
                        <a:t>Image is distorted. Message easily lost if picture subject to compression such as JPEG</a:t>
                      </a:r>
                      <a:endParaRPr lang="hi-IN" sz="1500" dirty="0">
                        <a:latin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7135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034256640"/>
              </p:ext>
            </p:extLst>
          </p:nvPr>
        </p:nvGraphicFramePr>
        <p:xfrm>
          <a:off x="2031999" y="719665"/>
          <a:ext cx="9184080" cy="5177796"/>
        </p:xfrm>
        <a:graphic>
          <a:graphicData uri="http://schemas.openxmlformats.org/drawingml/2006/table">
            <a:tbl>
              <a:tblPr bandRow="1">
                <a:tableStyleId>{5C22544A-7EE6-4342-B048-85BDC9FD1C3A}</a:tableStyleId>
              </a:tblPr>
              <a:tblGrid>
                <a:gridCol w="1836816">
                  <a:extLst>
                    <a:ext uri="{9D8B030D-6E8A-4147-A177-3AD203B41FA5}">
                      <a16:colId xmlns:a16="http://schemas.microsoft.com/office/drawing/2014/main" val="20000"/>
                    </a:ext>
                  </a:extLst>
                </a:gridCol>
                <a:gridCol w="1836816">
                  <a:extLst>
                    <a:ext uri="{9D8B030D-6E8A-4147-A177-3AD203B41FA5}">
                      <a16:colId xmlns:a16="http://schemas.microsoft.com/office/drawing/2014/main" val="20001"/>
                    </a:ext>
                  </a:extLst>
                </a:gridCol>
                <a:gridCol w="1836816">
                  <a:extLst>
                    <a:ext uri="{9D8B030D-6E8A-4147-A177-3AD203B41FA5}">
                      <a16:colId xmlns:a16="http://schemas.microsoft.com/office/drawing/2014/main" val="20002"/>
                    </a:ext>
                  </a:extLst>
                </a:gridCol>
                <a:gridCol w="1836816">
                  <a:extLst>
                    <a:ext uri="{9D8B030D-6E8A-4147-A177-3AD203B41FA5}">
                      <a16:colId xmlns:a16="http://schemas.microsoft.com/office/drawing/2014/main" val="20003"/>
                    </a:ext>
                  </a:extLst>
                </a:gridCol>
                <a:gridCol w="1836816">
                  <a:extLst>
                    <a:ext uri="{9D8B030D-6E8A-4147-A177-3AD203B41FA5}">
                      <a16:colId xmlns:a16="http://schemas.microsoft.com/office/drawing/2014/main" val="20004"/>
                    </a:ext>
                  </a:extLst>
                </a:gridCol>
              </a:tblGrid>
              <a:tr h="2588898">
                <a:tc>
                  <a:txBody>
                    <a:bodyPr/>
                    <a:lstStyle/>
                    <a:p>
                      <a:r>
                        <a:rPr lang="en-US" sz="1400" dirty="0">
                          <a:latin typeface="Times New Roman" pitchFamily="18" charset="0"/>
                          <a:cs typeface="Times New Roman" pitchFamily="18" charset="0"/>
                        </a:rPr>
                        <a:t>S. Joseph Gladwin and </a:t>
                      </a:r>
                      <a:r>
                        <a:rPr lang="en-US" sz="1400" dirty="0" err="1">
                          <a:latin typeface="Times New Roman" pitchFamily="18" charset="0"/>
                          <a:cs typeface="Times New Roman" pitchFamily="18" charset="0"/>
                        </a:rPr>
                        <a:t>Pasumarthi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Lakshmi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Gowthami</a:t>
                      </a:r>
                      <a:r>
                        <a:rPr lang="en-US" sz="1400" dirty="0">
                          <a:latin typeface="Times New Roman" pitchFamily="18" charset="0"/>
                          <a:cs typeface="Times New Roman" pitchFamily="18" charset="0"/>
                        </a:rPr>
                        <a:t> </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Combined Cryptography and </a:t>
                      </a:r>
                      <a:r>
                        <a:rPr lang="en-IN" sz="1400" dirty="0" err="1">
                          <a:latin typeface="Times New Roman" pitchFamily="18" charset="0"/>
                          <a:cs typeface="Times New Roman" pitchFamily="18" charset="0"/>
                        </a:rPr>
                        <a:t>Steganography</a:t>
                      </a:r>
                      <a:r>
                        <a:rPr lang="en-IN" sz="1400" dirty="0">
                          <a:latin typeface="Times New Roman" pitchFamily="18" charset="0"/>
                          <a:cs typeface="Times New Roman" pitchFamily="18" charset="0"/>
                        </a:rPr>
                        <a:t> for Enhanced Security in Suboptimal Images</a:t>
                      </a:r>
                      <a:endParaRPr lang="hi-IN" sz="1400" dirty="0">
                        <a:latin typeface="Times New Roman" pitchFamily="18" charset="0"/>
                      </a:endParaRPr>
                    </a:p>
                  </a:txBody>
                  <a:tcPr/>
                </a:tc>
                <a:tc>
                  <a:txBody>
                    <a:bodyPr/>
                    <a:lstStyle/>
                    <a:p>
                      <a:r>
                        <a:rPr lang="en-IN" sz="1400" dirty="0" err="1">
                          <a:latin typeface="Times New Roman" pitchFamily="18" charset="0"/>
                          <a:cs typeface="Times New Roman" pitchFamily="18" charset="0"/>
                        </a:rPr>
                        <a:t>Ciphertext</a:t>
                      </a:r>
                      <a:r>
                        <a:rPr lang="en-IN" sz="1400" dirty="0">
                          <a:latin typeface="Times New Roman" pitchFamily="18" charset="0"/>
                          <a:cs typeface="Times New Roman" pitchFamily="18" charset="0"/>
                        </a:rPr>
                        <a:t> and DCT coefficients of an image, embedded into the base image based on LSB watermarking. The </a:t>
                      </a:r>
                      <a:r>
                        <a:rPr lang="en-IN" sz="1400" dirty="0" err="1">
                          <a:latin typeface="Times New Roman" pitchFamily="18" charset="0"/>
                          <a:cs typeface="Times New Roman" pitchFamily="18" charset="0"/>
                        </a:rPr>
                        <a:t>ciphertext</a:t>
                      </a:r>
                      <a:r>
                        <a:rPr lang="en-IN" sz="1400" dirty="0">
                          <a:latin typeface="Times New Roman" pitchFamily="18" charset="0"/>
                          <a:cs typeface="Times New Roman" pitchFamily="18" charset="0"/>
                        </a:rPr>
                        <a:t>  is generated based on the Hill Cipher algorithm along with </a:t>
                      </a:r>
                      <a:r>
                        <a:rPr lang="en-US" sz="1400" dirty="0">
                          <a:latin typeface="Times New Roman" pitchFamily="18" charset="0"/>
                          <a:cs typeface="Times New Roman" pitchFamily="18" charset="0"/>
                        </a:rPr>
                        <a:t>Elliptic curve cryptography</a:t>
                      </a:r>
                      <a:r>
                        <a:rPr lang="en-IN" sz="1400" dirty="0">
                          <a:latin typeface="Times New Roman" pitchFamily="18" charset="0"/>
                          <a:cs typeface="Times New Roman" pitchFamily="18" charset="0"/>
                        </a:rPr>
                        <a:t>.</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Distinguishes letter frequency.</a:t>
                      </a:r>
                    </a:p>
                    <a:p>
                      <a:r>
                        <a:rPr lang="en-IN" sz="1400" dirty="0">
                          <a:latin typeface="Times New Roman" pitchFamily="18" charset="0"/>
                          <a:cs typeface="Times New Roman" pitchFamily="18" charset="0"/>
                        </a:rPr>
                        <a:t>Its simple, fast and has high throughput.</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Hill-Cipher encrypts identical plaintext blocks to identical </a:t>
                      </a:r>
                      <a:r>
                        <a:rPr lang="en-IN" sz="1400" dirty="0" err="1">
                          <a:latin typeface="Times New Roman" pitchFamily="18" charset="0"/>
                          <a:cs typeface="Times New Roman" pitchFamily="18" charset="0"/>
                        </a:rPr>
                        <a:t>ciphertext</a:t>
                      </a:r>
                      <a:r>
                        <a:rPr lang="en-IN" sz="1400" dirty="0">
                          <a:latin typeface="Times New Roman" pitchFamily="18" charset="0"/>
                          <a:cs typeface="Times New Roman" pitchFamily="18" charset="0"/>
                        </a:rPr>
                        <a:t> blocks and cannot encrypt images that contain large areas of a single </a:t>
                      </a:r>
                      <a:r>
                        <a:rPr lang="en-IN" sz="1400" dirty="0" err="1">
                          <a:latin typeface="Times New Roman" pitchFamily="18" charset="0"/>
                          <a:cs typeface="Times New Roman" pitchFamily="18" charset="0"/>
                        </a:rPr>
                        <a:t>color</a:t>
                      </a:r>
                      <a:r>
                        <a:rPr lang="en-IN" sz="1400" dirty="0">
                          <a:latin typeface="Times New Roman" pitchFamily="18" charset="0"/>
                          <a:cs typeface="Times New Roman" pitchFamily="18" charset="0"/>
                        </a:rPr>
                        <a:t>.</a:t>
                      </a:r>
                      <a:endParaRPr lang="hi-IN" sz="1400" dirty="0">
                        <a:latin typeface="Times New Roman" pitchFamily="18" charset="0"/>
                      </a:endParaRPr>
                    </a:p>
                  </a:txBody>
                  <a:tcPr/>
                </a:tc>
                <a:extLst>
                  <a:ext uri="{0D108BD9-81ED-4DB2-BD59-A6C34878D82A}">
                    <a16:rowId xmlns:a16="http://schemas.microsoft.com/office/drawing/2014/main" val="10000"/>
                  </a:ext>
                </a:extLst>
              </a:tr>
              <a:tr h="2588898">
                <a:tc>
                  <a:txBody>
                    <a:bodyPr/>
                    <a:lstStyle/>
                    <a:p>
                      <a:r>
                        <a:rPr lang="en-US" sz="1400" dirty="0" err="1">
                          <a:latin typeface="Times New Roman" pitchFamily="18" charset="0"/>
                          <a:cs typeface="Times New Roman" pitchFamily="18" charset="0"/>
                        </a:rPr>
                        <a:t>Jigar</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Chauhan</a:t>
                      </a:r>
                      <a:r>
                        <a:rPr lang="en-US" sz="1400" dirty="0">
                          <a:latin typeface="Times New Roman" pitchFamily="18" charset="0"/>
                          <a:cs typeface="Times New Roman" pitchFamily="18" charset="0"/>
                        </a:rPr>
                        <a:t>, </a:t>
                      </a:r>
                    </a:p>
                    <a:p>
                      <a:r>
                        <a:rPr lang="en-US" sz="1400" dirty="0" err="1">
                          <a:latin typeface="Times New Roman" pitchFamily="18" charset="0"/>
                          <a:cs typeface="Times New Roman" pitchFamily="18" charset="0"/>
                        </a:rPr>
                        <a:t>Neekhil</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Dedhia</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Bhagyashri</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Kulkarni</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Enhancing Data Security by using Hybrid Cryptographic Algorithm</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The user gives the plain text where the plain text is divided into two halves which again is </a:t>
                      </a:r>
                      <a:r>
                        <a:rPr lang="en-IN" sz="1400" dirty="0" err="1">
                          <a:latin typeface="Times New Roman" pitchFamily="18" charset="0"/>
                          <a:cs typeface="Times New Roman" pitchFamily="18" charset="0"/>
                        </a:rPr>
                        <a:t>splitted</a:t>
                      </a:r>
                      <a:r>
                        <a:rPr lang="en-IN" sz="1400" dirty="0">
                          <a:latin typeface="Times New Roman" pitchFamily="18" charset="0"/>
                          <a:cs typeface="Times New Roman" pitchFamily="18" charset="0"/>
                        </a:rPr>
                        <a:t> into two. </a:t>
                      </a:r>
                    </a:p>
                    <a:p>
                      <a:r>
                        <a:rPr lang="en-IN" sz="1400" dirty="0">
                          <a:latin typeface="Times New Roman" pitchFamily="18" charset="0"/>
                          <a:cs typeface="Times New Roman" pitchFamily="18" charset="0"/>
                        </a:rPr>
                        <a:t>DES is applied to four quarters. Then they are combined into two and AES is applied</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The hybrid model gives a better nonlinearity to the plain AES and as it is merged with DES, there is better diffusion.</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AES uses too simple algebraic structure. DES encryption can be broken using brute force search</a:t>
                      </a:r>
                      <a:endParaRPr lang="hi-IN" sz="1400" dirty="0">
                        <a:latin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1586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32000" y="719666"/>
          <a:ext cx="9371875" cy="5730240"/>
        </p:xfrm>
        <a:graphic>
          <a:graphicData uri="http://schemas.openxmlformats.org/drawingml/2006/table">
            <a:tbl>
              <a:tblPr bandRow="1">
                <a:tableStyleId>{5C22544A-7EE6-4342-B048-85BDC9FD1C3A}</a:tableStyleId>
              </a:tblPr>
              <a:tblGrid>
                <a:gridCol w="1874375">
                  <a:extLst>
                    <a:ext uri="{9D8B030D-6E8A-4147-A177-3AD203B41FA5}">
                      <a16:colId xmlns:a16="http://schemas.microsoft.com/office/drawing/2014/main" val="20000"/>
                    </a:ext>
                  </a:extLst>
                </a:gridCol>
                <a:gridCol w="1874375">
                  <a:extLst>
                    <a:ext uri="{9D8B030D-6E8A-4147-A177-3AD203B41FA5}">
                      <a16:colId xmlns:a16="http://schemas.microsoft.com/office/drawing/2014/main" val="20001"/>
                    </a:ext>
                  </a:extLst>
                </a:gridCol>
                <a:gridCol w="1874375">
                  <a:extLst>
                    <a:ext uri="{9D8B030D-6E8A-4147-A177-3AD203B41FA5}">
                      <a16:colId xmlns:a16="http://schemas.microsoft.com/office/drawing/2014/main" val="20002"/>
                    </a:ext>
                  </a:extLst>
                </a:gridCol>
                <a:gridCol w="1874375">
                  <a:extLst>
                    <a:ext uri="{9D8B030D-6E8A-4147-A177-3AD203B41FA5}">
                      <a16:colId xmlns:a16="http://schemas.microsoft.com/office/drawing/2014/main" val="20003"/>
                    </a:ext>
                  </a:extLst>
                </a:gridCol>
                <a:gridCol w="1874375">
                  <a:extLst>
                    <a:ext uri="{9D8B030D-6E8A-4147-A177-3AD203B41FA5}">
                      <a16:colId xmlns:a16="http://schemas.microsoft.com/office/drawing/2014/main" val="20004"/>
                    </a:ext>
                  </a:extLst>
                </a:gridCol>
              </a:tblGrid>
              <a:tr h="370840">
                <a:tc>
                  <a:txBody>
                    <a:bodyPr/>
                    <a:lstStyle/>
                    <a:p>
                      <a:r>
                        <a:rPr lang="en-US" sz="1400" dirty="0">
                          <a:latin typeface="Times New Roman" pitchFamily="18" charset="0"/>
                          <a:cs typeface="Times New Roman" pitchFamily="18" charset="0"/>
                        </a:rPr>
                        <a:t>Muhammad Abdul </a:t>
                      </a:r>
                      <a:r>
                        <a:rPr lang="en-US" sz="1400" dirty="0" err="1">
                          <a:latin typeface="Times New Roman" pitchFamily="18" charset="0"/>
                          <a:cs typeface="Times New Roman" pitchFamily="18" charset="0"/>
                        </a:rPr>
                        <a:t>Muin</a:t>
                      </a:r>
                      <a:r>
                        <a:rPr lang="en-US" sz="1400" dirty="0">
                          <a:latin typeface="Times New Roman" pitchFamily="18" charset="0"/>
                          <a:cs typeface="Times New Roman" pitchFamily="18" charset="0"/>
                        </a:rPr>
                        <a:t>, Muhammad </a:t>
                      </a:r>
                      <a:r>
                        <a:rPr lang="en-US" sz="1400" dirty="0" err="1">
                          <a:latin typeface="Times New Roman" pitchFamily="18" charset="0"/>
                          <a:cs typeface="Times New Roman" pitchFamily="18" charset="0"/>
                        </a:rPr>
                        <a:t>AbdulMuin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Arief</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Setyanto</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Sudarmawan</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Kartika</a:t>
                      </a:r>
                      <a:r>
                        <a:rPr lang="en-US" sz="1400" dirty="0">
                          <a:latin typeface="Times New Roman" pitchFamily="18" charset="0"/>
                          <a:cs typeface="Times New Roman" pitchFamily="18" charset="0"/>
                        </a:rPr>
                        <a:t> Imam </a:t>
                      </a:r>
                      <a:r>
                        <a:rPr lang="en-US" sz="1400" dirty="0" err="1">
                          <a:latin typeface="Times New Roman" pitchFamily="18" charset="0"/>
                          <a:cs typeface="Times New Roman" pitchFamily="18" charset="0"/>
                        </a:rPr>
                        <a:t>Santoso</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Performance Comparison Between AES256-Blowfishand Blowfish-AES256 Combinations </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Checks both</a:t>
                      </a:r>
                      <a:r>
                        <a:rPr lang="en-IN" sz="1400" baseline="0" dirty="0">
                          <a:latin typeface="Times New Roman" pitchFamily="18" charset="0"/>
                          <a:cs typeface="Times New Roman" pitchFamily="18" charset="0"/>
                        </a:rPr>
                        <a:t> </a:t>
                      </a:r>
                      <a:r>
                        <a:rPr lang="en-IN" sz="1400" baseline="0" dirty="0" err="1">
                          <a:latin typeface="Times New Roman" pitchFamily="18" charset="0"/>
                          <a:cs typeface="Times New Roman" pitchFamily="18" charset="0"/>
                        </a:rPr>
                        <a:t>comnination</a:t>
                      </a:r>
                      <a:r>
                        <a:rPr lang="en-IN" sz="1400" baseline="0" dirty="0">
                          <a:latin typeface="Times New Roman" pitchFamily="18" charset="0"/>
                          <a:cs typeface="Times New Roman" pitchFamily="18" charset="0"/>
                        </a:rPr>
                        <a:t> of AES256 ad Blowfish. </a:t>
                      </a:r>
                      <a:r>
                        <a:rPr lang="en-IN" sz="1400" dirty="0">
                          <a:latin typeface="Times New Roman" pitchFamily="18" charset="0"/>
                          <a:cs typeface="Times New Roman" pitchFamily="18" charset="0"/>
                        </a:rPr>
                        <a:t>The key is generated between 4-12 characters. A random set of keys are chosen from a population to check each combination. The decryption time is observed in order to justify the security level. Higher the decryption time, higher the security.</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The AES256-Blowfish algorithms combination are generally taken longer time decryption time compared to original algorithm or Blowfish-AES256</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Difficult to combine newer encryption algorithms</a:t>
                      </a:r>
                      <a:r>
                        <a:rPr lang="en-IN" sz="1400" baseline="0" dirty="0">
                          <a:latin typeface="Times New Roman" pitchFamily="18" charset="0"/>
                          <a:cs typeface="Times New Roman" pitchFamily="18" charset="0"/>
                        </a:rPr>
                        <a:t> and</a:t>
                      </a:r>
                      <a:r>
                        <a:rPr lang="en-IN" sz="1400" dirty="0">
                          <a:latin typeface="Times New Roman" pitchFamily="18" charset="0"/>
                          <a:cs typeface="Times New Roman" pitchFamily="18" charset="0"/>
                        </a:rPr>
                        <a:t> evaluating the strength of the key.</a:t>
                      </a:r>
                      <a:endParaRPr lang="hi-IN" sz="1400" dirty="0">
                        <a:latin typeface="Times New Roman" pitchFamily="18" charset="0"/>
                      </a:endParaRPr>
                    </a:p>
                  </a:txBody>
                  <a:tcPr/>
                </a:tc>
                <a:extLst>
                  <a:ext uri="{0D108BD9-81ED-4DB2-BD59-A6C34878D82A}">
                    <a16:rowId xmlns:a16="http://schemas.microsoft.com/office/drawing/2014/main" val="10000"/>
                  </a:ext>
                </a:extLst>
              </a:tr>
              <a:tr h="370840">
                <a:tc>
                  <a:txBody>
                    <a:bodyPr/>
                    <a:lstStyle/>
                    <a:p>
                      <a:r>
                        <a:rPr lang="sv-SE" sz="1400" dirty="0">
                          <a:latin typeface="Times New Roman" pitchFamily="18" charset="0"/>
                          <a:cs typeface="Times New Roman" pitchFamily="18" charset="0"/>
                        </a:rPr>
                        <a:t>Omar A. Dawood, Othman I Hammadi</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An Analytical Study for Some Drawbacks and Weakness Points of the AES Cipher (</a:t>
                      </a:r>
                      <a:r>
                        <a:rPr lang="en-IN" sz="1400" dirty="0" err="1">
                          <a:latin typeface="Times New Roman" pitchFamily="18" charset="0"/>
                          <a:cs typeface="Times New Roman" pitchFamily="18" charset="0"/>
                        </a:rPr>
                        <a:t>Rijndael</a:t>
                      </a:r>
                      <a:r>
                        <a:rPr lang="en-IN" sz="1400" dirty="0">
                          <a:latin typeface="Times New Roman" pitchFamily="18" charset="0"/>
                          <a:cs typeface="Times New Roman" pitchFamily="18" charset="0"/>
                        </a:rPr>
                        <a:t> Algorithm) </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AES or </a:t>
                      </a:r>
                      <a:r>
                        <a:rPr lang="en-IN" sz="1400" dirty="0" err="1">
                          <a:latin typeface="Times New Roman" pitchFamily="18" charset="0"/>
                          <a:cs typeface="Times New Roman" pitchFamily="18" charset="0"/>
                        </a:rPr>
                        <a:t>Rijndeal</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algotrithm</a:t>
                      </a:r>
                      <a:r>
                        <a:rPr lang="en-IN" sz="1400" dirty="0">
                          <a:latin typeface="Times New Roman" pitchFamily="18" charset="0"/>
                          <a:cs typeface="Times New Roman" pitchFamily="18" charset="0"/>
                        </a:rPr>
                        <a:t> is secure but more complicated to implement in 64 bit environment, this paper tries to implement it in 36 bit environment ,64 bit environment and showcases the performance metrics. </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Decryption process is slower than encryption making is safe to brute-force attacks</a:t>
                      </a:r>
                      <a:endParaRPr lang="hi-IN" sz="1400" dirty="0">
                        <a:latin typeface="Times New Roman" pitchFamily="18" charset="0"/>
                      </a:endParaRPr>
                    </a:p>
                  </a:txBody>
                  <a:tcPr/>
                </a:tc>
                <a:tc>
                  <a:txBody>
                    <a:bodyPr/>
                    <a:lstStyle/>
                    <a:p>
                      <a:r>
                        <a:rPr lang="en-IN" sz="1400" dirty="0">
                          <a:latin typeface="Times New Roman" pitchFamily="18" charset="0"/>
                          <a:cs typeface="Times New Roman" pitchFamily="18" charset="0"/>
                        </a:rPr>
                        <a:t>The algorithm depends heavily on the length of the keys, hence to achieve more security one must opt for longer key lengths, which also results in requirement of more resources and computing power</a:t>
                      </a:r>
                      <a:endParaRPr lang="hi-IN" sz="1400" dirty="0">
                        <a:latin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0031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8906-EDDF-4235-B424-F3CBBD991438}"/>
              </a:ext>
            </a:extLst>
          </p:cNvPr>
          <p:cNvSpPr>
            <a:spLocks noGrp="1"/>
          </p:cNvSpPr>
          <p:nvPr>
            <p:ph type="title"/>
          </p:nvPr>
        </p:nvSpPr>
        <p:spPr>
          <a:xfrm>
            <a:off x="1635853" y="624110"/>
            <a:ext cx="9868759" cy="1280890"/>
          </a:xfrm>
        </p:spPr>
        <p:txBody>
          <a:bodyPr/>
          <a:lstStyle/>
          <a:p>
            <a:r>
              <a:rPr lang="en-IN" dirty="0"/>
              <a:t>Problem Statement:</a:t>
            </a:r>
          </a:p>
        </p:txBody>
      </p:sp>
      <p:sp>
        <p:nvSpPr>
          <p:cNvPr id="3" name="Content Placeholder 2">
            <a:extLst>
              <a:ext uri="{FF2B5EF4-FFF2-40B4-BE49-F238E27FC236}">
                <a16:creationId xmlns:a16="http://schemas.microsoft.com/office/drawing/2014/main" id="{1AB7911A-59EF-4559-BB89-63EC51A3362A}"/>
              </a:ext>
            </a:extLst>
          </p:cNvPr>
          <p:cNvSpPr>
            <a:spLocks noGrp="1"/>
          </p:cNvSpPr>
          <p:nvPr>
            <p:ph idx="1"/>
          </p:nvPr>
        </p:nvSpPr>
        <p:spPr>
          <a:xfrm>
            <a:off x="1635853" y="1535185"/>
            <a:ext cx="9868759" cy="4504888"/>
          </a:xfrm>
        </p:spPr>
        <p:txBody>
          <a:bodyPr>
            <a:normAutofit fontScale="92500" lnSpcReduction="10000"/>
          </a:bodyPr>
          <a:lstStyle/>
          <a:p>
            <a:r>
              <a:rPr lang="en-US" dirty="0"/>
              <a:t>Various Encryption Algorithms are used in apps and services to secure data. But the advent of new and sophisticated technologies is making these existing systems obsolete. Advancements in Hardware have significantly reduced the time required to break a cryptographic system. </a:t>
            </a:r>
          </a:p>
          <a:p>
            <a:r>
              <a:rPr lang="en-US" dirty="0"/>
              <a:t>Various kinds of attacks have weakened the existing systems. Crypto-analysis and special mathematical attacks have made these systems quite vulnerable to being broken by cryptographers.</a:t>
            </a:r>
          </a:p>
          <a:p>
            <a:r>
              <a:rPr lang="en-US" dirty="0"/>
              <a:t> Key security is another vulnerability that modern systems face. Ensuring safe storage and transmission of sensitive keys is a major fault of existing systems. Generally, encryption algorithms to provide higher levels of security use larger key lengths, but that hampers the performance of the system.</a:t>
            </a:r>
          </a:p>
          <a:p>
            <a:r>
              <a:rPr lang="en-US" dirty="0"/>
              <a:t> A single layered standalone crypto-system can sometimes have tradeoffs that might lead to data leaks, and also hamper key security. </a:t>
            </a:r>
          </a:p>
          <a:p>
            <a:r>
              <a:rPr lang="en-US" dirty="0"/>
              <a:t>A standalone system has vulnerabilities that often effect the security of data. So a requirement of a system that overcomes the performance-security tradeoffs of cryptographic algorithms when used separately is ever more pertinent. </a:t>
            </a:r>
            <a:endParaRPr lang="en-IN" dirty="0"/>
          </a:p>
        </p:txBody>
      </p:sp>
    </p:spTree>
    <p:extLst>
      <p:ext uri="{BB962C8B-B14F-4D97-AF65-F5344CB8AC3E}">
        <p14:creationId xmlns:p14="http://schemas.microsoft.com/office/powerpoint/2010/main" val="382588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B842-7F06-41CC-B9CF-CDCB4948FC80}"/>
              </a:ext>
            </a:extLst>
          </p:cNvPr>
          <p:cNvSpPr>
            <a:spLocks noGrp="1"/>
          </p:cNvSpPr>
          <p:nvPr>
            <p:ph type="title"/>
          </p:nvPr>
        </p:nvSpPr>
        <p:spPr>
          <a:xfrm>
            <a:off x="1677799" y="624110"/>
            <a:ext cx="9826814" cy="1280890"/>
          </a:xfrm>
        </p:spPr>
        <p:txBody>
          <a:bodyPr/>
          <a:lstStyle/>
          <a:p>
            <a:r>
              <a:rPr lang="en-IN" dirty="0"/>
              <a:t>Objective:</a:t>
            </a:r>
          </a:p>
        </p:txBody>
      </p:sp>
      <p:sp>
        <p:nvSpPr>
          <p:cNvPr id="3" name="Content Placeholder 2">
            <a:extLst>
              <a:ext uri="{FF2B5EF4-FFF2-40B4-BE49-F238E27FC236}">
                <a16:creationId xmlns:a16="http://schemas.microsoft.com/office/drawing/2014/main" id="{321F94F2-1E22-4CB0-B3EC-996DE32BECBA}"/>
              </a:ext>
            </a:extLst>
          </p:cNvPr>
          <p:cNvSpPr>
            <a:spLocks noGrp="1"/>
          </p:cNvSpPr>
          <p:nvPr>
            <p:ph idx="1"/>
          </p:nvPr>
        </p:nvSpPr>
        <p:spPr>
          <a:xfrm>
            <a:off x="1677798" y="2133600"/>
            <a:ext cx="9826814" cy="3777622"/>
          </a:xfrm>
        </p:spPr>
        <p:txBody>
          <a:bodyPr/>
          <a:lstStyle/>
          <a:p>
            <a:r>
              <a:rPr lang="en-US" dirty="0"/>
              <a:t>The main objective of this project is to build a Hybrid Crypto-system that secures data on multiple layers and also ensures security of keys. </a:t>
            </a:r>
          </a:p>
          <a:p>
            <a:r>
              <a:rPr lang="en-US" dirty="0"/>
              <a:t>The Hybrid crypto-system also securely stores the keys so that they don’t lead to any vulnerabilities. </a:t>
            </a:r>
          </a:p>
          <a:p>
            <a:r>
              <a:rPr lang="en-US" dirty="0"/>
              <a:t>To create a crypto-system that provides excellent security without compromising on performance and speed. </a:t>
            </a:r>
          </a:p>
          <a:p>
            <a:r>
              <a:rPr lang="en-US" dirty="0"/>
              <a:t>To overcome the performance-security tradeoffs of cryptographic algorithms when used separately</a:t>
            </a:r>
          </a:p>
          <a:p>
            <a:pPr>
              <a:buNone/>
            </a:pPr>
            <a:endParaRPr lang="en-IN" dirty="0"/>
          </a:p>
        </p:txBody>
      </p:sp>
    </p:spTree>
    <p:extLst>
      <p:ext uri="{BB962C8B-B14F-4D97-AF65-F5344CB8AC3E}">
        <p14:creationId xmlns:p14="http://schemas.microsoft.com/office/powerpoint/2010/main" val="285345842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242</TotalTime>
  <Words>2155</Words>
  <Application>Microsoft Office PowerPoint</Application>
  <PresentationFormat>Widescreen</PresentationFormat>
  <Paragraphs>138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Wisp</vt:lpstr>
      <vt:lpstr>           CS6611            Creative and Innovative Project  Topic: Data Security using Hybrid Cryptography and Steganography                                       </vt:lpstr>
      <vt:lpstr>Abstract:</vt:lpstr>
      <vt:lpstr>Introduction:</vt:lpstr>
      <vt:lpstr>PowerPoint Presentation</vt:lpstr>
      <vt:lpstr>PowerPoint Presentation</vt:lpstr>
      <vt:lpstr>PowerPoint Presentation</vt:lpstr>
      <vt:lpstr>PowerPoint Presentation</vt:lpstr>
      <vt:lpstr>Problem Statement:</vt:lpstr>
      <vt:lpstr>Objective:</vt:lpstr>
      <vt:lpstr>System Architecture:</vt:lpstr>
      <vt:lpstr>List of Modules:</vt:lpstr>
      <vt:lpstr>Data Pre-processing:</vt:lpstr>
      <vt:lpstr>Cryptography Algorithm:</vt:lpstr>
      <vt:lpstr>Steganography and Transfer:</vt:lpstr>
      <vt:lpstr>Decryption and Extraction:</vt:lpstr>
      <vt:lpstr>Evaluation metrics:  The Hybrid Crypto-system implemented in Python was tested against different file types of varying sizes </vt:lpstr>
      <vt:lpstr>Testing two existing systems - one Hybrid (AES-RSA) and one Standalone (Blowfish) with the Proposed Cryptosystem gives the following results.</vt:lpstr>
      <vt:lpstr>The Aggregate results of the comparison testing is given below.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CS6611            Creative and Innovative Project  Topic: Data Security using Hybrid Cryptography and Steganography                                       </dc:title>
  <dc:creator>VIGNESH G</dc:creator>
  <cp:lastModifiedBy>VIGNESH G</cp:lastModifiedBy>
  <cp:revision>12</cp:revision>
  <dcterms:created xsi:type="dcterms:W3CDTF">2022-03-23T11:41:08Z</dcterms:created>
  <dcterms:modified xsi:type="dcterms:W3CDTF">2022-03-24T01:15:47Z</dcterms:modified>
</cp:coreProperties>
</file>