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741"/>
  </p:normalViewPr>
  <p:slideViewPr>
    <p:cSldViewPr snapToGrid="0">
      <p:cViewPr varScale="1">
        <p:scale>
          <a:sx n="110" d="100"/>
          <a:sy n="110"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28469-3D09-7F46-B21F-D752FC3BD5CF}"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F030F-AF68-A647-8782-DCEEA81F03CA}" type="slidenum">
              <a:rPr lang="en-US" smtClean="0"/>
              <a:t>‹#›</a:t>
            </a:fld>
            <a:endParaRPr lang="en-US"/>
          </a:p>
        </p:txBody>
      </p:sp>
    </p:spTree>
    <p:extLst>
      <p:ext uri="{BB962C8B-B14F-4D97-AF65-F5344CB8AC3E}">
        <p14:creationId xmlns:p14="http://schemas.microsoft.com/office/powerpoint/2010/main" val="346436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CF030F-AF68-A647-8782-DCEEA81F03CA}" type="slidenum">
              <a:rPr lang="en-US" smtClean="0"/>
              <a:t>5</a:t>
            </a:fld>
            <a:endParaRPr lang="en-US"/>
          </a:p>
        </p:txBody>
      </p:sp>
    </p:spTree>
    <p:extLst>
      <p:ext uri="{BB962C8B-B14F-4D97-AF65-F5344CB8AC3E}">
        <p14:creationId xmlns:p14="http://schemas.microsoft.com/office/powerpoint/2010/main" val="58794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3EBD093-006B-F548-8800-995F69384CFA}" type="datetimeFigureOut">
              <a:rPr lang="en-US" smtClean="0"/>
              <a:t>8/11/22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1569752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D093-006B-F548-8800-995F69384CFA}" type="datetimeFigureOut">
              <a:rPr lang="en-US" smtClean="0"/>
              <a:t>8/11/22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121438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BD093-006B-F548-8800-995F69384CFA}" type="datetimeFigureOut">
              <a:rPr lang="en-US" smtClean="0"/>
              <a:t>8/11/22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13332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BD093-006B-F548-8800-995F69384CFA}" type="datetimeFigureOut">
              <a:rPr lang="en-US" smtClean="0"/>
              <a:t>8/11/22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326893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3EBD093-006B-F548-8800-995F69384CFA}" type="datetimeFigureOut">
              <a:rPr lang="en-US" smtClean="0"/>
              <a:t>8/11/22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15798941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3EBD093-006B-F548-8800-995F69384CFA}" type="datetimeFigureOut">
              <a:rPr lang="en-US" smtClean="0"/>
              <a:t>8/11/22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349988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3EBD093-006B-F548-8800-995F69384CFA}" type="datetimeFigureOut">
              <a:rPr lang="en-US" smtClean="0"/>
              <a:t>8/11/22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9F4E-07BF-8242-98B3-F83595972A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811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BD093-006B-F548-8800-995F69384CFA}" type="datetimeFigureOut">
              <a:rPr lang="en-US" smtClean="0"/>
              <a:t>8/11/22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313914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BD093-006B-F548-8800-995F69384CFA}" type="datetimeFigureOut">
              <a:rPr lang="en-US" smtClean="0"/>
              <a:t>8/11/22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215788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3EBD093-006B-F548-8800-995F69384CFA}" type="datetimeFigureOut">
              <a:rPr lang="en-US" smtClean="0"/>
              <a:t>8/11/22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417327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3EBD093-006B-F548-8800-995F69384CFA}" type="datetimeFigureOut">
              <a:rPr lang="en-US" smtClean="0"/>
              <a:t>8/11/22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6B19F4E-07BF-8242-98B3-F83595972A32}" type="slidenum">
              <a:rPr lang="en-US" smtClean="0"/>
              <a:t>‹#›</a:t>
            </a:fld>
            <a:endParaRPr lang="en-US"/>
          </a:p>
        </p:txBody>
      </p:sp>
    </p:spTree>
    <p:extLst>
      <p:ext uri="{BB962C8B-B14F-4D97-AF65-F5344CB8AC3E}">
        <p14:creationId xmlns:p14="http://schemas.microsoft.com/office/powerpoint/2010/main" val="359903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3EBD093-006B-F548-8800-995F69384CFA}" type="datetimeFigureOut">
              <a:rPr lang="en-US" smtClean="0"/>
              <a:t>8/11/22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6B19F4E-07BF-8242-98B3-F83595972A32}" type="slidenum">
              <a:rPr lang="en-US" smtClean="0"/>
              <a:t>‹#›</a:t>
            </a:fld>
            <a:endParaRPr lang="en-US"/>
          </a:p>
        </p:txBody>
      </p:sp>
    </p:spTree>
    <p:extLst>
      <p:ext uri="{BB962C8B-B14F-4D97-AF65-F5344CB8AC3E}">
        <p14:creationId xmlns:p14="http://schemas.microsoft.com/office/powerpoint/2010/main" val="1762474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yelp-dataset/yelp-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CD5D-5E70-22C4-CADA-B44366F66E8D}"/>
              </a:ext>
            </a:extLst>
          </p:cNvPr>
          <p:cNvSpPr>
            <a:spLocks noGrp="1"/>
          </p:cNvSpPr>
          <p:nvPr>
            <p:ph type="ctrTitle"/>
          </p:nvPr>
        </p:nvSpPr>
        <p:spPr>
          <a:xfrm>
            <a:off x="1353786" y="581891"/>
            <a:ext cx="9057391" cy="1900613"/>
          </a:xfrm>
        </p:spPr>
        <p:txBody>
          <a:bodyPr/>
          <a:lstStyle/>
          <a:p>
            <a:r>
              <a:rPr lang="en-US" dirty="0"/>
              <a:t>Yelp review analysis and rating prediction</a:t>
            </a:r>
          </a:p>
        </p:txBody>
      </p:sp>
      <p:sp>
        <p:nvSpPr>
          <p:cNvPr id="3" name="Subtitle 2">
            <a:extLst>
              <a:ext uri="{FF2B5EF4-FFF2-40B4-BE49-F238E27FC236}">
                <a16:creationId xmlns:a16="http://schemas.microsoft.com/office/drawing/2014/main" id="{F8991179-CEBC-9EA2-B70E-6BE5AA9A3D15}"/>
              </a:ext>
            </a:extLst>
          </p:cNvPr>
          <p:cNvSpPr>
            <a:spLocks noGrp="1"/>
          </p:cNvSpPr>
          <p:nvPr>
            <p:ph type="subTitle" idx="1"/>
          </p:nvPr>
        </p:nvSpPr>
        <p:spPr>
          <a:xfrm>
            <a:off x="1353786" y="3053343"/>
            <a:ext cx="9057391" cy="2433057"/>
          </a:xfrm>
        </p:spPr>
        <p:txBody>
          <a:bodyPr>
            <a:normAutofit/>
          </a:bodyPr>
          <a:lstStyle/>
          <a:p>
            <a:pPr algn="r"/>
            <a:r>
              <a:rPr lang="en-US" b="1" u="sng" dirty="0">
                <a:solidFill>
                  <a:schemeClr val="bg1"/>
                </a:solidFill>
              </a:rPr>
              <a:t>Team Members</a:t>
            </a:r>
          </a:p>
          <a:p>
            <a:pPr marL="342900" indent="-342900" algn="r">
              <a:buFont typeface="Arial" panose="020B0604020202020204" pitchFamily="34" charset="0"/>
              <a:buChar char="•"/>
            </a:pPr>
            <a:r>
              <a:rPr lang="en-US" sz="1800" dirty="0" err="1">
                <a:solidFill>
                  <a:schemeClr val="bg1"/>
                </a:solidFill>
              </a:rPr>
              <a:t>Sanket</a:t>
            </a:r>
            <a:r>
              <a:rPr lang="en-US" sz="1800" dirty="0">
                <a:solidFill>
                  <a:schemeClr val="bg1"/>
                </a:solidFill>
              </a:rPr>
              <a:t> </a:t>
            </a:r>
            <a:r>
              <a:rPr lang="en-US" sz="1800" dirty="0" err="1">
                <a:solidFill>
                  <a:schemeClr val="bg1"/>
                </a:solidFill>
              </a:rPr>
              <a:t>Sanap</a:t>
            </a:r>
            <a:r>
              <a:rPr lang="en-US" sz="1800" dirty="0">
                <a:solidFill>
                  <a:schemeClr val="bg1"/>
                </a:solidFill>
              </a:rPr>
              <a:t> (NUID: 002136240)</a:t>
            </a:r>
          </a:p>
          <a:p>
            <a:pPr marL="342900" indent="-342900" algn="r">
              <a:buFont typeface="Arial" panose="020B0604020202020204" pitchFamily="34" charset="0"/>
              <a:buChar char="•"/>
            </a:pPr>
            <a:r>
              <a:rPr lang="en-US" sz="1800" dirty="0">
                <a:solidFill>
                  <a:schemeClr val="bg1"/>
                </a:solidFill>
              </a:rPr>
              <a:t>Aniket </a:t>
            </a:r>
            <a:r>
              <a:rPr lang="en-US" sz="1800" dirty="0" err="1">
                <a:solidFill>
                  <a:schemeClr val="bg1"/>
                </a:solidFill>
              </a:rPr>
              <a:t>Mirjakar</a:t>
            </a:r>
            <a:r>
              <a:rPr lang="en-US" sz="1800" dirty="0">
                <a:solidFill>
                  <a:schemeClr val="bg1"/>
                </a:solidFill>
              </a:rPr>
              <a:t> (NUID: 001563245)</a:t>
            </a:r>
          </a:p>
          <a:p>
            <a:pPr lvl="8" algn="r"/>
            <a:r>
              <a:rPr lang="en-US" sz="1800" dirty="0">
                <a:solidFill>
                  <a:schemeClr val="bg1"/>
                </a:solidFill>
              </a:rPr>
              <a:t>Vignesh Kumar Baskar (NUID: 002196442)</a:t>
            </a:r>
          </a:p>
          <a:p>
            <a:pPr lvl="8" algn="r"/>
            <a:r>
              <a:rPr lang="en-US" sz="1800" dirty="0">
                <a:solidFill>
                  <a:schemeClr val="bg1"/>
                </a:solidFill>
              </a:rPr>
              <a:t>Shankar </a:t>
            </a:r>
            <a:r>
              <a:rPr lang="en-US" sz="1800" dirty="0" err="1">
                <a:solidFill>
                  <a:schemeClr val="bg1"/>
                </a:solidFill>
              </a:rPr>
              <a:t>Subramaniyan</a:t>
            </a:r>
            <a:r>
              <a:rPr lang="en-US" sz="1800" dirty="0">
                <a:solidFill>
                  <a:schemeClr val="bg1"/>
                </a:solidFill>
              </a:rPr>
              <a:t> Ganapathy (NUID: 001529711)</a:t>
            </a:r>
          </a:p>
        </p:txBody>
      </p:sp>
    </p:spTree>
    <p:extLst>
      <p:ext uri="{BB962C8B-B14F-4D97-AF65-F5344CB8AC3E}">
        <p14:creationId xmlns:p14="http://schemas.microsoft.com/office/powerpoint/2010/main" val="230312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9D73-9132-9FD6-A0F4-C6BD6C08B2CB}"/>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56165EE2-D565-1B4F-4C00-92038ABB0796}"/>
              </a:ext>
            </a:extLst>
          </p:cNvPr>
          <p:cNvSpPr>
            <a:spLocks noGrp="1"/>
          </p:cNvSpPr>
          <p:nvPr>
            <p:ph idx="1"/>
          </p:nvPr>
        </p:nvSpPr>
        <p:spPr>
          <a:xfrm>
            <a:off x="2231136" y="2731563"/>
            <a:ext cx="7729728" cy="2505456"/>
          </a:xfrm>
        </p:spPr>
        <p:txBody>
          <a:bodyPr/>
          <a:lstStyle/>
          <a:p>
            <a:r>
              <a:rPr lang="en-US" dirty="0"/>
              <a:t>In this project, we have used the </a:t>
            </a:r>
            <a:r>
              <a:rPr lang="en-US" dirty="0">
                <a:hlinkClick r:id="rId2"/>
              </a:rPr>
              <a:t>Yelp Restaurants</a:t>
            </a:r>
            <a:r>
              <a:rPr lang="en-US" dirty="0"/>
              <a:t> dataset which comprises of the US restaurants details along with the customer reviews</a:t>
            </a:r>
          </a:p>
          <a:p>
            <a:r>
              <a:rPr lang="en-US" dirty="0"/>
              <a:t>Performed data profiling,  merged the restaurants data with the reviews, and finally segregated the restaurants based on Philadelphia city</a:t>
            </a:r>
          </a:p>
          <a:p>
            <a:r>
              <a:rPr lang="en-US" dirty="0"/>
              <a:t>Among the list of restaurants in Philadelphia, we have considered only one restaurant which has the highest customer reviews count </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1397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4F59-74DC-953C-A9A6-D7965CC17C1D}"/>
              </a:ext>
            </a:extLst>
          </p:cNvPr>
          <p:cNvSpPr>
            <a:spLocks noGrp="1"/>
          </p:cNvSpPr>
          <p:nvPr>
            <p:ph type="title"/>
          </p:nvPr>
        </p:nvSpPr>
        <p:spPr>
          <a:xfrm>
            <a:off x="2231136" y="569006"/>
            <a:ext cx="7729728" cy="791371"/>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4B896B50-8FE3-4EF3-FE02-220837ADC9AB}"/>
              </a:ext>
            </a:extLst>
          </p:cNvPr>
          <p:cNvSpPr>
            <a:spLocks noGrp="1"/>
          </p:cNvSpPr>
          <p:nvPr>
            <p:ph idx="1"/>
          </p:nvPr>
        </p:nvSpPr>
        <p:spPr>
          <a:xfrm>
            <a:off x="2231136" y="1652155"/>
            <a:ext cx="7729728" cy="4852554"/>
          </a:xfrm>
        </p:spPr>
        <p:txBody>
          <a:bodyPr/>
          <a:lstStyle/>
          <a:p>
            <a:r>
              <a:rPr lang="en-US" dirty="0"/>
              <a:t>Once after analyzing we took the </a:t>
            </a:r>
            <a:r>
              <a:rPr lang="en-US" i="1" dirty="0"/>
              <a:t>King Steaks Restaurant </a:t>
            </a:r>
            <a:r>
              <a:rPr lang="en-US" dirty="0"/>
              <a:t>in Philadelphia and merged its customer reviews </a:t>
            </a:r>
          </a:p>
          <a:p>
            <a:r>
              <a:rPr lang="en-US" dirty="0"/>
              <a:t>Processed the data, and performed text analysis to figure out the underlying polarity ratings for the reviews</a:t>
            </a:r>
          </a:p>
          <a:p>
            <a:r>
              <a:rPr lang="en-US" dirty="0"/>
              <a:t>Using </a:t>
            </a:r>
            <a:r>
              <a:rPr lang="en-US" i="1" dirty="0" err="1"/>
              <a:t>pandas_profiling</a:t>
            </a:r>
            <a:r>
              <a:rPr lang="en-US" dirty="0"/>
              <a:t> library, we did exploratory data analysis to find the histogram plots of the features</a:t>
            </a:r>
          </a:p>
          <a:p>
            <a:endParaRPr lang="en-US" dirty="0"/>
          </a:p>
          <a:p>
            <a:pPr marL="0" indent="0">
              <a:buNone/>
            </a:pPr>
            <a:r>
              <a:rPr lang="en-US" dirty="0"/>
              <a:t> </a:t>
            </a:r>
          </a:p>
        </p:txBody>
      </p:sp>
      <p:pic>
        <p:nvPicPr>
          <p:cNvPr id="5" name="Picture 4" descr="Graphical user interface, table&#10;&#10;Description automatically generated">
            <a:extLst>
              <a:ext uri="{FF2B5EF4-FFF2-40B4-BE49-F238E27FC236}">
                <a16:creationId xmlns:a16="http://schemas.microsoft.com/office/drawing/2014/main" id="{A63844CF-8E1F-3222-B5A3-B469899C748D}"/>
              </a:ext>
            </a:extLst>
          </p:cNvPr>
          <p:cNvPicPr>
            <a:picLocks noChangeAspect="1"/>
          </p:cNvPicPr>
          <p:nvPr/>
        </p:nvPicPr>
        <p:blipFill>
          <a:blip r:embed="rId2"/>
          <a:stretch>
            <a:fillRect/>
          </a:stretch>
        </p:blipFill>
        <p:spPr>
          <a:xfrm>
            <a:off x="3323082" y="3729597"/>
            <a:ext cx="5545836" cy="2632133"/>
          </a:xfrm>
          <a:prstGeom prst="rect">
            <a:avLst/>
          </a:prstGeom>
        </p:spPr>
      </p:pic>
    </p:spTree>
    <p:extLst>
      <p:ext uri="{BB962C8B-B14F-4D97-AF65-F5344CB8AC3E}">
        <p14:creationId xmlns:p14="http://schemas.microsoft.com/office/powerpoint/2010/main" val="87137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0146-D21B-FE3A-6BEC-2793C70F7E0B}"/>
              </a:ext>
            </a:extLst>
          </p:cNvPr>
          <p:cNvSpPr>
            <a:spLocks noGrp="1"/>
          </p:cNvSpPr>
          <p:nvPr>
            <p:ph type="title"/>
          </p:nvPr>
        </p:nvSpPr>
        <p:spPr>
          <a:xfrm>
            <a:off x="2231136" y="393192"/>
            <a:ext cx="7729728" cy="974163"/>
          </a:xfrm>
        </p:spPr>
        <p:txBody>
          <a:bodyPr/>
          <a:lstStyle/>
          <a:p>
            <a:r>
              <a:rPr lang="en-US" dirty="0"/>
              <a:t>Sentiment analysis</a:t>
            </a:r>
          </a:p>
        </p:txBody>
      </p:sp>
      <p:sp>
        <p:nvSpPr>
          <p:cNvPr id="3" name="Content Placeholder 2">
            <a:extLst>
              <a:ext uri="{FF2B5EF4-FFF2-40B4-BE49-F238E27FC236}">
                <a16:creationId xmlns:a16="http://schemas.microsoft.com/office/drawing/2014/main" id="{16BD799E-3A2A-7A66-3279-88699F853116}"/>
              </a:ext>
            </a:extLst>
          </p:cNvPr>
          <p:cNvSpPr>
            <a:spLocks noGrp="1"/>
          </p:cNvSpPr>
          <p:nvPr>
            <p:ph idx="1"/>
          </p:nvPr>
        </p:nvSpPr>
        <p:spPr>
          <a:xfrm>
            <a:off x="2231136" y="1567781"/>
            <a:ext cx="7729728" cy="5075009"/>
          </a:xfrm>
        </p:spPr>
        <p:txBody>
          <a:bodyPr/>
          <a:lstStyle/>
          <a:p>
            <a:r>
              <a:rPr lang="en-US" dirty="0"/>
              <a:t>Performed contextual mining of text by identifying and extracting the customers reviews based on the sentiment analysis</a:t>
            </a:r>
          </a:p>
          <a:p>
            <a:r>
              <a:rPr lang="en-US" dirty="0"/>
              <a:t>We have analyzed the sentiment analysis of all the customer reviews for a particular restaurant and plotted the emotion bar chart</a:t>
            </a:r>
          </a:p>
          <a:p>
            <a:r>
              <a:rPr lang="en-US" dirty="0"/>
              <a:t>Removed stop words, infrequent words and performed lemmatization to identify the polarity scores of the individual reviews </a:t>
            </a:r>
          </a:p>
          <a:p>
            <a:r>
              <a:rPr lang="en-US" dirty="0"/>
              <a:t>Plotted word cloud based on the positive and negative review tokens</a:t>
            </a:r>
          </a:p>
          <a:p>
            <a:endParaRPr lang="en-US" dirty="0"/>
          </a:p>
        </p:txBody>
      </p:sp>
      <p:pic>
        <p:nvPicPr>
          <p:cNvPr id="5" name="Picture 4" descr="Text&#10;&#10;Description automatically generated">
            <a:extLst>
              <a:ext uri="{FF2B5EF4-FFF2-40B4-BE49-F238E27FC236}">
                <a16:creationId xmlns:a16="http://schemas.microsoft.com/office/drawing/2014/main" id="{C8F9B7F6-3E11-B462-D6BA-83A0278B029D}"/>
              </a:ext>
            </a:extLst>
          </p:cNvPr>
          <p:cNvPicPr>
            <a:picLocks noChangeAspect="1"/>
          </p:cNvPicPr>
          <p:nvPr/>
        </p:nvPicPr>
        <p:blipFill>
          <a:blip r:embed="rId2"/>
          <a:stretch>
            <a:fillRect/>
          </a:stretch>
        </p:blipFill>
        <p:spPr>
          <a:xfrm>
            <a:off x="2504209" y="4105285"/>
            <a:ext cx="3151909" cy="2272936"/>
          </a:xfrm>
          <a:prstGeom prst="rect">
            <a:avLst/>
          </a:prstGeom>
        </p:spPr>
      </p:pic>
      <p:pic>
        <p:nvPicPr>
          <p:cNvPr id="7" name="Picture 6" descr="Chart, bar chart&#10;&#10;Description automatically generated">
            <a:extLst>
              <a:ext uri="{FF2B5EF4-FFF2-40B4-BE49-F238E27FC236}">
                <a16:creationId xmlns:a16="http://schemas.microsoft.com/office/drawing/2014/main" id="{C9337082-2B8F-5B58-BB66-114FDB9A8E46}"/>
              </a:ext>
            </a:extLst>
          </p:cNvPr>
          <p:cNvPicPr>
            <a:picLocks noChangeAspect="1"/>
          </p:cNvPicPr>
          <p:nvPr/>
        </p:nvPicPr>
        <p:blipFill>
          <a:blip r:embed="rId3"/>
          <a:stretch>
            <a:fillRect/>
          </a:stretch>
        </p:blipFill>
        <p:spPr>
          <a:xfrm>
            <a:off x="6096000" y="4067003"/>
            <a:ext cx="3864864" cy="2311218"/>
          </a:xfrm>
          <a:prstGeom prst="rect">
            <a:avLst/>
          </a:prstGeom>
        </p:spPr>
      </p:pic>
    </p:spTree>
    <p:extLst>
      <p:ext uri="{BB962C8B-B14F-4D97-AF65-F5344CB8AC3E}">
        <p14:creationId xmlns:p14="http://schemas.microsoft.com/office/powerpoint/2010/main" val="11094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22C4-E644-4044-7BF7-7B09C1F216D1}"/>
              </a:ext>
            </a:extLst>
          </p:cNvPr>
          <p:cNvSpPr>
            <a:spLocks noGrp="1"/>
          </p:cNvSpPr>
          <p:nvPr>
            <p:ph type="title"/>
          </p:nvPr>
        </p:nvSpPr>
        <p:spPr>
          <a:xfrm>
            <a:off x="2231136" y="964692"/>
            <a:ext cx="7729728" cy="895281"/>
          </a:xfrm>
        </p:spPr>
        <p:txBody>
          <a:bodyPr/>
          <a:lstStyle/>
          <a:p>
            <a:r>
              <a:rPr lang="en-US" dirty="0"/>
              <a:t>Customer review token analysis</a:t>
            </a:r>
          </a:p>
        </p:txBody>
      </p:sp>
      <p:sp>
        <p:nvSpPr>
          <p:cNvPr id="3" name="Content Placeholder 2">
            <a:extLst>
              <a:ext uri="{FF2B5EF4-FFF2-40B4-BE49-F238E27FC236}">
                <a16:creationId xmlns:a16="http://schemas.microsoft.com/office/drawing/2014/main" id="{C23DC376-BEED-A29F-A463-97C97455EFD7}"/>
              </a:ext>
            </a:extLst>
          </p:cNvPr>
          <p:cNvSpPr>
            <a:spLocks noGrp="1"/>
          </p:cNvSpPr>
          <p:nvPr>
            <p:ph idx="1"/>
          </p:nvPr>
        </p:nvSpPr>
        <p:spPr>
          <a:xfrm>
            <a:off x="2231136" y="2234045"/>
            <a:ext cx="7729728" cy="4010891"/>
          </a:xfrm>
        </p:spPr>
        <p:txBody>
          <a:bodyPr/>
          <a:lstStyle/>
          <a:p>
            <a:r>
              <a:rPr lang="en-US" dirty="0"/>
              <a:t>Once performed sentiment analysis, we have further proceeded with the individual text token analysis by which we can be able to find the best or worst ratings for the individual review tokens</a:t>
            </a:r>
          </a:p>
          <a:p>
            <a:r>
              <a:rPr lang="en-US" dirty="0"/>
              <a:t>Used the Count Vectorizer to create document term matrices of the review tokens and implemented the model by using Multinomial Naive Bayes</a:t>
            </a:r>
          </a:p>
          <a:p>
            <a:endParaRPr lang="en-US" dirty="0"/>
          </a:p>
        </p:txBody>
      </p:sp>
      <p:pic>
        <p:nvPicPr>
          <p:cNvPr id="5" name="Picture 4" descr="A black screen with white text&#10;&#10;Description automatically generated with low confidence">
            <a:extLst>
              <a:ext uri="{FF2B5EF4-FFF2-40B4-BE49-F238E27FC236}">
                <a16:creationId xmlns:a16="http://schemas.microsoft.com/office/drawing/2014/main" id="{5AC91909-AA40-F289-2D5C-26DC16AFE16F}"/>
              </a:ext>
            </a:extLst>
          </p:cNvPr>
          <p:cNvPicPr>
            <a:picLocks noChangeAspect="1"/>
          </p:cNvPicPr>
          <p:nvPr/>
        </p:nvPicPr>
        <p:blipFill>
          <a:blip r:embed="rId3"/>
          <a:stretch>
            <a:fillRect/>
          </a:stretch>
        </p:blipFill>
        <p:spPr>
          <a:xfrm>
            <a:off x="3599873" y="4106717"/>
            <a:ext cx="4629728" cy="1921672"/>
          </a:xfrm>
          <a:prstGeom prst="rect">
            <a:avLst/>
          </a:prstGeom>
        </p:spPr>
      </p:pic>
    </p:spTree>
    <p:extLst>
      <p:ext uri="{BB962C8B-B14F-4D97-AF65-F5344CB8AC3E}">
        <p14:creationId xmlns:p14="http://schemas.microsoft.com/office/powerpoint/2010/main" val="340503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0914-1CD8-8493-7D0D-B4A00659FB79}"/>
              </a:ext>
            </a:extLst>
          </p:cNvPr>
          <p:cNvSpPr>
            <a:spLocks noGrp="1"/>
          </p:cNvSpPr>
          <p:nvPr>
            <p:ph type="title"/>
          </p:nvPr>
        </p:nvSpPr>
        <p:spPr>
          <a:xfrm>
            <a:off x="2231136" y="455537"/>
            <a:ext cx="7729728" cy="884890"/>
          </a:xfrm>
        </p:spPr>
        <p:txBody>
          <a:bodyPr/>
          <a:lstStyle/>
          <a:p>
            <a:r>
              <a:rPr lang="en-US" dirty="0"/>
              <a:t>Machine learning models</a:t>
            </a:r>
          </a:p>
        </p:txBody>
      </p:sp>
      <p:sp>
        <p:nvSpPr>
          <p:cNvPr id="3" name="Content Placeholder 2">
            <a:extLst>
              <a:ext uri="{FF2B5EF4-FFF2-40B4-BE49-F238E27FC236}">
                <a16:creationId xmlns:a16="http://schemas.microsoft.com/office/drawing/2014/main" id="{EC6F8012-B3A1-268D-66B5-A9A16C6E2EF0}"/>
              </a:ext>
            </a:extLst>
          </p:cNvPr>
          <p:cNvSpPr>
            <a:spLocks noGrp="1"/>
          </p:cNvSpPr>
          <p:nvPr>
            <p:ph idx="1"/>
          </p:nvPr>
        </p:nvSpPr>
        <p:spPr>
          <a:xfrm>
            <a:off x="2201694" y="1477172"/>
            <a:ext cx="7729728" cy="4925291"/>
          </a:xfrm>
        </p:spPr>
        <p:txBody>
          <a:bodyPr/>
          <a:lstStyle/>
          <a:p>
            <a:r>
              <a:rPr lang="en-US" dirty="0"/>
              <a:t>As part of this project, we have trained and tested our data with three machine learning models</a:t>
            </a:r>
          </a:p>
          <a:p>
            <a:pPr lvl="3"/>
            <a:r>
              <a:rPr lang="en-US" dirty="0"/>
              <a:t>Random Forest Classifier</a:t>
            </a:r>
          </a:p>
          <a:p>
            <a:pPr lvl="3"/>
            <a:r>
              <a:rPr lang="en-US" dirty="0"/>
              <a:t>Stochastic Gradient Descent (SGD) Classifier</a:t>
            </a:r>
          </a:p>
          <a:p>
            <a:pPr lvl="3"/>
            <a:r>
              <a:rPr lang="en-US" dirty="0"/>
              <a:t>Support Vector Classifier</a:t>
            </a:r>
          </a:p>
          <a:p>
            <a:r>
              <a:rPr lang="en-US" dirty="0"/>
              <a:t>Calculated the Accuracy, F1 score and RSME. Plotted the confusion matrix and ROC curve for all the respective models</a:t>
            </a:r>
          </a:p>
        </p:txBody>
      </p:sp>
      <p:pic>
        <p:nvPicPr>
          <p:cNvPr id="5" name="Picture 4" descr="Chart&#10;&#10;Description automatically generated with medium confidence">
            <a:extLst>
              <a:ext uri="{FF2B5EF4-FFF2-40B4-BE49-F238E27FC236}">
                <a16:creationId xmlns:a16="http://schemas.microsoft.com/office/drawing/2014/main" id="{8C8D4EFF-EC39-4DF7-1DD8-20DD4573F055}"/>
              </a:ext>
            </a:extLst>
          </p:cNvPr>
          <p:cNvPicPr>
            <a:picLocks noChangeAspect="1"/>
          </p:cNvPicPr>
          <p:nvPr/>
        </p:nvPicPr>
        <p:blipFill>
          <a:blip r:embed="rId2"/>
          <a:stretch>
            <a:fillRect/>
          </a:stretch>
        </p:blipFill>
        <p:spPr>
          <a:xfrm>
            <a:off x="2565978" y="4043727"/>
            <a:ext cx="3291031" cy="2254827"/>
          </a:xfrm>
          <a:prstGeom prst="rect">
            <a:avLst/>
          </a:prstGeom>
        </p:spPr>
      </p:pic>
      <p:pic>
        <p:nvPicPr>
          <p:cNvPr id="7" name="Picture 6" descr="Chart&#10;&#10;Description automatically generated">
            <a:extLst>
              <a:ext uri="{FF2B5EF4-FFF2-40B4-BE49-F238E27FC236}">
                <a16:creationId xmlns:a16="http://schemas.microsoft.com/office/drawing/2014/main" id="{C3F216DE-AAA6-8959-71C6-5C14236C10F0}"/>
              </a:ext>
            </a:extLst>
          </p:cNvPr>
          <p:cNvPicPr>
            <a:picLocks noChangeAspect="1"/>
          </p:cNvPicPr>
          <p:nvPr/>
        </p:nvPicPr>
        <p:blipFill>
          <a:blip r:embed="rId3"/>
          <a:stretch>
            <a:fillRect/>
          </a:stretch>
        </p:blipFill>
        <p:spPr>
          <a:xfrm>
            <a:off x="6066558" y="4039986"/>
            <a:ext cx="3296491" cy="2258568"/>
          </a:xfrm>
          <a:prstGeom prst="rect">
            <a:avLst/>
          </a:prstGeom>
        </p:spPr>
      </p:pic>
    </p:spTree>
    <p:extLst>
      <p:ext uri="{BB962C8B-B14F-4D97-AF65-F5344CB8AC3E}">
        <p14:creationId xmlns:p14="http://schemas.microsoft.com/office/powerpoint/2010/main" val="32313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D8EA-BFA0-99CF-E723-042171CF0F15}"/>
              </a:ext>
            </a:extLst>
          </p:cNvPr>
          <p:cNvSpPr>
            <a:spLocks noGrp="1"/>
          </p:cNvSpPr>
          <p:nvPr>
            <p:ph type="title"/>
          </p:nvPr>
        </p:nvSpPr>
        <p:spPr>
          <a:xfrm>
            <a:off x="2231136" y="611402"/>
            <a:ext cx="7729728" cy="677072"/>
          </a:xfrm>
        </p:spPr>
        <p:txBody>
          <a:bodyPr>
            <a:normAutofit fontScale="90000"/>
          </a:bodyPr>
          <a:lstStyle/>
          <a:p>
            <a:r>
              <a:rPr lang="en-US" dirty="0"/>
              <a:t>Comparison of ml models</a:t>
            </a:r>
          </a:p>
        </p:txBody>
      </p:sp>
      <p:sp>
        <p:nvSpPr>
          <p:cNvPr id="3" name="Content Placeholder 2">
            <a:extLst>
              <a:ext uri="{FF2B5EF4-FFF2-40B4-BE49-F238E27FC236}">
                <a16:creationId xmlns:a16="http://schemas.microsoft.com/office/drawing/2014/main" id="{33001ECD-1369-CF56-1C07-F6607604177D}"/>
              </a:ext>
            </a:extLst>
          </p:cNvPr>
          <p:cNvSpPr>
            <a:spLocks noGrp="1"/>
          </p:cNvSpPr>
          <p:nvPr>
            <p:ph idx="1"/>
          </p:nvPr>
        </p:nvSpPr>
        <p:spPr>
          <a:xfrm>
            <a:off x="2231136" y="1433946"/>
            <a:ext cx="7729728" cy="4613564"/>
          </a:xfrm>
        </p:spPr>
        <p:txBody>
          <a:bodyPr/>
          <a:lstStyle/>
          <a:p>
            <a:r>
              <a:rPr lang="en-US" dirty="0"/>
              <a:t>Accuracy Prediction</a:t>
            </a:r>
          </a:p>
          <a:p>
            <a:pPr lvl="1"/>
            <a:r>
              <a:rPr lang="en-US" dirty="0"/>
              <a:t>Random Forest Classifier – 82.73 %</a:t>
            </a:r>
          </a:p>
          <a:p>
            <a:pPr lvl="1"/>
            <a:r>
              <a:rPr lang="en-US" dirty="0"/>
              <a:t>Stochastic Gradient Descent (SGD) Classifier – 89.04 %</a:t>
            </a:r>
          </a:p>
          <a:p>
            <a:pPr lvl="1"/>
            <a:r>
              <a:rPr lang="en-US" dirty="0"/>
              <a:t>Support Vector Classifier – 89 %</a:t>
            </a:r>
          </a:p>
          <a:p>
            <a:pPr marL="1428750" lvl="7" indent="0">
              <a:buNone/>
            </a:pPr>
            <a:r>
              <a:rPr lang="en-US" dirty="0"/>
              <a:t>		</a:t>
            </a:r>
            <a:r>
              <a:rPr lang="en-US" b="1" u="sng" dirty="0"/>
              <a:t>ROC Plot Curve Comparison</a:t>
            </a:r>
          </a:p>
          <a:p>
            <a:pPr marL="228600" lvl="1" indent="0">
              <a:buNone/>
            </a:pPr>
            <a:endParaRPr lang="en-US" dirty="0"/>
          </a:p>
          <a:p>
            <a:pPr lvl="1"/>
            <a:endParaRPr lang="en-US" dirty="0"/>
          </a:p>
          <a:p>
            <a:endParaRPr lang="en-US" dirty="0"/>
          </a:p>
        </p:txBody>
      </p:sp>
      <p:pic>
        <p:nvPicPr>
          <p:cNvPr id="5" name="Picture 4" descr="Chart&#10;&#10;Description automatically generated">
            <a:extLst>
              <a:ext uri="{FF2B5EF4-FFF2-40B4-BE49-F238E27FC236}">
                <a16:creationId xmlns:a16="http://schemas.microsoft.com/office/drawing/2014/main" id="{3F48D113-54B0-1674-4029-21CB31D38304}"/>
              </a:ext>
            </a:extLst>
          </p:cNvPr>
          <p:cNvPicPr>
            <a:picLocks noChangeAspect="1"/>
          </p:cNvPicPr>
          <p:nvPr/>
        </p:nvPicPr>
        <p:blipFill>
          <a:blip r:embed="rId2"/>
          <a:stretch>
            <a:fillRect/>
          </a:stretch>
        </p:blipFill>
        <p:spPr>
          <a:xfrm>
            <a:off x="4019550" y="3270766"/>
            <a:ext cx="4594514" cy="2683225"/>
          </a:xfrm>
          <a:prstGeom prst="rect">
            <a:avLst/>
          </a:prstGeom>
        </p:spPr>
      </p:pic>
    </p:spTree>
    <p:extLst>
      <p:ext uri="{BB962C8B-B14F-4D97-AF65-F5344CB8AC3E}">
        <p14:creationId xmlns:p14="http://schemas.microsoft.com/office/powerpoint/2010/main" val="373876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A7B0-F3F1-D960-CD02-969C6187BB84}"/>
              </a:ext>
            </a:extLst>
          </p:cNvPr>
          <p:cNvSpPr>
            <a:spLocks noGrp="1"/>
          </p:cNvSpPr>
          <p:nvPr>
            <p:ph type="title"/>
          </p:nvPr>
        </p:nvSpPr>
        <p:spPr>
          <a:xfrm>
            <a:off x="2303361" y="2492155"/>
            <a:ext cx="7532811" cy="1188720"/>
          </a:xfrm>
        </p:spPr>
        <p:txBody>
          <a:bodyPr/>
          <a:lstStyle/>
          <a:p>
            <a:r>
              <a:rPr lang="en-US" dirty="0"/>
              <a:t>Thank you!</a:t>
            </a:r>
          </a:p>
        </p:txBody>
      </p:sp>
    </p:spTree>
    <p:extLst>
      <p:ext uri="{BB962C8B-B14F-4D97-AF65-F5344CB8AC3E}">
        <p14:creationId xmlns:p14="http://schemas.microsoft.com/office/powerpoint/2010/main" val="29832222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{8BBC1B66-24A0-0548-8389-132BAB9965C1}tf10001120</Template>
  <TotalTime>1381</TotalTime>
  <Words>383</Words>
  <Application>Microsoft Macintosh PowerPoint</Application>
  <PresentationFormat>Widescreen</PresentationFormat>
  <Paragraphs>41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Yelp review analysis and rating prediction</vt:lpstr>
      <vt:lpstr>Dataset overview</vt:lpstr>
      <vt:lpstr>Exploratory data analysis</vt:lpstr>
      <vt:lpstr>Sentiment analysis</vt:lpstr>
      <vt:lpstr>Customer review token analysis</vt:lpstr>
      <vt:lpstr>Machine learning models</vt:lpstr>
      <vt:lpstr>Comparison of ml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Kumar Baskar</dc:creator>
  <cp:lastModifiedBy>Vignesh Kumar Baskar</cp:lastModifiedBy>
  <cp:revision>31</cp:revision>
  <dcterms:created xsi:type="dcterms:W3CDTF">2022-08-09T23:55:36Z</dcterms:created>
  <dcterms:modified xsi:type="dcterms:W3CDTF">2022-08-12T02:34:57Z</dcterms:modified>
</cp:coreProperties>
</file>