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85" r:id="rId5"/>
    <p:sldId id="286" r:id="rId6"/>
    <p:sldId id="277" r:id="rId7"/>
    <p:sldId id="287" r:id="rId8"/>
    <p:sldId id="294" r:id="rId9"/>
    <p:sldId id="288" r:id="rId10"/>
    <p:sldId id="289" r:id="rId11"/>
    <p:sldId id="292" r:id="rId12"/>
    <p:sldId id="293" r:id="rId13"/>
    <p:sldId id="295" r:id="rId14"/>
    <p:sldId id="290"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C162F-A107-4857-8BA5-EB4418BAF8A7}" v="12" dt="2022-10-17T06:49:18.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593" autoAdjust="0"/>
  </p:normalViewPr>
  <p:slideViewPr>
    <p:cSldViewPr snapToGrid="0">
      <p:cViewPr varScale="1">
        <p:scale>
          <a:sx n="47" d="100"/>
          <a:sy n="47" d="100"/>
        </p:scale>
        <p:origin x="2064" y="53"/>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84739-269E-E1F1-8ABC-69E6FF0B24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7E762C-8F56-4D66-7FDD-AEC906335A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68699-2479-4C0A-8A94-0691180AD901}" type="datetimeFigureOut">
              <a:rPr lang="en-US" smtClean="0"/>
              <a:t>10/17/2022</a:t>
            </a:fld>
            <a:endParaRPr lang="en-US"/>
          </a:p>
        </p:txBody>
      </p:sp>
      <p:sp>
        <p:nvSpPr>
          <p:cNvPr id="4" name="Footer Placeholder 3">
            <a:extLst>
              <a:ext uri="{FF2B5EF4-FFF2-40B4-BE49-F238E27FC236}">
                <a16:creationId xmlns:a16="http://schemas.microsoft.com/office/drawing/2014/main" id="{1021BBEC-2A52-4B1C-EAC4-F2506E89E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ECE0FC2-0147-D8D1-D79B-AFEA881A3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931F5-0986-448A-BDF9-01DB8071207B}" type="slidenum">
              <a:rPr lang="en-US" smtClean="0"/>
              <a:t>‹#›</a:t>
            </a:fld>
            <a:endParaRPr lang="en-US"/>
          </a:p>
        </p:txBody>
      </p:sp>
    </p:spTree>
    <p:extLst>
      <p:ext uri="{BB962C8B-B14F-4D97-AF65-F5344CB8AC3E}">
        <p14:creationId xmlns:p14="http://schemas.microsoft.com/office/powerpoint/2010/main" val="4110056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10/17/2022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All.</a:t>
            </a:r>
          </a:p>
          <a:p>
            <a:r>
              <a:rPr lang="en-US" dirty="0"/>
              <a:t>I am D Raju …..</a:t>
            </a:r>
            <a:r>
              <a:rPr lang="en-IN" dirty="0"/>
              <a:t> Our project is  A Model  to predict Heart Diseases Using ML  </a:t>
            </a:r>
          </a:p>
          <a:p>
            <a:r>
              <a:rPr lang="en-IN" dirty="0"/>
              <a:t>And  our Guide is DR.ch BN Lakshmi and my team members are ………….</a:t>
            </a:r>
          </a:p>
          <a:p>
            <a:endParaRPr lang="en-IN"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1</a:t>
            </a:fld>
            <a:endParaRPr lang="en-US" noProof="0"/>
          </a:p>
        </p:txBody>
      </p:sp>
    </p:spTree>
    <p:extLst>
      <p:ext uri="{BB962C8B-B14F-4D97-AF65-F5344CB8AC3E}">
        <p14:creationId xmlns:p14="http://schemas.microsoft.com/office/powerpoint/2010/main" val="299106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 ML has so many applications,  we want to implement this ML  to detect the occurrence of Heart Disease.  Since 16% of the world’s total deaths are due to Heart Disease.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Detection of Heart disease is the Major challenge. Since these are sudden accidents where there is an urgency  to detect it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There are so many instruments available that can predict heart disease but either are expensive or not efficient to calculate the chance of heart disease in human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want to resolve these problems  by  using  ML.</a:t>
            </a:r>
          </a:p>
          <a:p>
            <a:endParaRPr lang="en-IN"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40393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Our Domain is ML, as the name suggests, we make the machine to learn based on the previous data to solve real-world problems  without defining  </a:t>
            </a:r>
          </a:p>
          <a:p>
            <a:r>
              <a:rPr lang="en-US" dirty="0"/>
              <a:t>Individual solutions to individual problems</a:t>
            </a:r>
          </a:p>
          <a:p>
            <a:r>
              <a:rPr lang="en-US" dirty="0"/>
              <a:t>2. We can achieve this by  building the models  through  various ML algo’s  </a:t>
            </a:r>
          </a:p>
          <a:p>
            <a:r>
              <a:rPr lang="en-US" dirty="0"/>
              <a:t>3. Here we divide the dataset into two parts TRAINING DATA which is used to train the model and TESTING  DATA  to test the model.</a:t>
            </a:r>
          </a:p>
          <a:p>
            <a:r>
              <a:rPr lang="en-US" dirty="0"/>
              <a:t>4. These ML is widely used in Image Recognition, speech  recognition………….. </a:t>
            </a:r>
            <a:endParaRPr lang="en-IN" dirty="0"/>
          </a:p>
          <a:p>
            <a:endParaRPr lang="en-IN"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309448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Detection will decrease the mortality(death) rate and </a:t>
            </a:r>
            <a:r>
              <a:rPr lang="en-US" sz="1200" dirty="0"/>
              <a:t>overall complications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Since we have a good amount of data in today’s world, we can use various machine learning algorithms to analyze the data for </a:t>
            </a:r>
            <a:r>
              <a:rPr lang="en-US" sz="6000" b="1" i="1" u="sng" dirty="0">
                <a:solidFill>
                  <a:srgbClr val="FFFF00"/>
                </a:solidFill>
                <a:latin typeface="Arial Black" panose="020B0A04020102020204" pitchFamily="34" charset="0"/>
              </a:rPr>
              <a:t>hidden patterns</a:t>
            </a:r>
            <a:endParaRPr lang="en-US" sz="6000" b="0" i="0" u="sng" dirty="0">
              <a:solidFill>
                <a:srgbClr val="FFFF00"/>
              </a:solidFill>
              <a:latin typeface="Arial Black" panose="020B0A04020102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6000" b="0" i="0" u="none" dirty="0">
                <a:solidFill>
                  <a:srgbClr val="FFFF00"/>
                </a:solidFill>
                <a:latin typeface="Arial Black" panose="020B0A04020102020204" pitchFamily="34" charset="0"/>
              </a:rPr>
              <a:t>So by using these patterns we will build a model that makes predictions on heart disease.</a:t>
            </a:r>
          </a:p>
          <a:p>
            <a:endParaRPr lang="en-IN"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20880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t>In Existing system we found that the Accuracy of the Model they have build is less</a:t>
            </a:r>
          </a:p>
          <a:p>
            <a:pPr marL="342900" indent="-342900">
              <a:buFont typeface="Arial" panose="020B0604020202020204" pitchFamily="34" charset="0"/>
              <a:buChar char="•"/>
            </a:pPr>
            <a:r>
              <a:rPr lang="en-US" sz="1200" dirty="0"/>
              <a:t>The Size of the Dataset they have used is less</a:t>
            </a:r>
          </a:p>
          <a:p>
            <a:pPr marL="342900" indent="-342900">
              <a:buFont typeface="Arial" panose="020B0604020202020204" pitchFamily="34" charset="0"/>
              <a:buChar char="•"/>
            </a:pPr>
            <a:r>
              <a:rPr lang="en-US" sz="1200" dirty="0"/>
              <a:t>They have considered less factors to predict the occurrence of heart disease</a:t>
            </a:r>
          </a:p>
          <a:p>
            <a:endParaRPr lang="en-IN" sz="1200" dirty="0"/>
          </a:p>
          <a:p>
            <a:endParaRPr lang="en-IN"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94564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overcome the limitations and increase efficiency, we will be building a new model in which we</a:t>
            </a:r>
          </a:p>
          <a:p>
            <a:pPr marL="800100" lvl="1" indent="-342900">
              <a:buFont typeface="+mj-lt"/>
              <a:buAutoNum type="alphaUcPeriod"/>
            </a:pPr>
            <a:r>
              <a:rPr lang="en-US" sz="3200" dirty="0"/>
              <a:t>Increasing the Characteristics of patients in the Dataset by adding unhealthy diet, tobacco use, and alcohol use.</a:t>
            </a:r>
          </a:p>
          <a:p>
            <a:pPr marL="800100" lvl="1" indent="-342900">
              <a:buFont typeface="+mj-lt"/>
              <a:buAutoNum type="alphaUcPeriod"/>
            </a:pPr>
            <a:r>
              <a:rPr lang="en-US" sz="3200" dirty="0"/>
              <a:t>Increasing the size of the Dataset</a:t>
            </a:r>
          </a:p>
          <a:p>
            <a:pPr marL="800100" lvl="1" indent="-342900">
              <a:buFont typeface="+mj-lt"/>
              <a:buAutoNum type="alphaUcPeriod"/>
            </a:pPr>
            <a:r>
              <a:rPr lang="en-US" sz="3200" dirty="0"/>
              <a:t>Choosing the better Machine Learning Algorithms to increase the efficiency</a:t>
            </a:r>
            <a:endParaRPr lang="en-IN" sz="3200" dirty="0"/>
          </a:p>
          <a:p>
            <a:endParaRPr lang="en-IN" dirty="0"/>
          </a:p>
        </p:txBody>
      </p:sp>
      <p:sp>
        <p:nvSpPr>
          <p:cNvPr id="4" name="Slide Number Placeholder 3"/>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362746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noProof="0"/>
              <a:t>Click to edit Master title style</a:t>
            </a:r>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noProof="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noProof="0"/>
              <a:t>Presentation title</a:t>
            </a:r>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noProof="0"/>
              <a:t>Click to edit Master text styles</a:t>
            </a:r>
          </a:p>
          <a:p>
            <a:pPr lvl="1"/>
            <a:r>
              <a:rPr lang="en-US" noProof="0"/>
              <a:t>Second level</a:t>
            </a:r>
          </a:p>
          <a:p>
            <a:pPr lvl="2"/>
            <a:r>
              <a:rPr lang="en-US" noProof="0"/>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imu.2019.100203" TargetMode="External"/><Relationship Id="rId2" Type="http://schemas.openxmlformats.org/officeDocument/2006/relationships/hyperlink" Target="https://doi.org/10.1007/s40860-021-00133-6" TargetMode="External"/><Relationship Id="rId1" Type="http://schemas.openxmlformats.org/officeDocument/2006/relationships/slideLayout" Target="../slideLayouts/slideLayout5.xml"/><Relationship Id="rId6" Type="http://schemas.openxmlformats.org/officeDocument/2006/relationships/hyperlink" Target="https://doi.org/10.1109/I2C2.2017.8321771" TargetMode="External"/><Relationship Id="rId5" Type="http://schemas.openxmlformats.org/officeDocument/2006/relationships/hyperlink" Target="https://doi.org/10.1109/ACCESS.2019.2923707" TargetMode="External"/><Relationship Id="rId4" Type="http://schemas.openxmlformats.org/officeDocument/2006/relationships/hyperlink" Target="https://doi.org/10.1155/2017/278050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8BD454-640B-43E8-9104-1DA8E497FF0E}"/>
              </a:ext>
            </a:extLst>
          </p:cNvPr>
          <p:cNvSpPr>
            <a:spLocks noGrp="1"/>
          </p:cNvSpPr>
          <p:nvPr>
            <p:ph type="sldNum" sz="quarter" idx="12"/>
          </p:nvPr>
        </p:nvSpPr>
        <p:spPr/>
        <p:txBody>
          <a:bodyPr/>
          <a:lstStyle/>
          <a:p>
            <a:fld id="{5BFCF61C-3B18-4C03-8326-CC3B32D710C9}" type="slidenum">
              <a:rPr lang="en-US" noProof="0" smtClean="0"/>
              <a:pPr/>
              <a:t>1</a:t>
            </a:fld>
            <a:endParaRPr lang="en-US" noProof="0"/>
          </a:p>
        </p:txBody>
      </p:sp>
      <p:sp>
        <p:nvSpPr>
          <p:cNvPr id="10" name="Subtitle 10">
            <a:extLst>
              <a:ext uri="{FF2B5EF4-FFF2-40B4-BE49-F238E27FC236}">
                <a16:creationId xmlns:a16="http://schemas.microsoft.com/office/drawing/2014/main" id="{220CB47A-4153-4F2E-B288-4906D7C4706E}"/>
              </a:ext>
            </a:extLst>
          </p:cNvPr>
          <p:cNvSpPr txBox="1">
            <a:spLocks/>
          </p:cNvSpPr>
          <p:nvPr/>
        </p:nvSpPr>
        <p:spPr>
          <a:xfrm>
            <a:off x="3089347" y="3033119"/>
            <a:ext cx="7261412" cy="35231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PROJECT GUIDE:</a:t>
            </a:r>
          </a:p>
          <a:p>
            <a:pPr marL="0" indent="0">
              <a:buNone/>
            </a:pPr>
            <a:r>
              <a:rPr lang="en-US" sz="2200" dirty="0"/>
              <a:t>        </a:t>
            </a:r>
            <a:r>
              <a:rPr lang="en-US" sz="2200" b="1" dirty="0">
                <a:solidFill>
                  <a:schemeClr val="accent2">
                    <a:lumMod val="75000"/>
                  </a:schemeClr>
                </a:solidFill>
              </a:rPr>
              <a:t>Dr. Ch. B N Lakshmi</a:t>
            </a:r>
          </a:p>
          <a:p>
            <a:r>
              <a:rPr lang="en-US" dirty="0"/>
              <a:t>TEAM DETAILS:</a:t>
            </a:r>
          </a:p>
          <a:p>
            <a:pPr marL="457200" lvl="1" indent="0">
              <a:buNone/>
            </a:pPr>
            <a:r>
              <a:rPr lang="en-US" b="1" dirty="0">
                <a:solidFill>
                  <a:schemeClr val="accent2">
                    <a:lumMod val="75000"/>
                  </a:schemeClr>
                </a:solidFill>
              </a:rPr>
              <a:t>  </a:t>
            </a:r>
            <a:r>
              <a:rPr lang="en-US" sz="2200" b="1" dirty="0">
                <a:solidFill>
                  <a:schemeClr val="accent2">
                    <a:lumMod val="75000"/>
                  </a:schemeClr>
                </a:solidFill>
              </a:rPr>
              <a:t>19K91A0555             D Raju(Team leader)</a:t>
            </a:r>
          </a:p>
          <a:p>
            <a:pPr marL="457200" lvl="1" indent="0">
              <a:buNone/>
            </a:pPr>
            <a:r>
              <a:rPr lang="en-US" sz="2200" b="1" dirty="0">
                <a:solidFill>
                  <a:schemeClr val="accent2">
                    <a:lumMod val="75000"/>
                  </a:schemeClr>
                </a:solidFill>
              </a:rPr>
              <a:t>  19K91A0505             </a:t>
            </a:r>
            <a:r>
              <a:rPr lang="en-US" sz="2200" b="1" dirty="0" err="1">
                <a:solidFill>
                  <a:schemeClr val="accent2">
                    <a:lumMod val="75000"/>
                  </a:schemeClr>
                </a:solidFill>
              </a:rPr>
              <a:t>Afsha</a:t>
            </a:r>
            <a:endParaRPr lang="en-US" sz="2200" b="1" dirty="0">
              <a:solidFill>
                <a:schemeClr val="accent2">
                  <a:lumMod val="75000"/>
                </a:schemeClr>
              </a:solidFill>
            </a:endParaRPr>
          </a:p>
          <a:p>
            <a:pPr marL="457200" lvl="1" indent="0">
              <a:buNone/>
            </a:pPr>
            <a:r>
              <a:rPr lang="en-US" sz="2200" b="1" dirty="0">
                <a:solidFill>
                  <a:schemeClr val="accent2">
                    <a:lumMod val="75000"/>
                  </a:schemeClr>
                </a:solidFill>
              </a:rPr>
              <a:t>  19K91A0506             A Vignesh</a:t>
            </a:r>
          </a:p>
          <a:p>
            <a:pPr marL="457200" lvl="1" indent="0">
              <a:buNone/>
            </a:pPr>
            <a:r>
              <a:rPr lang="en-US" sz="2200" b="1" dirty="0">
                <a:solidFill>
                  <a:schemeClr val="accent2">
                    <a:lumMod val="75000"/>
                  </a:schemeClr>
                </a:solidFill>
              </a:rPr>
              <a:t>  19K91A0549             Ch </a:t>
            </a:r>
            <a:r>
              <a:rPr lang="en-US" sz="2200" b="1" dirty="0" err="1">
                <a:solidFill>
                  <a:schemeClr val="accent2">
                    <a:lumMod val="75000"/>
                  </a:schemeClr>
                </a:solidFill>
              </a:rPr>
              <a:t>Srijan</a:t>
            </a:r>
            <a:endParaRPr lang="en-US" sz="2200" b="1" dirty="0">
              <a:solidFill>
                <a:schemeClr val="accent2">
                  <a:lumMod val="75000"/>
                </a:schemeClr>
              </a:solidFill>
            </a:endParaRPr>
          </a:p>
          <a:p>
            <a:endParaRPr lang="en-US" dirty="0"/>
          </a:p>
          <a:p>
            <a:endParaRPr lang="en-US" dirty="0"/>
          </a:p>
          <a:p>
            <a:endParaRPr lang="en-US" dirty="0"/>
          </a:p>
          <a:p>
            <a:endParaRPr lang="en-US" dirty="0"/>
          </a:p>
          <a:p>
            <a:endParaRPr lang="en-PK" dirty="0"/>
          </a:p>
        </p:txBody>
      </p:sp>
      <p:sp>
        <p:nvSpPr>
          <p:cNvPr id="2" name="Title 23">
            <a:extLst>
              <a:ext uri="{FF2B5EF4-FFF2-40B4-BE49-F238E27FC236}">
                <a16:creationId xmlns:a16="http://schemas.microsoft.com/office/drawing/2014/main" id="{BBA42F11-63D9-F8C5-EE21-82D2BAA1B486}"/>
              </a:ext>
            </a:extLst>
          </p:cNvPr>
          <p:cNvSpPr txBox="1">
            <a:spLocks/>
          </p:cNvSpPr>
          <p:nvPr/>
        </p:nvSpPr>
        <p:spPr>
          <a:xfrm>
            <a:off x="380261" y="1689098"/>
            <a:ext cx="11431478" cy="905070"/>
          </a:xfrm>
          <a:prstGeom prst="rect">
            <a:avLst/>
          </a:prstGeom>
        </p:spPr>
        <p:txBody>
          <a:bodyPr vert="horz" lIns="91440" tIns="45720" rIns="91440" bIns="45720" rtlCol="0" anchor="t">
            <a:normAutofit lnSpcReduction="10000"/>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pPr algn="ctr"/>
            <a:r>
              <a:rPr lang="en-US" sz="3600" dirty="0"/>
              <a:t>A MODEL To PREDICT heart disease using </a:t>
            </a:r>
            <a:r>
              <a:rPr lang="en-US" sz="3600" b="1" dirty="0"/>
              <a:t>machine learning</a:t>
            </a:r>
          </a:p>
        </p:txBody>
      </p:sp>
      <p:pic>
        <p:nvPicPr>
          <p:cNvPr id="4" name="Picture 3">
            <a:extLst>
              <a:ext uri="{FF2B5EF4-FFF2-40B4-BE49-F238E27FC236}">
                <a16:creationId xmlns:a16="http://schemas.microsoft.com/office/drawing/2014/main" id="{9C684D34-35AD-D213-95A8-6B43C5102E6E}"/>
              </a:ext>
            </a:extLst>
          </p:cNvPr>
          <p:cNvPicPr>
            <a:picLocks noChangeAspect="1"/>
          </p:cNvPicPr>
          <p:nvPr/>
        </p:nvPicPr>
        <p:blipFill>
          <a:blip r:embed="rId3"/>
          <a:stretch>
            <a:fillRect/>
          </a:stretch>
        </p:blipFill>
        <p:spPr>
          <a:xfrm>
            <a:off x="903514" y="-7590"/>
            <a:ext cx="10384971" cy="726703"/>
          </a:xfrm>
          <a:prstGeom prst="rect">
            <a:avLst/>
          </a:prstGeom>
        </p:spPr>
      </p:pic>
      <p:sp>
        <p:nvSpPr>
          <p:cNvPr id="5" name="TextBox 4">
            <a:extLst>
              <a:ext uri="{FF2B5EF4-FFF2-40B4-BE49-F238E27FC236}">
                <a16:creationId xmlns:a16="http://schemas.microsoft.com/office/drawing/2014/main" id="{A6542289-2394-2173-4D01-08255FA1A1EB}"/>
              </a:ext>
            </a:extLst>
          </p:cNvPr>
          <p:cNvSpPr txBox="1"/>
          <p:nvPr/>
        </p:nvSpPr>
        <p:spPr>
          <a:xfrm rot="10800000" flipV="1">
            <a:off x="1635966" y="662245"/>
            <a:ext cx="8920066" cy="923330"/>
          </a:xfrm>
          <a:prstGeom prst="rect">
            <a:avLst/>
          </a:prstGeom>
          <a:noFill/>
        </p:spPr>
        <p:txBody>
          <a:bodyPr wrap="square" rtlCol="0">
            <a:spAutoFit/>
          </a:bodyPr>
          <a:lstStyle/>
          <a:p>
            <a:pPr algn="ctr"/>
            <a:r>
              <a:rPr lang="en-US" b="1" i="0" dirty="0">
                <a:solidFill>
                  <a:srgbClr val="272727"/>
                </a:solidFill>
                <a:effectLst/>
                <a:latin typeface="Terminal Dosis"/>
              </a:rPr>
              <a:t>Approved By AICTE. Affiliated to JNTUH. Accredited By NBA</a:t>
            </a:r>
          </a:p>
          <a:p>
            <a:pPr algn="ctr"/>
            <a:r>
              <a:rPr lang="en-US" b="1" i="0" dirty="0">
                <a:solidFill>
                  <a:srgbClr val="F2BF01"/>
                </a:solidFill>
                <a:effectLst/>
                <a:latin typeface="Terminal Dosis"/>
              </a:rPr>
              <a:t>Accredited by NAAC with 'A' Grade</a:t>
            </a:r>
          </a:p>
          <a:p>
            <a:pPr algn="ctr"/>
            <a:r>
              <a:rPr lang="en-US" b="1" i="0" dirty="0">
                <a:solidFill>
                  <a:srgbClr val="0066B3"/>
                </a:solidFill>
                <a:effectLst/>
                <a:latin typeface="Terminal Dosis"/>
              </a:rPr>
              <a:t>"Recognized under 2(f) and 12(B) of UGC Act 1956"</a:t>
            </a:r>
          </a:p>
        </p:txBody>
      </p:sp>
    </p:spTree>
    <p:extLst>
      <p:ext uri="{BB962C8B-B14F-4D97-AF65-F5344CB8AC3E}">
        <p14:creationId xmlns:p14="http://schemas.microsoft.com/office/powerpoint/2010/main" val="137002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A1948E-063B-8CB0-CF81-6DE451CAE44E}"/>
              </a:ext>
            </a:extLst>
          </p:cNvPr>
          <p:cNvSpPr>
            <a:spLocks noGrp="1"/>
          </p:cNvSpPr>
          <p:nvPr>
            <p:ph type="sldNum" sz="quarter" idx="12"/>
          </p:nvPr>
        </p:nvSpPr>
        <p:spPr/>
        <p:txBody>
          <a:bodyPr/>
          <a:lstStyle/>
          <a:p>
            <a:fld id="{5BFCF61C-3B18-4C03-8326-CC3B32D710C9}" type="slidenum">
              <a:rPr lang="en-US" noProof="0" smtClean="0"/>
              <a:pPr/>
              <a:t>10</a:t>
            </a:fld>
            <a:endParaRPr lang="en-US" noProof="0"/>
          </a:p>
        </p:txBody>
      </p:sp>
      <p:sp>
        <p:nvSpPr>
          <p:cNvPr id="4" name="Title 3">
            <a:extLst>
              <a:ext uri="{FF2B5EF4-FFF2-40B4-BE49-F238E27FC236}">
                <a16:creationId xmlns:a16="http://schemas.microsoft.com/office/drawing/2014/main" id="{A024007A-A424-1C05-5163-EBC9ECD170A5}"/>
              </a:ext>
            </a:extLst>
          </p:cNvPr>
          <p:cNvSpPr>
            <a:spLocks noGrp="1"/>
          </p:cNvSpPr>
          <p:nvPr>
            <p:ph type="title"/>
          </p:nvPr>
        </p:nvSpPr>
        <p:spPr>
          <a:xfrm>
            <a:off x="2653391" y="1256379"/>
            <a:ext cx="10515600" cy="575321"/>
          </a:xfrm>
        </p:spPr>
        <p:txBody>
          <a:bodyPr/>
          <a:lstStyle/>
          <a:p>
            <a:r>
              <a:rPr lang="en-IN" dirty="0"/>
              <a:t>LITERATUE SURVEY</a:t>
            </a:r>
          </a:p>
        </p:txBody>
      </p:sp>
      <p:sp>
        <p:nvSpPr>
          <p:cNvPr id="11" name="TextBox 10">
            <a:extLst>
              <a:ext uri="{FF2B5EF4-FFF2-40B4-BE49-F238E27FC236}">
                <a16:creationId xmlns:a16="http://schemas.microsoft.com/office/drawing/2014/main" id="{05208060-BB3B-203B-5DB6-433EE1C5393B}"/>
              </a:ext>
            </a:extLst>
          </p:cNvPr>
          <p:cNvSpPr txBox="1"/>
          <p:nvPr/>
        </p:nvSpPr>
        <p:spPr>
          <a:xfrm rot="10800000" flipV="1">
            <a:off x="628648" y="2681285"/>
            <a:ext cx="11772899" cy="5170646"/>
          </a:xfrm>
          <a:prstGeom prst="rect">
            <a:avLst/>
          </a:prstGeom>
          <a:noFill/>
        </p:spPr>
        <p:txBody>
          <a:bodyPr wrap="square" rtlCol="0">
            <a:spAutoFit/>
          </a:bodyPr>
          <a:lstStyle/>
          <a:p>
            <a:r>
              <a:rPr lang="en-IN" sz="1500" b="1" dirty="0"/>
              <a:t>BASE PAPER</a:t>
            </a:r>
            <a:r>
              <a:rPr lang="en-IN" sz="1500" dirty="0"/>
              <a:t> : Journal of Reliable Intelligent Environments</a:t>
            </a:r>
            <a:endParaRPr lang="en-US" sz="1500" b="1" dirty="0"/>
          </a:p>
          <a:p>
            <a:pPr lvl="1"/>
            <a:r>
              <a:rPr lang="en-US" sz="1500" b="1" dirty="0"/>
              <a:t>TITLE: </a:t>
            </a:r>
            <a:r>
              <a:rPr lang="en-US" sz="1500" dirty="0"/>
              <a:t>A decision support system for heart disease prediction based upon machine learning</a:t>
            </a:r>
          </a:p>
          <a:p>
            <a:pPr lvl="1"/>
            <a:r>
              <a:rPr lang="en-IN" sz="1500" b="1" dirty="0"/>
              <a:t>LINK: </a:t>
            </a:r>
            <a:r>
              <a:rPr lang="en-IN" sz="1500" b="1" dirty="0">
                <a:hlinkClick r:id="rId2">
                  <a:extLst>
                    <a:ext uri="{A12FA001-AC4F-418D-AE19-62706E023703}">
                      <ahyp:hlinkClr xmlns:ahyp="http://schemas.microsoft.com/office/drawing/2018/hyperlinkcolor" val="tx"/>
                    </a:ext>
                  </a:extLst>
                </a:hlinkClick>
              </a:rPr>
              <a:t>https://doi.org/10.1007/s40860-021-00133-6</a:t>
            </a:r>
            <a:endParaRPr lang="en-IN" sz="1500" b="1" dirty="0"/>
          </a:p>
          <a:p>
            <a:r>
              <a:rPr lang="en-IN" sz="1500" b="1" dirty="0"/>
              <a:t>REFERENCE PAPERS:</a:t>
            </a:r>
          </a:p>
          <a:p>
            <a:pPr lvl="1"/>
            <a:r>
              <a:rPr lang="en-US" sz="1500" b="1" dirty="0"/>
              <a:t>TITLE: </a:t>
            </a:r>
            <a:r>
              <a:rPr lang="en-US" sz="1500" dirty="0"/>
              <a:t>Improving the accuracy of prediction of heart disease risk based on ensemble classification techniques</a:t>
            </a:r>
            <a:endParaRPr lang="en-IN" sz="1500" dirty="0"/>
          </a:p>
          <a:p>
            <a:pPr lvl="1"/>
            <a:r>
              <a:rPr lang="en-IN" sz="1500" b="1" dirty="0"/>
              <a:t>LINK: </a:t>
            </a:r>
            <a:r>
              <a:rPr lang="en-IN" sz="1500" dirty="0">
                <a:hlinkClick r:id="rId3">
                  <a:extLst>
                    <a:ext uri="{A12FA001-AC4F-418D-AE19-62706E023703}">
                      <ahyp:hlinkClr xmlns:ahyp="http://schemas.microsoft.com/office/drawing/2018/hyperlinkcolor" val="tx"/>
                    </a:ext>
                  </a:extLst>
                </a:hlinkClick>
              </a:rPr>
              <a:t>https://doi.org/10.1016/j.imu.2019.100203</a:t>
            </a:r>
            <a:endParaRPr lang="en-IN" sz="1500" dirty="0"/>
          </a:p>
          <a:p>
            <a:pPr lvl="1"/>
            <a:endParaRPr lang="en-IN" sz="1500" dirty="0"/>
          </a:p>
          <a:p>
            <a:pPr lvl="1"/>
            <a:r>
              <a:rPr lang="en-US" sz="1500" b="1" dirty="0"/>
              <a:t>TITLE: </a:t>
            </a:r>
            <a:r>
              <a:rPr lang="en-US" sz="1500" dirty="0"/>
              <a:t>Neural Network-Based Coronary Heart Disease Risk Prediction Using Feature Correlation Analysis</a:t>
            </a:r>
          </a:p>
          <a:p>
            <a:pPr lvl="1"/>
            <a:r>
              <a:rPr lang="en-IN" sz="1500" b="1" dirty="0"/>
              <a:t>LINK: </a:t>
            </a:r>
            <a:r>
              <a:rPr lang="en-IN" sz="1500" dirty="0">
                <a:solidFill>
                  <a:srgbClr val="BE937E"/>
                </a:solidFill>
                <a:hlinkClick r:id="rId4">
                  <a:extLst>
                    <a:ext uri="{A12FA001-AC4F-418D-AE19-62706E023703}">
                      <ahyp:hlinkClr xmlns:ahyp="http://schemas.microsoft.com/office/drawing/2018/hyperlinkcolor" val="tx"/>
                    </a:ext>
                  </a:extLst>
                </a:hlinkClick>
              </a:rPr>
              <a:t>https://doi.org/</a:t>
            </a:r>
            <a:r>
              <a:rPr lang="en-IN" sz="1500" dirty="0">
                <a:hlinkClick r:id="rId4">
                  <a:extLst>
                    <a:ext uri="{A12FA001-AC4F-418D-AE19-62706E023703}">
                      <ahyp:hlinkClr xmlns:ahyp="http://schemas.microsoft.com/office/drawing/2018/hyperlinkcolor" val="tx"/>
                    </a:ext>
                  </a:extLst>
                </a:hlinkClick>
              </a:rPr>
              <a:t>10.1155/2017/2780501</a:t>
            </a:r>
            <a:endParaRPr lang="en-IN" sz="1500" dirty="0"/>
          </a:p>
          <a:p>
            <a:pPr lvl="1"/>
            <a:endParaRPr lang="en-IN" sz="1500" dirty="0"/>
          </a:p>
          <a:p>
            <a:pPr algn="l"/>
            <a:r>
              <a:rPr lang="en-US" sz="1500" b="1" dirty="0"/>
              <a:t>        TITLE: </a:t>
            </a:r>
            <a:r>
              <a:rPr lang="en-US" sz="1500" b="1" i="0" dirty="0">
                <a:effectLst/>
                <a:latin typeface="Arial" panose="020B0604020202020204" pitchFamily="34" charset="0"/>
              </a:rPr>
              <a:t>Effective Heart Disease Prediction Using Hybrid Machine Learning Techniques</a:t>
            </a:r>
          </a:p>
          <a:p>
            <a:pPr lvl="1"/>
            <a:r>
              <a:rPr lang="en-IN" sz="1500" b="1" dirty="0"/>
              <a:t>LINK: </a:t>
            </a:r>
            <a:r>
              <a:rPr lang="en-IN" sz="1500" dirty="0">
                <a:hlinkClick r:id="rId5">
                  <a:extLst>
                    <a:ext uri="{A12FA001-AC4F-418D-AE19-62706E023703}">
                      <ahyp:hlinkClr xmlns:ahyp="http://schemas.microsoft.com/office/drawing/2018/hyperlinkcolor" val="tx"/>
                    </a:ext>
                  </a:extLst>
                </a:hlinkClick>
              </a:rPr>
              <a:t>https://doi.org/10.1109/ACCESS.2019.2923707</a:t>
            </a:r>
            <a:endParaRPr lang="en-IN" sz="1500" dirty="0"/>
          </a:p>
          <a:p>
            <a:pPr lvl="1"/>
            <a:endParaRPr lang="en-IN" sz="1500" dirty="0"/>
          </a:p>
          <a:p>
            <a:pPr lvl="1"/>
            <a:r>
              <a:rPr lang="en-US" sz="1500" b="1" dirty="0"/>
              <a:t>TITLE:</a:t>
            </a:r>
            <a:r>
              <a:rPr lang="en-IN" sz="1500" b="1" dirty="0"/>
              <a:t> </a:t>
            </a:r>
            <a:r>
              <a:rPr lang="en-US" sz="1500" b="1" i="0" dirty="0">
                <a:effectLst/>
                <a:latin typeface="Arial" panose="020B0604020202020204" pitchFamily="34" charset="0"/>
              </a:rPr>
              <a:t>Heart disease prediction using data mining techniques</a:t>
            </a:r>
            <a:endParaRPr lang="en-IN" sz="1500" dirty="0"/>
          </a:p>
          <a:p>
            <a:pPr lvl="1"/>
            <a:r>
              <a:rPr lang="en-IN" sz="1500" dirty="0">
                <a:hlinkClick r:id="rId6">
                  <a:extLst>
                    <a:ext uri="{A12FA001-AC4F-418D-AE19-62706E023703}">
                      <ahyp:hlinkClr xmlns:ahyp="http://schemas.microsoft.com/office/drawing/2018/hyperlinkcolor" val="tx"/>
                    </a:ext>
                  </a:extLst>
                </a:hlinkClick>
              </a:rPr>
              <a:t>https://doi.org/10.1109/I2C2.2017.8321771</a:t>
            </a:r>
            <a:endParaRPr lang="en-IN" sz="1500" b="1" dirty="0"/>
          </a:p>
          <a:p>
            <a:pPr lvl="1"/>
            <a:endParaRPr lang="en-IN" sz="1500" dirty="0"/>
          </a:p>
          <a:p>
            <a:pPr lvl="1"/>
            <a:endParaRPr lang="en-IN" sz="1500" dirty="0"/>
          </a:p>
          <a:p>
            <a:pPr lvl="1"/>
            <a:endParaRPr lang="en-IN" sz="1500" dirty="0"/>
          </a:p>
          <a:p>
            <a:pPr lvl="1"/>
            <a:endParaRPr lang="en-IN" sz="1500" dirty="0"/>
          </a:p>
          <a:p>
            <a:pPr lvl="1"/>
            <a:endParaRPr lang="en-IN" sz="1500" dirty="0"/>
          </a:p>
          <a:p>
            <a:endParaRPr lang="en-IN" sz="1500" b="1" dirty="0"/>
          </a:p>
          <a:p>
            <a:r>
              <a:rPr lang="en-IN" sz="1500" dirty="0"/>
              <a:t>`</a:t>
            </a:r>
          </a:p>
        </p:txBody>
      </p:sp>
    </p:spTree>
    <p:extLst>
      <p:ext uri="{BB962C8B-B14F-4D97-AF65-F5344CB8AC3E}">
        <p14:creationId xmlns:p14="http://schemas.microsoft.com/office/powerpoint/2010/main" val="109236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ACA126-B9B7-4CBE-BF8E-2FA2654DB9CC}"/>
              </a:ext>
            </a:extLst>
          </p:cNvPr>
          <p:cNvSpPr>
            <a:spLocks noGrp="1"/>
          </p:cNvSpPr>
          <p:nvPr>
            <p:ph type="sldNum" sz="quarter" idx="12"/>
          </p:nvPr>
        </p:nvSpPr>
        <p:spPr/>
        <p:txBody>
          <a:bodyPr/>
          <a:lstStyle/>
          <a:p>
            <a:fld id="{5BFCF61C-3B18-4C03-8326-CC3B32D710C9}" type="slidenum">
              <a:rPr lang="en-US" noProof="0" smtClean="0"/>
              <a:pPr/>
              <a:t>11</a:t>
            </a:fld>
            <a:endParaRPr lang="en-US" noProof="0"/>
          </a:p>
        </p:txBody>
      </p:sp>
      <p:sp>
        <p:nvSpPr>
          <p:cNvPr id="9" name="Rectangle 8">
            <a:extLst>
              <a:ext uri="{FF2B5EF4-FFF2-40B4-BE49-F238E27FC236}">
                <a16:creationId xmlns:a16="http://schemas.microsoft.com/office/drawing/2014/main" id="{797FC244-C20F-4FDD-A2F6-1D3BD09CEE7F}"/>
              </a:ext>
            </a:extLst>
          </p:cNvPr>
          <p:cNvSpPr/>
          <p:nvPr/>
        </p:nvSpPr>
        <p:spPr>
          <a:xfrm>
            <a:off x="4740942" y="3540901"/>
            <a:ext cx="3819986" cy="646331"/>
          </a:xfrm>
          <a:prstGeom prst="rect">
            <a:avLst/>
          </a:prstGeom>
        </p:spPr>
        <p:txBody>
          <a:bodyPr wrap="square">
            <a:spAutoFit/>
          </a:bodyPr>
          <a:lstStyle/>
          <a:p>
            <a:r>
              <a:rPr lang="en-US" sz="3600" dirty="0">
                <a:latin typeface="+mj-lt"/>
              </a:rPr>
              <a:t>Thank You</a:t>
            </a:r>
            <a:endParaRPr lang="en-IN" sz="3600" dirty="0">
              <a:latin typeface="+mj-lt"/>
            </a:endParaRPr>
          </a:p>
        </p:txBody>
      </p:sp>
    </p:spTree>
    <p:extLst>
      <p:ext uri="{BB962C8B-B14F-4D97-AF65-F5344CB8AC3E}">
        <p14:creationId xmlns:p14="http://schemas.microsoft.com/office/powerpoint/2010/main" val="167975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DBD9F7-213E-4946-8075-29E243860130}"/>
              </a:ext>
            </a:extLst>
          </p:cNvPr>
          <p:cNvSpPr>
            <a:spLocks noGrp="1"/>
          </p:cNvSpPr>
          <p:nvPr>
            <p:ph type="sldNum" sz="quarter" idx="12"/>
          </p:nvPr>
        </p:nvSpPr>
        <p:spPr/>
        <p:txBody>
          <a:bodyPr/>
          <a:lstStyle/>
          <a:p>
            <a:fld id="{5BFCF61C-3B18-4C03-8326-CC3B32D710C9}" type="slidenum">
              <a:rPr lang="en-US" noProof="0" smtClean="0"/>
              <a:pPr/>
              <a:t>2</a:t>
            </a:fld>
            <a:endParaRPr lang="en-US" noProof="0"/>
          </a:p>
        </p:txBody>
      </p:sp>
      <p:sp>
        <p:nvSpPr>
          <p:cNvPr id="9" name="Title 1">
            <a:extLst>
              <a:ext uri="{FF2B5EF4-FFF2-40B4-BE49-F238E27FC236}">
                <a16:creationId xmlns:a16="http://schemas.microsoft.com/office/drawing/2014/main" id="{CEBA4148-8B98-41F8-B57B-6986149032FF}"/>
              </a:ext>
            </a:extLst>
          </p:cNvPr>
          <p:cNvSpPr>
            <a:spLocks noGrp="1"/>
          </p:cNvSpPr>
          <p:nvPr>
            <p:ph type="title"/>
          </p:nvPr>
        </p:nvSpPr>
        <p:spPr>
          <a:xfrm>
            <a:off x="2149169" y="1357294"/>
            <a:ext cx="7498080" cy="704088"/>
          </a:xfrm>
        </p:spPr>
        <p:txBody>
          <a:bodyPr/>
          <a:lstStyle/>
          <a:p>
            <a:pPr algn="ctr"/>
            <a:r>
              <a:rPr lang="en-US" sz="3600" dirty="0"/>
              <a:t>Motivation</a:t>
            </a:r>
          </a:p>
        </p:txBody>
      </p:sp>
      <p:sp>
        <p:nvSpPr>
          <p:cNvPr id="10" name="Slide Number Placeholder 3">
            <a:extLst>
              <a:ext uri="{FF2B5EF4-FFF2-40B4-BE49-F238E27FC236}">
                <a16:creationId xmlns:a16="http://schemas.microsoft.com/office/drawing/2014/main" id="{C6047C44-9ACB-4DCD-8C7A-1A517A4C4002}"/>
              </a:ext>
            </a:extLst>
          </p:cNvPr>
          <p:cNvSpPr txBox="1">
            <a:spLocks/>
          </p:cNvSpPr>
          <p:nvPr/>
        </p:nvSpPr>
        <p:spPr>
          <a:xfrm>
            <a:off x="10219585" y="301752"/>
            <a:ext cx="1673352" cy="274320"/>
          </a:xfrm>
          <a:prstGeom prst="rect">
            <a:avLst/>
          </a:prstGeom>
        </p:spPr>
        <p:txBody>
          <a:bodyPr vert="horz" lIns="91440" tIns="45720" rIns="91440" bIns="45720" rtlCol="0" anchor="ctr">
            <a:noAutofit/>
          </a:bodyPr>
          <a:lstStyle>
            <a:defPPr>
              <a:defRPr lang="en-PK"/>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2861757F-5BA3-468B-9A49-79CD960CC008}"/>
              </a:ext>
            </a:extLst>
          </p:cNvPr>
          <p:cNvSpPr txBox="1">
            <a:spLocks/>
          </p:cNvSpPr>
          <p:nvPr/>
        </p:nvSpPr>
        <p:spPr>
          <a:xfrm>
            <a:off x="368439" y="3148337"/>
            <a:ext cx="12036365" cy="3296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dirty="0">
                <a:solidFill>
                  <a:schemeClr val="tx1"/>
                </a:solidFill>
              </a:rPr>
              <a:t>16% of the world’s total deaths are due to Heart Disease.</a:t>
            </a:r>
          </a:p>
          <a:p>
            <a:pPr marL="342900" indent="-342900">
              <a:buFont typeface="Wingdings" panose="05000000000000000000" pitchFamily="2" charset="2"/>
              <a:buChar char="Ø"/>
            </a:pPr>
            <a:r>
              <a:rPr lang="en-US" sz="2200" dirty="0">
                <a:solidFill>
                  <a:schemeClr val="tx1"/>
                </a:solidFill>
              </a:rPr>
              <a:t>Major challenge in heart disease is its detection. There are instruments available that can predict heart disease but either is expensive or is not efficient to calculate the chance of heart disease in human</a:t>
            </a:r>
          </a:p>
          <a:p>
            <a:pPr marL="342900" indent="-342900">
              <a:buFont typeface="Wingdings" panose="05000000000000000000" pitchFamily="2" charset="2"/>
              <a:buChar char="Ø"/>
            </a:pPr>
            <a:r>
              <a:rPr lang="en-US" sz="2200" dirty="0">
                <a:solidFill>
                  <a:schemeClr val="tx1"/>
                </a:solidFill>
              </a:rPr>
              <a:t>The Motivation for doing this Project is to present a heart disease prediction model to forecast the occurrence of heart disease. </a:t>
            </a:r>
          </a:p>
          <a:p>
            <a:pPr marL="342900" indent="-342900">
              <a:buFont typeface="Wingdings" panose="05000000000000000000" pitchFamily="2" charset="2"/>
              <a:buChar char="Ø"/>
            </a:pPr>
            <a:endParaRPr lang="en-US" sz="2200"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6403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649224" y="1058651"/>
            <a:ext cx="10515600" cy="1246006"/>
          </a:xfrm>
        </p:spPr>
        <p:txBody>
          <a:bodyPr/>
          <a:lstStyle/>
          <a:p>
            <a:pPr algn="ctr"/>
            <a:r>
              <a:rPr lang="en-US" sz="3600" dirty="0"/>
              <a:t>Domain</a:t>
            </a:r>
            <a:br>
              <a:rPr lang="en-US" sz="3600" dirty="0"/>
            </a:br>
            <a:r>
              <a:rPr lang="en-US" sz="3600" dirty="0"/>
              <a:t>(</a:t>
            </a:r>
            <a:r>
              <a:rPr lang="en-US" sz="3600" b="1" dirty="0">
                <a:solidFill>
                  <a:schemeClr val="accent2">
                    <a:lumMod val="75000"/>
                  </a:schemeClr>
                </a:solidFill>
              </a:rPr>
              <a:t>Machine learning</a:t>
            </a:r>
            <a:r>
              <a:rPr lang="en-US" sz="3600" b="1" dirty="0">
                <a:solidFill>
                  <a:schemeClr val="accent5">
                    <a:lumMod val="25000"/>
                  </a:schemeClr>
                </a:solidFill>
              </a:rPr>
              <a:t>)</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854940" y="3127127"/>
            <a:ext cx="11024795" cy="452718"/>
          </a:xfrm>
        </p:spPr>
        <p:txBody>
          <a:bodyPr/>
          <a:lstStyle/>
          <a:p>
            <a:pPr marL="342900" indent="-342900">
              <a:buFont typeface="Wingdings" panose="05000000000000000000" pitchFamily="2" charset="2"/>
              <a:buChar char="Ø"/>
            </a:pPr>
            <a:r>
              <a:rPr lang="en-US" b="0" dirty="0">
                <a:solidFill>
                  <a:schemeClr val="tx1"/>
                </a:solidFill>
              </a:rPr>
              <a:t>Field of study that gives Machines the ability to learn without being explicitly programmed</a:t>
            </a:r>
          </a:p>
          <a:p>
            <a:pPr marL="342900" indent="-342900">
              <a:buFont typeface="Wingdings" panose="05000000000000000000" pitchFamily="2" charset="2"/>
              <a:buChar char="Ø"/>
            </a:pPr>
            <a:r>
              <a:rPr lang="en-US" b="0" dirty="0">
                <a:solidFill>
                  <a:schemeClr val="tx1"/>
                </a:solidFill>
              </a:rPr>
              <a:t>Uses Algorithms to build a Model which takes Sample Data(Training Data) and makes predictions or decisions</a:t>
            </a:r>
          </a:p>
          <a:p>
            <a:pPr marL="342900" indent="-342900">
              <a:buFont typeface="Wingdings" panose="05000000000000000000" pitchFamily="2" charset="2"/>
              <a:buChar char="Ø"/>
            </a:pPr>
            <a:r>
              <a:rPr lang="en-US" b="0" dirty="0">
                <a:solidFill>
                  <a:schemeClr val="tx1"/>
                </a:solidFill>
              </a:rPr>
              <a:t>These algorithms are used in a wide variety of applications, such as in medicine, email filtering, speech recognition, and computer vision.</a:t>
            </a:r>
          </a:p>
          <a:p>
            <a:pPr marL="342900" indent="-342900">
              <a:buFont typeface="Wingdings" panose="05000000000000000000" pitchFamily="2" charset="2"/>
              <a:buChar char="Ø"/>
            </a:pPr>
            <a:endParaRPr lang="en-US" b="0" dirty="0">
              <a:solidFill>
                <a:schemeClr val="tx1"/>
              </a:solidFill>
            </a:endParaRPr>
          </a:p>
          <a:p>
            <a:br>
              <a:rPr lang="en-US" dirty="0">
                <a:solidFill>
                  <a:schemeClr val="tx1"/>
                </a:solidFill>
              </a:rPr>
            </a:br>
            <a:endParaRPr lang="en-US" dirty="0">
              <a:solidFill>
                <a:schemeClr val="tx1"/>
              </a:solidFill>
            </a:endParaRP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77C81A-4540-49D5-BC09-51AEC258E496}"/>
              </a:ext>
            </a:extLst>
          </p:cNvPr>
          <p:cNvSpPr>
            <a:spLocks noGrp="1"/>
          </p:cNvSpPr>
          <p:nvPr>
            <p:ph type="sldNum" sz="quarter" idx="12"/>
          </p:nvPr>
        </p:nvSpPr>
        <p:spPr/>
        <p:txBody>
          <a:bodyPr/>
          <a:lstStyle/>
          <a:p>
            <a:fld id="{5BFCF61C-3B18-4C03-8326-CC3B32D710C9}" type="slidenum">
              <a:rPr lang="en-US" noProof="0" smtClean="0"/>
              <a:pPr/>
              <a:t>4</a:t>
            </a:fld>
            <a:endParaRPr lang="en-US" noProof="0"/>
          </a:p>
        </p:txBody>
      </p:sp>
      <p:sp>
        <p:nvSpPr>
          <p:cNvPr id="9" name="Title 1">
            <a:extLst>
              <a:ext uri="{FF2B5EF4-FFF2-40B4-BE49-F238E27FC236}">
                <a16:creationId xmlns:a16="http://schemas.microsoft.com/office/drawing/2014/main" id="{B422DF66-E1C4-4C88-83E7-5CBC330BA2C1}"/>
              </a:ext>
            </a:extLst>
          </p:cNvPr>
          <p:cNvSpPr>
            <a:spLocks noGrp="1"/>
          </p:cNvSpPr>
          <p:nvPr>
            <p:ph type="title"/>
          </p:nvPr>
        </p:nvSpPr>
        <p:spPr>
          <a:xfrm>
            <a:off x="3292567" y="1436182"/>
            <a:ext cx="7786206" cy="1682749"/>
          </a:xfrm>
        </p:spPr>
        <p:txBody>
          <a:bodyPr/>
          <a:lstStyle/>
          <a:p>
            <a:r>
              <a:rPr lang="en-US" sz="3600" dirty="0"/>
              <a:t>Title explanation</a:t>
            </a:r>
            <a:br>
              <a:rPr lang="en-US" dirty="0"/>
            </a:br>
            <a:endParaRPr lang="en-US" dirty="0"/>
          </a:p>
        </p:txBody>
      </p:sp>
      <p:sp>
        <p:nvSpPr>
          <p:cNvPr id="10" name="Slide Number Placeholder 12">
            <a:extLst>
              <a:ext uri="{FF2B5EF4-FFF2-40B4-BE49-F238E27FC236}">
                <a16:creationId xmlns:a16="http://schemas.microsoft.com/office/drawing/2014/main" id="{B76BDF71-1F6B-434B-A74C-297D79D44C1F}"/>
              </a:ext>
            </a:extLst>
          </p:cNvPr>
          <p:cNvSpPr txBox="1">
            <a:spLocks/>
          </p:cNvSpPr>
          <p:nvPr/>
        </p:nvSpPr>
        <p:spPr>
          <a:xfrm>
            <a:off x="10122408" y="301752"/>
            <a:ext cx="1673352" cy="274320"/>
          </a:xfrm>
          <a:prstGeom prst="rect">
            <a:avLst/>
          </a:prstGeom>
        </p:spPr>
        <p:txBody>
          <a:bodyPr vert="horz" lIns="91440" tIns="45720" rIns="91440" bIns="45720" rtlCol="0" anchor="ctr">
            <a:noAutofit/>
          </a:bodyPr>
          <a:lstStyle>
            <a:defPPr>
              <a:defRPr lang="en-PK"/>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FCF61C-3B18-4C03-8326-CC3B32D710C9}" type="slidenum">
              <a:rPr lang="en-US" smtClean="0"/>
              <a:pPr/>
              <a:t>4</a:t>
            </a:fld>
            <a:endParaRPr lang="en-US"/>
          </a:p>
        </p:txBody>
      </p:sp>
      <p:sp>
        <p:nvSpPr>
          <p:cNvPr id="11" name="TextBox 10">
            <a:extLst>
              <a:ext uri="{FF2B5EF4-FFF2-40B4-BE49-F238E27FC236}">
                <a16:creationId xmlns:a16="http://schemas.microsoft.com/office/drawing/2014/main" id="{6EC9677C-18C7-4B21-815F-B17C1EF6CF17}"/>
              </a:ext>
            </a:extLst>
          </p:cNvPr>
          <p:cNvSpPr txBox="1"/>
          <p:nvPr/>
        </p:nvSpPr>
        <p:spPr>
          <a:xfrm>
            <a:off x="569517" y="3510956"/>
            <a:ext cx="11909353" cy="144655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Detection of cardiac diseases can decrease the mortality rate and overall complications</a:t>
            </a:r>
          </a:p>
          <a:p>
            <a:pPr marL="342900" indent="-342900">
              <a:buFont typeface="Wingdings" panose="05000000000000000000" pitchFamily="2" charset="2"/>
              <a:buChar char="Ø"/>
            </a:pPr>
            <a:r>
              <a:rPr lang="en-US" sz="2200" dirty="0"/>
              <a:t>Since we have a good amount of data in today’s world, we can use various machine learning algorithms to analyze the data for hidden patterns. </a:t>
            </a:r>
          </a:p>
          <a:p>
            <a:pPr marL="342900" indent="-342900">
              <a:buFont typeface="Wingdings" panose="05000000000000000000" pitchFamily="2" charset="2"/>
              <a:buChar char="Ø"/>
            </a:pPr>
            <a:r>
              <a:rPr lang="en-US" sz="2200" dirty="0"/>
              <a:t>By using these patterns we can build a Model which makes predictions or decisions</a:t>
            </a:r>
            <a:endParaRPr lang="en-IN" sz="2200" dirty="0"/>
          </a:p>
        </p:txBody>
      </p:sp>
    </p:spTree>
    <p:extLst>
      <p:ext uri="{BB962C8B-B14F-4D97-AF65-F5344CB8AC3E}">
        <p14:creationId xmlns:p14="http://schemas.microsoft.com/office/powerpoint/2010/main" val="102976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55FCD3-3C09-B760-7518-DFABC3B3643D}"/>
              </a:ext>
            </a:extLst>
          </p:cNvPr>
          <p:cNvSpPr>
            <a:spLocks noGrp="1"/>
          </p:cNvSpPr>
          <p:nvPr>
            <p:ph type="sldNum" sz="quarter" idx="12"/>
          </p:nvPr>
        </p:nvSpPr>
        <p:spPr/>
        <p:txBody>
          <a:bodyPr/>
          <a:lstStyle/>
          <a:p>
            <a:fld id="{5BFCF61C-3B18-4C03-8326-CC3B32D710C9}" type="slidenum">
              <a:rPr lang="en-US" noProof="0" smtClean="0"/>
              <a:pPr/>
              <a:t>5</a:t>
            </a:fld>
            <a:endParaRPr lang="en-US" noProof="0"/>
          </a:p>
        </p:txBody>
      </p:sp>
      <p:sp>
        <p:nvSpPr>
          <p:cNvPr id="4" name="Title 3">
            <a:extLst>
              <a:ext uri="{FF2B5EF4-FFF2-40B4-BE49-F238E27FC236}">
                <a16:creationId xmlns:a16="http://schemas.microsoft.com/office/drawing/2014/main" id="{246711B4-58C1-487F-82D9-CBB70218C650}"/>
              </a:ext>
            </a:extLst>
          </p:cNvPr>
          <p:cNvSpPr>
            <a:spLocks noGrp="1"/>
          </p:cNvSpPr>
          <p:nvPr>
            <p:ph type="title"/>
          </p:nvPr>
        </p:nvSpPr>
        <p:spPr>
          <a:xfrm>
            <a:off x="3918204" y="1413499"/>
            <a:ext cx="10515600" cy="575321"/>
          </a:xfrm>
        </p:spPr>
        <p:txBody>
          <a:bodyPr/>
          <a:lstStyle/>
          <a:p>
            <a:r>
              <a:rPr lang="en-IN" sz="3600" dirty="0"/>
              <a:t>INTRODUCTION</a:t>
            </a:r>
          </a:p>
        </p:txBody>
      </p:sp>
      <p:sp>
        <p:nvSpPr>
          <p:cNvPr id="7" name="Text Placeholder 6">
            <a:extLst>
              <a:ext uri="{FF2B5EF4-FFF2-40B4-BE49-F238E27FC236}">
                <a16:creationId xmlns:a16="http://schemas.microsoft.com/office/drawing/2014/main" id="{C155B343-C3E7-62BB-5D4C-769C66943191}"/>
              </a:ext>
            </a:extLst>
          </p:cNvPr>
          <p:cNvSpPr>
            <a:spLocks noGrp="1"/>
          </p:cNvSpPr>
          <p:nvPr>
            <p:ph type="body" sz="quarter" idx="15"/>
          </p:nvPr>
        </p:nvSpPr>
        <p:spPr>
          <a:xfrm>
            <a:off x="95250" y="2410581"/>
            <a:ext cx="12001500" cy="3549951"/>
          </a:xfrm>
        </p:spPr>
        <p:txBody>
          <a:bodyPr/>
          <a:lstStyle/>
          <a:p>
            <a:pPr>
              <a:buFont typeface="Wingdings" panose="05000000000000000000" pitchFamily="2" charset="2"/>
              <a:buChar char="Ø"/>
            </a:pPr>
            <a:r>
              <a:rPr lang="en-US" sz="2200" dirty="0">
                <a:solidFill>
                  <a:schemeClr val="tx1"/>
                </a:solidFill>
              </a:rPr>
              <a:t>Heart is the most important part of the human body which is responsible for pumping oxygen-rich blood to other body parts.</a:t>
            </a:r>
          </a:p>
          <a:p>
            <a:pPr>
              <a:buFont typeface="Wingdings" panose="05000000000000000000" pitchFamily="2" charset="2"/>
              <a:buChar char="Ø"/>
            </a:pPr>
            <a:r>
              <a:rPr lang="en-US" sz="2200" dirty="0">
                <a:solidFill>
                  <a:schemeClr val="tx1"/>
                </a:solidFill>
              </a:rPr>
              <a:t>Heart disease term includes a number of diseases such as blood vessel diseases, heart rhythm problems, and heart defects you're born with.</a:t>
            </a:r>
          </a:p>
          <a:p>
            <a:pPr>
              <a:buFont typeface="Wingdings" panose="05000000000000000000" pitchFamily="2" charset="2"/>
              <a:buChar char="Ø"/>
            </a:pPr>
            <a:r>
              <a:rPr lang="en-US" sz="2200" dirty="0">
                <a:solidFill>
                  <a:schemeClr val="tx1"/>
                </a:solidFill>
              </a:rPr>
              <a:t> Cardiovascular disease  generally refers to conditions that involve narrowed or blocked blood vessels that can lead to a heart attack, chest pain  or stroke.</a:t>
            </a:r>
          </a:p>
          <a:p>
            <a:pPr>
              <a:buFont typeface="Wingdings" panose="05000000000000000000" pitchFamily="2" charset="2"/>
              <a:buChar char="Ø"/>
            </a:pPr>
            <a:endParaRPr lang="en-IN" sz="2200" dirty="0"/>
          </a:p>
        </p:txBody>
      </p:sp>
    </p:spTree>
    <p:extLst>
      <p:ext uri="{BB962C8B-B14F-4D97-AF65-F5344CB8AC3E}">
        <p14:creationId xmlns:p14="http://schemas.microsoft.com/office/powerpoint/2010/main" val="18825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AFE6FD-DA54-4685-B259-7BD52A365BDD}"/>
              </a:ext>
            </a:extLst>
          </p:cNvPr>
          <p:cNvSpPr>
            <a:spLocks noGrp="1"/>
          </p:cNvSpPr>
          <p:nvPr>
            <p:ph type="sldNum" sz="quarter" idx="12"/>
          </p:nvPr>
        </p:nvSpPr>
        <p:spPr/>
        <p:txBody>
          <a:bodyPr/>
          <a:lstStyle/>
          <a:p>
            <a:fld id="{5BFCF61C-3B18-4C03-8326-CC3B32D710C9}" type="slidenum">
              <a:rPr lang="en-US" noProof="0" smtClean="0"/>
              <a:pPr/>
              <a:t>6</a:t>
            </a:fld>
            <a:endParaRPr lang="en-US" noProof="0"/>
          </a:p>
        </p:txBody>
      </p:sp>
      <p:sp>
        <p:nvSpPr>
          <p:cNvPr id="15" name="Title 1">
            <a:extLst>
              <a:ext uri="{FF2B5EF4-FFF2-40B4-BE49-F238E27FC236}">
                <a16:creationId xmlns:a16="http://schemas.microsoft.com/office/drawing/2014/main" id="{C0820518-9AFF-44BF-B808-9D9F3D31060F}"/>
              </a:ext>
            </a:extLst>
          </p:cNvPr>
          <p:cNvSpPr>
            <a:spLocks noGrp="1"/>
          </p:cNvSpPr>
          <p:nvPr>
            <p:ph type="title"/>
          </p:nvPr>
        </p:nvSpPr>
        <p:spPr>
          <a:xfrm>
            <a:off x="3505324" y="1302407"/>
            <a:ext cx="10515600" cy="575321"/>
          </a:xfrm>
        </p:spPr>
        <p:txBody>
          <a:bodyPr/>
          <a:lstStyle/>
          <a:p>
            <a:r>
              <a:rPr lang="en-US" sz="3600" dirty="0"/>
              <a:t>Existing SYSTEM</a:t>
            </a:r>
          </a:p>
        </p:txBody>
      </p:sp>
      <p:sp>
        <p:nvSpPr>
          <p:cNvPr id="16" name="Slide Number Placeholder 10">
            <a:extLst>
              <a:ext uri="{FF2B5EF4-FFF2-40B4-BE49-F238E27FC236}">
                <a16:creationId xmlns:a16="http://schemas.microsoft.com/office/drawing/2014/main" id="{FC5D43CF-9CD0-4494-8974-7E917F420C08}"/>
              </a:ext>
            </a:extLst>
          </p:cNvPr>
          <p:cNvSpPr txBox="1">
            <a:spLocks/>
          </p:cNvSpPr>
          <p:nvPr/>
        </p:nvSpPr>
        <p:spPr>
          <a:xfrm>
            <a:off x="10122408" y="301752"/>
            <a:ext cx="1673352" cy="274320"/>
          </a:xfrm>
          <a:prstGeom prst="rect">
            <a:avLst/>
          </a:prstGeom>
        </p:spPr>
        <p:txBody>
          <a:bodyPr vert="horz" lIns="91440" tIns="45720" rIns="91440" bIns="45720" rtlCol="0" anchor="ctr">
            <a:noAutofit/>
          </a:bodyPr>
          <a:lstStyle>
            <a:defPPr>
              <a:defRPr lang="en-PK"/>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FCF61C-3B18-4C03-8326-CC3B32D710C9}" type="slidenum">
              <a:rPr lang="en-US" smtClean="0"/>
              <a:pPr/>
              <a:t>6</a:t>
            </a:fld>
            <a:endParaRPr lang="en-US"/>
          </a:p>
        </p:txBody>
      </p:sp>
      <p:sp>
        <p:nvSpPr>
          <p:cNvPr id="17" name="TextBox 16">
            <a:extLst>
              <a:ext uri="{FF2B5EF4-FFF2-40B4-BE49-F238E27FC236}">
                <a16:creationId xmlns:a16="http://schemas.microsoft.com/office/drawing/2014/main" id="{3EEFF4BC-3DA1-4F17-A4AA-F634E533C0D6}"/>
              </a:ext>
            </a:extLst>
          </p:cNvPr>
          <p:cNvSpPr txBox="1"/>
          <p:nvPr/>
        </p:nvSpPr>
        <p:spPr>
          <a:xfrm>
            <a:off x="784078" y="3533723"/>
            <a:ext cx="12387629" cy="144655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 Existing system we found that the Accuracy of the Model is less</a:t>
            </a:r>
          </a:p>
          <a:p>
            <a:pPr marL="342900" indent="-342900">
              <a:buFont typeface="Wingdings" panose="05000000000000000000" pitchFamily="2" charset="2"/>
              <a:buChar char="Ø"/>
            </a:pPr>
            <a:r>
              <a:rPr lang="en-US" sz="2200" dirty="0"/>
              <a:t>Size of the Dataset is less</a:t>
            </a:r>
          </a:p>
          <a:p>
            <a:pPr marL="342900" indent="-342900">
              <a:buFont typeface="Wingdings" panose="05000000000000000000" pitchFamily="2" charset="2"/>
              <a:buChar char="Ø"/>
            </a:pPr>
            <a:r>
              <a:rPr lang="en-US" sz="2200" dirty="0"/>
              <a:t>Considered less factors to predict the occurrence of heart disease</a:t>
            </a:r>
          </a:p>
          <a:p>
            <a:pPr marL="342900" indent="-342900">
              <a:buFont typeface="Wingdings" panose="05000000000000000000" pitchFamily="2" charset="2"/>
              <a:buChar char="Ø"/>
            </a:pPr>
            <a:endParaRPr lang="en-IN" sz="2200" dirty="0"/>
          </a:p>
        </p:txBody>
      </p:sp>
    </p:spTree>
    <p:extLst>
      <p:ext uri="{BB962C8B-B14F-4D97-AF65-F5344CB8AC3E}">
        <p14:creationId xmlns:p14="http://schemas.microsoft.com/office/powerpoint/2010/main" val="263219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EE86FC9-4055-4732-9CB7-27D9876D5102}"/>
              </a:ext>
            </a:extLst>
          </p:cNvPr>
          <p:cNvSpPr>
            <a:spLocks noGrp="1"/>
          </p:cNvSpPr>
          <p:nvPr>
            <p:ph type="title"/>
          </p:nvPr>
        </p:nvSpPr>
        <p:spPr>
          <a:xfrm>
            <a:off x="3172037" y="1329824"/>
            <a:ext cx="7498080" cy="704088"/>
          </a:xfrm>
        </p:spPr>
        <p:txBody>
          <a:bodyPr/>
          <a:lstStyle/>
          <a:p>
            <a:r>
              <a:rPr lang="en-IN" sz="3600" dirty="0"/>
              <a:t>PROPOSED SYSTEM</a:t>
            </a:r>
            <a:endParaRPr lang="en-US" sz="3600" dirty="0"/>
          </a:p>
        </p:txBody>
      </p:sp>
      <p:sp>
        <p:nvSpPr>
          <p:cNvPr id="10" name="Slide Number Placeholder 12">
            <a:extLst>
              <a:ext uri="{FF2B5EF4-FFF2-40B4-BE49-F238E27FC236}">
                <a16:creationId xmlns:a16="http://schemas.microsoft.com/office/drawing/2014/main" id="{00EA02A1-10C6-45D5-A063-E6A24D605DB7}"/>
              </a:ext>
            </a:extLst>
          </p:cNvPr>
          <p:cNvSpPr txBox="1">
            <a:spLocks/>
          </p:cNvSpPr>
          <p:nvPr/>
        </p:nvSpPr>
        <p:spPr>
          <a:xfrm>
            <a:off x="10041725" y="364505"/>
            <a:ext cx="1673352" cy="274320"/>
          </a:xfrm>
          <a:prstGeom prst="rect">
            <a:avLst/>
          </a:prstGeom>
        </p:spPr>
        <p:txBody>
          <a:bodyPr vert="horz" lIns="91440" tIns="45720" rIns="91440" bIns="45720" rtlCol="0" anchor="ctr">
            <a:noAutofit/>
          </a:bodyPr>
          <a:lstStyle>
            <a:defPPr>
              <a:defRPr lang="en-PK"/>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FCF61C-3B18-4C03-8326-CC3B32D710C9}" type="slidenum">
              <a:rPr lang="en-US" smtClean="0"/>
              <a:pPr/>
              <a:t>7</a:t>
            </a:fld>
            <a:endParaRPr lang="en-US" dirty="0"/>
          </a:p>
        </p:txBody>
      </p:sp>
      <p:sp>
        <p:nvSpPr>
          <p:cNvPr id="11" name="TextBox 10">
            <a:extLst>
              <a:ext uri="{FF2B5EF4-FFF2-40B4-BE49-F238E27FC236}">
                <a16:creationId xmlns:a16="http://schemas.microsoft.com/office/drawing/2014/main" id="{0F0489F6-002E-4396-A384-BF2CDD7055E9}"/>
              </a:ext>
            </a:extLst>
          </p:cNvPr>
          <p:cNvSpPr txBox="1"/>
          <p:nvPr/>
        </p:nvSpPr>
        <p:spPr>
          <a:xfrm>
            <a:off x="1041000" y="3429000"/>
            <a:ext cx="11402927" cy="1107996"/>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Increasing the Characteristics of patients in Dataset</a:t>
            </a:r>
          </a:p>
          <a:p>
            <a:pPr marL="342900" indent="-342900">
              <a:buFont typeface="Wingdings" panose="05000000000000000000" pitchFamily="2" charset="2"/>
              <a:buChar char="Ø"/>
            </a:pPr>
            <a:r>
              <a:rPr lang="en-US" sz="2200" dirty="0"/>
              <a:t>Increasing the size of the Dataset</a:t>
            </a:r>
          </a:p>
          <a:p>
            <a:pPr marL="342900" indent="-342900">
              <a:buFont typeface="Wingdings" panose="05000000000000000000" pitchFamily="2" charset="2"/>
              <a:buChar char="Ø"/>
            </a:pPr>
            <a:r>
              <a:rPr lang="en-US" sz="2200" dirty="0"/>
              <a:t>Choosing the better Machine Learning Algorithms to increase the efficiency</a:t>
            </a:r>
            <a:endParaRPr lang="en-IN" sz="2200" dirty="0"/>
          </a:p>
        </p:txBody>
      </p:sp>
    </p:spTree>
    <p:extLst>
      <p:ext uri="{BB962C8B-B14F-4D97-AF65-F5344CB8AC3E}">
        <p14:creationId xmlns:p14="http://schemas.microsoft.com/office/powerpoint/2010/main" val="366295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392876-48C9-6717-343D-CA4D012DB391}"/>
              </a:ext>
            </a:extLst>
          </p:cNvPr>
          <p:cNvSpPr>
            <a:spLocks noGrp="1"/>
          </p:cNvSpPr>
          <p:nvPr>
            <p:ph type="sldNum" sz="quarter" idx="12"/>
          </p:nvPr>
        </p:nvSpPr>
        <p:spPr/>
        <p:txBody>
          <a:bodyPr/>
          <a:lstStyle/>
          <a:p>
            <a:fld id="{5BFCF61C-3B18-4C03-8326-CC3B32D710C9}" type="slidenum">
              <a:rPr lang="en-US" noProof="0" smtClean="0"/>
              <a:pPr/>
              <a:t>8</a:t>
            </a:fld>
            <a:endParaRPr lang="en-US" noProof="0"/>
          </a:p>
        </p:txBody>
      </p:sp>
      <p:sp>
        <p:nvSpPr>
          <p:cNvPr id="4" name="Title 3">
            <a:extLst>
              <a:ext uri="{FF2B5EF4-FFF2-40B4-BE49-F238E27FC236}">
                <a16:creationId xmlns:a16="http://schemas.microsoft.com/office/drawing/2014/main" id="{19477BAF-9779-1B89-565C-5FAA54F81E58}"/>
              </a:ext>
            </a:extLst>
          </p:cNvPr>
          <p:cNvSpPr>
            <a:spLocks noGrp="1"/>
          </p:cNvSpPr>
          <p:nvPr>
            <p:ph type="title"/>
          </p:nvPr>
        </p:nvSpPr>
        <p:spPr>
          <a:xfrm>
            <a:off x="1872468" y="1295089"/>
            <a:ext cx="10515600" cy="575321"/>
          </a:xfrm>
        </p:spPr>
        <p:txBody>
          <a:bodyPr/>
          <a:lstStyle/>
          <a:p>
            <a:r>
              <a:rPr lang="en-US" sz="3600" dirty="0">
                <a:solidFill>
                  <a:schemeClr val="accent4">
                    <a:lumMod val="60000"/>
                    <a:lumOff val="40000"/>
                  </a:schemeClr>
                </a:solidFill>
              </a:rPr>
              <a:t>PLAN OF ACTION: </a:t>
            </a:r>
            <a:r>
              <a:rPr lang="en-US" sz="3600" dirty="0"/>
              <a:t>IV-I Semester</a:t>
            </a:r>
            <a:br>
              <a:rPr lang="en-IN" sz="4400" dirty="0"/>
            </a:br>
            <a:br>
              <a:rPr lang="en-US" b="1" dirty="0">
                <a:solidFill>
                  <a:schemeClr val="accent4">
                    <a:lumMod val="60000"/>
                    <a:lumOff val="40000"/>
                  </a:schemeClr>
                </a:solidFill>
              </a:rPr>
            </a:br>
            <a:endParaRPr lang="en-IN" dirty="0"/>
          </a:p>
        </p:txBody>
      </p:sp>
      <p:graphicFrame>
        <p:nvGraphicFramePr>
          <p:cNvPr id="14" name="Table 14">
            <a:extLst>
              <a:ext uri="{FF2B5EF4-FFF2-40B4-BE49-F238E27FC236}">
                <a16:creationId xmlns:a16="http://schemas.microsoft.com/office/drawing/2014/main" id="{F538DB15-93E7-5482-613E-3D37FD495475}"/>
              </a:ext>
            </a:extLst>
          </p:cNvPr>
          <p:cNvGraphicFramePr>
            <a:graphicFrameLocks noGrp="1"/>
          </p:cNvGraphicFramePr>
          <p:nvPr>
            <p:extLst>
              <p:ext uri="{D42A27DB-BD31-4B8C-83A1-F6EECF244321}">
                <p14:modId xmlns:p14="http://schemas.microsoft.com/office/powerpoint/2010/main" val="3319726781"/>
              </p:ext>
            </p:extLst>
          </p:nvPr>
        </p:nvGraphicFramePr>
        <p:xfrm>
          <a:off x="0" y="2445773"/>
          <a:ext cx="12192000" cy="3693771"/>
        </p:xfrm>
        <a:graphic>
          <a:graphicData uri="http://schemas.openxmlformats.org/drawingml/2006/table">
            <a:tbl>
              <a:tblPr firstRow="1" bandRow="1">
                <a:tableStyleId>{16D9F66E-5EB9-4882-86FB-DCBF35E3C3E4}</a:tableStyleId>
              </a:tblPr>
              <a:tblGrid>
                <a:gridCol w="6011843">
                  <a:extLst>
                    <a:ext uri="{9D8B030D-6E8A-4147-A177-3AD203B41FA5}">
                      <a16:colId xmlns:a16="http://schemas.microsoft.com/office/drawing/2014/main" val="1577073998"/>
                    </a:ext>
                  </a:extLst>
                </a:gridCol>
                <a:gridCol w="6180157">
                  <a:extLst>
                    <a:ext uri="{9D8B030D-6E8A-4147-A177-3AD203B41FA5}">
                      <a16:colId xmlns:a16="http://schemas.microsoft.com/office/drawing/2014/main" val="160753827"/>
                    </a:ext>
                  </a:extLst>
                </a:gridCol>
              </a:tblGrid>
              <a:tr h="586667">
                <a:tc>
                  <a:txBody>
                    <a:bodyPr/>
                    <a:lstStyle/>
                    <a:p>
                      <a:pPr algn="ctr"/>
                      <a:r>
                        <a:rPr lang="en-US" sz="2200" dirty="0"/>
                        <a:t>          WEEK / DATES</a:t>
                      </a:r>
                      <a:endParaRPr lang="en-IN" sz="2200" dirty="0"/>
                    </a:p>
                  </a:txBody>
                  <a:tcPr/>
                </a:tc>
                <a:tc>
                  <a:txBody>
                    <a:bodyPr/>
                    <a:lstStyle/>
                    <a:p>
                      <a:pPr algn="ctr"/>
                      <a:r>
                        <a:rPr lang="en-US" sz="2200" dirty="0"/>
                        <a:t>                 ACTION</a:t>
                      </a:r>
                      <a:endParaRPr lang="en-IN" sz="2200" dirty="0"/>
                    </a:p>
                  </a:txBody>
                  <a:tcPr/>
                </a:tc>
                <a:extLst>
                  <a:ext uri="{0D108BD9-81ED-4DB2-BD59-A6C34878D82A}">
                    <a16:rowId xmlns:a16="http://schemas.microsoft.com/office/drawing/2014/main" val="886238742"/>
                  </a:ext>
                </a:extLst>
              </a:tr>
              <a:tr h="586667">
                <a:tc>
                  <a:txBody>
                    <a:bodyPr/>
                    <a:lstStyle/>
                    <a:p>
                      <a:pPr algn="ctr"/>
                      <a:r>
                        <a:rPr lang="en-US" sz="2200" dirty="0"/>
                        <a:t>16-07-2022</a:t>
                      </a:r>
                      <a:endParaRPr lang="en-IN" sz="2200" dirty="0"/>
                    </a:p>
                  </a:txBody>
                  <a:tcPr/>
                </a:tc>
                <a:tc>
                  <a:txBody>
                    <a:bodyPr/>
                    <a:lstStyle/>
                    <a:p>
                      <a:pPr algn="ctr"/>
                      <a:r>
                        <a:rPr lang="en-US" sz="2200" dirty="0"/>
                        <a:t>Project team formation</a:t>
                      </a:r>
                      <a:endParaRPr lang="en-IN" sz="2200" dirty="0"/>
                    </a:p>
                  </a:txBody>
                  <a:tcPr/>
                </a:tc>
                <a:extLst>
                  <a:ext uri="{0D108BD9-81ED-4DB2-BD59-A6C34878D82A}">
                    <a16:rowId xmlns:a16="http://schemas.microsoft.com/office/drawing/2014/main" val="66869080"/>
                  </a:ext>
                </a:extLst>
              </a:tr>
              <a:tr h="586667">
                <a:tc>
                  <a:txBody>
                    <a:bodyPr/>
                    <a:lstStyle/>
                    <a:p>
                      <a:pPr algn="ctr"/>
                      <a:r>
                        <a:rPr lang="en-US" sz="2200" dirty="0"/>
                        <a:t>30-07-2022</a:t>
                      </a:r>
                      <a:endParaRPr lang="en-IN" sz="2200" dirty="0"/>
                    </a:p>
                  </a:txBody>
                  <a:tcPr/>
                </a:tc>
                <a:tc>
                  <a:txBody>
                    <a:bodyPr/>
                    <a:lstStyle/>
                    <a:p>
                      <a:pPr algn="ctr"/>
                      <a:r>
                        <a:rPr lang="en-US" sz="2200" dirty="0"/>
                        <a:t>Project Title and Abstract Submission</a:t>
                      </a:r>
                      <a:endParaRPr lang="en-IN" sz="2200" dirty="0"/>
                    </a:p>
                  </a:txBody>
                  <a:tcPr/>
                </a:tc>
                <a:extLst>
                  <a:ext uri="{0D108BD9-81ED-4DB2-BD59-A6C34878D82A}">
                    <a16:rowId xmlns:a16="http://schemas.microsoft.com/office/drawing/2014/main" val="3719325109"/>
                  </a:ext>
                </a:extLst>
              </a:tr>
              <a:tr h="7925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05-08-2022</a:t>
                      </a:r>
                      <a:endParaRPr lang="en-IN" sz="2200" dirty="0"/>
                    </a:p>
                    <a:p>
                      <a:pPr algn="ctr"/>
                      <a:endParaRPr lang="en-IN" sz="2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Project Acceptance by guide</a:t>
                      </a:r>
                      <a:endParaRPr lang="en-IN" sz="2200" dirty="0"/>
                    </a:p>
                    <a:p>
                      <a:pPr algn="ctr"/>
                      <a:endParaRPr lang="en-IN" sz="2200" dirty="0"/>
                    </a:p>
                  </a:txBody>
                  <a:tcPr/>
                </a:tc>
                <a:extLst>
                  <a:ext uri="{0D108BD9-81ED-4DB2-BD59-A6C34878D82A}">
                    <a16:rowId xmlns:a16="http://schemas.microsoft.com/office/drawing/2014/main" val="1784271648"/>
                  </a:ext>
                </a:extLst>
              </a:tr>
              <a:tr h="1141241">
                <a:tc>
                  <a:txBody>
                    <a:bodyPr/>
                    <a:lstStyle/>
                    <a:p>
                      <a:pPr algn="ctr"/>
                      <a:r>
                        <a:rPr lang="en-US" sz="2200" dirty="0"/>
                        <a:t>Week-1 (08-08-2022 to 14-08-2022) </a:t>
                      </a:r>
                    </a:p>
                    <a:p>
                      <a:pPr algn="ctr"/>
                      <a:r>
                        <a:rPr lang="en-US" sz="2200" dirty="0"/>
                        <a:t>Week-2 (16-08-2022 to 21-08-2022) </a:t>
                      </a:r>
                    </a:p>
                    <a:p>
                      <a:pPr algn="ctr"/>
                      <a:r>
                        <a:rPr lang="en-US" sz="2200" dirty="0"/>
                        <a:t>Week-3 (22-08-2022 to 28-08-2022)</a:t>
                      </a:r>
                      <a:endParaRPr lang="en-IN" sz="2200" dirty="0"/>
                    </a:p>
                  </a:txBody>
                  <a:tcPr/>
                </a:tc>
                <a:tc>
                  <a:txBody>
                    <a:bodyPr/>
                    <a:lstStyle/>
                    <a:p>
                      <a:pPr algn="ctr"/>
                      <a:endParaRPr lang="en-US" sz="2200" dirty="0"/>
                    </a:p>
                    <a:p>
                      <a:pPr algn="ctr"/>
                      <a:r>
                        <a:rPr lang="en-US" sz="2200" dirty="0"/>
                        <a:t>Literature Survey</a:t>
                      </a:r>
                      <a:endParaRPr lang="en-IN" sz="2200" dirty="0"/>
                    </a:p>
                  </a:txBody>
                  <a:tcPr/>
                </a:tc>
                <a:extLst>
                  <a:ext uri="{0D108BD9-81ED-4DB2-BD59-A6C34878D82A}">
                    <a16:rowId xmlns:a16="http://schemas.microsoft.com/office/drawing/2014/main" val="2801452437"/>
                  </a:ext>
                </a:extLst>
              </a:tr>
            </a:tbl>
          </a:graphicData>
        </a:graphic>
      </p:graphicFrame>
    </p:spTree>
    <p:extLst>
      <p:ext uri="{BB962C8B-B14F-4D97-AF65-F5344CB8AC3E}">
        <p14:creationId xmlns:p14="http://schemas.microsoft.com/office/powerpoint/2010/main" val="183836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D6FD78-14C5-70F1-9C60-B9C53E461726}"/>
              </a:ext>
            </a:extLst>
          </p:cNvPr>
          <p:cNvSpPr>
            <a:spLocks noGrp="1"/>
          </p:cNvSpPr>
          <p:nvPr>
            <p:ph type="sldNum" sz="quarter" idx="12"/>
          </p:nvPr>
        </p:nvSpPr>
        <p:spPr>
          <a:xfrm>
            <a:off x="10187722" y="264430"/>
            <a:ext cx="1673352" cy="274320"/>
          </a:xfrm>
        </p:spPr>
        <p:txBody>
          <a:bodyPr/>
          <a:lstStyle/>
          <a:p>
            <a:fld id="{5BFCF61C-3B18-4C03-8326-CC3B32D710C9}" type="slidenum">
              <a:rPr lang="en-US" noProof="0" smtClean="0"/>
              <a:pPr/>
              <a:t>9</a:t>
            </a:fld>
            <a:endParaRPr lang="en-US" noProof="0"/>
          </a:p>
        </p:txBody>
      </p:sp>
      <p:sp>
        <p:nvSpPr>
          <p:cNvPr id="4" name="Title 3">
            <a:extLst>
              <a:ext uri="{FF2B5EF4-FFF2-40B4-BE49-F238E27FC236}">
                <a16:creationId xmlns:a16="http://schemas.microsoft.com/office/drawing/2014/main" id="{CC633248-925E-4A84-CEC0-D5236CA51DC3}"/>
              </a:ext>
            </a:extLst>
          </p:cNvPr>
          <p:cNvSpPr>
            <a:spLocks noGrp="1"/>
          </p:cNvSpPr>
          <p:nvPr>
            <p:ph type="title"/>
          </p:nvPr>
        </p:nvSpPr>
        <p:spPr>
          <a:xfrm>
            <a:off x="1676400" y="1367991"/>
            <a:ext cx="10515600" cy="575321"/>
          </a:xfrm>
        </p:spPr>
        <p:txBody>
          <a:bodyPr/>
          <a:lstStyle/>
          <a:p>
            <a:r>
              <a:rPr lang="en-US" sz="3600" dirty="0">
                <a:solidFill>
                  <a:schemeClr val="accent4">
                    <a:lumMod val="60000"/>
                    <a:lumOff val="40000"/>
                  </a:schemeClr>
                </a:solidFill>
              </a:rPr>
              <a:t>PLAN OF ACTION:</a:t>
            </a:r>
            <a:r>
              <a:rPr lang="en-US" sz="3600" dirty="0">
                <a:solidFill>
                  <a:schemeClr val="tx1"/>
                </a:solidFill>
              </a:rPr>
              <a:t>(continue….)</a:t>
            </a:r>
            <a:endParaRPr lang="en-IN" sz="3600" dirty="0"/>
          </a:p>
        </p:txBody>
      </p:sp>
      <p:graphicFrame>
        <p:nvGraphicFramePr>
          <p:cNvPr id="9" name="Table 9">
            <a:extLst>
              <a:ext uri="{FF2B5EF4-FFF2-40B4-BE49-F238E27FC236}">
                <a16:creationId xmlns:a16="http://schemas.microsoft.com/office/drawing/2014/main" id="{FD7A11F0-D45D-0E32-B5F7-0A841ADAD644}"/>
              </a:ext>
            </a:extLst>
          </p:cNvPr>
          <p:cNvGraphicFramePr>
            <a:graphicFrameLocks noGrp="1"/>
          </p:cNvGraphicFramePr>
          <p:nvPr>
            <p:extLst>
              <p:ext uri="{D42A27DB-BD31-4B8C-83A1-F6EECF244321}">
                <p14:modId xmlns:p14="http://schemas.microsoft.com/office/powerpoint/2010/main" val="640886179"/>
              </p:ext>
            </p:extLst>
          </p:nvPr>
        </p:nvGraphicFramePr>
        <p:xfrm>
          <a:off x="0" y="2128741"/>
          <a:ext cx="12191999" cy="4053840"/>
        </p:xfrm>
        <a:graphic>
          <a:graphicData uri="http://schemas.openxmlformats.org/drawingml/2006/table">
            <a:tbl>
              <a:tblPr firstRow="1" bandRow="1">
                <a:tableStyleId>{16D9F66E-5EB9-4882-86FB-DCBF35E3C3E4}</a:tableStyleId>
              </a:tblPr>
              <a:tblGrid>
                <a:gridCol w="6047849">
                  <a:extLst>
                    <a:ext uri="{9D8B030D-6E8A-4147-A177-3AD203B41FA5}">
                      <a16:colId xmlns:a16="http://schemas.microsoft.com/office/drawing/2014/main" val="1660670909"/>
                    </a:ext>
                  </a:extLst>
                </a:gridCol>
                <a:gridCol w="6144150">
                  <a:extLst>
                    <a:ext uri="{9D8B030D-6E8A-4147-A177-3AD203B41FA5}">
                      <a16:colId xmlns:a16="http://schemas.microsoft.com/office/drawing/2014/main" val="2290267289"/>
                    </a:ext>
                  </a:extLst>
                </a:gridCol>
              </a:tblGrid>
              <a:tr h="370840">
                <a:tc>
                  <a:txBody>
                    <a:bodyPr/>
                    <a:lstStyle/>
                    <a:p>
                      <a:pPr algn="ctr"/>
                      <a:r>
                        <a:rPr lang="en-US" sz="2200" dirty="0"/>
                        <a:t>                  WEEK / DATES</a:t>
                      </a:r>
                      <a:endParaRPr lang="en-IN" sz="2200" dirty="0"/>
                    </a:p>
                  </a:txBody>
                  <a:tcPr/>
                </a:tc>
                <a:tc>
                  <a:txBody>
                    <a:bodyPr/>
                    <a:lstStyle/>
                    <a:p>
                      <a:pPr algn="ctr"/>
                      <a:r>
                        <a:rPr lang="en-US" sz="2200" dirty="0"/>
                        <a:t>                         ACTION</a:t>
                      </a:r>
                      <a:endParaRPr lang="en-IN" sz="2200" dirty="0"/>
                    </a:p>
                  </a:txBody>
                  <a:tcPr/>
                </a:tc>
                <a:extLst>
                  <a:ext uri="{0D108BD9-81ED-4DB2-BD59-A6C34878D82A}">
                    <a16:rowId xmlns:a16="http://schemas.microsoft.com/office/drawing/2014/main" val="1287841725"/>
                  </a:ext>
                </a:extLst>
              </a:tr>
              <a:tr h="370840">
                <a:tc>
                  <a:txBody>
                    <a:bodyPr/>
                    <a:lstStyle/>
                    <a:p>
                      <a:pPr algn="ctr"/>
                      <a:r>
                        <a:rPr lang="en-US" sz="2200" dirty="0"/>
                        <a:t>Week-4 (29-08-2022 to 04-09-2022) </a:t>
                      </a:r>
                    </a:p>
                    <a:p>
                      <a:pPr algn="ctr"/>
                      <a:r>
                        <a:rPr lang="en-US" sz="2200" dirty="0"/>
                        <a:t>Week-5 (12-09-2022 to 18-09-2022)</a:t>
                      </a:r>
                    </a:p>
                    <a:p>
                      <a:pPr algn="ctr"/>
                      <a:r>
                        <a:rPr lang="en-IN" sz="2200" dirty="0"/>
                        <a:t>Week-6 (19-09-2022 to 25-09-2022)</a:t>
                      </a:r>
                    </a:p>
                  </a:txBody>
                  <a:tcPr/>
                </a:tc>
                <a:tc>
                  <a:txBody>
                    <a:bodyPr/>
                    <a:lstStyle/>
                    <a:p>
                      <a:pPr algn="ctr"/>
                      <a:endParaRPr lang="en-IN" sz="2200" dirty="0"/>
                    </a:p>
                    <a:p>
                      <a:pPr algn="ctr"/>
                      <a:r>
                        <a:rPr lang="en-IN" sz="2200" dirty="0"/>
                        <a:t>Requirements Gathering</a:t>
                      </a:r>
                    </a:p>
                  </a:txBody>
                  <a:tcPr/>
                </a:tc>
                <a:extLst>
                  <a:ext uri="{0D108BD9-81ED-4DB2-BD59-A6C34878D82A}">
                    <a16:rowId xmlns:a16="http://schemas.microsoft.com/office/drawing/2014/main" val="2824387914"/>
                  </a:ext>
                </a:extLst>
              </a:tr>
              <a:tr h="0">
                <a:tc>
                  <a:txBody>
                    <a:bodyPr/>
                    <a:lstStyle/>
                    <a:p>
                      <a:pPr algn="ctr"/>
                      <a:r>
                        <a:rPr lang="en-US" sz="2200" dirty="0"/>
                        <a:t>Week-7 (26-10-2022 to 02-11-2022) </a:t>
                      </a:r>
                    </a:p>
                    <a:p>
                      <a:pPr algn="ctr"/>
                      <a:r>
                        <a:rPr lang="en-US" sz="2200" dirty="0"/>
                        <a:t>Week-8 (10-11-2022 to 16-11-2022)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Week-9 (17-11-2022 to 23-11-2022)</a:t>
                      </a:r>
                      <a:endParaRPr lang="en-IN" sz="2200" dirty="0"/>
                    </a:p>
                  </a:txBody>
                  <a:tcPr/>
                </a:tc>
                <a:tc>
                  <a:txBody>
                    <a:bodyPr/>
                    <a:lstStyle/>
                    <a:p>
                      <a:pPr algn="ctr"/>
                      <a:endParaRPr lang="en-US" sz="2200" dirty="0"/>
                    </a:p>
                    <a:p>
                      <a:pPr algn="ctr"/>
                      <a:r>
                        <a:rPr lang="en-US" sz="2200" dirty="0"/>
                        <a:t>Planning</a:t>
                      </a:r>
                      <a:endParaRPr lang="en-IN" sz="2200" dirty="0"/>
                    </a:p>
                  </a:txBody>
                  <a:tcPr/>
                </a:tc>
                <a:extLst>
                  <a:ext uri="{0D108BD9-81ED-4DB2-BD59-A6C34878D82A}">
                    <a16:rowId xmlns:a16="http://schemas.microsoft.com/office/drawing/2014/main" val="686575337"/>
                  </a:ext>
                </a:extLst>
              </a:tr>
              <a:tr h="370840">
                <a:tc>
                  <a:txBody>
                    <a:bodyPr/>
                    <a:lstStyle/>
                    <a:p>
                      <a:pPr algn="ctr"/>
                      <a:r>
                        <a:rPr lang="en-US" sz="2200" dirty="0"/>
                        <a:t>Week-10 (24-11-2022 to 30-11-2022) </a:t>
                      </a:r>
                    </a:p>
                    <a:p>
                      <a:pPr algn="ctr"/>
                      <a:r>
                        <a:rPr lang="en-US" sz="2200" dirty="0"/>
                        <a:t>Week-11 (31-11-2022 to 06-11-2022)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Week-12 (07-11-2022 to 13-11-2022)</a:t>
                      </a:r>
                      <a:endParaRPr lang="en-IN" sz="2200" dirty="0"/>
                    </a:p>
                    <a:p>
                      <a:pPr algn="ctr"/>
                      <a:endParaRPr lang="en-IN" sz="2200" dirty="0"/>
                    </a:p>
                  </a:txBody>
                  <a:tcPr/>
                </a:tc>
                <a:tc>
                  <a:txBody>
                    <a:bodyPr/>
                    <a:lstStyle/>
                    <a:p>
                      <a:pPr algn="ctr"/>
                      <a:endParaRPr lang="en-US" sz="2200" dirty="0"/>
                    </a:p>
                    <a:p>
                      <a:pPr algn="ctr"/>
                      <a:r>
                        <a:rPr lang="en-IN" sz="2200" dirty="0"/>
                        <a:t>Design</a:t>
                      </a:r>
                    </a:p>
                  </a:txBody>
                  <a:tcPr/>
                </a:tc>
                <a:extLst>
                  <a:ext uri="{0D108BD9-81ED-4DB2-BD59-A6C34878D82A}">
                    <a16:rowId xmlns:a16="http://schemas.microsoft.com/office/drawing/2014/main" val="1617200809"/>
                  </a:ext>
                </a:extLst>
              </a:tr>
            </a:tbl>
          </a:graphicData>
        </a:graphic>
      </p:graphicFrame>
    </p:spTree>
    <p:extLst>
      <p:ext uri="{BB962C8B-B14F-4D97-AF65-F5344CB8AC3E}">
        <p14:creationId xmlns:p14="http://schemas.microsoft.com/office/powerpoint/2010/main" val="221188199"/>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3" id="{548E155F-A436-4869-AA06-37335B2050B4}" vid="{0EDDC63E-FF1F-4E31-B8F2-45C944B9CE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A1098-79A7-47E8-8A61-8CB2B72760B2}">
  <ds:schemaRefs>
    <ds:schemaRef ds:uri="http://schemas.microsoft.com/sharepoint/v3/contenttype/forms"/>
  </ds:schemaRefs>
</ds:datastoreItem>
</file>

<file path=customXml/itemProps2.xml><?xml version="1.0" encoding="utf-8"?>
<ds:datastoreItem xmlns:ds="http://schemas.openxmlformats.org/officeDocument/2006/customXml" ds:itemID="{92CF51A7-9108-45AF-AF64-7A03A8DEEF8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D5FA367-1CF2-4EC2-949E-D7EB334E5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1043</Words>
  <Application>Microsoft Office PowerPoint</Application>
  <PresentationFormat>Widescreen</PresentationFormat>
  <Paragraphs>138</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Terminal Dosis</vt:lpstr>
      <vt:lpstr>Wingdings</vt:lpstr>
      <vt:lpstr>Office Theme</vt:lpstr>
      <vt:lpstr>PowerPoint Presentation</vt:lpstr>
      <vt:lpstr>Motivation</vt:lpstr>
      <vt:lpstr>Domain (Machine learning)</vt:lpstr>
      <vt:lpstr>Title explanation </vt:lpstr>
      <vt:lpstr>INTRODUCTION</vt:lpstr>
      <vt:lpstr>Existing SYSTEM</vt:lpstr>
      <vt:lpstr>PROPOSED SYSTEM</vt:lpstr>
      <vt:lpstr>PLAN OF ACTION: IV-I Semester  </vt:lpstr>
      <vt:lpstr>PLAN OF ACTION:(continue….)</vt:lpstr>
      <vt:lpstr>LITERATUE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2022-10-12T03:41:03Z</dcterms:created>
  <dcterms:modified xsi:type="dcterms:W3CDTF">2022-10-17T06:49:51Z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