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4" r:id="rId8"/>
    <p:sldId id="265" r:id="rId9"/>
    <p:sldId id="260" r:id="rId10"/>
    <p:sldId id="267" r:id="rId11"/>
    <p:sldId id="268" r:id="rId12"/>
    <p:sldId id="271" r:id="rId13"/>
    <p:sldId id="269" r:id="rId14"/>
    <p:sldId id="270"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041A0-293B-74C5-BBA1-A528B7C5D0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8F08E6A-3973-207D-36C6-AA1DEAC366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7B2B434-9E5F-E323-08D2-4ED7B62D79D0}"/>
              </a:ext>
            </a:extLst>
          </p:cNvPr>
          <p:cNvSpPr>
            <a:spLocks noGrp="1"/>
          </p:cNvSpPr>
          <p:nvPr>
            <p:ph type="dt" sz="half" idx="10"/>
          </p:nvPr>
        </p:nvSpPr>
        <p:spPr/>
        <p:txBody>
          <a:bodyPr/>
          <a:lstStyle/>
          <a:p>
            <a:fld id="{75D81C13-B387-4112-A9BE-BF0DD7968BC4}" type="datetimeFigureOut">
              <a:rPr lang="en-IN" smtClean="0"/>
              <a:t>27-10-2022</a:t>
            </a:fld>
            <a:endParaRPr lang="en-IN"/>
          </a:p>
        </p:txBody>
      </p:sp>
      <p:sp>
        <p:nvSpPr>
          <p:cNvPr id="5" name="Footer Placeholder 4">
            <a:extLst>
              <a:ext uri="{FF2B5EF4-FFF2-40B4-BE49-F238E27FC236}">
                <a16:creationId xmlns:a16="http://schemas.microsoft.com/office/drawing/2014/main" id="{9ED9ED36-2336-178E-F5D0-FAE70B4078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20F8C0-26D9-8253-5164-94B686DD3ADA}"/>
              </a:ext>
            </a:extLst>
          </p:cNvPr>
          <p:cNvSpPr>
            <a:spLocks noGrp="1"/>
          </p:cNvSpPr>
          <p:nvPr>
            <p:ph type="sldNum" sz="quarter" idx="12"/>
          </p:nvPr>
        </p:nvSpPr>
        <p:spPr/>
        <p:txBody>
          <a:bodyPr/>
          <a:lstStyle/>
          <a:p>
            <a:fld id="{66F7E6D7-D4A0-409B-B9C2-4F6E25B57ED9}" type="slidenum">
              <a:rPr lang="en-IN" smtClean="0"/>
              <a:t>‹#›</a:t>
            </a:fld>
            <a:endParaRPr lang="en-IN"/>
          </a:p>
        </p:txBody>
      </p:sp>
    </p:spTree>
    <p:extLst>
      <p:ext uri="{BB962C8B-B14F-4D97-AF65-F5344CB8AC3E}">
        <p14:creationId xmlns:p14="http://schemas.microsoft.com/office/powerpoint/2010/main" val="3002160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C1101-3CE5-FC59-0A44-28D2C2F15D5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E5B787-9C35-62B6-D489-FB7A95880F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175890-BBFB-2F59-C971-CF0E6E95063B}"/>
              </a:ext>
            </a:extLst>
          </p:cNvPr>
          <p:cNvSpPr>
            <a:spLocks noGrp="1"/>
          </p:cNvSpPr>
          <p:nvPr>
            <p:ph type="dt" sz="half" idx="10"/>
          </p:nvPr>
        </p:nvSpPr>
        <p:spPr/>
        <p:txBody>
          <a:bodyPr/>
          <a:lstStyle/>
          <a:p>
            <a:fld id="{75D81C13-B387-4112-A9BE-BF0DD7968BC4}" type="datetimeFigureOut">
              <a:rPr lang="en-IN" smtClean="0"/>
              <a:t>27-10-2022</a:t>
            </a:fld>
            <a:endParaRPr lang="en-IN"/>
          </a:p>
        </p:txBody>
      </p:sp>
      <p:sp>
        <p:nvSpPr>
          <p:cNvPr id="5" name="Footer Placeholder 4">
            <a:extLst>
              <a:ext uri="{FF2B5EF4-FFF2-40B4-BE49-F238E27FC236}">
                <a16:creationId xmlns:a16="http://schemas.microsoft.com/office/drawing/2014/main" id="{98B00787-1AEE-5586-A9FD-4ECB04F260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069120-B43A-14EA-E4A2-249AF5426F40}"/>
              </a:ext>
            </a:extLst>
          </p:cNvPr>
          <p:cNvSpPr>
            <a:spLocks noGrp="1"/>
          </p:cNvSpPr>
          <p:nvPr>
            <p:ph type="sldNum" sz="quarter" idx="12"/>
          </p:nvPr>
        </p:nvSpPr>
        <p:spPr/>
        <p:txBody>
          <a:bodyPr/>
          <a:lstStyle/>
          <a:p>
            <a:fld id="{66F7E6D7-D4A0-409B-B9C2-4F6E25B57ED9}" type="slidenum">
              <a:rPr lang="en-IN" smtClean="0"/>
              <a:t>‹#›</a:t>
            </a:fld>
            <a:endParaRPr lang="en-IN"/>
          </a:p>
        </p:txBody>
      </p:sp>
    </p:spTree>
    <p:extLst>
      <p:ext uri="{BB962C8B-B14F-4D97-AF65-F5344CB8AC3E}">
        <p14:creationId xmlns:p14="http://schemas.microsoft.com/office/powerpoint/2010/main" val="2799862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E01F86-6468-DB37-460C-63FA245780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AC7F1-C67D-B1A1-A38B-473EFB919D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7FE4EB-7CDF-11DB-7DC6-8C55D0F0D6BF}"/>
              </a:ext>
            </a:extLst>
          </p:cNvPr>
          <p:cNvSpPr>
            <a:spLocks noGrp="1"/>
          </p:cNvSpPr>
          <p:nvPr>
            <p:ph type="dt" sz="half" idx="10"/>
          </p:nvPr>
        </p:nvSpPr>
        <p:spPr/>
        <p:txBody>
          <a:bodyPr/>
          <a:lstStyle/>
          <a:p>
            <a:fld id="{75D81C13-B387-4112-A9BE-BF0DD7968BC4}" type="datetimeFigureOut">
              <a:rPr lang="en-IN" smtClean="0"/>
              <a:t>27-10-2022</a:t>
            </a:fld>
            <a:endParaRPr lang="en-IN"/>
          </a:p>
        </p:txBody>
      </p:sp>
      <p:sp>
        <p:nvSpPr>
          <p:cNvPr id="5" name="Footer Placeholder 4">
            <a:extLst>
              <a:ext uri="{FF2B5EF4-FFF2-40B4-BE49-F238E27FC236}">
                <a16:creationId xmlns:a16="http://schemas.microsoft.com/office/drawing/2014/main" id="{9A120918-F9BF-B089-467A-022E793BC4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FD66D7-D74D-9C3C-6DE6-962851863336}"/>
              </a:ext>
            </a:extLst>
          </p:cNvPr>
          <p:cNvSpPr>
            <a:spLocks noGrp="1"/>
          </p:cNvSpPr>
          <p:nvPr>
            <p:ph type="sldNum" sz="quarter" idx="12"/>
          </p:nvPr>
        </p:nvSpPr>
        <p:spPr/>
        <p:txBody>
          <a:bodyPr/>
          <a:lstStyle/>
          <a:p>
            <a:fld id="{66F7E6D7-D4A0-409B-B9C2-4F6E25B57ED9}" type="slidenum">
              <a:rPr lang="en-IN" smtClean="0"/>
              <a:t>‹#›</a:t>
            </a:fld>
            <a:endParaRPr lang="en-IN"/>
          </a:p>
        </p:txBody>
      </p:sp>
    </p:spTree>
    <p:extLst>
      <p:ext uri="{BB962C8B-B14F-4D97-AF65-F5344CB8AC3E}">
        <p14:creationId xmlns:p14="http://schemas.microsoft.com/office/powerpoint/2010/main" val="2021649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228E3-D8A3-2701-9BDF-6BD1CC0D4A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988BDD-12C3-6FF4-8918-AD24CFEECB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0648D8-83C0-3C8A-97F2-2B3223F8F3FF}"/>
              </a:ext>
            </a:extLst>
          </p:cNvPr>
          <p:cNvSpPr>
            <a:spLocks noGrp="1"/>
          </p:cNvSpPr>
          <p:nvPr>
            <p:ph type="dt" sz="half" idx="10"/>
          </p:nvPr>
        </p:nvSpPr>
        <p:spPr/>
        <p:txBody>
          <a:bodyPr/>
          <a:lstStyle/>
          <a:p>
            <a:fld id="{75D81C13-B387-4112-A9BE-BF0DD7968BC4}" type="datetimeFigureOut">
              <a:rPr lang="en-IN" smtClean="0"/>
              <a:t>27-10-2022</a:t>
            </a:fld>
            <a:endParaRPr lang="en-IN"/>
          </a:p>
        </p:txBody>
      </p:sp>
      <p:sp>
        <p:nvSpPr>
          <p:cNvPr id="5" name="Footer Placeholder 4">
            <a:extLst>
              <a:ext uri="{FF2B5EF4-FFF2-40B4-BE49-F238E27FC236}">
                <a16:creationId xmlns:a16="http://schemas.microsoft.com/office/drawing/2014/main" id="{B53AE54E-1A29-A34E-33C9-191D396746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B36104-D964-90D5-33AA-61F73B1290F4}"/>
              </a:ext>
            </a:extLst>
          </p:cNvPr>
          <p:cNvSpPr>
            <a:spLocks noGrp="1"/>
          </p:cNvSpPr>
          <p:nvPr>
            <p:ph type="sldNum" sz="quarter" idx="12"/>
          </p:nvPr>
        </p:nvSpPr>
        <p:spPr/>
        <p:txBody>
          <a:bodyPr/>
          <a:lstStyle/>
          <a:p>
            <a:fld id="{66F7E6D7-D4A0-409B-B9C2-4F6E25B57ED9}" type="slidenum">
              <a:rPr lang="en-IN" smtClean="0"/>
              <a:t>‹#›</a:t>
            </a:fld>
            <a:endParaRPr lang="en-IN"/>
          </a:p>
        </p:txBody>
      </p:sp>
    </p:spTree>
    <p:extLst>
      <p:ext uri="{BB962C8B-B14F-4D97-AF65-F5344CB8AC3E}">
        <p14:creationId xmlns:p14="http://schemas.microsoft.com/office/powerpoint/2010/main" val="4133944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74FFC-A97E-AED3-6667-448A4685AF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BF526D2-FF23-77B2-13B2-509171C30C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F85739-E215-1409-CEB0-2AE6F3E5DB56}"/>
              </a:ext>
            </a:extLst>
          </p:cNvPr>
          <p:cNvSpPr>
            <a:spLocks noGrp="1"/>
          </p:cNvSpPr>
          <p:nvPr>
            <p:ph type="dt" sz="half" idx="10"/>
          </p:nvPr>
        </p:nvSpPr>
        <p:spPr/>
        <p:txBody>
          <a:bodyPr/>
          <a:lstStyle/>
          <a:p>
            <a:fld id="{75D81C13-B387-4112-A9BE-BF0DD7968BC4}" type="datetimeFigureOut">
              <a:rPr lang="en-IN" smtClean="0"/>
              <a:t>27-10-2022</a:t>
            </a:fld>
            <a:endParaRPr lang="en-IN"/>
          </a:p>
        </p:txBody>
      </p:sp>
      <p:sp>
        <p:nvSpPr>
          <p:cNvPr id="5" name="Footer Placeholder 4">
            <a:extLst>
              <a:ext uri="{FF2B5EF4-FFF2-40B4-BE49-F238E27FC236}">
                <a16:creationId xmlns:a16="http://schemas.microsoft.com/office/drawing/2014/main" id="{898287E5-C048-080E-5765-AC8D32959F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6CABCE-0CEC-DE47-8424-4C6A53174876}"/>
              </a:ext>
            </a:extLst>
          </p:cNvPr>
          <p:cNvSpPr>
            <a:spLocks noGrp="1"/>
          </p:cNvSpPr>
          <p:nvPr>
            <p:ph type="sldNum" sz="quarter" idx="12"/>
          </p:nvPr>
        </p:nvSpPr>
        <p:spPr/>
        <p:txBody>
          <a:bodyPr/>
          <a:lstStyle/>
          <a:p>
            <a:fld id="{66F7E6D7-D4A0-409B-B9C2-4F6E25B57ED9}" type="slidenum">
              <a:rPr lang="en-IN" smtClean="0"/>
              <a:t>‹#›</a:t>
            </a:fld>
            <a:endParaRPr lang="en-IN"/>
          </a:p>
        </p:txBody>
      </p:sp>
    </p:spTree>
    <p:extLst>
      <p:ext uri="{BB962C8B-B14F-4D97-AF65-F5344CB8AC3E}">
        <p14:creationId xmlns:p14="http://schemas.microsoft.com/office/powerpoint/2010/main" val="4265364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DF376-8329-A34E-54C8-86D188C032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AEA7B0-77CA-03AF-758F-17928A6608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6DF38AF-33B5-8358-3D78-AEE1CD11D8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6DBAE8C-838F-E86F-3D35-6ED73A984A52}"/>
              </a:ext>
            </a:extLst>
          </p:cNvPr>
          <p:cNvSpPr>
            <a:spLocks noGrp="1"/>
          </p:cNvSpPr>
          <p:nvPr>
            <p:ph type="dt" sz="half" idx="10"/>
          </p:nvPr>
        </p:nvSpPr>
        <p:spPr/>
        <p:txBody>
          <a:bodyPr/>
          <a:lstStyle/>
          <a:p>
            <a:fld id="{75D81C13-B387-4112-A9BE-BF0DD7968BC4}" type="datetimeFigureOut">
              <a:rPr lang="en-IN" smtClean="0"/>
              <a:t>27-10-2022</a:t>
            </a:fld>
            <a:endParaRPr lang="en-IN"/>
          </a:p>
        </p:txBody>
      </p:sp>
      <p:sp>
        <p:nvSpPr>
          <p:cNvPr id="6" name="Footer Placeholder 5">
            <a:extLst>
              <a:ext uri="{FF2B5EF4-FFF2-40B4-BE49-F238E27FC236}">
                <a16:creationId xmlns:a16="http://schemas.microsoft.com/office/drawing/2014/main" id="{72A1A72B-A489-85F0-A3C1-123CEB9EA2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29583C-497A-BA16-971E-E9FCD149D7EF}"/>
              </a:ext>
            </a:extLst>
          </p:cNvPr>
          <p:cNvSpPr>
            <a:spLocks noGrp="1"/>
          </p:cNvSpPr>
          <p:nvPr>
            <p:ph type="sldNum" sz="quarter" idx="12"/>
          </p:nvPr>
        </p:nvSpPr>
        <p:spPr/>
        <p:txBody>
          <a:bodyPr/>
          <a:lstStyle/>
          <a:p>
            <a:fld id="{66F7E6D7-D4A0-409B-B9C2-4F6E25B57ED9}" type="slidenum">
              <a:rPr lang="en-IN" smtClean="0"/>
              <a:t>‹#›</a:t>
            </a:fld>
            <a:endParaRPr lang="en-IN"/>
          </a:p>
        </p:txBody>
      </p:sp>
    </p:spTree>
    <p:extLst>
      <p:ext uri="{BB962C8B-B14F-4D97-AF65-F5344CB8AC3E}">
        <p14:creationId xmlns:p14="http://schemas.microsoft.com/office/powerpoint/2010/main" val="3849823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CE3F5-11D9-B9F8-B1AC-E29EE5CE0DC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2DE410-0636-DB4C-F5E1-D5423E142A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DD034C-F05E-C7C0-6DBC-345CC8C64C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58345E-5A88-F5BD-DC0F-D5C6022D27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5FF2E2-227D-5548-0D75-5C14EA9666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EA85B79-096E-F71F-AED0-86253BAE3BE4}"/>
              </a:ext>
            </a:extLst>
          </p:cNvPr>
          <p:cNvSpPr>
            <a:spLocks noGrp="1"/>
          </p:cNvSpPr>
          <p:nvPr>
            <p:ph type="dt" sz="half" idx="10"/>
          </p:nvPr>
        </p:nvSpPr>
        <p:spPr/>
        <p:txBody>
          <a:bodyPr/>
          <a:lstStyle/>
          <a:p>
            <a:fld id="{75D81C13-B387-4112-A9BE-BF0DD7968BC4}" type="datetimeFigureOut">
              <a:rPr lang="en-IN" smtClean="0"/>
              <a:t>27-10-2022</a:t>
            </a:fld>
            <a:endParaRPr lang="en-IN"/>
          </a:p>
        </p:txBody>
      </p:sp>
      <p:sp>
        <p:nvSpPr>
          <p:cNvPr id="8" name="Footer Placeholder 7">
            <a:extLst>
              <a:ext uri="{FF2B5EF4-FFF2-40B4-BE49-F238E27FC236}">
                <a16:creationId xmlns:a16="http://schemas.microsoft.com/office/drawing/2014/main" id="{BC175982-A541-C083-B252-918D5DB02E0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800370C-CC33-102E-9273-5A38FA7765EE}"/>
              </a:ext>
            </a:extLst>
          </p:cNvPr>
          <p:cNvSpPr>
            <a:spLocks noGrp="1"/>
          </p:cNvSpPr>
          <p:nvPr>
            <p:ph type="sldNum" sz="quarter" idx="12"/>
          </p:nvPr>
        </p:nvSpPr>
        <p:spPr/>
        <p:txBody>
          <a:bodyPr/>
          <a:lstStyle/>
          <a:p>
            <a:fld id="{66F7E6D7-D4A0-409B-B9C2-4F6E25B57ED9}" type="slidenum">
              <a:rPr lang="en-IN" smtClean="0"/>
              <a:t>‹#›</a:t>
            </a:fld>
            <a:endParaRPr lang="en-IN"/>
          </a:p>
        </p:txBody>
      </p:sp>
    </p:spTree>
    <p:extLst>
      <p:ext uri="{BB962C8B-B14F-4D97-AF65-F5344CB8AC3E}">
        <p14:creationId xmlns:p14="http://schemas.microsoft.com/office/powerpoint/2010/main" val="1641421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38462-A5FD-4E5F-C9FA-6E5F47D1BCF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1F75B0-C10F-7F1F-CC50-C543AE20BFE9}"/>
              </a:ext>
            </a:extLst>
          </p:cNvPr>
          <p:cNvSpPr>
            <a:spLocks noGrp="1"/>
          </p:cNvSpPr>
          <p:nvPr>
            <p:ph type="dt" sz="half" idx="10"/>
          </p:nvPr>
        </p:nvSpPr>
        <p:spPr/>
        <p:txBody>
          <a:bodyPr/>
          <a:lstStyle/>
          <a:p>
            <a:fld id="{75D81C13-B387-4112-A9BE-BF0DD7968BC4}" type="datetimeFigureOut">
              <a:rPr lang="en-IN" smtClean="0"/>
              <a:t>27-10-2022</a:t>
            </a:fld>
            <a:endParaRPr lang="en-IN"/>
          </a:p>
        </p:txBody>
      </p:sp>
      <p:sp>
        <p:nvSpPr>
          <p:cNvPr id="4" name="Footer Placeholder 3">
            <a:extLst>
              <a:ext uri="{FF2B5EF4-FFF2-40B4-BE49-F238E27FC236}">
                <a16:creationId xmlns:a16="http://schemas.microsoft.com/office/drawing/2014/main" id="{9AE4F727-1A73-3524-039D-9A41D6FAAF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E8C66A5-2FC0-C076-BD92-C430A77E1B0A}"/>
              </a:ext>
            </a:extLst>
          </p:cNvPr>
          <p:cNvSpPr>
            <a:spLocks noGrp="1"/>
          </p:cNvSpPr>
          <p:nvPr>
            <p:ph type="sldNum" sz="quarter" idx="12"/>
          </p:nvPr>
        </p:nvSpPr>
        <p:spPr/>
        <p:txBody>
          <a:bodyPr/>
          <a:lstStyle/>
          <a:p>
            <a:fld id="{66F7E6D7-D4A0-409B-B9C2-4F6E25B57ED9}" type="slidenum">
              <a:rPr lang="en-IN" smtClean="0"/>
              <a:t>‹#›</a:t>
            </a:fld>
            <a:endParaRPr lang="en-IN"/>
          </a:p>
        </p:txBody>
      </p:sp>
    </p:spTree>
    <p:extLst>
      <p:ext uri="{BB962C8B-B14F-4D97-AF65-F5344CB8AC3E}">
        <p14:creationId xmlns:p14="http://schemas.microsoft.com/office/powerpoint/2010/main" val="3087913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98E287-90E9-3D33-9FE9-16CC963EF200}"/>
              </a:ext>
            </a:extLst>
          </p:cNvPr>
          <p:cNvSpPr>
            <a:spLocks noGrp="1"/>
          </p:cNvSpPr>
          <p:nvPr>
            <p:ph type="dt" sz="half" idx="10"/>
          </p:nvPr>
        </p:nvSpPr>
        <p:spPr/>
        <p:txBody>
          <a:bodyPr/>
          <a:lstStyle/>
          <a:p>
            <a:fld id="{75D81C13-B387-4112-A9BE-BF0DD7968BC4}" type="datetimeFigureOut">
              <a:rPr lang="en-IN" smtClean="0"/>
              <a:t>27-10-2022</a:t>
            </a:fld>
            <a:endParaRPr lang="en-IN"/>
          </a:p>
        </p:txBody>
      </p:sp>
      <p:sp>
        <p:nvSpPr>
          <p:cNvPr id="3" name="Footer Placeholder 2">
            <a:extLst>
              <a:ext uri="{FF2B5EF4-FFF2-40B4-BE49-F238E27FC236}">
                <a16:creationId xmlns:a16="http://schemas.microsoft.com/office/drawing/2014/main" id="{49723A53-5625-9661-6083-ADC22CE561E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093EC48-C229-7073-0795-66F51B67069B}"/>
              </a:ext>
            </a:extLst>
          </p:cNvPr>
          <p:cNvSpPr>
            <a:spLocks noGrp="1"/>
          </p:cNvSpPr>
          <p:nvPr>
            <p:ph type="sldNum" sz="quarter" idx="12"/>
          </p:nvPr>
        </p:nvSpPr>
        <p:spPr/>
        <p:txBody>
          <a:bodyPr/>
          <a:lstStyle/>
          <a:p>
            <a:fld id="{66F7E6D7-D4A0-409B-B9C2-4F6E25B57ED9}" type="slidenum">
              <a:rPr lang="en-IN" smtClean="0"/>
              <a:t>‹#›</a:t>
            </a:fld>
            <a:endParaRPr lang="en-IN"/>
          </a:p>
        </p:txBody>
      </p:sp>
    </p:spTree>
    <p:extLst>
      <p:ext uri="{BB962C8B-B14F-4D97-AF65-F5344CB8AC3E}">
        <p14:creationId xmlns:p14="http://schemas.microsoft.com/office/powerpoint/2010/main" val="1314045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BA205-3A4E-5ACF-CB1C-142EB337A0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441156A-30F7-6985-146F-5ACEDD9B27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89D75A7-F6AF-6814-BF71-31FF64897D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9B4FD1-CDED-0FD6-2345-269357E90DD4}"/>
              </a:ext>
            </a:extLst>
          </p:cNvPr>
          <p:cNvSpPr>
            <a:spLocks noGrp="1"/>
          </p:cNvSpPr>
          <p:nvPr>
            <p:ph type="dt" sz="half" idx="10"/>
          </p:nvPr>
        </p:nvSpPr>
        <p:spPr/>
        <p:txBody>
          <a:bodyPr/>
          <a:lstStyle/>
          <a:p>
            <a:fld id="{75D81C13-B387-4112-A9BE-BF0DD7968BC4}" type="datetimeFigureOut">
              <a:rPr lang="en-IN" smtClean="0"/>
              <a:t>27-10-2022</a:t>
            </a:fld>
            <a:endParaRPr lang="en-IN"/>
          </a:p>
        </p:txBody>
      </p:sp>
      <p:sp>
        <p:nvSpPr>
          <p:cNvPr id="6" name="Footer Placeholder 5">
            <a:extLst>
              <a:ext uri="{FF2B5EF4-FFF2-40B4-BE49-F238E27FC236}">
                <a16:creationId xmlns:a16="http://schemas.microsoft.com/office/drawing/2014/main" id="{10006E19-AEE2-108A-0C28-5973BACD9A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C2753F-8974-E297-F56D-8D7730B9B84D}"/>
              </a:ext>
            </a:extLst>
          </p:cNvPr>
          <p:cNvSpPr>
            <a:spLocks noGrp="1"/>
          </p:cNvSpPr>
          <p:nvPr>
            <p:ph type="sldNum" sz="quarter" idx="12"/>
          </p:nvPr>
        </p:nvSpPr>
        <p:spPr/>
        <p:txBody>
          <a:bodyPr/>
          <a:lstStyle/>
          <a:p>
            <a:fld id="{66F7E6D7-D4A0-409B-B9C2-4F6E25B57ED9}" type="slidenum">
              <a:rPr lang="en-IN" smtClean="0"/>
              <a:t>‹#›</a:t>
            </a:fld>
            <a:endParaRPr lang="en-IN"/>
          </a:p>
        </p:txBody>
      </p:sp>
    </p:spTree>
    <p:extLst>
      <p:ext uri="{BB962C8B-B14F-4D97-AF65-F5344CB8AC3E}">
        <p14:creationId xmlns:p14="http://schemas.microsoft.com/office/powerpoint/2010/main" val="372290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F77D1-179E-FD45-91BC-3500267B7A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FB0D03D-1458-5828-8DB1-1C0E047A0B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9FD14A-F9B7-440C-2829-475187501E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D91B0D-6C41-0A00-08D6-625B07395369}"/>
              </a:ext>
            </a:extLst>
          </p:cNvPr>
          <p:cNvSpPr>
            <a:spLocks noGrp="1"/>
          </p:cNvSpPr>
          <p:nvPr>
            <p:ph type="dt" sz="half" idx="10"/>
          </p:nvPr>
        </p:nvSpPr>
        <p:spPr/>
        <p:txBody>
          <a:bodyPr/>
          <a:lstStyle/>
          <a:p>
            <a:fld id="{75D81C13-B387-4112-A9BE-BF0DD7968BC4}" type="datetimeFigureOut">
              <a:rPr lang="en-IN" smtClean="0"/>
              <a:t>27-10-2022</a:t>
            </a:fld>
            <a:endParaRPr lang="en-IN"/>
          </a:p>
        </p:txBody>
      </p:sp>
      <p:sp>
        <p:nvSpPr>
          <p:cNvPr id="6" name="Footer Placeholder 5">
            <a:extLst>
              <a:ext uri="{FF2B5EF4-FFF2-40B4-BE49-F238E27FC236}">
                <a16:creationId xmlns:a16="http://schemas.microsoft.com/office/drawing/2014/main" id="{A1D49B80-0AFC-FD37-B4CA-65980D876E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7B9F9E-0610-3528-3E61-129363950BD3}"/>
              </a:ext>
            </a:extLst>
          </p:cNvPr>
          <p:cNvSpPr>
            <a:spLocks noGrp="1"/>
          </p:cNvSpPr>
          <p:nvPr>
            <p:ph type="sldNum" sz="quarter" idx="12"/>
          </p:nvPr>
        </p:nvSpPr>
        <p:spPr/>
        <p:txBody>
          <a:bodyPr/>
          <a:lstStyle/>
          <a:p>
            <a:fld id="{66F7E6D7-D4A0-409B-B9C2-4F6E25B57ED9}" type="slidenum">
              <a:rPr lang="en-IN" smtClean="0"/>
              <a:t>‹#›</a:t>
            </a:fld>
            <a:endParaRPr lang="en-IN"/>
          </a:p>
        </p:txBody>
      </p:sp>
    </p:spTree>
    <p:extLst>
      <p:ext uri="{BB962C8B-B14F-4D97-AF65-F5344CB8AC3E}">
        <p14:creationId xmlns:p14="http://schemas.microsoft.com/office/powerpoint/2010/main" val="567650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alpha val="89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51B55F-10AE-24E0-C10A-F3B8EC3E2A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EAFF8E-C2AD-F292-EFD1-ED5B672308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E47004-CEB4-FA40-33EC-1B1D136F85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D81C13-B387-4112-A9BE-BF0DD7968BC4}" type="datetimeFigureOut">
              <a:rPr lang="en-IN" smtClean="0"/>
              <a:t>27-10-2022</a:t>
            </a:fld>
            <a:endParaRPr lang="en-IN"/>
          </a:p>
        </p:txBody>
      </p:sp>
      <p:sp>
        <p:nvSpPr>
          <p:cNvPr id="5" name="Footer Placeholder 4">
            <a:extLst>
              <a:ext uri="{FF2B5EF4-FFF2-40B4-BE49-F238E27FC236}">
                <a16:creationId xmlns:a16="http://schemas.microsoft.com/office/drawing/2014/main" id="{A7D10608-89E4-B423-C414-68CE4FA692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EBA06FC-3358-3E8E-58AD-187B25E878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F7E6D7-D4A0-409B-B9C2-4F6E25B57ED9}" type="slidenum">
              <a:rPr lang="en-IN" smtClean="0"/>
              <a:t>‹#›</a:t>
            </a:fld>
            <a:endParaRPr lang="en-IN"/>
          </a:p>
        </p:txBody>
      </p:sp>
    </p:spTree>
    <p:extLst>
      <p:ext uri="{BB962C8B-B14F-4D97-AF65-F5344CB8AC3E}">
        <p14:creationId xmlns:p14="http://schemas.microsoft.com/office/powerpoint/2010/main" val="3167109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887C7-E7A3-F324-38FB-54FBF96E7B47}"/>
              </a:ext>
            </a:extLst>
          </p:cNvPr>
          <p:cNvSpPr>
            <a:spLocks noGrp="1"/>
          </p:cNvSpPr>
          <p:nvPr>
            <p:ph type="ctrTitle"/>
          </p:nvPr>
        </p:nvSpPr>
        <p:spPr/>
        <p:txBody>
          <a:bodyPr>
            <a:normAutofit/>
          </a:bodyPr>
          <a:lstStyle/>
          <a:p>
            <a:r>
              <a:rPr lang="en-US" sz="7200" b="1" dirty="0"/>
              <a:t>REVIEW-2</a:t>
            </a:r>
            <a:endParaRPr lang="en-IN" sz="7200" b="1" dirty="0"/>
          </a:p>
        </p:txBody>
      </p:sp>
    </p:spTree>
    <p:extLst>
      <p:ext uri="{BB962C8B-B14F-4D97-AF65-F5344CB8AC3E}">
        <p14:creationId xmlns:p14="http://schemas.microsoft.com/office/powerpoint/2010/main" val="2490112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8E7BB4-1461-5886-C557-5103C5C2E77B}"/>
              </a:ext>
            </a:extLst>
          </p:cNvPr>
          <p:cNvSpPr txBox="1"/>
          <p:nvPr/>
        </p:nvSpPr>
        <p:spPr>
          <a:xfrm flipH="1">
            <a:off x="634481" y="979714"/>
            <a:ext cx="11271379" cy="954107"/>
          </a:xfrm>
          <a:prstGeom prst="rect">
            <a:avLst/>
          </a:prstGeom>
          <a:noFill/>
        </p:spPr>
        <p:txBody>
          <a:bodyPr wrap="square" rtlCol="0">
            <a:spAutoFit/>
          </a:bodyPr>
          <a:lstStyle/>
          <a:p>
            <a:pPr marL="457200" indent="-457200" algn="just">
              <a:buFont typeface="Wingdings" panose="05000000000000000000" pitchFamily="2" charset="2"/>
              <a:buChar char="v"/>
            </a:pPr>
            <a:r>
              <a:rPr lang="en-US" sz="2800" i="1" dirty="0">
                <a:solidFill>
                  <a:srgbClr val="333333"/>
                </a:solidFill>
                <a:effectLst/>
                <a:latin typeface="inter-bold"/>
              </a:rPr>
              <a:t>The greater number of trees in the forest leads to higher accuracy and prevents the problem of overfitting.</a:t>
            </a:r>
            <a:endParaRPr lang="en-US" sz="2800" i="1" dirty="0">
              <a:solidFill>
                <a:srgbClr val="333333"/>
              </a:solidFill>
              <a:effectLst/>
              <a:latin typeface="inter-regular"/>
            </a:endParaRPr>
          </a:p>
        </p:txBody>
      </p:sp>
      <p:pic>
        <p:nvPicPr>
          <p:cNvPr id="1026" name="Picture 2" descr="Random Forest Algorithm">
            <a:extLst>
              <a:ext uri="{FF2B5EF4-FFF2-40B4-BE49-F238E27FC236}">
                <a16:creationId xmlns:a16="http://schemas.microsoft.com/office/drawing/2014/main" id="{DC98A1EE-A524-6E58-C98A-A8F322C209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879" y="2410408"/>
            <a:ext cx="5715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529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AC16498-B80F-60CA-55C9-92C4EDEF0D43}"/>
              </a:ext>
            </a:extLst>
          </p:cNvPr>
          <p:cNvSpPr txBox="1"/>
          <p:nvPr/>
        </p:nvSpPr>
        <p:spPr>
          <a:xfrm>
            <a:off x="1175658" y="1951672"/>
            <a:ext cx="9479902" cy="2954655"/>
          </a:xfrm>
          <a:prstGeom prst="rect">
            <a:avLst/>
          </a:prstGeom>
          <a:noFill/>
        </p:spPr>
        <p:txBody>
          <a:bodyPr wrap="square" rtlCol="0">
            <a:spAutoFit/>
          </a:bodyPr>
          <a:lstStyle/>
          <a:p>
            <a:pPr algn="just"/>
            <a:r>
              <a:rPr lang="en-US" sz="2800" b="1" i="0" dirty="0">
                <a:effectLst/>
              </a:rPr>
              <a:t>Why use Random Forest?</a:t>
            </a:r>
          </a:p>
          <a:p>
            <a:pPr marL="457200" indent="-457200" algn="just">
              <a:buFont typeface="Wingdings" panose="05000000000000000000" pitchFamily="2" charset="2"/>
              <a:buChar char="§"/>
            </a:pPr>
            <a:r>
              <a:rPr lang="en-US" sz="2800" b="0" i="0" dirty="0">
                <a:solidFill>
                  <a:srgbClr val="000000"/>
                </a:solidFill>
                <a:effectLst/>
              </a:rPr>
              <a:t>It takes less training time as compared to other algorithms.</a:t>
            </a:r>
          </a:p>
          <a:p>
            <a:pPr marL="457200" indent="-457200" algn="just">
              <a:buFont typeface="Wingdings" panose="05000000000000000000" pitchFamily="2" charset="2"/>
              <a:buChar char="§"/>
            </a:pPr>
            <a:r>
              <a:rPr lang="en-US" sz="2800" b="0" i="0" dirty="0">
                <a:solidFill>
                  <a:srgbClr val="000000"/>
                </a:solidFill>
                <a:effectLst/>
              </a:rPr>
              <a:t>It predicts output with high accuracy, even for the large dataset it runs efficiently.</a:t>
            </a:r>
          </a:p>
          <a:p>
            <a:pPr marL="457200" indent="-457200" algn="just">
              <a:buFont typeface="Wingdings" panose="05000000000000000000" pitchFamily="2" charset="2"/>
              <a:buChar char="§"/>
            </a:pPr>
            <a:r>
              <a:rPr lang="en-US" sz="2800" b="0" i="0" dirty="0">
                <a:solidFill>
                  <a:srgbClr val="000000"/>
                </a:solidFill>
                <a:effectLst/>
              </a:rPr>
              <a:t>It can also maintain accuracy when a large proportion of data is missing</a:t>
            </a:r>
            <a:r>
              <a:rPr lang="en-US" b="0" i="0" dirty="0">
                <a:solidFill>
                  <a:srgbClr val="000000"/>
                </a:solidFill>
                <a:effectLst/>
                <a:latin typeface="inter-regular"/>
              </a:rPr>
              <a:t>.</a:t>
            </a:r>
          </a:p>
          <a:p>
            <a:pPr marL="457200" indent="-457200" algn="just">
              <a:buFont typeface="Wingdings" panose="05000000000000000000" pitchFamily="2" charset="2"/>
              <a:buChar char="§"/>
            </a:pPr>
            <a:endParaRPr lang="en-US" b="0" i="0" dirty="0">
              <a:solidFill>
                <a:srgbClr val="000000"/>
              </a:solidFill>
              <a:effectLst/>
              <a:latin typeface="inter-regular"/>
            </a:endParaRPr>
          </a:p>
        </p:txBody>
      </p:sp>
    </p:spTree>
    <p:extLst>
      <p:ext uri="{BB962C8B-B14F-4D97-AF65-F5344CB8AC3E}">
        <p14:creationId xmlns:p14="http://schemas.microsoft.com/office/powerpoint/2010/main" val="3180552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55C486-D743-C92B-20DA-01BA3EBBD2EC}"/>
              </a:ext>
            </a:extLst>
          </p:cNvPr>
          <p:cNvSpPr txBox="1"/>
          <p:nvPr/>
        </p:nvSpPr>
        <p:spPr>
          <a:xfrm>
            <a:off x="531847" y="1054359"/>
            <a:ext cx="10907484" cy="4216539"/>
          </a:xfrm>
          <a:prstGeom prst="rect">
            <a:avLst/>
          </a:prstGeom>
          <a:noFill/>
        </p:spPr>
        <p:txBody>
          <a:bodyPr wrap="square" rtlCol="0">
            <a:spAutoFit/>
          </a:bodyPr>
          <a:lstStyle/>
          <a:p>
            <a:pPr algn="just"/>
            <a:r>
              <a:rPr lang="en-US" sz="2800" b="1" i="0" dirty="0">
                <a:effectLst/>
              </a:rPr>
              <a:t>How does Random Forest algorithm work?</a:t>
            </a:r>
          </a:p>
          <a:p>
            <a:pPr algn="just"/>
            <a:r>
              <a:rPr lang="en-US" sz="2400" b="0" i="0" dirty="0">
                <a:solidFill>
                  <a:srgbClr val="333333"/>
                </a:solidFill>
                <a:effectLst/>
              </a:rPr>
              <a:t>Random Forest works in two-phase first is to create the random forest by combining N decision tree, and second is to make predictions for each tree created in the first phase.</a:t>
            </a:r>
          </a:p>
          <a:p>
            <a:pPr algn="just"/>
            <a:r>
              <a:rPr lang="en-US" sz="2400" b="0" i="0" dirty="0">
                <a:solidFill>
                  <a:srgbClr val="333333"/>
                </a:solidFill>
                <a:effectLst/>
              </a:rPr>
              <a:t>The Working process can be explained in the below steps and diagram:</a:t>
            </a:r>
          </a:p>
          <a:p>
            <a:pPr algn="just"/>
            <a:r>
              <a:rPr lang="en-US" sz="2400" b="1" i="0" dirty="0">
                <a:solidFill>
                  <a:srgbClr val="333333"/>
                </a:solidFill>
                <a:effectLst/>
              </a:rPr>
              <a:t>Step-1:</a:t>
            </a:r>
            <a:r>
              <a:rPr lang="en-US" sz="2400" b="0" i="0" dirty="0">
                <a:solidFill>
                  <a:srgbClr val="333333"/>
                </a:solidFill>
                <a:effectLst/>
              </a:rPr>
              <a:t> Select random K data points from the training set.</a:t>
            </a:r>
          </a:p>
          <a:p>
            <a:pPr algn="just"/>
            <a:r>
              <a:rPr lang="en-US" sz="2400" b="1" i="0" dirty="0">
                <a:solidFill>
                  <a:srgbClr val="333333"/>
                </a:solidFill>
                <a:effectLst/>
              </a:rPr>
              <a:t>Step-2:</a:t>
            </a:r>
            <a:r>
              <a:rPr lang="en-US" sz="2400" b="0" i="0" dirty="0">
                <a:solidFill>
                  <a:srgbClr val="333333"/>
                </a:solidFill>
                <a:effectLst/>
              </a:rPr>
              <a:t> Build the decision trees associated with the selected data points (Subsets).</a:t>
            </a:r>
          </a:p>
          <a:p>
            <a:pPr algn="just"/>
            <a:r>
              <a:rPr lang="en-US" sz="2400" b="1" i="0" dirty="0">
                <a:solidFill>
                  <a:srgbClr val="333333"/>
                </a:solidFill>
                <a:effectLst/>
              </a:rPr>
              <a:t>Step-3:</a:t>
            </a:r>
            <a:r>
              <a:rPr lang="en-US" sz="2400" b="0" i="0" dirty="0">
                <a:solidFill>
                  <a:srgbClr val="333333"/>
                </a:solidFill>
                <a:effectLst/>
              </a:rPr>
              <a:t> Choose the number N for decision trees that you want to build.</a:t>
            </a:r>
          </a:p>
          <a:p>
            <a:pPr algn="just"/>
            <a:r>
              <a:rPr lang="en-US" sz="2400" b="1" i="0" dirty="0">
                <a:solidFill>
                  <a:srgbClr val="333333"/>
                </a:solidFill>
                <a:effectLst/>
              </a:rPr>
              <a:t>Step-4:</a:t>
            </a:r>
            <a:r>
              <a:rPr lang="en-US" sz="2400" b="0" i="0" dirty="0">
                <a:solidFill>
                  <a:srgbClr val="333333"/>
                </a:solidFill>
                <a:effectLst/>
              </a:rPr>
              <a:t> Repeat Step 1 &amp; 2.</a:t>
            </a:r>
          </a:p>
          <a:p>
            <a:pPr algn="just"/>
            <a:r>
              <a:rPr lang="en-US" sz="2400" b="1" i="0" dirty="0">
                <a:solidFill>
                  <a:srgbClr val="333333"/>
                </a:solidFill>
                <a:effectLst/>
              </a:rPr>
              <a:t>Step-5:</a:t>
            </a:r>
            <a:r>
              <a:rPr lang="en-US" sz="2400" b="0" i="0" dirty="0">
                <a:solidFill>
                  <a:srgbClr val="333333"/>
                </a:solidFill>
                <a:effectLst/>
              </a:rPr>
              <a:t> For new data points, find the predictions of each decision tree, and assign the        new data points to the category that wins the majority votes.</a:t>
            </a:r>
          </a:p>
        </p:txBody>
      </p:sp>
    </p:spTree>
    <p:extLst>
      <p:ext uri="{BB962C8B-B14F-4D97-AF65-F5344CB8AC3E}">
        <p14:creationId xmlns:p14="http://schemas.microsoft.com/office/powerpoint/2010/main" val="837363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5548F8-3463-9612-FFC9-B3439CB5AA6A}"/>
              </a:ext>
            </a:extLst>
          </p:cNvPr>
          <p:cNvSpPr txBox="1"/>
          <p:nvPr/>
        </p:nvSpPr>
        <p:spPr>
          <a:xfrm flipH="1">
            <a:off x="631370" y="1352940"/>
            <a:ext cx="10957249" cy="3539430"/>
          </a:xfrm>
          <a:prstGeom prst="rect">
            <a:avLst/>
          </a:prstGeom>
          <a:noFill/>
        </p:spPr>
        <p:txBody>
          <a:bodyPr wrap="square" rtlCol="0">
            <a:spAutoFit/>
          </a:bodyPr>
          <a:lstStyle/>
          <a:p>
            <a:pPr algn="just"/>
            <a:r>
              <a:rPr lang="en-US" sz="2800" b="1" i="0" dirty="0">
                <a:effectLst/>
                <a:latin typeface="erdana"/>
              </a:rPr>
              <a:t>Applications of Random Forest:</a:t>
            </a:r>
          </a:p>
          <a:p>
            <a:pPr algn="just"/>
            <a:r>
              <a:rPr lang="en-US" sz="2800" b="0" i="0" dirty="0">
                <a:solidFill>
                  <a:srgbClr val="333333"/>
                </a:solidFill>
                <a:effectLst/>
                <a:latin typeface="inter-regular"/>
              </a:rPr>
              <a:t>There are mainly four sectors where Random forest mostly used:</a:t>
            </a:r>
          </a:p>
          <a:p>
            <a:pPr algn="just">
              <a:buFont typeface="+mj-lt"/>
              <a:buAutoNum type="arabicPeriod"/>
            </a:pPr>
            <a:r>
              <a:rPr lang="en-US" sz="2800" b="1" i="0" dirty="0">
                <a:solidFill>
                  <a:srgbClr val="000000"/>
                </a:solidFill>
                <a:effectLst/>
                <a:latin typeface="inter-bold"/>
              </a:rPr>
              <a:t>Banking:</a:t>
            </a:r>
            <a:r>
              <a:rPr lang="en-US" sz="2800" b="0" i="0" dirty="0">
                <a:solidFill>
                  <a:srgbClr val="000000"/>
                </a:solidFill>
                <a:effectLst/>
                <a:latin typeface="inter-regular"/>
              </a:rPr>
              <a:t> Banking sector mostly uses this algorithm for the identification of loan risk.</a:t>
            </a:r>
          </a:p>
          <a:p>
            <a:pPr algn="just">
              <a:buFont typeface="+mj-lt"/>
              <a:buAutoNum type="arabicPeriod"/>
            </a:pPr>
            <a:r>
              <a:rPr lang="en-US" sz="2800" b="1" i="0" dirty="0">
                <a:solidFill>
                  <a:srgbClr val="000000"/>
                </a:solidFill>
                <a:effectLst/>
                <a:latin typeface="inter-bold"/>
              </a:rPr>
              <a:t>Medicine:</a:t>
            </a:r>
            <a:r>
              <a:rPr lang="en-US" sz="2800" b="0" i="0" dirty="0">
                <a:solidFill>
                  <a:srgbClr val="000000"/>
                </a:solidFill>
                <a:effectLst/>
                <a:latin typeface="inter-regular"/>
              </a:rPr>
              <a:t> With the help of this algorithm, disease trends and risks of the disease can be identified.</a:t>
            </a:r>
          </a:p>
          <a:p>
            <a:pPr algn="just">
              <a:buFont typeface="+mj-lt"/>
              <a:buAutoNum type="arabicPeriod"/>
            </a:pPr>
            <a:r>
              <a:rPr lang="en-US" sz="2800" b="1" i="0" dirty="0">
                <a:solidFill>
                  <a:srgbClr val="000000"/>
                </a:solidFill>
                <a:effectLst/>
                <a:latin typeface="inter-bold"/>
              </a:rPr>
              <a:t>Land Use:</a:t>
            </a:r>
            <a:r>
              <a:rPr lang="en-US" sz="2800" b="0" i="0" dirty="0">
                <a:solidFill>
                  <a:srgbClr val="000000"/>
                </a:solidFill>
                <a:effectLst/>
                <a:latin typeface="inter-regular"/>
              </a:rPr>
              <a:t> We can identify the areas of similar land use by this algorithm.</a:t>
            </a:r>
          </a:p>
          <a:p>
            <a:pPr algn="just">
              <a:buFont typeface="+mj-lt"/>
              <a:buAutoNum type="arabicPeriod"/>
            </a:pPr>
            <a:r>
              <a:rPr lang="en-US" sz="2800" b="1" i="0" dirty="0">
                <a:solidFill>
                  <a:srgbClr val="000000"/>
                </a:solidFill>
                <a:effectLst/>
                <a:latin typeface="inter-bold"/>
              </a:rPr>
              <a:t>Marketing:</a:t>
            </a:r>
            <a:r>
              <a:rPr lang="en-US" sz="2800" b="0" i="0" dirty="0">
                <a:solidFill>
                  <a:srgbClr val="000000"/>
                </a:solidFill>
                <a:effectLst/>
                <a:latin typeface="inter-regular"/>
              </a:rPr>
              <a:t> Marketing trends can be identified using this algorithm.</a:t>
            </a:r>
          </a:p>
        </p:txBody>
      </p:sp>
    </p:spTree>
    <p:extLst>
      <p:ext uri="{BB962C8B-B14F-4D97-AF65-F5344CB8AC3E}">
        <p14:creationId xmlns:p14="http://schemas.microsoft.com/office/powerpoint/2010/main" val="1188355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3A089E-DB1D-2141-FE0A-026FD9DB68B0}"/>
              </a:ext>
            </a:extLst>
          </p:cNvPr>
          <p:cNvSpPr txBox="1"/>
          <p:nvPr/>
        </p:nvSpPr>
        <p:spPr>
          <a:xfrm>
            <a:off x="718457" y="1268964"/>
            <a:ext cx="11000792" cy="4401205"/>
          </a:xfrm>
          <a:prstGeom prst="rect">
            <a:avLst/>
          </a:prstGeom>
          <a:noFill/>
        </p:spPr>
        <p:txBody>
          <a:bodyPr wrap="square" rtlCol="0">
            <a:spAutoFit/>
          </a:bodyPr>
          <a:lstStyle/>
          <a:p>
            <a:pPr algn="just"/>
            <a:r>
              <a:rPr lang="en-US" sz="2800" b="1" i="0" dirty="0">
                <a:effectLst/>
                <a:latin typeface="erdana"/>
              </a:rPr>
              <a:t>Advantages of Random Forest:</a:t>
            </a:r>
          </a:p>
          <a:p>
            <a:pPr marL="457200" indent="-457200" algn="just">
              <a:buFont typeface="Wingdings" panose="05000000000000000000" pitchFamily="2" charset="2"/>
              <a:buChar char="§"/>
            </a:pPr>
            <a:r>
              <a:rPr lang="en-US" sz="2800" b="0" i="0" dirty="0">
                <a:solidFill>
                  <a:srgbClr val="000000"/>
                </a:solidFill>
                <a:effectLst/>
              </a:rPr>
              <a:t>Random Forest is capable of performing both Classification and Regression tasks.</a:t>
            </a:r>
          </a:p>
          <a:p>
            <a:pPr marL="457200" indent="-457200" algn="just">
              <a:buFont typeface="Wingdings" panose="05000000000000000000" pitchFamily="2" charset="2"/>
              <a:buChar char="§"/>
            </a:pPr>
            <a:r>
              <a:rPr lang="en-US" sz="2800" b="0" i="0" dirty="0">
                <a:solidFill>
                  <a:srgbClr val="000000"/>
                </a:solidFill>
                <a:effectLst/>
              </a:rPr>
              <a:t>It is capable of handling large datasets with high dimensionality.</a:t>
            </a:r>
          </a:p>
          <a:p>
            <a:pPr marL="457200" indent="-457200" algn="just">
              <a:buFont typeface="Wingdings" panose="05000000000000000000" pitchFamily="2" charset="2"/>
              <a:buChar char="§"/>
            </a:pPr>
            <a:r>
              <a:rPr lang="en-US" sz="2800" b="0" i="0" dirty="0">
                <a:solidFill>
                  <a:srgbClr val="000000"/>
                </a:solidFill>
                <a:effectLst/>
              </a:rPr>
              <a:t>It enhances the accuracy of the model and prevents the overfitting issue</a:t>
            </a:r>
            <a:r>
              <a:rPr lang="en-US" sz="2800" b="0" i="0" dirty="0">
                <a:solidFill>
                  <a:srgbClr val="000000"/>
                </a:solidFill>
                <a:effectLst/>
                <a:latin typeface="inter-regular"/>
              </a:rPr>
              <a:t>.</a:t>
            </a:r>
          </a:p>
          <a:p>
            <a:pPr algn="just"/>
            <a:r>
              <a:rPr lang="en-US" sz="2800" b="1" dirty="0"/>
              <a:t>Application of Random Forest in our project:</a:t>
            </a:r>
          </a:p>
          <a:p>
            <a:pPr marL="457200" indent="-457200" algn="just">
              <a:buFont typeface="Wingdings" panose="05000000000000000000" pitchFamily="2" charset="2"/>
              <a:buChar char="§"/>
            </a:pPr>
            <a:r>
              <a:rPr lang="en-US" sz="2800" i="0" dirty="0">
                <a:effectLst/>
              </a:rPr>
              <a:t>We want to </a:t>
            </a:r>
            <a:r>
              <a:rPr lang="en-US" sz="2800" dirty="0"/>
              <a:t>boost</a:t>
            </a:r>
            <a:r>
              <a:rPr lang="en-US" sz="2800" i="0" dirty="0">
                <a:effectLst/>
              </a:rPr>
              <a:t> the accuracy </a:t>
            </a:r>
            <a:r>
              <a:rPr lang="en-US" sz="2800" dirty="0"/>
              <a:t>of dataset </a:t>
            </a:r>
            <a:r>
              <a:rPr lang="en-US" sz="2800" i="0" dirty="0">
                <a:effectLst/>
              </a:rPr>
              <a:t>by using Random Forest algorithm by </a:t>
            </a:r>
            <a:r>
              <a:rPr lang="en-US" sz="2800" dirty="0"/>
              <a:t>adding</a:t>
            </a:r>
            <a:r>
              <a:rPr lang="en-US" sz="2800" i="0" dirty="0">
                <a:effectLst/>
              </a:rPr>
              <a:t> the characteristics(attributes) in dataset and also increasing size of dataset. </a:t>
            </a:r>
          </a:p>
        </p:txBody>
      </p:sp>
    </p:spTree>
    <p:extLst>
      <p:ext uri="{BB962C8B-B14F-4D97-AF65-F5344CB8AC3E}">
        <p14:creationId xmlns:p14="http://schemas.microsoft.com/office/powerpoint/2010/main" val="4256743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0A73DB-024A-5401-C4D0-8FD9E2A6F11F}"/>
              </a:ext>
            </a:extLst>
          </p:cNvPr>
          <p:cNvSpPr txBox="1"/>
          <p:nvPr/>
        </p:nvSpPr>
        <p:spPr>
          <a:xfrm>
            <a:off x="2976465" y="2828835"/>
            <a:ext cx="5673012" cy="1200329"/>
          </a:xfrm>
          <a:prstGeom prst="rect">
            <a:avLst/>
          </a:prstGeom>
          <a:noFill/>
        </p:spPr>
        <p:txBody>
          <a:bodyPr wrap="square" rtlCol="0">
            <a:spAutoFit/>
          </a:bodyPr>
          <a:lstStyle/>
          <a:p>
            <a:r>
              <a:rPr lang="en-IN" sz="7200" b="1" dirty="0"/>
              <a:t>THANK YOU</a:t>
            </a:r>
          </a:p>
        </p:txBody>
      </p:sp>
    </p:spTree>
    <p:extLst>
      <p:ext uri="{BB962C8B-B14F-4D97-AF65-F5344CB8AC3E}">
        <p14:creationId xmlns:p14="http://schemas.microsoft.com/office/powerpoint/2010/main" val="276417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00977D-6A5F-AA0D-5CBE-FEC68B20B677}"/>
              </a:ext>
            </a:extLst>
          </p:cNvPr>
          <p:cNvSpPr txBox="1"/>
          <p:nvPr/>
        </p:nvSpPr>
        <p:spPr>
          <a:xfrm>
            <a:off x="1026369" y="4226596"/>
            <a:ext cx="4637312" cy="880369"/>
          </a:xfrm>
          <a:prstGeom prst="rect">
            <a:avLst/>
          </a:prstGeom>
          <a:noFill/>
        </p:spPr>
        <p:txBody>
          <a:bodyPr wrap="square" rtlCol="0">
            <a:spAutoFit/>
          </a:bodyPr>
          <a:lstStyle/>
          <a:p>
            <a:pPr>
              <a:lnSpc>
                <a:spcPct val="150000"/>
              </a:lnSpc>
            </a:pPr>
            <a:r>
              <a:rPr lang="pt-BR" b="1" u="sng" dirty="0"/>
              <a:t>PROJECT GUIDE:</a:t>
            </a:r>
          </a:p>
          <a:p>
            <a:pPr>
              <a:lnSpc>
                <a:spcPct val="150000"/>
              </a:lnSpc>
            </a:pPr>
            <a:r>
              <a:rPr lang="pt-BR" dirty="0"/>
              <a:t> Dr. CHAGANTI B N LAKSHMI</a:t>
            </a:r>
            <a:endParaRPr lang="en-IN" dirty="0"/>
          </a:p>
        </p:txBody>
      </p:sp>
      <p:sp>
        <p:nvSpPr>
          <p:cNvPr id="5" name="TextBox 4">
            <a:extLst>
              <a:ext uri="{FF2B5EF4-FFF2-40B4-BE49-F238E27FC236}">
                <a16:creationId xmlns:a16="http://schemas.microsoft.com/office/drawing/2014/main" id="{24F64145-633E-0650-0A08-FCA59C9F4766}"/>
              </a:ext>
            </a:extLst>
          </p:cNvPr>
          <p:cNvSpPr txBox="1"/>
          <p:nvPr/>
        </p:nvSpPr>
        <p:spPr>
          <a:xfrm flipH="1">
            <a:off x="6624737" y="4226596"/>
            <a:ext cx="7092199" cy="1754326"/>
          </a:xfrm>
          <a:prstGeom prst="rect">
            <a:avLst/>
          </a:prstGeom>
          <a:noFill/>
        </p:spPr>
        <p:txBody>
          <a:bodyPr wrap="square" rtlCol="0">
            <a:spAutoFit/>
          </a:bodyPr>
          <a:lstStyle/>
          <a:p>
            <a:r>
              <a:rPr lang="en-IN" b="1" dirty="0"/>
              <a:t>TEAM DETAILS:</a:t>
            </a:r>
          </a:p>
          <a:p>
            <a:endParaRPr lang="en-IN" b="1" dirty="0"/>
          </a:p>
          <a:p>
            <a:r>
              <a:rPr lang="en-IN" dirty="0"/>
              <a:t>DAMERA RAJU                                  19K91A0555</a:t>
            </a:r>
          </a:p>
          <a:p>
            <a:r>
              <a:rPr lang="en-IN" dirty="0"/>
              <a:t>AFSHA                                                19K91A0505</a:t>
            </a:r>
          </a:p>
          <a:p>
            <a:r>
              <a:rPr lang="en-IN" dirty="0"/>
              <a:t>ALIA VIGNESH                                   19K91A0506</a:t>
            </a:r>
          </a:p>
          <a:p>
            <a:r>
              <a:rPr lang="en-IN" dirty="0"/>
              <a:t>CHILUMULA SRIJAN                         19K91A0549</a:t>
            </a:r>
          </a:p>
        </p:txBody>
      </p:sp>
      <p:sp>
        <p:nvSpPr>
          <p:cNvPr id="6" name="TextBox 5">
            <a:extLst>
              <a:ext uri="{FF2B5EF4-FFF2-40B4-BE49-F238E27FC236}">
                <a16:creationId xmlns:a16="http://schemas.microsoft.com/office/drawing/2014/main" id="{3DF4639D-78FC-28BD-24E5-7BE710F49656}"/>
              </a:ext>
            </a:extLst>
          </p:cNvPr>
          <p:cNvSpPr txBox="1"/>
          <p:nvPr/>
        </p:nvSpPr>
        <p:spPr>
          <a:xfrm>
            <a:off x="4460034" y="137441"/>
            <a:ext cx="3545633" cy="646331"/>
          </a:xfrm>
          <a:prstGeom prst="rect">
            <a:avLst/>
          </a:prstGeom>
          <a:noFill/>
        </p:spPr>
        <p:txBody>
          <a:bodyPr wrap="square" rtlCol="0">
            <a:spAutoFit/>
          </a:bodyPr>
          <a:lstStyle/>
          <a:p>
            <a:pPr algn="ctr"/>
            <a:r>
              <a:rPr lang="en-IN" sz="3600" u="sng" dirty="0"/>
              <a:t>PROJECT TITLE</a:t>
            </a:r>
          </a:p>
        </p:txBody>
      </p:sp>
      <p:sp>
        <p:nvSpPr>
          <p:cNvPr id="7" name="TextBox 6">
            <a:extLst>
              <a:ext uri="{FF2B5EF4-FFF2-40B4-BE49-F238E27FC236}">
                <a16:creationId xmlns:a16="http://schemas.microsoft.com/office/drawing/2014/main" id="{BA443429-F39E-7238-05DE-30BF9C4DC6B1}"/>
              </a:ext>
            </a:extLst>
          </p:cNvPr>
          <p:cNvSpPr txBox="1"/>
          <p:nvPr/>
        </p:nvSpPr>
        <p:spPr>
          <a:xfrm>
            <a:off x="2743200" y="1131332"/>
            <a:ext cx="7305869" cy="1077218"/>
          </a:xfrm>
          <a:prstGeom prst="rect">
            <a:avLst/>
          </a:prstGeom>
          <a:noFill/>
        </p:spPr>
        <p:txBody>
          <a:bodyPr wrap="square" rtlCol="0">
            <a:spAutoFit/>
          </a:bodyPr>
          <a:lstStyle/>
          <a:p>
            <a:pPr algn="ctr"/>
            <a:r>
              <a:rPr lang="en-US" sz="3200" b="1" dirty="0"/>
              <a:t>A MODEL TO PREDICT HEART DISEASE USING MACHINE LEARNING</a:t>
            </a:r>
            <a:endParaRPr lang="en-IN" sz="3200" b="1" dirty="0"/>
          </a:p>
        </p:txBody>
      </p:sp>
      <p:sp>
        <p:nvSpPr>
          <p:cNvPr id="8" name="TextBox 7">
            <a:extLst>
              <a:ext uri="{FF2B5EF4-FFF2-40B4-BE49-F238E27FC236}">
                <a16:creationId xmlns:a16="http://schemas.microsoft.com/office/drawing/2014/main" id="{1ACDE929-C620-A9AA-42FB-F73722E0B1E1}"/>
              </a:ext>
            </a:extLst>
          </p:cNvPr>
          <p:cNvSpPr txBox="1"/>
          <p:nvPr/>
        </p:nvSpPr>
        <p:spPr>
          <a:xfrm flipH="1">
            <a:off x="1026369" y="3032650"/>
            <a:ext cx="3182673" cy="369332"/>
          </a:xfrm>
          <a:prstGeom prst="rect">
            <a:avLst/>
          </a:prstGeom>
          <a:noFill/>
        </p:spPr>
        <p:txBody>
          <a:bodyPr wrap="square" rtlCol="0">
            <a:spAutoFit/>
          </a:bodyPr>
          <a:lstStyle/>
          <a:p>
            <a:r>
              <a:rPr lang="en-IN" b="1" dirty="0"/>
              <a:t>TEAM NO : </a:t>
            </a:r>
            <a:r>
              <a:rPr lang="en-IN" dirty="0"/>
              <a:t>A9</a:t>
            </a:r>
          </a:p>
        </p:txBody>
      </p:sp>
      <p:sp>
        <p:nvSpPr>
          <p:cNvPr id="9" name="TextBox 8">
            <a:extLst>
              <a:ext uri="{FF2B5EF4-FFF2-40B4-BE49-F238E27FC236}">
                <a16:creationId xmlns:a16="http://schemas.microsoft.com/office/drawing/2014/main" id="{143F63B0-3EE8-BD44-0BFE-C55959EAE8CB}"/>
              </a:ext>
            </a:extLst>
          </p:cNvPr>
          <p:cNvSpPr txBox="1"/>
          <p:nvPr/>
        </p:nvSpPr>
        <p:spPr>
          <a:xfrm>
            <a:off x="6624737" y="3032650"/>
            <a:ext cx="2556586" cy="369332"/>
          </a:xfrm>
          <a:prstGeom prst="rect">
            <a:avLst/>
          </a:prstGeom>
          <a:noFill/>
        </p:spPr>
        <p:txBody>
          <a:bodyPr wrap="square" rtlCol="0">
            <a:spAutoFit/>
          </a:bodyPr>
          <a:lstStyle/>
          <a:p>
            <a:r>
              <a:rPr lang="en-IN" b="1" dirty="0"/>
              <a:t>BRANCH/SEC : </a:t>
            </a:r>
            <a:r>
              <a:rPr lang="en-IN" dirty="0"/>
              <a:t>CSE-A</a:t>
            </a:r>
          </a:p>
        </p:txBody>
      </p:sp>
    </p:spTree>
    <p:extLst>
      <p:ext uri="{BB962C8B-B14F-4D97-AF65-F5344CB8AC3E}">
        <p14:creationId xmlns:p14="http://schemas.microsoft.com/office/powerpoint/2010/main" val="329627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0D45B0-29C0-8CA1-9EED-10680B149F78}"/>
              </a:ext>
            </a:extLst>
          </p:cNvPr>
          <p:cNvSpPr txBox="1"/>
          <p:nvPr/>
        </p:nvSpPr>
        <p:spPr>
          <a:xfrm>
            <a:off x="905069" y="1324946"/>
            <a:ext cx="9265298" cy="3133165"/>
          </a:xfrm>
          <a:prstGeom prst="rect">
            <a:avLst/>
          </a:prstGeom>
          <a:noFill/>
        </p:spPr>
        <p:txBody>
          <a:bodyPr wrap="square" rtlCol="0">
            <a:spAutoFit/>
          </a:bodyPr>
          <a:lstStyle/>
          <a:p>
            <a:pPr algn="ctr">
              <a:lnSpc>
                <a:spcPct val="150000"/>
              </a:lnSpc>
            </a:pPr>
            <a:r>
              <a:rPr lang="en-IN" sz="6000" b="1" u="sng" dirty="0"/>
              <a:t>DOMAIN</a:t>
            </a:r>
            <a:r>
              <a:rPr lang="en-IN" b="1" u="sng" dirty="0"/>
              <a:t> </a:t>
            </a:r>
          </a:p>
          <a:p>
            <a:pPr algn="ctr">
              <a:lnSpc>
                <a:spcPct val="150000"/>
              </a:lnSpc>
            </a:pPr>
            <a:r>
              <a:rPr lang="en-IN" sz="8000" dirty="0"/>
              <a:t>MACHINE LEARNING</a:t>
            </a:r>
          </a:p>
        </p:txBody>
      </p:sp>
    </p:spTree>
    <p:extLst>
      <p:ext uri="{BB962C8B-B14F-4D97-AF65-F5344CB8AC3E}">
        <p14:creationId xmlns:p14="http://schemas.microsoft.com/office/powerpoint/2010/main" val="3744681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CFA62-CFEE-092A-1C68-2521E0EEABAF}"/>
              </a:ext>
            </a:extLst>
          </p:cNvPr>
          <p:cNvSpPr>
            <a:spLocks noGrp="1"/>
          </p:cNvSpPr>
          <p:nvPr>
            <p:ph type="title"/>
          </p:nvPr>
        </p:nvSpPr>
        <p:spPr>
          <a:xfrm>
            <a:off x="959498" y="598390"/>
            <a:ext cx="10515600" cy="1325563"/>
          </a:xfrm>
        </p:spPr>
        <p:txBody>
          <a:bodyPr>
            <a:normAutofit/>
          </a:bodyPr>
          <a:lstStyle/>
          <a:p>
            <a:r>
              <a:rPr lang="en-IN" sz="4800" b="1" dirty="0"/>
              <a:t>Machine Learning</a:t>
            </a:r>
          </a:p>
        </p:txBody>
      </p:sp>
      <p:sp>
        <p:nvSpPr>
          <p:cNvPr id="3" name="Content Placeholder 2">
            <a:extLst>
              <a:ext uri="{FF2B5EF4-FFF2-40B4-BE49-F238E27FC236}">
                <a16:creationId xmlns:a16="http://schemas.microsoft.com/office/drawing/2014/main" id="{67E0AFE0-C3C5-FF7B-58CC-4E6CBB185571}"/>
              </a:ext>
            </a:extLst>
          </p:cNvPr>
          <p:cNvSpPr>
            <a:spLocks noGrp="1"/>
          </p:cNvSpPr>
          <p:nvPr>
            <p:ph idx="1"/>
          </p:nvPr>
        </p:nvSpPr>
        <p:spPr>
          <a:xfrm>
            <a:off x="959498" y="1923953"/>
            <a:ext cx="10515600" cy="4351338"/>
          </a:xfrm>
        </p:spPr>
        <p:txBody>
          <a:bodyPr/>
          <a:lstStyle/>
          <a:p>
            <a:r>
              <a:rPr lang="en-US" b="0" i="0" dirty="0">
                <a:solidFill>
                  <a:srgbClr val="3C3C3C"/>
                </a:solidFill>
                <a:effectLst/>
                <a:latin typeface="SAPBook"/>
              </a:rPr>
              <a:t>Machine learning is a subset of artificial intelligence (AI). It is focused on teaching computers to learn from data and to improve with experience – instead of being explicitly programmed to do so. </a:t>
            </a:r>
          </a:p>
          <a:p>
            <a:r>
              <a:rPr lang="en-US" b="0" i="0" dirty="0">
                <a:solidFill>
                  <a:srgbClr val="3C3C3C"/>
                </a:solidFill>
                <a:effectLst/>
                <a:latin typeface="SAPBook"/>
              </a:rPr>
              <a:t>In machine learning, algorithms are trained to find patterns and correlations in large data sets and to make the best decisions and predictions based on that analysis. </a:t>
            </a:r>
          </a:p>
          <a:p>
            <a:r>
              <a:rPr lang="en-US" b="0" i="0" dirty="0">
                <a:solidFill>
                  <a:srgbClr val="3C3C3C"/>
                </a:solidFill>
                <a:effectLst/>
                <a:latin typeface="SAPBook"/>
              </a:rPr>
              <a:t>Machine learning applications improve with use and become more accurate the more data they have access to. </a:t>
            </a:r>
          </a:p>
          <a:p>
            <a:r>
              <a:rPr lang="en-US" b="0" i="0" dirty="0">
                <a:solidFill>
                  <a:srgbClr val="3C3C3C"/>
                </a:solidFill>
                <a:effectLst/>
                <a:latin typeface="SAPBook"/>
              </a:rPr>
              <a:t>Machine learning focuses on the development of computer programs that can change whe</a:t>
            </a:r>
            <a:r>
              <a:rPr lang="en-US" dirty="0">
                <a:solidFill>
                  <a:srgbClr val="3C3C3C"/>
                </a:solidFill>
                <a:latin typeface="SAPBook"/>
              </a:rPr>
              <a:t>n exposed to new data.</a:t>
            </a:r>
            <a:endParaRPr lang="en-US" b="0" i="0" dirty="0">
              <a:solidFill>
                <a:srgbClr val="3C3C3C"/>
              </a:solidFill>
              <a:effectLst/>
              <a:latin typeface="SAPBook"/>
            </a:endParaRPr>
          </a:p>
          <a:p>
            <a:endParaRPr lang="en-IN" dirty="0"/>
          </a:p>
        </p:txBody>
      </p:sp>
      <p:pic>
        <p:nvPicPr>
          <p:cNvPr id="5" name="Picture 4">
            <a:extLst>
              <a:ext uri="{FF2B5EF4-FFF2-40B4-BE49-F238E27FC236}">
                <a16:creationId xmlns:a16="http://schemas.microsoft.com/office/drawing/2014/main" id="{29EEB4CD-6DB9-2943-6815-DC1528A53C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8297" y="272434"/>
            <a:ext cx="1942907" cy="1407075"/>
          </a:xfrm>
          <a:prstGeom prst="rect">
            <a:avLst/>
          </a:prstGeom>
        </p:spPr>
      </p:pic>
    </p:spTree>
    <p:extLst>
      <p:ext uri="{BB962C8B-B14F-4D97-AF65-F5344CB8AC3E}">
        <p14:creationId xmlns:p14="http://schemas.microsoft.com/office/powerpoint/2010/main" val="3981710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FFB2C-1540-5D7E-4A30-1790EF4786C9}"/>
              </a:ext>
            </a:extLst>
          </p:cNvPr>
          <p:cNvSpPr>
            <a:spLocks noGrp="1"/>
          </p:cNvSpPr>
          <p:nvPr>
            <p:ph type="title"/>
          </p:nvPr>
        </p:nvSpPr>
        <p:spPr/>
        <p:txBody>
          <a:bodyPr/>
          <a:lstStyle/>
          <a:p>
            <a:r>
              <a:rPr lang="en-US" b="1" dirty="0"/>
              <a:t>Why Machine Learning?</a:t>
            </a:r>
            <a:endParaRPr lang="en-IN" b="1" dirty="0"/>
          </a:p>
        </p:txBody>
      </p:sp>
      <p:sp>
        <p:nvSpPr>
          <p:cNvPr id="3" name="Content Placeholder 2">
            <a:extLst>
              <a:ext uri="{FF2B5EF4-FFF2-40B4-BE49-F238E27FC236}">
                <a16:creationId xmlns:a16="http://schemas.microsoft.com/office/drawing/2014/main" id="{7DA493AB-B0BC-D2B9-9039-2344A685ECC0}"/>
              </a:ext>
            </a:extLst>
          </p:cNvPr>
          <p:cNvSpPr>
            <a:spLocks noGrp="1"/>
          </p:cNvSpPr>
          <p:nvPr>
            <p:ph idx="1"/>
          </p:nvPr>
        </p:nvSpPr>
        <p:spPr/>
        <p:txBody>
          <a:bodyPr/>
          <a:lstStyle/>
          <a:p>
            <a:r>
              <a:rPr lang="en-US" b="0" i="0" dirty="0">
                <a:solidFill>
                  <a:srgbClr val="000000"/>
                </a:solidFill>
                <a:effectLst/>
              </a:rPr>
              <a:t>Machine learning has already found application across a huge variety of tasks and is especially important for any application that involves collecting, analyzing, and responding to large sets of data</a:t>
            </a:r>
            <a:r>
              <a:rPr lang="en-US" b="0" i="0" dirty="0">
                <a:solidFill>
                  <a:srgbClr val="000000"/>
                </a:solidFill>
                <a:effectLst/>
                <a:latin typeface="Source Sans Pro" panose="020B0604020202020204" pitchFamily="34" charset="0"/>
              </a:rPr>
              <a:t>.</a:t>
            </a:r>
          </a:p>
          <a:p>
            <a:r>
              <a:rPr lang="en-US" dirty="0"/>
              <a:t>It gives enterprises a view of trends in customer behavior and operational business patterns, as well as supports the development of new products.</a:t>
            </a:r>
          </a:p>
          <a:p>
            <a:r>
              <a:rPr lang="en-US" dirty="0"/>
              <a:t>Many of today's leading companies, such as Facebook, Google, and Uber, make machine learning a central part of their operations</a:t>
            </a:r>
            <a:endParaRPr lang="en-US" dirty="0">
              <a:solidFill>
                <a:srgbClr val="000000"/>
              </a:solidFill>
              <a:latin typeface="Source Sans Pro" panose="020B0604020202020204" pitchFamily="34" charset="0"/>
            </a:endParaRPr>
          </a:p>
          <a:p>
            <a:endParaRPr lang="en-IN" dirty="0"/>
          </a:p>
        </p:txBody>
      </p:sp>
    </p:spTree>
    <p:extLst>
      <p:ext uri="{BB962C8B-B14F-4D97-AF65-F5344CB8AC3E}">
        <p14:creationId xmlns:p14="http://schemas.microsoft.com/office/powerpoint/2010/main" val="317893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EAAE8-D7B0-9C3E-8E7B-3760BCEEFE29}"/>
              </a:ext>
            </a:extLst>
          </p:cNvPr>
          <p:cNvSpPr>
            <a:spLocks noGrp="1"/>
          </p:cNvSpPr>
          <p:nvPr>
            <p:ph type="title"/>
          </p:nvPr>
        </p:nvSpPr>
        <p:spPr/>
        <p:txBody>
          <a:bodyPr/>
          <a:lstStyle/>
          <a:p>
            <a:r>
              <a:rPr lang="en-US" b="1" dirty="0"/>
              <a:t>Types of ML Algorithms</a:t>
            </a:r>
            <a:endParaRPr lang="en-IN" b="1" dirty="0"/>
          </a:p>
        </p:txBody>
      </p:sp>
      <p:sp>
        <p:nvSpPr>
          <p:cNvPr id="3" name="Content Placeholder 2">
            <a:extLst>
              <a:ext uri="{FF2B5EF4-FFF2-40B4-BE49-F238E27FC236}">
                <a16:creationId xmlns:a16="http://schemas.microsoft.com/office/drawing/2014/main" id="{AC009F22-9E89-3479-5076-2AECA4918C6F}"/>
              </a:ext>
            </a:extLst>
          </p:cNvPr>
          <p:cNvSpPr>
            <a:spLocks noGrp="1"/>
          </p:cNvSpPr>
          <p:nvPr>
            <p:ph idx="1"/>
          </p:nvPr>
        </p:nvSpPr>
        <p:spPr>
          <a:xfrm>
            <a:off x="838200" y="2002907"/>
            <a:ext cx="10515600" cy="4351338"/>
          </a:xfrm>
        </p:spPr>
        <p:txBody>
          <a:bodyPr>
            <a:normAutofit/>
          </a:bodyPr>
          <a:lstStyle/>
          <a:p>
            <a:pPr marL="0" indent="0">
              <a:buNone/>
            </a:pPr>
            <a:r>
              <a:rPr lang="en-US" b="1" dirty="0"/>
              <a:t>1.Supervised Learning:</a:t>
            </a:r>
          </a:p>
          <a:p>
            <a:pPr>
              <a:buFont typeface="Wingdings" panose="05000000000000000000" pitchFamily="2" charset="2"/>
              <a:buChar char="§"/>
            </a:pPr>
            <a:r>
              <a:rPr lang="en-US" dirty="0"/>
              <a:t>Supervised learning is a type of machine learning algorithm that uses a known dataset (called the training dataset) to make predictions. The training dataset includes input data and response values. </a:t>
            </a:r>
          </a:p>
          <a:p>
            <a:pPr>
              <a:buFont typeface="Wingdings" panose="05000000000000000000" pitchFamily="2" charset="2"/>
              <a:buChar char="§"/>
            </a:pPr>
            <a:r>
              <a:rPr lang="en-US" dirty="0"/>
              <a:t>From it, the supervised learning algorithm seeks to build a model that can make predictions of the response values for a new dataset.</a:t>
            </a:r>
          </a:p>
          <a:p>
            <a:pPr>
              <a:buFont typeface="Wingdings" panose="05000000000000000000" pitchFamily="2" charset="2"/>
              <a:buChar char="v"/>
            </a:pPr>
            <a:r>
              <a:rPr lang="en-IN" dirty="0"/>
              <a:t> Algorithms include in supervised learning are Linear Regression, decision trees, Naive Bayer’s classification ..etc</a:t>
            </a:r>
          </a:p>
        </p:txBody>
      </p:sp>
    </p:spTree>
    <p:extLst>
      <p:ext uri="{BB962C8B-B14F-4D97-AF65-F5344CB8AC3E}">
        <p14:creationId xmlns:p14="http://schemas.microsoft.com/office/powerpoint/2010/main" val="2079247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AC077B-4365-43CC-6786-2E4B836CE221}"/>
              </a:ext>
            </a:extLst>
          </p:cNvPr>
          <p:cNvSpPr txBox="1"/>
          <p:nvPr/>
        </p:nvSpPr>
        <p:spPr>
          <a:xfrm>
            <a:off x="917510" y="1130950"/>
            <a:ext cx="10356979" cy="4832092"/>
          </a:xfrm>
          <a:prstGeom prst="rect">
            <a:avLst/>
          </a:prstGeom>
          <a:noFill/>
        </p:spPr>
        <p:txBody>
          <a:bodyPr wrap="square" rtlCol="0">
            <a:spAutoFit/>
          </a:bodyPr>
          <a:lstStyle/>
          <a:p>
            <a:r>
              <a:rPr lang="en-US" sz="2800" b="1" dirty="0"/>
              <a:t>2. Unsupervised learning:</a:t>
            </a:r>
            <a:endParaRPr lang="en-US" dirty="0"/>
          </a:p>
          <a:p>
            <a:pPr marL="457200" indent="-457200">
              <a:buFont typeface="Wingdings" panose="05000000000000000000" pitchFamily="2" charset="2"/>
              <a:buChar char="§"/>
            </a:pPr>
            <a:r>
              <a:rPr lang="en-US" sz="2800" dirty="0"/>
              <a:t>Unsupervised learning is a type of machine learning algorithm used to draw inferences from datasets consisting of input data without labeled responses.</a:t>
            </a:r>
          </a:p>
          <a:p>
            <a:pPr marL="457200" indent="-457200">
              <a:buFont typeface="Wingdings" panose="05000000000000000000" pitchFamily="2" charset="2"/>
              <a:buChar char="§"/>
            </a:pPr>
            <a:r>
              <a:rPr lang="en-US" sz="2800" dirty="0"/>
              <a:t>T</a:t>
            </a:r>
            <a:r>
              <a:rPr lang="en-US" sz="2800" b="0" i="0" dirty="0">
                <a:effectLst/>
              </a:rPr>
              <a:t>he task of the machine is to group unsorted information according to similarities, patterns, and differences without any prior training of data. </a:t>
            </a:r>
            <a:endParaRPr lang="en-US" sz="2800" dirty="0"/>
          </a:p>
          <a:p>
            <a:pPr marL="457200" indent="-457200">
              <a:buFont typeface="Wingdings" panose="05000000000000000000" pitchFamily="2" charset="2"/>
              <a:buChar char="v"/>
            </a:pPr>
            <a:r>
              <a:rPr lang="en-IN" sz="2800" dirty="0"/>
              <a:t>Algorithms include in Unsupervised learning Algorithms are:</a:t>
            </a:r>
          </a:p>
          <a:p>
            <a:r>
              <a:rPr lang="en-IN" sz="2800" dirty="0"/>
              <a:t>      1. Clustering</a:t>
            </a:r>
          </a:p>
          <a:p>
            <a:r>
              <a:rPr lang="en-IN" sz="2800" dirty="0"/>
              <a:t>      2.  Hierarchical Clustering</a:t>
            </a:r>
          </a:p>
          <a:p>
            <a:r>
              <a:rPr lang="en-IN" sz="2800" dirty="0"/>
              <a:t>      3. K-means Clustering ..etc</a:t>
            </a:r>
          </a:p>
        </p:txBody>
      </p:sp>
    </p:spTree>
    <p:extLst>
      <p:ext uri="{BB962C8B-B14F-4D97-AF65-F5344CB8AC3E}">
        <p14:creationId xmlns:p14="http://schemas.microsoft.com/office/powerpoint/2010/main" val="3493841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B7E34F-AB45-3613-0ABF-CEDDCB1E48FB}"/>
              </a:ext>
            </a:extLst>
          </p:cNvPr>
          <p:cNvSpPr txBox="1"/>
          <p:nvPr/>
        </p:nvSpPr>
        <p:spPr>
          <a:xfrm>
            <a:off x="737120" y="1334277"/>
            <a:ext cx="11206065" cy="5262979"/>
          </a:xfrm>
          <a:prstGeom prst="rect">
            <a:avLst/>
          </a:prstGeom>
          <a:noFill/>
        </p:spPr>
        <p:txBody>
          <a:bodyPr wrap="square" rtlCol="0">
            <a:spAutoFit/>
          </a:bodyPr>
          <a:lstStyle/>
          <a:p>
            <a:endParaRPr lang="en-US" sz="2800" b="1" dirty="0"/>
          </a:p>
          <a:p>
            <a:r>
              <a:rPr lang="en-US" sz="2800" b="1" dirty="0"/>
              <a:t>3. Reinforcement learning:</a:t>
            </a:r>
          </a:p>
          <a:p>
            <a:pPr marL="285750" indent="-285750">
              <a:buFont typeface="Wingdings" panose="05000000000000000000" pitchFamily="2" charset="2"/>
              <a:buChar char="§"/>
            </a:pPr>
            <a:r>
              <a:rPr lang="en-US" sz="2800" dirty="0"/>
              <a:t>Reinforcement learning is an area of machine learning inspired by behaviorist psychology. concerned with how software agents ought to take actions in an environment so as to maximize some notion of cumulative reward.</a:t>
            </a:r>
          </a:p>
          <a:p>
            <a:pPr marL="285750" indent="-285750">
              <a:buFont typeface="Wingdings" panose="05000000000000000000" pitchFamily="2" charset="2"/>
              <a:buChar char="§"/>
            </a:pPr>
            <a:r>
              <a:rPr lang="en-US" sz="2800" b="0" i="0" dirty="0">
                <a:effectLst/>
              </a:rPr>
              <a:t> It is employed by various software and machines to find the best possible behavior or path it should take in a specific situation.</a:t>
            </a:r>
          </a:p>
          <a:p>
            <a:pPr marL="457200" indent="-457200">
              <a:buFont typeface="Wingdings" panose="05000000000000000000" pitchFamily="2" charset="2"/>
              <a:buChar char="v"/>
            </a:pPr>
            <a:r>
              <a:rPr lang="en-US" sz="2800" b="0" i="0" dirty="0">
                <a:effectLst/>
              </a:rPr>
              <a:t>Algorithms include in Reinforcement learning are classification.. etc.</a:t>
            </a:r>
          </a:p>
          <a:p>
            <a:pPr marL="285750" indent="-285750">
              <a:buFont typeface="Wingdings" panose="05000000000000000000" pitchFamily="2" charset="2"/>
              <a:buChar char="§"/>
            </a:pPr>
            <a:endParaRPr lang="en-US" sz="2800" dirty="0"/>
          </a:p>
          <a:p>
            <a:r>
              <a:rPr lang="en-US" sz="2800" dirty="0"/>
              <a:t> </a:t>
            </a:r>
          </a:p>
          <a:p>
            <a:pPr marL="457200" indent="-457200">
              <a:buFont typeface="Wingdings" panose="05000000000000000000" pitchFamily="2" charset="2"/>
              <a:buChar char="v"/>
            </a:pPr>
            <a:endParaRPr lang="en-IN" sz="2800" dirty="0"/>
          </a:p>
        </p:txBody>
      </p:sp>
    </p:spTree>
    <p:extLst>
      <p:ext uri="{BB962C8B-B14F-4D97-AF65-F5344CB8AC3E}">
        <p14:creationId xmlns:p14="http://schemas.microsoft.com/office/powerpoint/2010/main" val="3620059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EF342E5-4097-1263-45D6-D62900C83DF5}"/>
              </a:ext>
            </a:extLst>
          </p:cNvPr>
          <p:cNvSpPr txBox="1"/>
          <p:nvPr/>
        </p:nvSpPr>
        <p:spPr>
          <a:xfrm>
            <a:off x="802432" y="1110344"/>
            <a:ext cx="6242180" cy="523220"/>
          </a:xfrm>
          <a:prstGeom prst="rect">
            <a:avLst/>
          </a:prstGeom>
          <a:noFill/>
        </p:spPr>
        <p:txBody>
          <a:bodyPr wrap="square" rtlCol="0">
            <a:spAutoFit/>
          </a:bodyPr>
          <a:lstStyle/>
          <a:p>
            <a:r>
              <a:rPr lang="en-IN" sz="2800" b="1" dirty="0"/>
              <a:t>RANDOM FOREST ALGORITHAM</a:t>
            </a:r>
          </a:p>
        </p:txBody>
      </p:sp>
      <p:sp>
        <p:nvSpPr>
          <p:cNvPr id="8" name="TextBox 7">
            <a:extLst>
              <a:ext uri="{FF2B5EF4-FFF2-40B4-BE49-F238E27FC236}">
                <a16:creationId xmlns:a16="http://schemas.microsoft.com/office/drawing/2014/main" id="{0E33E563-9CEE-6C32-76FC-E4061D3A289A}"/>
              </a:ext>
            </a:extLst>
          </p:cNvPr>
          <p:cNvSpPr txBox="1"/>
          <p:nvPr/>
        </p:nvSpPr>
        <p:spPr>
          <a:xfrm flipH="1">
            <a:off x="802431" y="2015412"/>
            <a:ext cx="10944809" cy="4832092"/>
          </a:xfrm>
          <a:prstGeom prst="rect">
            <a:avLst/>
          </a:prstGeom>
          <a:noFill/>
        </p:spPr>
        <p:txBody>
          <a:bodyPr wrap="square" rtlCol="0">
            <a:spAutoFit/>
          </a:bodyPr>
          <a:lstStyle/>
          <a:p>
            <a:pPr marL="285750" indent="-285750">
              <a:buFont typeface="Wingdings" panose="05000000000000000000" pitchFamily="2" charset="2"/>
              <a:buChar char="§"/>
            </a:pPr>
            <a:r>
              <a:rPr lang="en-US" sz="2800" b="0" i="0" dirty="0">
                <a:solidFill>
                  <a:srgbClr val="333333"/>
                </a:solidFill>
                <a:effectLst/>
              </a:rPr>
              <a:t>It is based on the concept of </a:t>
            </a:r>
            <a:r>
              <a:rPr lang="en-US" sz="2800" b="1" i="0" dirty="0">
                <a:solidFill>
                  <a:srgbClr val="333333"/>
                </a:solidFill>
                <a:effectLst/>
              </a:rPr>
              <a:t>ensemble learning,</a:t>
            </a:r>
            <a:r>
              <a:rPr lang="en-US" sz="2800" b="0" i="0" dirty="0">
                <a:solidFill>
                  <a:srgbClr val="333333"/>
                </a:solidFill>
                <a:effectLst/>
              </a:rPr>
              <a:t> which is a process of </a:t>
            </a:r>
            <a:r>
              <a:rPr lang="en-US" sz="2800" b="0" i="1" dirty="0">
                <a:solidFill>
                  <a:srgbClr val="333333"/>
                </a:solidFill>
                <a:effectLst/>
              </a:rPr>
              <a:t>combining multiple classifiers to solve a complex problem and to improve the performance of the model.</a:t>
            </a:r>
          </a:p>
          <a:p>
            <a:pPr marL="285750" indent="-285750">
              <a:buFont typeface="Wingdings" panose="05000000000000000000" pitchFamily="2" charset="2"/>
              <a:buChar char="§"/>
            </a:pPr>
            <a:r>
              <a:rPr lang="en-US" sz="2800" b="0" i="0" dirty="0">
                <a:solidFill>
                  <a:srgbClr val="333333"/>
                </a:solidFill>
                <a:effectLst/>
                <a:latin typeface="inter-regular"/>
              </a:rPr>
              <a:t>As the name suggests, </a:t>
            </a:r>
            <a:r>
              <a:rPr lang="en-US" sz="2800" b="1" i="1" dirty="0">
                <a:solidFill>
                  <a:srgbClr val="333333"/>
                </a:solidFill>
                <a:effectLst/>
                <a:latin typeface="inter-bold"/>
              </a:rPr>
              <a:t>"Random Forest is a classifier that contains a number of decision trees on various subsets of the given dataset and takes the average to improve the predictive accuracy of that dataset."</a:t>
            </a:r>
            <a:r>
              <a:rPr lang="en-US" sz="2800" b="0" i="0" dirty="0">
                <a:solidFill>
                  <a:srgbClr val="333333"/>
                </a:solidFill>
                <a:effectLst/>
                <a:latin typeface="inter-regular"/>
              </a:rPr>
              <a:t> </a:t>
            </a:r>
          </a:p>
          <a:p>
            <a:pPr marL="285750" indent="-285750">
              <a:buFont typeface="Wingdings" panose="05000000000000000000" pitchFamily="2" charset="2"/>
              <a:buChar char="§"/>
            </a:pPr>
            <a:r>
              <a:rPr lang="en-US" sz="2800" b="0" i="0" dirty="0">
                <a:solidFill>
                  <a:srgbClr val="333333"/>
                </a:solidFill>
                <a:effectLst/>
                <a:latin typeface="inter-regular"/>
              </a:rPr>
              <a:t>Instead of relying on one decision tree, the random forest takes the prediction from each tree and based on the majority votes of predictions, and it predicts the final output.</a:t>
            </a:r>
          </a:p>
          <a:p>
            <a:pPr marL="457200" indent="-457200" algn="just">
              <a:buFont typeface="Wingdings" panose="05000000000000000000" pitchFamily="2" charset="2"/>
              <a:buChar char="§"/>
            </a:pPr>
            <a:endParaRPr lang="en-US" sz="2800" b="0" i="0" dirty="0">
              <a:solidFill>
                <a:srgbClr val="333333"/>
              </a:solidFill>
              <a:effectLst/>
              <a:latin typeface="inter-regular"/>
            </a:endParaRPr>
          </a:p>
          <a:p>
            <a:pPr marL="285750" indent="-285750">
              <a:buFont typeface="Wingdings" panose="05000000000000000000" pitchFamily="2" charset="2"/>
              <a:buChar char="§"/>
            </a:pPr>
            <a:endParaRPr lang="en-IN" sz="2800" dirty="0"/>
          </a:p>
        </p:txBody>
      </p:sp>
    </p:spTree>
    <p:extLst>
      <p:ext uri="{BB962C8B-B14F-4D97-AF65-F5344CB8AC3E}">
        <p14:creationId xmlns:p14="http://schemas.microsoft.com/office/powerpoint/2010/main" val="238590898"/>
      </p:ext>
    </p:extLst>
  </p:cSld>
  <p:clrMapOvr>
    <a:masterClrMapping/>
  </p:clrMapOvr>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1148</TotalTime>
  <Words>938</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Calibri Light</vt:lpstr>
      <vt:lpstr>erdana</vt:lpstr>
      <vt:lpstr>inter-bold</vt:lpstr>
      <vt:lpstr>inter-regular</vt:lpstr>
      <vt:lpstr>SAPBook</vt:lpstr>
      <vt:lpstr>Source Sans Pro</vt:lpstr>
      <vt:lpstr>Wingdings</vt:lpstr>
      <vt:lpstr>Office Theme</vt:lpstr>
      <vt:lpstr>REVIEW-2</vt:lpstr>
      <vt:lpstr>PowerPoint Presentation</vt:lpstr>
      <vt:lpstr>PowerPoint Presentation</vt:lpstr>
      <vt:lpstr>Machine Learning</vt:lpstr>
      <vt:lpstr>Why Machine Learning?</vt:lpstr>
      <vt:lpstr>Types of ML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REVIEW-2</dc:title>
  <dc:creator>RAJU DAMERA</dc:creator>
  <cp:lastModifiedBy>RAJU DAMERA</cp:lastModifiedBy>
  <cp:revision>7</cp:revision>
  <dcterms:created xsi:type="dcterms:W3CDTF">2022-10-27T10:20:46Z</dcterms:created>
  <dcterms:modified xsi:type="dcterms:W3CDTF">2022-10-28T05:29:30Z</dcterms:modified>
</cp:coreProperties>
</file>