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96" r:id="rId5"/>
    <p:sldId id="297" r:id="rId6"/>
    <p:sldId id="298" r:id="rId7"/>
    <p:sldId id="299" r:id="rId8"/>
    <p:sldId id="300" r:id="rId9"/>
    <p:sldId id="306" r:id="rId10"/>
    <p:sldId id="307" r:id="rId11"/>
    <p:sldId id="301" r:id="rId12"/>
    <p:sldId id="302" r:id="rId13"/>
    <p:sldId id="303" r:id="rId14"/>
    <p:sldId id="308" r:id="rId15"/>
    <p:sldId id="309" r:id="rId16"/>
    <p:sldId id="310" r:id="rId17"/>
    <p:sldId id="312" r:id="rId18"/>
    <p:sldId id="313" r:id="rId19"/>
    <p:sldId id="31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F6A"/>
    <a:srgbClr val="6E6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2462096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78371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5838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578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963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52553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92690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372116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97551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09284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46738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5154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56982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89278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13340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79655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 name="object 12">
            <a:extLst>
              <a:ext uri="{FF2B5EF4-FFF2-40B4-BE49-F238E27FC236}">
                <a16:creationId xmlns:a16="http://schemas.microsoft.com/office/drawing/2014/main" id="{7268AC18-030E-44C3-8FCD-06A528FDB0F0}"/>
              </a:ext>
            </a:extLst>
          </p:cNvPr>
          <p:cNvPicPr/>
          <p:nvPr/>
        </p:nvPicPr>
        <p:blipFill>
          <a:blip r:embed="rId3" cstate="print"/>
          <a:stretch>
            <a:fillRect/>
          </a:stretch>
        </p:blipFill>
        <p:spPr>
          <a:xfrm>
            <a:off x="5181524" y="546211"/>
            <a:ext cx="1828951" cy="1812876"/>
          </a:xfrm>
          <a:prstGeom prst="rect">
            <a:avLst/>
          </a:prstGeom>
        </p:spPr>
      </p:pic>
      <p:sp>
        <p:nvSpPr>
          <p:cNvPr id="7" name="object 8">
            <a:extLst>
              <a:ext uri="{FF2B5EF4-FFF2-40B4-BE49-F238E27FC236}">
                <a16:creationId xmlns:a16="http://schemas.microsoft.com/office/drawing/2014/main" id="{D78CABD8-7DBD-407B-94ED-DC5A11AEFBE8}"/>
              </a:ext>
            </a:extLst>
          </p:cNvPr>
          <p:cNvSpPr txBox="1">
            <a:spLocks/>
          </p:cNvSpPr>
          <p:nvPr/>
        </p:nvSpPr>
        <p:spPr>
          <a:xfrm>
            <a:off x="1524000" y="4919058"/>
            <a:ext cx="9755177"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spc="-5" dirty="0">
                <a:solidFill>
                  <a:srgbClr val="000000"/>
                </a:solidFill>
                <a:latin typeface="Times New Roman"/>
                <a:cs typeface="Times New Roman"/>
              </a:rPr>
              <a:t>TK</a:t>
            </a:r>
            <a:r>
              <a:rPr lang="en-US" sz="2400" dirty="0">
                <a:solidFill>
                  <a:srgbClr val="000000"/>
                </a:solidFill>
                <a:latin typeface="Times New Roman"/>
                <a:cs typeface="Times New Roman"/>
              </a:rPr>
              <a:t>R</a:t>
            </a:r>
            <a:r>
              <a:rPr lang="en-US" sz="2400" spc="-5" dirty="0">
                <a:solidFill>
                  <a:srgbClr val="000000"/>
                </a:solidFill>
                <a:latin typeface="Times New Roman"/>
                <a:cs typeface="Times New Roman"/>
              </a:rPr>
              <a:t> COLLEG</a:t>
            </a:r>
            <a:r>
              <a:rPr lang="en-US" sz="2400" dirty="0">
                <a:solidFill>
                  <a:srgbClr val="000000"/>
                </a:solidFill>
                <a:latin typeface="Times New Roman"/>
                <a:cs typeface="Times New Roman"/>
              </a:rPr>
              <a:t>E</a:t>
            </a:r>
            <a:r>
              <a:rPr lang="en-US" sz="2400" spc="-5" dirty="0">
                <a:solidFill>
                  <a:srgbClr val="000000"/>
                </a:solidFill>
                <a:latin typeface="Times New Roman"/>
                <a:cs typeface="Times New Roman"/>
              </a:rPr>
              <a:t> O</a:t>
            </a:r>
            <a:r>
              <a:rPr lang="en-US" sz="2400" dirty="0">
                <a:solidFill>
                  <a:srgbClr val="000000"/>
                </a:solidFill>
                <a:latin typeface="Times New Roman"/>
                <a:cs typeface="Times New Roman"/>
              </a:rPr>
              <a:t>F</a:t>
            </a:r>
            <a:r>
              <a:rPr lang="en-US" sz="2400" spc="-65" dirty="0">
                <a:solidFill>
                  <a:srgbClr val="000000"/>
                </a:solidFill>
                <a:latin typeface="Times New Roman"/>
                <a:cs typeface="Times New Roman"/>
              </a:rPr>
              <a:t> </a:t>
            </a:r>
            <a:r>
              <a:rPr lang="en-US" sz="2400" spc="-5" dirty="0">
                <a:solidFill>
                  <a:srgbClr val="000000"/>
                </a:solidFill>
                <a:latin typeface="Times New Roman"/>
                <a:cs typeface="Times New Roman"/>
              </a:rPr>
              <a:t>ENGINEERIN</a:t>
            </a:r>
            <a:r>
              <a:rPr lang="en-US" sz="2400" dirty="0">
                <a:solidFill>
                  <a:srgbClr val="000000"/>
                </a:solidFill>
                <a:latin typeface="Times New Roman"/>
                <a:cs typeface="Times New Roman"/>
              </a:rPr>
              <a:t>G</a:t>
            </a:r>
            <a:r>
              <a:rPr lang="en-US" sz="2400" spc="-100" dirty="0">
                <a:solidFill>
                  <a:srgbClr val="000000"/>
                </a:solidFill>
                <a:latin typeface="Times New Roman"/>
                <a:cs typeface="Times New Roman"/>
              </a:rPr>
              <a:t> </a:t>
            </a:r>
            <a:r>
              <a:rPr lang="en-US" sz="2400" spc="-5" dirty="0">
                <a:solidFill>
                  <a:srgbClr val="000000"/>
                </a:solidFill>
                <a:latin typeface="Times New Roman"/>
                <a:cs typeface="Times New Roman"/>
              </a:rPr>
              <a:t>AN</a:t>
            </a:r>
            <a:r>
              <a:rPr lang="en-US" sz="2400" dirty="0">
                <a:solidFill>
                  <a:srgbClr val="000000"/>
                </a:solidFill>
                <a:latin typeface="Times New Roman"/>
                <a:cs typeface="Times New Roman"/>
              </a:rPr>
              <a:t>D</a:t>
            </a:r>
            <a:r>
              <a:rPr lang="en-US" sz="2400" spc="-35" dirty="0">
                <a:solidFill>
                  <a:srgbClr val="000000"/>
                </a:solidFill>
                <a:latin typeface="Times New Roman"/>
                <a:cs typeface="Times New Roman"/>
              </a:rPr>
              <a:t> </a:t>
            </a:r>
            <a:r>
              <a:rPr lang="en-US" sz="2400" spc="-5" dirty="0">
                <a:solidFill>
                  <a:srgbClr val="000000"/>
                </a:solidFill>
                <a:latin typeface="Times New Roman"/>
                <a:cs typeface="Times New Roman"/>
              </a:rPr>
              <a:t>TECHNOLOGY</a:t>
            </a:r>
            <a:endParaRPr lang="en-US" sz="2400" dirty="0">
              <a:latin typeface="Times New Roman"/>
              <a:cs typeface="Times New Roman"/>
            </a:endParaRPr>
          </a:p>
        </p:txBody>
      </p:sp>
      <p:sp>
        <p:nvSpPr>
          <p:cNvPr id="8" name="object 9">
            <a:extLst>
              <a:ext uri="{FF2B5EF4-FFF2-40B4-BE49-F238E27FC236}">
                <a16:creationId xmlns:a16="http://schemas.microsoft.com/office/drawing/2014/main" id="{63614ACA-C5EF-40D8-8453-11BAB3279E3F}"/>
              </a:ext>
            </a:extLst>
          </p:cNvPr>
          <p:cNvSpPr txBox="1"/>
          <p:nvPr/>
        </p:nvSpPr>
        <p:spPr>
          <a:xfrm>
            <a:off x="3835400" y="5385615"/>
            <a:ext cx="4521200" cy="769620"/>
          </a:xfrm>
          <a:prstGeom prst="rect">
            <a:avLst/>
          </a:prstGeom>
        </p:spPr>
        <p:txBody>
          <a:bodyPr vert="horz" wrap="square" lIns="0" tIns="12700" rIns="0" bIns="0" rtlCol="0">
            <a:spAutoFit/>
          </a:bodyPr>
          <a:lstStyle/>
          <a:p>
            <a:pPr algn="ctr">
              <a:lnSpc>
                <a:spcPts val="1795"/>
              </a:lnSpc>
              <a:spcBef>
                <a:spcPts val="100"/>
              </a:spcBef>
            </a:pPr>
            <a:r>
              <a:rPr sz="1500" dirty="0">
                <a:latin typeface="Times New Roman"/>
                <a:cs typeface="Times New Roman"/>
              </a:rPr>
              <a:t>(Autonomous,</a:t>
            </a:r>
            <a:r>
              <a:rPr sz="1500" spc="-85" dirty="0">
                <a:latin typeface="Times New Roman"/>
                <a:cs typeface="Times New Roman"/>
              </a:rPr>
              <a:t> </a:t>
            </a:r>
            <a:r>
              <a:rPr sz="1500" spc="-5" dirty="0">
                <a:latin typeface="Times New Roman"/>
                <a:cs typeface="Times New Roman"/>
              </a:rPr>
              <a:t>Accredite</a:t>
            </a:r>
            <a:r>
              <a:rPr sz="1500" dirty="0">
                <a:latin typeface="Times New Roman"/>
                <a:cs typeface="Times New Roman"/>
              </a:rPr>
              <a:t>d</a:t>
            </a:r>
            <a:r>
              <a:rPr sz="1500" spc="-5" dirty="0">
                <a:latin typeface="Times New Roman"/>
                <a:cs typeface="Times New Roman"/>
              </a:rPr>
              <a:t> </a:t>
            </a:r>
            <a:r>
              <a:rPr sz="1500" dirty="0">
                <a:latin typeface="Times New Roman"/>
                <a:cs typeface="Times New Roman"/>
              </a:rPr>
              <a:t>by </a:t>
            </a:r>
            <a:r>
              <a:rPr sz="1500" spc="-5" dirty="0">
                <a:latin typeface="Times New Roman"/>
                <a:cs typeface="Times New Roman"/>
              </a:rPr>
              <a:t>NAA</a:t>
            </a:r>
            <a:r>
              <a:rPr sz="1500" dirty="0">
                <a:latin typeface="Times New Roman"/>
                <a:cs typeface="Times New Roman"/>
              </a:rPr>
              <a:t>C</a:t>
            </a:r>
            <a:r>
              <a:rPr sz="1500" spc="-5" dirty="0">
                <a:latin typeface="Times New Roman"/>
                <a:cs typeface="Times New Roman"/>
              </a:rPr>
              <a:t> wit</a:t>
            </a:r>
            <a:r>
              <a:rPr sz="1500" dirty="0">
                <a:latin typeface="Times New Roman"/>
                <a:cs typeface="Times New Roman"/>
              </a:rPr>
              <a:t>h</a:t>
            </a:r>
            <a:r>
              <a:rPr sz="1500" spc="-5" dirty="0">
                <a:latin typeface="Times New Roman"/>
                <a:cs typeface="Times New Roman"/>
              </a:rPr>
              <a:t> </a:t>
            </a:r>
            <a:r>
              <a:rPr sz="1500" dirty="0">
                <a:latin typeface="Times New Roman"/>
                <a:cs typeface="Times New Roman"/>
              </a:rPr>
              <a:t>‘</a:t>
            </a:r>
            <a:r>
              <a:rPr sz="1500" spc="-165" dirty="0">
                <a:latin typeface="Times New Roman"/>
                <a:cs typeface="Times New Roman"/>
              </a:rPr>
              <a:t>A</a:t>
            </a:r>
            <a:r>
              <a:rPr sz="1500" dirty="0">
                <a:latin typeface="Times New Roman"/>
                <a:cs typeface="Times New Roman"/>
              </a:rPr>
              <a:t>’</a:t>
            </a:r>
            <a:r>
              <a:rPr sz="1500" spc="-114" dirty="0">
                <a:latin typeface="Times New Roman"/>
                <a:cs typeface="Times New Roman"/>
              </a:rPr>
              <a:t> </a:t>
            </a:r>
            <a:r>
              <a:rPr sz="1500" spc="-5" dirty="0">
                <a:latin typeface="Times New Roman"/>
                <a:cs typeface="Times New Roman"/>
              </a:rPr>
              <a:t>Grade)</a:t>
            </a:r>
            <a:endParaRPr sz="1500" dirty="0">
              <a:latin typeface="Times New Roman"/>
              <a:cs typeface="Times New Roman"/>
            </a:endParaRPr>
          </a:p>
          <a:p>
            <a:pPr algn="ctr">
              <a:lnSpc>
                <a:spcPts val="2030"/>
              </a:lnSpc>
            </a:pPr>
            <a:r>
              <a:rPr sz="1700" b="1" spc="-5" dirty="0">
                <a:latin typeface="Times New Roman"/>
                <a:cs typeface="Times New Roman"/>
              </a:rPr>
              <a:t>Department</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spc="-5" dirty="0">
                <a:latin typeface="Times New Roman"/>
                <a:cs typeface="Times New Roman"/>
              </a:rPr>
              <a:t>Computer</a:t>
            </a:r>
            <a:r>
              <a:rPr sz="1700" b="1" spc="-50" dirty="0">
                <a:latin typeface="Times New Roman"/>
                <a:cs typeface="Times New Roman"/>
              </a:rPr>
              <a:t> </a:t>
            </a:r>
            <a:r>
              <a:rPr sz="1700" b="1" spc="-5" dirty="0">
                <a:latin typeface="Times New Roman"/>
                <a:cs typeface="Times New Roman"/>
              </a:rPr>
              <a:t>Science</a:t>
            </a:r>
            <a:r>
              <a:rPr sz="1700" b="1" spc="-20" dirty="0">
                <a:latin typeface="Times New Roman"/>
                <a:cs typeface="Times New Roman"/>
              </a:rPr>
              <a:t> </a:t>
            </a:r>
            <a:r>
              <a:rPr sz="1700" b="1" dirty="0">
                <a:latin typeface="Times New Roman"/>
                <a:cs typeface="Times New Roman"/>
              </a:rPr>
              <a:t>&amp;</a:t>
            </a:r>
            <a:r>
              <a:rPr sz="1700" b="1" spc="-15" dirty="0">
                <a:latin typeface="Times New Roman"/>
                <a:cs typeface="Times New Roman"/>
              </a:rPr>
              <a:t> </a:t>
            </a:r>
            <a:r>
              <a:rPr sz="1700" b="1" spc="-5" dirty="0">
                <a:latin typeface="Times New Roman"/>
                <a:cs typeface="Times New Roman"/>
              </a:rPr>
              <a:t>Engineering</a:t>
            </a:r>
            <a:endParaRPr sz="1700" dirty="0">
              <a:latin typeface="Times New Roman"/>
              <a:cs typeface="Times New Roman"/>
            </a:endParaRPr>
          </a:p>
          <a:p>
            <a:pPr marL="1022350">
              <a:lnSpc>
                <a:spcPts val="2035"/>
              </a:lnSpc>
            </a:pPr>
            <a:r>
              <a:rPr sz="1700" b="1" spc="-5" dirty="0">
                <a:latin typeface="Times New Roman"/>
                <a:cs typeface="Times New Roman"/>
              </a:rPr>
              <a:t>B</a:t>
            </a:r>
            <a:r>
              <a:rPr sz="1700" b="1" dirty="0">
                <a:latin typeface="Times New Roman"/>
                <a:cs typeface="Times New Roman"/>
              </a:rPr>
              <a:t>.</a:t>
            </a:r>
            <a:r>
              <a:rPr sz="1700" b="1" spc="-35" dirty="0">
                <a:latin typeface="Times New Roman"/>
                <a:cs typeface="Times New Roman"/>
              </a:rPr>
              <a:t> </a:t>
            </a:r>
            <a:r>
              <a:rPr sz="1700" b="1" spc="-160" dirty="0">
                <a:latin typeface="Times New Roman"/>
                <a:cs typeface="Times New Roman"/>
              </a:rPr>
              <a:t>T</a:t>
            </a:r>
            <a:r>
              <a:rPr sz="1700" b="1" spc="-5" dirty="0">
                <a:latin typeface="Times New Roman"/>
                <a:cs typeface="Times New Roman"/>
              </a:rPr>
              <a:t>ec</a:t>
            </a:r>
            <a:r>
              <a:rPr sz="1700" b="1" dirty="0">
                <a:latin typeface="Times New Roman"/>
                <a:cs typeface="Times New Roman"/>
              </a:rPr>
              <a:t>h</a:t>
            </a:r>
            <a:r>
              <a:rPr sz="1700" b="1" spc="-5" dirty="0">
                <a:latin typeface="Times New Roman"/>
                <a:cs typeface="Times New Roman"/>
              </a:rPr>
              <a:t> I</a:t>
            </a:r>
            <a:r>
              <a:rPr sz="1700" b="1" dirty="0">
                <a:latin typeface="Times New Roman"/>
                <a:cs typeface="Times New Roman"/>
              </a:rPr>
              <a:t>V</a:t>
            </a:r>
            <a:r>
              <a:rPr sz="1700" b="1" spc="-95" dirty="0">
                <a:latin typeface="Times New Roman"/>
                <a:cs typeface="Times New Roman"/>
              </a:rPr>
              <a:t> </a:t>
            </a:r>
            <a:r>
              <a:rPr sz="1700" b="1" spc="-190" dirty="0">
                <a:latin typeface="Times New Roman"/>
                <a:cs typeface="Times New Roman"/>
              </a:rPr>
              <a:t>Y</a:t>
            </a:r>
            <a:r>
              <a:rPr sz="1700" b="1" spc="-5" dirty="0">
                <a:latin typeface="Times New Roman"/>
                <a:cs typeface="Times New Roman"/>
              </a:rPr>
              <a:t>ea</a:t>
            </a:r>
            <a:r>
              <a:rPr sz="1700" b="1" dirty="0">
                <a:latin typeface="Times New Roman"/>
                <a:cs typeface="Times New Roman"/>
              </a:rPr>
              <a:t>r</a:t>
            </a:r>
            <a:r>
              <a:rPr sz="1700" b="1" spc="-35" dirty="0">
                <a:latin typeface="Times New Roman"/>
                <a:cs typeface="Times New Roman"/>
              </a:rPr>
              <a:t> </a:t>
            </a:r>
            <a:r>
              <a:rPr sz="1700" b="1" dirty="0">
                <a:latin typeface="Times New Roman"/>
                <a:cs typeface="Times New Roman"/>
              </a:rPr>
              <a:t>I</a:t>
            </a:r>
            <a:r>
              <a:rPr sz="1700" b="1" spc="-5" dirty="0">
                <a:latin typeface="Times New Roman"/>
                <a:cs typeface="Times New Roman"/>
              </a:rPr>
              <a:t> Semester</a:t>
            </a:r>
            <a:endParaRPr sz="1700" dirty="0">
              <a:latin typeface="Times New Roman"/>
              <a:cs typeface="Times New Roman"/>
            </a:endParaRPr>
          </a:p>
        </p:txBody>
      </p:sp>
      <p:sp>
        <p:nvSpPr>
          <p:cNvPr id="3" name="TextBox 2">
            <a:extLst>
              <a:ext uri="{FF2B5EF4-FFF2-40B4-BE49-F238E27FC236}">
                <a16:creationId xmlns:a16="http://schemas.microsoft.com/office/drawing/2014/main" id="{4535013E-F6A5-4C9F-B06B-FD556532E475}"/>
              </a:ext>
            </a:extLst>
          </p:cNvPr>
          <p:cNvSpPr txBox="1"/>
          <p:nvPr/>
        </p:nvSpPr>
        <p:spPr>
          <a:xfrm>
            <a:off x="1565079" y="2824783"/>
            <a:ext cx="906184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PART A</a:t>
            </a:r>
          </a:p>
          <a:p>
            <a:pPr algn="ctr"/>
            <a:r>
              <a:rPr lang="en-US" sz="4400" dirty="0">
                <a:latin typeface="Times New Roman" panose="02020603050405020304" pitchFamily="18" charset="0"/>
                <a:cs typeface="Times New Roman" panose="02020603050405020304" pitchFamily="18" charset="0"/>
              </a:rPr>
              <a:t>REVIEW 4</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6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17958"/>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190202" y="594049"/>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1</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3600989391"/>
              </p:ext>
            </p:extLst>
          </p:nvPr>
        </p:nvGraphicFramePr>
        <p:xfrm>
          <a:off x="824753" y="1335741"/>
          <a:ext cx="10572443" cy="4752521"/>
        </p:xfrm>
        <a:graphic>
          <a:graphicData uri="http://schemas.openxmlformats.org/drawingml/2006/table">
            <a:tbl>
              <a:tblPr firstRow="1" bandRow="1">
                <a:tableStyleId>{2D5ABB26-0587-4C30-8999-92F81FD0307C}</a:tableStyleId>
              </a:tblPr>
              <a:tblGrid>
                <a:gridCol w="2512887">
                  <a:extLst>
                    <a:ext uri="{9D8B030D-6E8A-4147-A177-3AD203B41FA5}">
                      <a16:colId xmlns:a16="http://schemas.microsoft.com/office/drawing/2014/main" val="20000"/>
                    </a:ext>
                  </a:extLst>
                </a:gridCol>
                <a:gridCol w="8059556">
                  <a:extLst>
                    <a:ext uri="{9D8B030D-6E8A-4147-A177-3AD203B41FA5}">
                      <a16:colId xmlns:a16="http://schemas.microsoft.com/office/drawing/2014/main" val="20001"/>
                    </a:ext>
                  </a:extLst>
                </a:gridCol>
              </a:tblGrid>
              <a:tr h="1159972">
                <a:tc>
                  <a:txBody>
                    <a:bodyPr/>
                    <a:lstStyle/>
                    <a:p>
                      <a:pPr marL="85725">
                        <a:lnSpc>
                          <a:spcPct val="100000"/>
                        </a:lnSpc>
                        <a:spcBef>
                          <a:spcPts val="600"/>
                        </a:spcBef>
                      </a:pPr>
                      <a:r>
                        <a:rPr sz="1800" b="1" spc="-5" dirty="0">
                          <a:latin typeface="Times New Roman"/>
                          <a:cs typeface="Times New Roman"/>
                        </a:rPr>
                        <a:t>Merits</a:t>
                      </a:r>
                      <a:endParaRPr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spc="-5" dirty="0">
                          <a:latin typeface="Times New Roman"/>
                          <a:cs typeface="Times New Roman"/>
                        </a:rPr>
                        <a:t>Used different techniques and achieved the accuracy of 95.5</a:t>
                      </a:r>
                      <a:endParaRPr sz="1600" dirty="0">
                        <a:latin typeface="Times New Roman"/>
                        <a:cs typeface="Times New Roman"/>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701389">
                <a:tc>
                  <a:txBody>
                    <a:bodyPr/>
                    <a:lstStyle/>
                    <a:p>
                      <a:pPr marL="85725">
                        <a:lnSpc>
                          <a:spcPct val="100000"/>
                        </a:lnSpc>
                        <a:spcBef>
                          <a:spcPts val="600"/>
                        </a:spcBef>
                      </a:pPr>
                      <a:r>
                        <a:rPr sz="1800" b="1" spc="-5" dirty="0">
                          <a:latin typeface="Times New Roman"/>
                          <a:cs typeface="Times New Roman"/>
                        </a:rPr>
                        <a:t>Demerits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177165" indent="-285750">
                        <a:lnSpc>
                          <a:spcPct val="100000"/>
                        </a:lnSpc>
                        <a:spcBef>
                          <a:spcPts val="610"/>
                        </a:spcBef>
                        <a:buFont typeface="Arial" panose="020B0604020202020204" pitchFamily="34" charset="0"/>
                        <a:buChar char="•"/>
                      </a:pPr>
                      <a:r>
                        <a:rPr lang="en-US" sz="1600" dirty="0">
                          <a:latin typeface="Times New Roman"/>
                          <a:cs typeface="Times New Roman"/>
                        </a:rPr>
                        <a:t>Considered few records of data (</a:t>
                      </a:r>
                      <a:r>
                        <a:rPr lang="en-US" sz="1600" dirty="0" err="1">
                          <a:latin typeface="Times New Roman"/>
                          <a:cs typeface="Times New Roman"/>
                        </a:rPr>
                        <a:t>i.e</a:t>
                      </a:r>
                      <a:r>
                        <a:rPr lang="en-US" sz="1600" dirty="0">
                          <a:latin typeface="Times New Roman"/>
                          <a:cs typeface="Times New Roman"/>
                        </a:rPr>
                        <a:t>  records of 299 patients).</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91160">
                <a:tc>
                  <a:txBody>
                    <a:bodyPr/>
                    <a:lstStyle/>
                    <a:p>
                      <a:pPr marL="85725" marR="0" lvl="0" indent="0" algn="l" defTabSz="914400" rtl="0" eaLnBrk="1" fontAlgn="auto" latinLnBrk="0" hangingPunct="1">
                        <a:lnSpc>
                          <a:spcPct val="100000"/>
                        </a:lnSpc>
                        <a:spcBef>
                          <a:spcPts val="600"/>
                        </a:spcBef>
                        <a:spcAft>
                          <a:spcPts val="0"/>
                        </a:spcAft>
                        <a:buClrTx/>
                        <a:buSzTx/>
                        <a:buFontTx/>
                        <a:buNone/>
                        <a:tabLst/>
                        <a:defRPr/>
                      </a:pPr>
                      <a:r>
                        <a:rPr lang="en-US" sz="1800" b="1" spc="-5" dirty="0">
                          <a:latin typeface="Times New Roman"/>
                          <a:cs typeface="Times New Roman"/>
                        </a:rPr>
                        <a:t>C</a:t>
                      </a:r>
                      <a:r>
                        <a:rPr lang="en-IN" sz="1800" b="1" spc="-5" dirty="0" err="1">
                          <a:latin typeface="Times New Roman"/>
                          <a:cs typeface="Times New Roman"/>
                        </a:rPr>
                        <a:t>onclusion</a:t>
                      </a:r>
                      <a:r>
                        <a:rPr lang="en-IN" sz="1800" b="1" spc="-5" dirty="0">
                          <a:latin typeface="Times New Roman"/>
                          <a:cs typeface="Times New Roman"/>
                        </a:rPr>
                        <a:t>-Future Scope</a:t>
                      </a:r>
                      <a:endParaRPr lang="en-IN"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a:cs typeface="Times New Roman"/>
                        </a:rPr>
                        <a:t>The data were pre-processed and then used in the model. K-nearest neighbor, Naïve Bayes, and random forest are the algorithms showing the best results in this model. </a:t>
                      </a:r>
                    </a:p>
                    <a:p>
                      <a:pPr marL="371475" indent="-285750">
                        <a:lnSpc>
                          <a:spcPct val="100000"/>
                        </a:lnSpc>
                        <a:spcBef>
                          <a:spcPts val="610"/>
                        </a:spcBef>
                        <a:buFont typeface="Arial" panose="020B0604020202020204" pitchFamily="34" charset="0"/>
                        <a:buChar char="•"/>
                      </a:pPr>
                      <a:r>
                        <a:rPr lang="en-US" sz="1600" dirty="0">
                          <a:latin typeface="Times New Roman"/>
                          <a:cs typeface="Times New Roman"/>
                        </a:rPr>
                        <a:t> We can further expand this research by incorporating other data mining techniques such as time series, clustering and association rules, support vector machines, and genetic algorithm.</a:t>
                      </a:r>
                      <a:endParaRPr sz="1600" dirty="0">
                        <a:latin typeface="Times New Roman"/>
                        <a:cs typeface="Times New Roman"/>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4263262548"/>
                  </a:ext>
                </a:extLst>
              </a:tr>
            </a:tbl>
          </a:graphicData>
        </a:graphic>
      </p:graphicFrame>
    </p:spTree>
    <p:extLst>
      <p:ext uri="{BB962C8B-B14F-4D97-AF65-F5344CB8AC3E}">
        <p14:creationId xmlns:p14="http://schemas.microsoft.com/office/powerpoint/2010/main" val="170377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187655"/>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322680" y="1523604"/>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2</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2193768417"/>
              </p:ext>
            </p:extLst>
          </p:nvPr>
        </p:nvGraphicFramePr>
        <p:xfrm>
          <a:off x="1524000" y="2175397"/>
          <a:ext cx="9004164" cy="3918158"/>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dirty="0">
                          <a:latin typeface="Times New Roman" panose="02020603050405020304" pitchFamily="18" charset="0"/>
                          <a:cs typeface="Times New Roman" panose="02020603050405020304" pitchFamily="18" charset="0"/>
                        </a:rPr>
                        <a:t>Heart disease prediction using supervised machine learning algorithms: Performance analysis and comparison </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spc="-5" dirty="0">
                          <a:latin typeface="Times New Roman"/>
                          <a:cs typeface="Times New Roman"/>
                        </a:rPr>
                        <a:t>ELSEVIER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dirty="0">
                          <a:latin typeface="Times New Roman"/>
                          <a:cs typeface="Times New Roman"/>
                        </a:rPr>
                        <a:t>2021</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US" dirty="0">
                          <a:latin typeface="Times New Roman" panose="02020603050405020304" pitchFamily="18" charset="0"/>
                          <a:cs typeface="Times New Roman" panose="02020603050405020304" pitchFamily="18" charset="0"/>
                        </a:rPr>
                        <a:t>Datasets collected from a UCI repository (namely Cleveland and Hungarian)</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877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4107815" y="789472"/>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2</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3572589837"/>
              </p:ext>
            </p:extLst>
          </p:nvPr>
        </p:nvGraphicFramePr>
        <p:xfrm>
          <a:off x="1749483" y="1328544"/>
          <a:ext cx="8466455" cy="4633103"/>
        </p:xfrm>
        <a:graphic>
          <a:graphicData uri="http://schemas.openxmlformats.org/drawingml/2006/table">
            <a:tbl>
              <a:tblPr firstRow="1" bandRow="1">
                <a:tableStyleId>{2D5ABB26-0587-4C30-8999-92F81FD0307C}</a:tableStyleId>
              </a:tblPr>
              <a:tblGrid>
                <a:gridCol w="2258060">
                  <a:extLst>
                    <a:ext uri="{9D8B030D-6E8A-4147-A177-3AD203B41FA5}">
                      <a16:colId xmlns:a16="http://schemas.microsoft.com/office/drawing/2014/main" val="20000"/>
                    </a:ext>
                  </a:extLst>
                </a:gridCol>
                <a:gridCol w="6208395">
                  <a:extLst>
                    <a:ext uri="{9D8B030D-6E8A-4147-A177-3AD203B41FA5}">
                      <a16:colId xmlns:a16="http://schemas.microsoft.com/office/drawing/2014/main" val="20001"/>
                    </a:ext>
                  </a:extLst>
                </a:gridCol>
              </a:tblGrid>
              <a:tr h="1585149">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a:latin typeface="Times New Roman"/>
                          <a:cs typeface="Times New Roman"/>
                        </a:rPr>
                        <a:t>Random Forest</a:t>
                      </a:r>
                    </a:p>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a:latin typeface="Times New Roman"/>
                          <a:cs typeface="Times New Roman"/>
                        </a:rPr>
                        <a:t>Neural Networks </a:t>
                      </a:r>
                    </a:p>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err="1">
                          <a:latin typeface="Times New Roman"/>
                          <a:cs typeface="Times New Roman"/>
                        </a:rPr>
                        <a:t>Navie</a:t>
                      </a:r>
                      <a:r>
                        <a:rPr lang="en-US" sz="1800" dirty="0">
                          <a:latin typeface="Times New Roman"/>
                          <a:cs typeface="Times New Roman"/>
                        </a:rPr>
                        <a:t> Bayes </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40699">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KNN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Decision tree</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AdaboostM1</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Logistic regression</a:t>
                      </a:r>
                      <a:endParaRPr lang="en-US"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645874">
                <a:tc>
                  <a:txBody>
                    <a:bodyPr/>
                    <a:lstStyle/>
                    <a:p>
                      <a:pPr marL="85725">
                        <a:lnSpc>
                          <a:spcPct val="100000"/>
                        </a:lnSpc>
                        <a:spcBef>
                          <a:spcPts val="600"/>
                        </a:spcBef>
                      </a:pPr>
                      <a:r>
                        <a:rPr sz="1800" b="1" spc="-5" dirty="0">
                          <a:latin typeface="Times New Roman"/>
                          <a:cs typeface="Times New Roman"/>
                        </a:rPr>
                        <a:t>Methodology</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84455" indent="-285750" algn="just">
                        <a:lnSpc>
                          <a:spcPct val="100000"/>
                        </a:lnSpc>
                        <a:spcBef>
                          <a:spcPts val="610"/>
                        </a:spcBef>
                        <a:buFont typeface="Arial" panose="020B0604020202020204" pitchFamily="34" charset="0"/>
                        <a:buChar char="•"/>
                        <a:tabLst>
                          <a:tab pos="542925" algn="l"/>
                        </a:tabLst>
                      </a:pPr>
                      <a:r>
                        <a:rPr lang="en-IN" sz="1800" dirty="0">
                          <a:latin typeface="Times New Roman" panose="02020603050405020304" pitchFamily="18" charset="0"/>
                          <a:cs typeface="Times New Roman" panose="02020603050405020304" pitchFamily="18" charset="0"/>
                        </a:rPr>
                        <a:t>Data collection -&gt;Data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-&gt;Performance evaluation metrics-&gt;Supervised machine learning algorithms </a:t>
                      </a:r>
                      <a:endParaRPr sz="18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312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405353" y="1585931"/>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2</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1667421381"/>
              </p:ext>
            </p:extLst>
          </p:nvPr>
        </p:nvGraphicFramePr>
        <p:xfrm>
          <a:off x="971327" y="2139365"/>
          <a:ext cx="10398974" cy="2898234"/>
        </p:xfrm>
        <a:graphic>
          <a:graphicData uri="http://schemas.openxmlformats.org/drawingml/2006/table">
            <a:tbl>
              <a:tblPr firstRow="1" bandRow="1">
                <a:tableStyleId>{2D5ABB26-0587-4C30-8999-92F81FD0307C}</a:tableStyleId>
              </a:tblPr>
              <a:tblGrid>
                <a:gridCol w="2471656">
                  <a:extLst>
                    <a:ext uri="{9D8B030D-6E8A-4147-A177-3AD203B41FA5}">
                      <a16:colId xmlns:a16="http://schemas.microsoft.com/office/drawing/2014/main" val="20000"/>
                    </a:ext>
                  </a:extLst>
                </a:gridCol>
                <a:gridCol w="7927318">
                  <a:extLst>
                    <a:ext uri="{9D8B030D-6E8A-4147-A177-3AD203B41FA5}">
                      <a16:colId xmlns:a16="http://schemas.microsoft.com/office/drawing/2014/main" val="20001"/>
                    </a:ext>
                  </a:extLst>
                </a:gridCol>
              </a:tblGrid>
              <a:tr h="692508">
                <a:tc>
                  <a:txBody>
                    <a:bodyPr/>
                    <a:lstStyle/>
                    <a:p>
                      <a:pPr marL="85725">
                        <a:lnSpc>
                          <a:spcPct val="100000"/>
                        </a:lnSpc>
                        <a:spcBef>
                          <a:spcPts val="600"/>
                        </a:spcBef>
                      </a:pPr>
                      <a:r>
                        <a:rPr sz="1800" b="1" spc="-5" dirty="0">
                          <a:latin typeface="Times New Roman"/>
                          <a:cs typeface="Times New Roman"/>
                        </a:rPr>
                        <a:t>Merits</a:t>
                      </a:r>
                      <a:endParaRPr sz="180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0"/>
                        </a:spcBef>
                      </a:pPr>
                      <a:r>
                        <a:rPr lang="en-US" sz="1600" spc="-5" dirty="0">
                          <a:latin typeface="Times New Roman"/>
                          <a:cs typeface="Times New Roman"/>
                        </a:rPr>
                        <a:t>Used Replace Missing Values filter was applied to handle missing values and Inter- quartile Range (IQR), to detect outlier and extreme values at the phase of pre-processing.</a:t>
                      </a: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015736">
                <a:tc>
                  <a:txBody>
                    <a:bodyPr/>
                    <a:lstStyle/>
                    <a:p>
                      <a:pPr marL="85725">
                        <a:lnSpc>
                          <a:spcPct val="100000"/>
                        </a:lnSpc>
                        <a:spcBef>
                          <a:spcPts val="600"/>
                        </a:spcBef>
                      </a:pPr>
                      <a:r>
                        <a:rPr sz="1800" b="1" spc="-5" dirty="0">
                          <a:latin typeface="Times New Roman"/>
                          <a:cs typeface="Times New Roman"/>
                        </a:rPr>
                        <a:t>Demerits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77165">
                        <a:lnSpc>
                          <a:spcPct val="100000"/>
                        </a:lnSpc>
                        <a:spcBef>
                          <a:spcPts val="610"/>
                        </a:spcBef>
                      </a:pPr>
                      <a:r>
                        <a:rPr lang="en-IN" sz="1600" spc="-5" dirty="0">
                          <a:latin typeface="Times New Roman"/>
                          <a:cs typeface="Times New Roman"/>
                        </a:rPr>
                        <a:t>D</a:t>
                      </a:r>
                      <a:r>
                        <a:rPr lang="en-US" sz="1600" spc="-5" dirty="0">
                          <a:latin typeface="Times New Roman"/>
                          <a:cs typeface="Times New Roman"/>
                        </a:rPr>
                        <a:t>ataset was not large enough to adequately address all issues and that further data and analysis is </a:t>
                      </a:r>
                      <a:r>
                        <a:rPr lang="en-IN" sz="1600" spc="-5" dirty="0">
                          <a:latin typeface="Times New Roman"/>
                          <a:cs typeface="Times New Roman"/>
                        </a:rPr>
                        <a:t>needed.</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677893">
                <a:tc>
                  <a:txBody>
                    <a:bodyPr/>
                    <a:lstStyle/>
                    <a:p>
                      <a:pPr marL="85725">
                        <a:lnSpc>
                          <a:spcPct val="100000"/>
                        </a:lnSpc>
                        <a:spcBef>
                          <a:spcPts val="600"/>
                        </a:spcBef>
                      </a:pPr>
                      <a:r>
                        <a:rPr lang="en-IN" sz="1800" b="1" spc="-10" dirty="0">
                          <a:latin typeface="Times New Roman"/>
                          <a:cs typeface="Times New Roman"/>
                        </a:rPr>
                        <a:t>Conclusion</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used a heart disease dataset to test the utility of ML approaches to heart disease prediction, finding that three classification algorithms KNN, RF and DT</a:t>
                      </a:r>
                    </a:p>
                    <a:p>
                      <a:pPr marL="371475" indent="-285750">
                        <a:lnSpc>
                          <a:spcPct val="100000"/>
                        </a:lnSpc>
                        <a:spcBef>
                          <a:spcPts val="61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an early stage of using ML approaches but suggests that it could prove the accuracy in earlie</a:t>
                      </a:r>
                      <a:r>
                        <a:rPr lang="en-US" sz="1600" dirty="0"/>
                        <a:t>r</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064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338810" y="1726072"/>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3</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3464245369"/>
              </p:ext>
            </p:extLst>
          </p:nvPr>
        </p:nvGraphicFramePr>
        <p:xfrm>
          <a:off x="1593918" y="2327797"/>
          <a:ext cx="9004164" cy="3898851"/>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dirty="0">
                          <a:latin typeface="Times New Roman" panose="02020603050405020304" pitchFamily="18" charset="0"/>
                          <a:cs typeface="Times New Roman" panose="02020603050405020304" pitchFamily="18" charset="0"/>
                        </a:rPr>
                        <a:t>Heart Disease Prediction Using Machine Learning Algorithms</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IN" dirty="0">
                          <a:latin typeface="Times New Roman" panose="02020603050405020304" pitchFamily="18" charset="0"/>
                          <a:cs typeface="Times New Roman" panose="02020603050405020304" pitchFamily="18" charset="0"/>
                        </a:rPr>
                        <a:t>ICE3</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IN"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IN" dirty="0">
                          <a:latin typeface="Times New Roman" panose="02020603050405020304" pitchFamily="18" charset="0"/>
                          <a:ea typeface="Tahoma" panose="020B0604030504040204" pitchFamily="34" charset="0"/>
                          <a:cs typeface="Times New Roman" panose="02020603050405020304" pitchFamily="18" charset="0"/>
                        </a:rPr>
                        <a:t>UCI repository dataset </a:t>
                      </a:r>
                    </a:p>
                    <a:p>
                      <a:pPr marL="85090" marR="81280" algn="just">
                        <a:lnSpc>
                          <a:spcPct val="100000"/>
                        </a:lnSpc>
                        <a:spcBef>
                          <a:spcPts val="600"/>
                        </a:spcBef>
                      </a:pPr>
                      <a:r>
                        <a:rPr lang="en-IN" sz="1800" dirty="0">
                          <a:latin typeface="Times New Roman"/>
                          <a:cs typeface="Times New Roman"/>
                        </a:rPr>
                        <a:t>14 attributes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22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314951"/>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3879879" y="1515176"/>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3</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1839644846"/>
              </p:ext>
            </p:extLst>
          </p:nvPr>
        </p:nvGraphicFramePr>
        <p:xfrm>
          <a:off x="1634837" y="2026817"/>
          <a:ext cx="8466455" cy="3271821"/>
        </p:xfrm>
        <a:graphic>
          <a:graphicData uri="http://schemas.openxmlformats.org/drawingml/2006/table">
            <a:tbl>
              <a:tblPr firstRow="1" bandRow="1">
                <a:tableStyleId>{2D5ABB26-0587-4C30-8999-92F81FD0307C}</a:tableStyleId>
              </a:tblPr>
              <a:tblGrid>
                <a:gridCol w="2258060">
                  <a:extLst>
                    <a:ext uri="{9D8B030D-6E8A-4147-A177-3AD203B41FA5}">
                      <a16:colId xmlns:a16="http://schemas.microsoft.com/office/drawing/2014/main" val="20000"/>
                    </a:ext>
                  </a:extLst>
                </a:gridCol>
                <a:gridCol w="6208395">
                  <a:extLst>
                    <a:ext uri="{9D8B030D-6E8A-4147-A177-3AD203B41FA5}">
                      <a16:colId xmlns:a16="http://schemas.microsoft.com/office/drawing/2014/main" val="20001"/>
                    </a:ext>
                  </a:extLst>
                </a:gridCol>
              </a:tblGrid>
              <a:tr h="1078855">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a:latin typeface="Times New Roman"/>
                          <a:cs typeface="Times New Roman"/>
                        </a:rPr>
                        <a:t>MLP(multi layer perceptron)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a:latin typeface="Times New Roman"/>
                          <a:cs typeface="Times New Roman"/>
                        </a:rPr>
                        <a:t>KNN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err="1">
                          <a:latin typeface="Times New Roman"/>
                          <a:cs typeface="Times New Roman"/>
                        </a:rPr>
                        <a:t>Navie</a:t>
                      </a:r>
                      <a:r>
                        <a:rPr lang="en-IN" sz="1800" spc="-5" dirty="0">
                          <a:latin typeface="Times New Roman"/>
                          <a:cs typeface="Times New Roman"/>
                        </a:rPr>
                        <a:t> Bayes</a:t>
                      </a: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1078855">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Linear regression</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 Vector Machine</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Decision tree</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K-nearest Neighbour</a:t>
                      </a:r>
                      <a:endParaRPr lang="en-IN" sz="1800" spc="-5"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90886">
                <a:tc>
                  <a:txBody>
                    <a:bodyPr/>
                    <a:lstStyle/>
                    <a:p>
                      <a:pPr marL="85725">
                        <a:lnSpc>
                          <a:spcPct val="100000"/>
                        </a:lnSpc>
                        <a:spcBef>
                          <a:spcPts val="600"/>
                        </a:spcBef>
                      </a:pPr>
                      <a:r>
                        <a:rPr sz="1800" b="1" spc="-5" dirty="0">
                          <a:latin typeface="Times New Roman"/>
                          <a:cs typeface="Times New Roman"/>
                        </a:rPr>
                        <a:t>Methodology</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84455" indent="-285750" algn="l">
                        <a:lnSpc>
                          <a:spcPct val="100000"/>
                        </a:lnSpc>
                        <a:spcBef>
                          <a:spcPts val="610"/>
                        </a:spcBef>
                        <a:buFont typeface="Arial" panose="020B0604020202020204" pitchFamily="34" charset="0"/>
                        <a:buChar char="•"/>
                        <a:tabLst>
                          <a:tab pos="542925" algn="l"/>
                        </a:tabLst>
                      </a:pPr>
                      <a:r>
                        <a:rPr lang="en-US" sz="1600" spc="-5" dirty="0">
                          <a:latin typeface="Times New Roman"/>
                          <a:cs typeface="Times New Roman"/>
                        </a:rPr>
                        <a:t>DATA COLLECTION-&gt;ATTRIBUTE SELECTION-&gt;PRE PROCESSING OF DATA-&gt; DATA BALANCING-&gt;PREDICTION</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0808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106972"/>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609986" y="1816005"/>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3</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3220628662"/>
              </p:ext>
            </p:extLst>
          </p:nvPr>
        </p:nvGraphicFramePr>
        <p:xfrm>
          <a:off x="609600" y="2167383"/>
          <a:ext cx="11032555" cy="3841377"/>
        </p:xfrm>
        <a:graphic>
          <a:graphicData uri="http://schemas.openxmlformats.org/drawingml/2006/table">
            <a:tbl>
              <a:tblPr firstRow="1" bandRow="1">
                <a:tableStyleId>{2D5ABB26-0587-4C30-8999-92F81FD0307C}</a:tableStyleId>
              </a:tblPr>
              <a:tblGrid>
                <a:gridCol w="2622247">
                  <a:extLst>
                    <a:ext uri="{9D8B030D-6E8A-4147-A177-3AD203B41FA5}">
                      <a16:colId xmlns:a16="http://schemas.microsoft.com/office/drawing/2014/main" val="20000"/>
                    </a:ext>
                  </a:extLst>
                </a:gridCol>
                <a:gridCol w="8410308">
                  <a:extLst>
                    <a:ext uri="{9D8B030D-6E8A-4147-A177-3AD203B41FA5}">
                      <a16:colId xmlns:a16="http://schemas.microsoft.com/office/drawing/2014/main" val="20001"/>
                    </a:ext>
                  </a:extLst>
                </a:gridCol>
              </a:tblGrid>
              <a:tr h="1182307">
                <a:tc>
                  <a:txBody>
                    <a:bodyPr/>
                    <a:lstStyle/>
                    <a:p>
                      <a:pPr marL="85725">
                        <a:lnSpc>
                          <a:spcPct val="100000"/>
                        </a:lnSpc>
                        <a:spcBef>
                          <a:spcPts val="600"/>
                        </a:spcBef>
                      </a:pPr>
                      <a:r>
                        <a:rPr sz="1800" b="1" spc="-5" dirty="0">
                          <a:latin typeface="Times New Roman"/>
                          <a:cs typeface="Times New Roman"/>
                        </a:rPr>
                        <a:t>Merits</a:t>
                      </a:r>
                      <a:endParaRPr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of the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much efficient as compare to other algorithms.</a:t>
                      </a:r>
                      <a:endParaRPr sz="1600" dirty="0">
                        <a:latin typeface="Times New Roman" panose="02020603050405020304" pitchFamily="18" charset="0"/>
                        <a:cs typeface="Times New Roman" panose="02020603050405020304" pitchFamily="18" charset="0"/>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480175">
                <a:tc>
                  <a:txBody>
                    <a:bodyPr/>
                    <a:lstStyle/>
                    <a:p>
                      <a:pPr marL="85725">
                        <a:lnSpc>
                          <a:spcPct val="100000"/>
                        </a:lnSpc>
                        <a:spcBef>
                          <a:spcPts val="600"/>
                        </a:spcBef>
                      </a:pPr>
                      <a:r>
                        <a:rPr sz="1800" b="1" spc="-5" dirty="0">
                          <a:latin typeface="Times New Roman"/>
                          <a:cs typeface="Times New Roman"/>
                        </a:rPr>
                        <a:t>Demerits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17716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is low when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used with high variance and low biasness.</a:t>
                      </a:r>
                      <a:endParaRPr sz="16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178895">
                <a:tc>
                  <a:txBody>
                    <a:bodyPr/>
                    <a:lstStyle/>
                    <a:p>
                      <a:pPr marL="85725">
                        <a:lnSpc>
                          <a:spcPct val="100000"/>
                        </a:lnSpc>
                        <a:spcBef>
                          <a:spcPts val="600"/>
                        </a:spcBef>
                      </a:pPr>
                      <a:r>
                        <a:rPr lang="en-IN" sz="1800" b="1" spc="-10" dirty="0">
                          <a:latin typeface="Times New Roman"/>
                          <a:cs typeface="Times New Roman"/>
                        </a:rPr>
                        <a:t>Conclusion-Future</a:t>
                      </a:r>
                      <a:r>
                        <a:rPr lang="en-IN" sz="1800" b="1" spc="-25" dirty="0">
                          <a:latin typeface="Times New Roman"/>
                          <a:cs typeface="Times New Roman"/>
                        </a:rPr>
                        <a:t> </a:t>
                      </a:r>
                      <a:r>
                        <a:rPr lang="en-IN" sz="1800" b="1" spc="-5" dirty="0">
                          <a:latin typeface="Times New Roman"/>
                          <a:cs typeface="Times New Roman"/>
                        </a:rPr>
                        <a:t>scope</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conclude that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best among them with 87% accuracy and the comparison </a:t>
                      </a:r>
                    </a:p>
                    <a:p>
                      <a:pPr marL="85725">
                        <a:lnSpc>
                          <a:spcPct val="100000"/>
                        </a:lnSpc>
                        <a:spcBef>
                          <a:spcPts val="610"/>
                        </a:spcBef>
                      </a:pPr>
                      <a:r>
                        <a:rPr lang="en-US" sz="1600" dirty="0">
                          <a:latin typeface="Times New Roman" panose="02020603050405020304" pitchFamily="18" charset="0"/>
                          <a:cs typeface="Times New Roman" panose="02020603050405020304" pitchFamily="18" charset="0"/>
                        </a:rPr>
                        <a:t>For the Future Scope more machine learning approach will be used for best analysis of the heart diseases and for earlier prediction of diseases so that the rate of the death cases can be minimized by the awareness about the diseases. </a:t>
                      </a:r>
                      <a:endParaRPr sz="16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2877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D7D62C11-78CE-4CCB-958F-BC155590370B}"/>
              </a:ext>
            </a:extLst>
          </p:cNvPr>
          <p:cNvSpPr txBox="1"/>
          <p:nvPr/>
        </p:nvSpPr>
        <p:spPr>
          <a:xfrm>
            <a:off x="2749899" y="2532185"/>
            <a:ext cx="6692202"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4B85A6BC-3131-40CA-B011-6F01874A47D3}"/>
              </a:ext>
            </a:extLst>
          </p:cNvPr>
          <p:cNvSpPr/>
          <p:nvPr/>
        </p:nvSpPr>
        <p:spPr>
          <a:xfrm>
            <a:off x="2937468" y="1659285"/>
            <a:ext cx="6317064"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PROJECT GUIDE:</a:t>
            </a:r>
          </a:p>
          <a:p>
            <a:r>
              <a:rPr lang="en-US" sz="3200" dirty="0">
                <a:latin typeface="Times New Roman" panose="02020603050405020304" pitchFamily="18" charset="0"/>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cs typeface="Times New Roman" panose="02020603050405020304" pitchFamily="18" charset="0"/>
              </a:rPr>
              <a:t>Dr. Ch. B N Lakshmi</a:t>
            </a:r>
          </a:p>
          <a:p>
            <a:r>
              <a:rPr lang="en-US" sz="3200" dirty="0">
                <a:latin typeface="Times New Roman" panose="02020603050405020304" pitchFamily="18" charset="0"/>
                <a:cs typeface="Times New Roman" panose="02020603050405020304" pitchFamily="18" charset="0"/>
              </a:rPr>
              <a:t>TEAM DETAILS:</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19K91A0505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Afsha</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19K91A0506             A Vignesh</a:t>
            </a: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19K91A0549             Ch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Srijan</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19K91A0555             D Raju</a:t>
            </a:r>
          </a:p>
        </p:txBody>
      </p:sp>
    </p:spTree>
    <p:extLst>
      <p:ext uri="{BB962C8B-B14F-4D97-AF65-F5344CB8AC3E}">
        <p14:creationId xmlns:p14="http://schemas.microsoft.com/office/powerpoint/2010/main" val="79150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4"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8">
            <a:extLst>
              <a:ext uri="{FF2B5EF4-FFF2-40B4-BE49-F238E27FC236}">
                <a16:creationId xmlns:a16="http://schemas.microsoft.com/office/drawing/2014/main" id="{D8241607-8BC9-40F3-9C9A-3F198F8E2292}"/>
              </a:ext>
            </a:extLst>
          </p:cNvPr>
          <p:cNvSpPr txBox="1"/>
          <p:nvPr/>
        </p:nvSpPr>
        <p:spPr>
          <a:xfrm>
            <a:off x="1060255" y="5284050"/>
            <a:ext cx="1737995" cy="327660"/>
          </a:xfrm>
          <a:prstGeom prst="rect">
            <a:avLst/>
          </a:prstGeom>
        </p:spPr>
        <p:txBody>
          <a:bodyPr vert="horz" wrap="square" lIns="0" tIns="16510" rIns="0" bIns="0" rtlCol="0">
            <a:spAutoFit/>
          </a:bodyPr>
          <a:lstStyle/>
          <a:p>
            <a:pPr marL="12700">
              <a:lnSpc>
                <a:spcPct val="100000"/>
              </a:lnSpc>
              <a:spcBef>
                <a:spcPts val="130"/>
              </a:spcBef>
            </a:pPr>
            <a:r>
              <a:rPr sz="1950" b="1" spc="20" dirty="0">
                <a:solidFill>
                  <a:srgbClr val="0000FF"/>
                </a:solidFill>
                <a:latin typeface="Times New Roman"/>
                <a:cs typeface="Times New Roman"/>
              </a:rPr>
              <a:t>TEAM</a:t>
            </a:r>
            <a:r>
              <a:rPr sz="1950" b="1" spc="-30" dirty="0">
                <a:solidFill>
                  <a:srgbClr val="0000FF"/>
                </a:solidFill>
                <a:latin typeface="Times New Roman"/>
                <a:cs typeface="Times New Roman"/>
              </a:rPr>
              <a:t> </a:t>
            </a:r>
            <a:r>
              <a:rPr sz="1950" b="1" spc="20" dirty="0">
                <a:solidFill>
                  <a:srgbClr val="0000FF"/>
                </a:solidFill>
                <a:latin typeface="Times New Roman"/>
                <a:cs typeface="Times New Roman"/>
              </a:rPr>
              <a:t>NO</a:t>
            </a:r>
            <a:r>
              <a:rPr sz="1950" b="1" spc="-20" dirty="0">
                <a:solidFill>
                  <a:srgbClr val="0000FF"/>
                </a:solidFill>
                <a:latin typeface="Times New Roman"/>
                <a:cs typeface="Times New Roman"/>
              </a:rPr>
              <a:t> </a:t>
            </a:r>
            <a:r>
              <a:rPr sz="1950" b="1" spc="10" dirty="0">
                <a:solidFill>
                  <a:srgbClr val="0000FF"/>
                </a:solidFill>
                <a:latin typeface="Times New Roman"/>
                <a:cs typeface="Times New Roman"/>
              </a:rPr>
              <a:t>:</a:t>
            </a:r>
            <a:r>
              <a:rPr sz="1950" b="1" spc="-5" dirty="0">
                <a:solidFill>
                  <a:srgbClr val="0000FF"/>
                </a:solidFill>
                <a:latin typeface="Times New Roman"/>
                <a:cs typeface="Times New Roman"/>
              </a:rPr>
              <a:t> </a:t>
            </a:r>
            <a:r>
              <a:rPr sz="1950" b="1" spc="10" dirty="0">
                <a:latin typeface="Times New Roman"/>
                <a:cs typeface="Times New Roman"/>
              </a:rPr>
              <a:t>A</a:t>
            </a:r>
            <a:r>
              <a:rPr lang="en-US" sz="1950" b="1" spc="10" dirty="0">
                <a:latin typeface="Times New Roman"/>
                <a:cs typeface="Times New Roman"/>
              </a:rPr>
              <a:t>9</a:t>
            </a:r>
            <a:endParaRPr sz="1950" dirty="0">
              <a:latin typeface="Times New Roman"/>
              <a:cs typeface="Times New Roman"/>
            </a:endParaRPr>
          </a:p>
        </p:txBody>
      </p:sp>
      <p:sp>
        <p:nvSpPr>
          <p:cNvPr id="10" name="object 9">
            <a:extLst>
              <a:ext uri="{FF2B5EF4-FFF2-40B4-BE49-F238E27FC236}">
                <a16:creationId xmlns:a16="http://schemas.microsoft.com/office/drawing/2014/main" id="{57858EFF-12C0-45A3-9B0E-E7570837E901}"/>
              </a:ext>
            </a:extLst>
          </p:cNvPr>
          <p:cNvSpPr txBox="1"/>
          <p:nvPr/>
        </p:nvSpPr>
        <p:spPr>
          <a:xfrm>
            <a:off x="8491415" y="5351991"/>
            <a:ext cx="2640330" cy="327660"/>
          </a:xfrm>
          <a:prstGeom prst="rect">
            <a:avLst/>
          </a:prstGeom>
        </p:spPr>
        <p:txBody>
          <a:bodyPr vert="horz" wrap="square" lIns="0" tIns="16510" rIns="0" bIns="0" rtlCol="0">
            <a:spAutoFit/>
          </a:bodyPr>
          <a:lstStyle/>
          <a:p>
            <a:pPr marL="12700">
              <a:lnSpc>
                <a:spcPct val="100000"/>
              </a:lnSpc>
              <a:spcBef>
                <a:spcPts val="130"/>
              </a:spcBef>
            </a:pPr>
            <a:r>
              <a:rPr sz="1950" b="1" spc="15" dirty="0">
                <a:solidFill>
                  <a:srgbClr val="BE9000"/>
                </a:solidFill>
                <a:latin typeface="Times New Roman"/>
                <a:cs typeface="Times New Roman"/>
              </a:rPr>
              <a:t>BRANCH/SEC</a:t>
            </a:r>
            <a:r>
              <a:rPr sz="1950" b="1" spc="-10" dirty="0">
                <a:solidFill>
                  <a:srgbClr val="BE9000"/>
                </a:solidFill>
                <a:latin typeface="Times New Roman"/>
                <a:cs typeface="Times New Roman"/>
              </a:rPr>
              <a:t> </a:t>
            </a:r>
            <a:r>
              <a:rPr sz="1950" b="1" spc="10" dirty="0">
                <a:solidFill>
                  <a:srgbClr val="233944"/>
                </a:solidFill>
                <a:latin typeface="Times New Roman"/>
                <a:cs typeface="Times New Roman"/>
              </a:rPr>
              <a:t>:</a:t>
            </a:r>
            <a:r>
              <a:rPr sz="1950" b="1" spc="-20" dirty="0">
                <a:solidFill>
                  <a:srgbClr val="233944"/>
                </a:solidFill>
                <a:latin typeface="Times New Roman"/>
                <a:cs typeface="Times New Roman"/>
              </a:rPr>
              <a:t> </a:t>
            </a:r>
            <a:r>
              <a:rPr sz="1950" b="1" spc="10" dirty="0">
                <a:solidFill>
                  <a:srgbClr val="6AA84F"/>
                </a:solidFill>
                <a:latin typeface="Times New Roman"/>
                <a:cs typeface="Times New Roman"/>
              </a:rPr>
              <a:t>CSE-A</a:t>
            </a:r>
            <a:endParaRPr sz="1950" dirty="0">
              <a:latin typeface="Times New Roman"/>
              <a:cs typeface="Times New Roman"/>
            </a:endParaRPr>
          </a:p>
        </p:txBody>
      </p:sp>
      <p:sp>
        <p:nvSpPr>
          <p:cNvPr id="11" name="object 10">
            <a:extLst>
              <a:ext uri="{FF2B5EF4-FFF2-40B4-BE49-F238E27FC236}">
                <a16:creationId xmlns:a16="http://schemas.microsoft.com/office/drawing/2014/main" id="{76611492-097B-4237-90C5-9530043A66B0}"/>
              </a:ext>
            </a:extLst>
          </p:cNvPr>
          <p:cNvSpPr txBox="1">
            <a:spLocks/>
          </p:cNvSpPr>
          <p:nvPr/>
        </p:nvSpPr>
        <p:spPr>
          <a:xfrm>
            <a:off x="2516536" y="678277"/>
            <a:ext cx="7158926" cy="936154"/>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IN" spc="-25" dirty="0"/>
              <a:t>PROJECT</a:t>
            </a:r>
            <a:r>
              <a:rPr lang="en-IN" spc="-20" dirty="0"/>
              <a:t> </a:t>
            </a:r>
            <a:r>
              <a:rPr lang="en-IN" spc="-15" dirty="0"/>
              <a:t>TITLE</a:t>
            </a:r>
          </a:p>
        </p:txBody>
      </p:sp>
      <p:sp>
        <p:nvSpPr>
          <p:cNvPr id="12" name="object 11">
            <a:extLst>
              <a:ext uri="{FF2B5EF4-FFF2-40B4-BE49-F238E27FC236}">
                <a16:creationId xmlns:a16="http://schemas.microsoft.com/office/drawing/2014/main" id="{F1B6426B-8A9F-45FA-B71F-C5F0B47035A3}"/>
              </a:ext>
            </a:extLst>
          </p:cNvPr>
          <p:cNvSpPr txBox="1"/>
          <p:nvPr/>
        </p:nvSpPr>
        <p:spPr>
          <a:xfrm>
            <a:off x="543340" y="2807034"/>
            <a:ext cx="11105318" cy="1243930"/>
          </a:xfrm>
          <a:prstGeom prst="rect">
            <a:avLst/>
          </a:prstGeom>
        </p:spPr>
        <p:txBody>
          <a:bodyPr vert="horz" wrap="square" lIns="0" tIns="12700" rIns="0" bIns="0" rtlCol="0">
            <a:spAutoFit/>
          </a:bodyPr>
          <a:lstStyle/>
          <a:p>
            <a:pPr algn="ctr"/>
            <a:r>
              <a:rPr lang="en-US" sz="4000" dirty="0">
                <a:solidFill>
                  <a:schemeClr val="accent5">
                    <a:lumMod val="50000"/>
                  </a:schemeClr>
                </a:solidFill>
                <a:latin typeface="Times New Roman" panose="02020603050405020304" pitchFamily="18" charset="0"/>
                <a:cs typeface="Times New Roman" panose="02020603050405020304" pitchFamily="18" charset="0"/>
              </a:rPr>
              <a:t>A MODEL TO PREDICT HEART DISEASE USING MACHINE LEARNING</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91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47505392-CA69-4152-8173-3D4987CC7A89}"/>
              </a:ext>
            </a:extLst>
          </p:cNvPr>
          <p:cNvSpPr txBox="1"/>
          <p:nvPr/>
        </p:nvSpPr>
        <p:spPr>
          <a:xfrm>
            <a:off x="1637881" y="2672861"/>
            <a:ext cx="9745436"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LITERATURE SURVEY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83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621770" y="1398411"/>
            <a:ext cx="8250004"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245513522"/>
              </p:ext>
            </p:extLst>
          </p:nvPr>
        </p:nvGraphicFramePr>
        <p:xfrm>
          <a:off x="1404457" y="1932070"/>
          <a:ext cx="9383085" cy="4265352"/>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dirty="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1</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dirty="0">
                          <a:latin typeface="Arial MT"/>
                        </a:rPr>
                        <a:t>Effective Heart Disease Prediction Using Hybrid Machine Learning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IEEE Access</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2</a:t>
                      </a:r>
                      <a:endParaRPr sz="1600">
                        <a:latin typeface="Arial MT"/>
                        <a:cs typeface="Arial MT"/>
                      </a:endParaRPr>
                    </a:p>
                  </a:txBody>
                  <a:tcPr marL="0" marR="0" marT="741"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dirty="0">
                          <a:latin typeface="Arial MT"/>
                        </a:rPr>
                        <a:t>HEART DISEASE PREDICTION USING DATA MINING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   I2C2</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3</a:t>
                      </a:r>
                      <a:endParaRPr sz="1600">
                        <a:latin typeface="Arial MT"/>
                        <a:cs typeface="Arial MT"/>
                      </a:endParaRPr>
                    </a:p>
                  </a:txBody>
                  <a:tcPr marL="0" marR="0" marT="741"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marR="349250">
                        <a:lnSpc>
                          <a:spcPct val="100000"/>
                        </a:lnSpc>
                        <a:spcBef>
                          <a:spcPts val="660"/>
                        </a:spcBef>
                      </a:pPr>
                      <a:r>
                        <a:rPr lang="en-US" sz="1600" dirty="0">
                          <a:latin typeface="Arial MT"/>
                        </a:rPr>
                        <a:t>Neural Network-Based Coronary Heart Disease Risk Prediction Using Feature Correlation Analysis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gn="ctr">
                        <a:lnSpc>
                          <a:spcPct val="100000"/>
                        </a:lnSpc>
                      </a:pPr>
                      <a:r>
                        <a:rPr lang="en-IN" sz="1600" spc="-5" dirty="0" err="1">
                          <a:latin typeface="Arial MT"/>
                          <a:cs typeface="Arial MT"/>
                        </a:rPr>
                        <a:t>Hindawi</a:t>
                      </a:r>
                      <a:endParaRPr lang="en-IN"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4</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dirty="0">
                          <a:latin typeface="Arial MT"/>
                        </a:rPr>
                        <a:t>A Clinical Decision Support Framework for Heart Disease Prediction Using Majority Vote Based Classifier Ensemble</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spc="-5" dirty="0">
                          <a:latin typeface="Arial MT"/>
                          <a:cs typeface="Arial MT"/>
                        </a:rPr>
                        <a:t>2022</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spc="-5" dirty="0">
                          <a:latin typeface="Arial MT"/>
                          <a:cs typeface="Arial MT"/>
                        </a:rPr>
                        <a:t>IOP</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5</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dirty="0">
                          <a:latin typeface="Arial MT"/>
                          <a:cs typeface="Times New Roman" panose="02020603050405020304" pitchFamily="18" charset="0"/>
                        </a:rPr>
                        <a:t>Improving the accuracy of prediction of heart disease risk based on ensemble classification techniques</a:t>
                      </a:r>
                      <a:endParaRPr sz="1600" dirty="0">
                        <a:latin typeface="Arial MT"/>
                        <a:cs typeface="Times New Roman" panose="02020603050405020304" pitchFamily="18" charset="0"/>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ELSEVIER</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940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621770" y="1034432"/>
            <a:ext cx="8864320"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 (continued…)</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19821590"/>
              </p:ext>
            </p:extLst>
          </p:nvPr>
        </p:nvGraphicFramePr>
        <p:xfrm>
          <a:off x="1404457" y="1568091"/>
          <a:ext cx="9383085" cy="4719016"/>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6</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dirty="0">
                          <a:latin typeface="Arial MT"/>
                        </a:rPr>
                        <a:t>Heart Disease Prediction Using Machine Learning Algorithms </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ICE3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dirty="0">
                          <a:latin typeface="Arial MT"/>
                        </a:rPr>
                        <a:t>Comparative Study to Identify the Heart Disease Using Machine Learning Algorithms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RESEARCH GATE</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8</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r>
                        <a:rPr lang="en-US" sz="1800" b="0" i="0" kern="1200" dirty="0">
                          <a:solidFill>
                            <a:schemeClr val="tx1"/>
                          </a:solidFill>
                          <a:effectLst/>
                          <a:latin typeface="Arial MT"/>
                          <a:ea typeface="+mn-ea"/>
                          <a:cs typeface="+mn-cs"/>
                        </a:rPr>
                        <a:t>HEART DISEASE PREDICTION USING MACHINE LEARNING</a:t>
                      </a:r>
                    </a:p>
                    <a:p>
                      <a:br>
                        <a:rPr lang="en-US" sz="1800" b="0" i="0" kern="1200" dirty="0">
                          <a:solidFill>
                            <a:schemeClr val="tx1"/>
                          </a:solidFill>
                          <a:effectLst/>
                          <a:latin typeface="+mn-lt"/>
                          <a:ea typeface="+mn-ea"/>
                          <a:cs typeface="+mn-cs"/>
                        </a:rPr>
                      </a:b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RESEARCH GATE</a:t>
                      </a: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dirty="0">
                          <a:latin typeface="Arial MT"/>
                        </a:rPr>
                        <a:t>Heart disease prediction using machine learning algorithms </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r>
                        <a:rPr lang="en-US" sz="1500" dirty="0">
                          <a:latin typeface="Times New Roman"/>
                          <a:cs typeface="Times New Roman"/>
                        </a:rPr>
                        <a:t>IOP</a:t>
                      </a:r>
                      <a:endParaRPr sz="1500" dirty="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spc="-5" dirty="0">
                          <a:latin typeface="Arial MT"/>
                          <a:cs typeface="Arial MT"/>
                        </a:rPr>
                        <a:t>Heart Disease Prediction using</a:t>
                      </a:r>
                    </a:p>
                    <a:p>
                      <a:pPr marL="85725" marR="300355">
                        <a:lnSpc>
                          <a:spcPct val="100000"/>
                        </a:lnSpc>
                        <a:spcBef>
                          <a:spcPts val="660"/>
                        </a:spcBef>
                      </a:pPr>
                      <a:r>
                        <a:rPr lang="en-US" sz="1600" spc="-5" dirty="0">
                          <a:latin typeface="Arial MT"/>
                          <a:cs typeface="Arial MT"/>
                        </a:rPr>
                        <a:t>Machine Learning</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IJRESM</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2657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366949"/>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502228" y="1139758"/>
            <a:ext cx="9165772"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 (continued…)</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159280587"/>
              </p:ext>
            </p:extLst>
          </p:nvPr>
        </p:nvGraphicFramePr>
        <p:xfrm>
          <a:off x="1284915" y="1673417"/>
          <a:ext cx="9383085" cy="4817634"/>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spc="-5" dirty="0">
                          <a:latin typeface="Arial MT"/>
                          <a:cs typeface="Arial MT"/>
                        </a:rPr>
                        <a:t>Prediction of heart disease using neural network</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2022</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IN" sz="1600" spc="-5" dirty="0">
                          <a:latin typeface="Arial MT"/>
                          <a:cs typeface="Arial MT"/>
                        </a:rPr>
                        <a:t>RESEARCH GATE</a:t>
                      </a:r>
                    </a:p>
                    <a:p>
                      <a:pPr algn="ctr">
                        <a:lnSpc>
                          <a:spcPct val="100000"/>
                        </a:lnSpc>
                      </a:pP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12</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spc="-20" dirty="0">
                          <a:latin typeface="Arial MT"/>
                          <a:cs typeface="Arial MT"/>
                        </a:rPr>
                        <a:t>Heart Disease Prediction using Machine Learning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spc="-5" dirty="0">
                          <a:latin typeface="Arial MT"/>
                          <a:cs typeface="Arial MT"/>
                        </a:rPr>
                        <a:t>SPRINGER</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49250">
                        <a:lnSpc>
                          <a:spcPct val="100000"/>
                        </a:lnSpc>
                        <a:spcBef>
                          <a:spcPts val="660"/>
                        </a:spcBef>
                      </a:pPr>
                      <a:r>
                        <a:rPr lang="en-US" sz="1600" spc="-5" dirty="0">
                          <a:latin typeface="Arial MT"/>
                          <a:cs typeface="Arial MT"/>
                        </a:rPr>
                        <a:t>Predictive Data Mining for Medical</a:t>
                      </a:r>
                    </a:p>
                    <a:p>
                      <a:pPr marL="85725" marR="349250">
                        <a:lnSpc>
                          <a:spcPct val="100000"/>
                        </a:lnSpc>
                        <a:spcBef>
                          <a:spcPts val="660"/>
                        </a:spcBef>
                      </a:pPr>
                      <a:r>
                        <a:rPr lang="en-US" sz="1600" spc="-5" dirty="0">
                          <a:latin typeface="Arial MT"/>
                          <a:cs typeface="Arial MT"/>
                        </a:rPr>
                        <a:t>Diagnosis: An Overview of Heart</a:t>
                      </a:r>
                    </a:p>
                    <a:p>
                      <a:pPr marL="85725" marR="349250">
                        <a:lnSpc>
                          <a:spcPct val="100000"/>
                        </a:lnSpc>
                        <a:spcBef>
                          <a:spcPts val="660"/>
                        </a:spcBef>
                      </a:pPr>
                      <a:r>
                        <a:rPr lang="en-US" sz="1600" spc="-5" dirty="0">
                          <a:latin typeface="Arial MT"/>
                          <a:cs typeface="Arial MT"/>
                        </a:rPr>
                        <a:t>Disease Prediction</a:t>
                      </a: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53695" marR="303530" indent="-45085">
                        <a:lnSpc>
                          <a:spcPct val="100000"/>
                        </a:lnSpc>
                        <a:spcBef>
                          <a:spcPts val="660"/>
                        </a:spcBef>
                      </a:pPr>
                      <a:r>
                        <a:rPr lang="en-US" sz="1600" spc="-5" dirty="0">
                          <a:latin typeface="Arial MT"/>
                          <a:cs typeface="Arial MT"/>
                        </a:rPr>
                        <a:t>ACADEMIA</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14</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spc="-10" dirty="0">
                          <a:latin typeface="Arial MT"/>
                          <a:cs typeface="Arial MT"/>
                        </a:rPr>
                        <a:t>Machine learning‑based </a:t>
                      </a:r>
                      <a:r>
                        <a:rPr lang="en-US" sz="1600" spc="-10" dirty="0" err="1">
                          <a:latin typeface="Arial MT"/>
                          <a:cs typeface="Arial MT"/>
                        </a:rPr>
                        <a:t>identifcation</a:t>
                      </a:r>
                      <a:endParaRPr lang="en-US" sz="1600" spc="-10" dirty="0">
                        <a:latin typeface="Arial MT"/>
                        <a:cs typeface="Arial MT"/>
                      </a:endParaRPr>
                    </a:p>
                    <a:p>
                      <a:pPr marL="85725" marR="147955">
                        <a:lnSpc>
                          <a:spcPct val="100000"/>
                        </a:lnSpc>
                        <a:spcBef>
                          <a:spcPts val="660"/>
                        </a:spcBef>
                      </a:pPr>
                      <a:r>
                        <a:rPr lang="en-US" sz="1600" spc="-10" dirty="0">
                          <a:latin typeface="Arial MT"/>
                          <a:cs typeface="Arial MT"/>
                        </a:rPr>
                        <a:t>of patients with a cardiovascular defect</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SPRINGER OPEN</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15</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spc="-5" dirty="0">
                          <a:latin typeface="Arial MT"/>
                          <a:cs typeface="Arial MT"/>
                        </a:rPr>
                        <a:t>Heart Disease Prediction Using Machine Learning</a:t>
                      </a:r>
                    </a:p>
                    <a:p>
                      <a:pPr marL="85725" marR="300355">
                        <a:lnSpc>
                          <a:spcPct val="100000"/>
                        </a:lnSpc>
                        <a:spcBef>
                          <a:spcPts val="660"/>
                        </a:spcBef>
                      </a:pPr>
                      <a:r>
                        <a:rPr lang="en-US" sz="1600" spc="-5" dirty="0">
                          <a:latin typeface="Arial MT"/>
                          <a:cs typeface="Arial MT"/>
                        </a:rPr>
                        <a:t>Algorithm</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ICE3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305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129370" y="1728238"/>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1</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1112405382"/>
              </p:ext>
            </p:extLst>
          </p:nvPr>
        </p:nvGraphicFramePr>
        <p:xfrm>
          <a:off x="1298082" y="2309867"/>
          <a:ext cx="9004164" cy="3898851"/>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sz="1800" dirty="0">
                          <a:latin typeface="Times New Roman"/>
                          <a:cs typeface="Times New Roman"/>
                        </a:rPr>
                        <a:t>Heart Disease prediction using machine learning techniques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spc="-5" dirty="0">
                          <a:latin typeface="Times New Roman"/>
                          <a:cs typeface="Times New Roman"/>
                        </a:rPr>
                        <a:t>Springer Nature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dirty="0">
                          <a:latin typeface="Times New Roman"/>
                          <a:cs typeface="Times New Roman"/>
                        </a:rPr>
                        <a:t>Oct 2020</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US" sz="1800" spc="-5" dirty="0">
                          <a:solidFill>
                            <a:srgbClr val="202122"/>
                          </a:solidFill>
                          <a:latin typeface="Times New Roman"/>
                          <a:cs typeface="Times New Roman"/>
                        </a:rPr>
                        <a:t>Dataset from UCI Machine learning repository. It comprises a real dataset of 300 examples of data with 14 various attributes (13 predictors; 1 class) like blood pressure, type of chest pain, electrocardiogram result, etc. </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390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3608889" y="585856"/>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1</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1510367995"/>
              </p:ext>
            </p:extLst>
          </p:nvPr>
        </p:nvGraphicFramePr>
        <p:xfrm>
          <a:off x="1363858" y="1138423"/>
          <a:ext cx="8744345" cy="4666721"/>
        </p:xfrm>
        <a:graphic>
          <a:graphicData uri="http://schemas.openxmlformats.org/drawingml/2006/table">
            <a:tbl>
              <a:tblPr firstRow="1" bandRow="1">
                <a:tableStyleId>{2D5ABB26-0587-4C30-8999-92F81FD0307C}</a:tableStyleId>
              </a:tblPr>
              <a:tblGrid>
                <a:gridCol w="2332176">
                  <a:extLst>
                    <a:ext uri="{9D8B030D-6E8A-4147-A177-3AD203B41FA5}">
                      <a16:colId xmlns:a16="http://schemas.microsoft.com/office/drawing/2014/main" val="20000"/>
                    </a:ext>
                  </a:extLst>
                </a:gridCol>
                <a:gridCol w="6412169">
                  <a:extLst>
                    <a:ext uri="{9D8B030D-6E8A-4147-A177-3AD203B41FA5}">
                      <a16:colId xmlns:a16="http://schemas.microsoft.com/office/drawing/2014/main" val="20001"/>
                    </a:ext>
                  </a:extLst>
                </a:gridCol>
              </a:tblGrid>
              <a:tr h="1817634">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Functional trees</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J48</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Bagging</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SVM</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1817634">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err="1">
                          <a:latin typeface="Times New Roman"/>
                          <a:cs typeface="Times New Roman"/>
                        </a:rPr>
                        <a:t>Navie</a:t>
                      </a:r>
                      <a:r>
                        <a:rPr lang="en-US" sz="1800" dirty="0">
                          <a:latin typeface="Times New Roman"/>
                          <a:cs typeface="Times New Roman"/>
                        </a:rPr>
                        <a:t> Bayes</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KNN</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Decision Tree</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Random Forest</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031453">
                <a:tc>
                  <a:txBody>
                    <a:bodyPr/>
                    <a:lstStyle/>
                    <a:p>
                      <a:pPr marL="85725">
                        <a:lnSpc>
                          <a:spcPct val="100000"/>
                        </a:lnSpc>
                        <a:spcBef>
                          <a:spcPts val="600"/>
                        </a:spcBef>
                      </a:pPr>
                      <a:r>
                        <a:rPr sz="1800" b="1" spc="-5" dirty="0">
                          <a:latin typeface="Times New Roman"/>
                          <a:cs typeface="Times New Roman"/>
                        </a:rPr>
                        <a:t>Methodology</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42925" marR="84455" indent="-351790" algn="just">
                        <a:lnSpc>
                          <a:spcPct val="100000"/>
                        </a:lnSpc>
                        <a:spcBef>
                          <a:spcPts val="610"/>
                        </a:spcBef>
                        <a:buFont typeface="Arial MT"/>
                        <a:buChar char="●"/>
                        <a:tabLst>
                          <a:tab pos="542925" algn="l"/>
                        </a:tabLst>
                      </a:pPr>
                      <a:r>
                        <a:rPr lang="en-US" sz="1600" dirty="0">
                          <a:latin typeface="Times New Roman"/>
                          <a:cs typeface="Times New Roman"/>
                        </a:rPr>
                        <a:t>Dataset -&gt; Data Preprocess-&gt; Data Analysis-&gt;Proposed Model-&gt;Algorithms-&gt;</a:t>
                      </a:r>
                      <a:r>
                        <a:rPr lang="en-US" sz="1600" dirty="0" err="1">
                          <a:latin typeface="Times New Roman"/>
                          <a:cs typeface="Times New Roman"/>
                        </a:rPr>
                        <a:t>Accuaracy</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56826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978</Words>
  <Application>Microsoft Office PowerPoint</Application>
  <PresentationFormat>Widescreen</PresentationFormat>
  <Paragraphs>268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dc:title>
  <dc:creator/>
  <cp:lastModifiedBy>vignesh aila</cp:lastModifiedBy>
  <cp:revision>3</cp:revision>
  <dcterms:created xsi:type="dcterms:W3CDTF">2022-11-05T03:40:41Z</dcterms:created>
  <dcterms:modified xsi:type="dcterms:W3CDTF">2023-04-28T09:19:59Z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