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ppt/media/image4.jpg" ContentType="image/jpeg"/>
  <Override PartName="/ppt/media/image5.jpg" ContentType="image/jpeg"/>
  <Override PartName="/ppt/media/image6.jpg" ContentType="image/jpeg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  <p:sldId id="266" r:id="rId10"/>
    <p:sldId id="267" r:id="rId11"/>
    <p:sldId id="265" r:id="rId12"/>
    <p:sldId id="260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MERA" userId="341a634977b93355" providerId="LiveId" clId="{86C59581-E23F-41F3-B9A0-4ED3EC7E1B22}"/>
    <pc:docChg chg="modSld">
      <pc:chgData name="RAJU DAMERA" userId="341a634977b93355" providerId="LiveId" clId="{86C59581-E23F-41F3-B9A0-4ED3EC7E1B22}" dt="2023-04-20T11:58:21.902" v="2" actId="1076"/>
      <pc:docMkLst>
        <pc:docMk/>
      </pc:docMkLst>
      <pc:sldChg chg="modSp mod">
        <pc:chgData name="RAJU DAMERA" userId="341a634977b93355" providerId="LiveId" clId="{86C59581-E23F-41F3-B9A0-4ED3EC7E1B22}" dt="2023-04-20T11:53:29.384" v="0" actId="1076"/>
        <pc:sldMkLst>
          <pc:docMk/>
          <pc:sldMk cId="935638903" sldId="256"/>
        </pc:sldMkLst>
        <pc:spChg chg="mod">
          <ac:chgData name="RAJU DAMERA" userId="341a634977b93355" providerId="LiveId" clId="{86C59581-E23F-41F3-B9A0-4ED3EC7E1B22}" dt="2023-04-20T11:53:29.384" v="0" actId="1076"/>
          <ac:spMkLst>
            <pc:docMk/>
            <pc:sldMk cId="935638903" sldId="256"/>
            <ac:spMk id="7" creationId="{8AE4871E-46F7-4C66-B97B-D71B59DC34F7}"/>
          </ac:spMkLst>
        </pc:spChg>
      </pc:sldChg>
      <pc:sldChg chg="modSp mod">
        <pc:chgData name="RAJU DAMERA" userId="341a634977b93355" providerId="LiveId" clId="{86C59581-E23F-41F3-B9A0-4ED3EC7E1B22}" dt="2023-04-20T11:55:24.663" v="1" actId="1076"/>
        <pc:sldMkLst>
          <pc:docMk/>
          <pc:sldMk cId="1565509616" sldId="257"/>
        </pc:sldMkLst>
        <pc:spChg chg="mod">
          <ac:chgData name="RAJU DAMERA" userId="341a634977b93355" providerId="LiveId" clId="{86C59581-E23F-41F3-B9A0-4ED3EC7E1B22}" dt="2023-04-20T11:55:24.663" v="1" actId="1076"/>
          <ac:spMkLst>
            <pc:docMk/>
            <pc:sldMk cId="1565509616" sldId="257"/>
            <ac:spMk id="4" creationId="{CA479972-276A-42C6-82A6-1E543B6F3B95}"/>
          </ac:spMkLst>
        </pc:spChg>
      </pc:sldChg>
      <pc:sldChg chg="modSp mod">
        <pc:chgData name="RAJU DAMERA" userId="341a634977b93355" providerId="LiveId" clId="{86C59581-E23F-41F3-B9A0-4ED3EC7E1B22}" dt="2023-04-20T11:58:21.902" v="2" actId="1076"/>
        <pc:sldMkLst>
          <pc:docMk/>
          <pc:sldMk cId="2473540667" sldId="259"/>
        </pc:sldMkLst>
        <pc:spChg chg="mod">
          <ac:chgData name="RAJU DAMERA" userId="341a634977b93355" providerId="LiveId" clId="{86C59581-E23F-41F3-B9A0-4ED3EC7E1B22}" dt="2023-04-20T11:58:21.902" v="2" actId="1076"/>
          <ac:spMkLst>
            <pc:docMk/>
            <pc:sldMk cId="2473540667" sldId="259"/>
            <ac:spMk id="5" creationId="{B8791A73-C0B4-4442-8FCC-5F3C510747B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8E63-0A5B-4FBB-BBC8-7500F2F8C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212AC-43B6-4C43-84AA-01604EE7B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72C11-64C5-4217-8A1B-5F5A43A6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35C81-471A-4E01-BA33-DEF3C224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BF5B-FBDB-412C-98C1-2B203A74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8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6BCB-8FB7-4B4F-AF74-CFD27B5D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034E-713A-40DC-A02C-001299F29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E1E3-27AC-4BA7-B66A-88766FE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7D83-0F73-47DD-89E8-CD4EFFCC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1EFD3-15D1-4990-B5C8-5C109EF5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37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33F3A-F15D-48F6-A1FC-3AE61B09F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CD66C-BBB7-4072-ABE4-8D4C597E9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4EB2-4E17-4ED8-9BF8-F71A3FF3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8668-98C6-46A6-ACFD-801EBCE3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3A16A-606E-4B04-B435-C75E40D8D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55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763E-2D7D-416A-AC93-01801C8D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9930-4A75-42FC-B8E5-7695D516E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C0FB-115D-493D-A50E-67F0D4716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D507C-61B6-4A18-9721-EF51B7BC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966F7-8362-47B2-8BFE-CE788FF10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4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5BAE-FC78-4D52-8F6B-277A2B47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B2E10-E398-47D7-A72D-36FEEA68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8A3E0-EDA2-41EB-AE83-B910908C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B950-0EF1-4066-ACE8-D72694BD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7D8D-7269-42D8-B11E-5F5970AE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60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8D58-CF39-4697-8F4E-19B5ED0A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0DA5-604F-4C31-B330-BA1FDC9CC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9B3AC-BA2A-4E2B-8ACE-9E617F031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23F15-9DCB-4B1E-8F3F-7AF053600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2BBA-D28D-466A-85A8-EC620804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756BD-BA95-4059-9490-D9D61B6C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2548-403D-4FF2-B653-695D8AE5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965B-453E-484F-AD60-7265C11C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5DA48-CA5F-4FE7-970A-C06D533FC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0D282-D924-4841-B644-79DE5156B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ACD16-FE2E-41E3-B4B2-E18A5BDB9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D35DE-65C8-4E87-BF7F-D5811589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B0317-5479-431B-8FE4-F4EB89D2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CE689-9618-4A0E-9689-F665DB11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0403-0F06-4F05-A3A2-98A1178E0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3B744-806B-4379-BC0A-377DBA67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2E820-EA68-4CBF-B477-E8626983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DCCF-130A-4C2C-AEA7-8A33E04A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11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996D9-99FE-4716-AEFA-2515873A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B5D4-970B-4FC2-816C-6C39E5B5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A5B79-E851-4211-A553-88CED638F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6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8F77-C01A-4D1C-85B2-FFF776F0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02B89-47FD-4366-9B27-DBF00548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88FF-27DB-46D1-BB6A-B415EA2AE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11146-98E9-4123-A2E2-7898EA3F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7527E-C55B-4CD5-BFC5-9C6C11B7D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C0788-8159-45A0-BAE8-397A157B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43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2877-B1C1-4897-B97D-A1ADB45A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07377-0438-4816-9994-1CFDCDE406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60E21-5944-4D04-8C1C-EB54F6D0B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36E6C-1C66-4B00-A29C-C9715A19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7D2B0-0C67-4F4F-8A31-3241C91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29A53-BD78-4956-950D-4BF776E2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7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34F0A-2D1A-4190-B628-33C5003A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4A5D-5565-477B-9757-1A2606F4F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E984-0F81-4D2D-AFDD-D36B0871F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0D07-7EA9-4B59-991A-3F5CBDB46B48}" type="datetimeFigureOut">
              <a:rPr lang="en-IN" smtClean="0"/>
              <a:t>20-04-2023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EAFA-9784-4889-9002-5C36336EB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10D1-968C-4BC2-9197-DA000C8E6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996A0-C5D5-4B6E-B5E7-2BB69D9D6F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0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029F2C3-B41B-4369-95FA-5014D0456784}"/>
              </a:ext>
            </a:extLst>
          </p:cNvPr>
          <p:cNvSpPr txBox="1">
            <a:spLocks/>
          </p:cNvSpPr>
          <p:nvPr/>
        </p:nvSpPr>
        <p:spPr>
          <a:xfrm>
            <a:off x="2413377" y="3268699"/>
            <a:ext cx="7980114" cy="320601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TK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 COLLEG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 O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en-US" sz="200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ENGINEERIN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lang="en-US" sz="20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20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Times New Roman"/>
                <a:cs typeface="Times New Roman"/>
              </a:rPr>
              <a:t>TECHNOLOGY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AE4871E-46F7-4C66-B97B-D71B59DC34F7}"/>
              </a:ext>
            </a:extLst>
          </p:cNvPr>
          <p:cNvSpPr txBox="1"/>
          <p:nvPr/>
        </p:nvSpPr>
        <p:spPr>
          <a:xfrm>
            <a:off x="3237004" y="3589300"/>
            <a:ext cx="6332859" cy="75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795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(Autonomous,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Accredite</a:t>
            </a: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NAA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5" dirty="0">
                <a:latin typeface="Times New Roman"/>
                <a:cs typeface="Times New Roman"/>
              </a:rPr>
              <a:t> wit</a:t>
            </a:r>
            <a:r>
              <a:rPr sz="2000" dirty="0">
                <a:latin typeface="Times New Roman"/>
                <a:cs typeface="Times New Roman"/>
              </a:rPr>
              <a:t>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‘</a:t>
            </a:r>
            <a:r>
              <a:rPr sz="2000" spc="-16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’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Grade)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ts val="2030"/>
              </a:lnSpc>
            </a:pPr>
            <a:r>
              <a:rPr sz="2000" b="1" spc="-5" dirty="0">
                <a:latin typeface="Times New Roman"/>
                <a:cs typeface="Times New Roman"/>
              </a:rPr>
              <a:t>Department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Computer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Science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&amp;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Engineering</a:t>
            </a:r>
            <a:endParaRPr sz="2000" dirty="0">
              <a:latin typeface="Times New Roman"/>
              <a:cs typeface="Times New Roman"/>
            </a:endParaRPr>
          </a:p>
          <a:p>
            <a:pPr marL="980440">
              <a:lnSpc>
                <a:spcPts val="203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	</a:t>
            </a:r>
            <a:r>
              <a:rPr sz="2000" b="1" spc="-5" dirty="0">
                <a:latin typeface="Times New Roman"/>
                <a:cs typeface="Times New Roman"/>
              </a:rPr>
              <a:t>B</a:t>
            </a:r>
            <a:r>
              <a:rPr sz="2000" b="1" dirty="0">
                <a:latin typeface="Times New Roman"/>
                <a:cs typeface="Times New Roman"/>
              </a:rPr>
              <a:t>.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60" dirty="0">
                <a:latin typeface="Times New Roman"/>
                <a:cs typeface="Times New Roman"/>
              </a:rPr>
              <a:t>T</a:t>
            </a:r>
            <a:r>
              <a:rPr sz="2000" b="1" spc="-5" dirty="0">
                <a:latin typeface="Times New Roman"/>
                <a:cs typeface="Times New Roman"/>
              </a:rPr>
              <a:t>ec</a:t>
            </a:r>
            <a:r>
              <a:rPr sz="2000" b="1" dirty="0">
                <a:latin typeface="Times New Roman"/>
                <a:cs typeface="Times New Roman"/>
              </a:rPr>
              <a:t>h</a:t>
            </a:r>
            <a:r>
              <a:rPr sz="2000" b="1" spc="-5" dirty="0">
                <a:latin typeface="Times New Roman"/>
                <a:cs typeface="Times New Roman"/>
              </a:rPr>
              <a:t> I</a:t>
            </a:r>
            <a:r>
              <a:rPr sz="2000" b="1" dirty="0">
                <a:latin typeface="Times New Roman"/>
                <a:cs typeface="Times New Roman"/>
              </a:rPr>
              <a:t>V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190" dirty="0">
                <a:latin typeface="Times New Roman"/>
                <a:cs typeface="Times New Roman"/>
              </a:rPr>
              <a:t>Y</a:t>
            </a:r>
            <a:r>
              <a:rPr sz="2000" b="1" spc="-5" dirty="0">
                <a:latin typeface="Times New Roman"/>
                <a:cs typeface="Times New Roman"/>
              </a:rPr>
              <a:t>ea</a:t>
            </a:r>
            <a:r>
              <a:rPr sz="2000" b="1" dirty="0">
                <a:latin typeface="Times New Roman"/>
                <a:cs typeface="Times New Roman"/>
              </a:rPr>
              <a:t>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I</a:t>
            </a:r>
            <a:r>
              <a:rPr sz="2000" b="1" spc="-5" dirty="0">
                <a:latin typeface="Times New Roman"/>
                <a:cs typeface="Times New Roman"/>
              </a:rPr>
              <a:t> Semester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99751F0-07CB-4588-AFC6-8DF130D2DF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937" y="692211"/>
            <a:ext cx="2100126" cy="20816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58204B-24C1-42E3-A5EC-F6A6C6B88D19}"/>
              </a:ext>
            </a:extLst>
          </p:cNvPr>
          <p:cNvSpPr txBox="1"/>
          <p:nvPr/>
        </p:nvSpPr>
        <p:spPr>
          <a:xfrm>
            <a:off x="4300694" y="5205047"/>
            <a:ext cx="3878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Part B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935638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E547B9-B900-4D1D-A894-849368B19125}"/>
              </a:ext>
            </a:extLst>
          </p:cNvPr>
          <p:cNvCxnSpPr/>
          <p:nvPr/>
        </p:nvCxnSpPr>
        <p:spPr>
          <a:xfrm>
            <a:off x="1698171" y="1195754"/>
            <a:ext cx="96162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52FFF3-56DB-4112-B895-6330A03B109E}"/>
              </a:ext>
            </a:extLst>
          </p:cNvPr>
          <p:cNvSpPr txBox="1"/>
          <p:nvPr/>
        </p:nvSpPr>
        <p:spPr>
          <a:xfrm>
            <a:off x="4652386" y="462225"/>
            <a:ext cx="6662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Target counts</a:t>
            </a:r>
            <a:endParaRPr lang="en-IN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5AB3E-0C4C-4953-AA28-46663851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231" y="1769559"/>
            <a:ext cx="56959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EB7580-F4A3-4BE7-8A70-D9ECEBDFC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081" y="4651053"/>
            <a:ext cx="4286250" cy="990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7A7E81-F946-4D33-828D-22ACEF71342C}"/>
              </a:ext>
            </a:extLst>
          </p:cNvPr>
          <p:cNvSpPr txBox="1"/>
          <p:nvPr/>
        </p:nvSpPr>
        <p:spPr>
          <a:xfrm>
            <a:off x="1404885" y="2904955"/>
            <a:ext cx="10108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Return a Series containing counts of unique rows in the </a:t>
            </a:r>
            <a:r>
              <a:rPr lang="en-US" sz="3600" dirty="0" err="1"/>
              <a:t>DataFrame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2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57D16C-1C60-4DB7-AB9D-6525EE92A8F3}"/>
              </a:ext>
            </a:extLst>
          </p:cNvPr>
          <p:cNvCxnSpPr/>
          <p:nvPr/>
        </p:nvCxnSpPr>
        <p:spPr>
          <a:xfrm>
            <a:off x="1868993" y="1446963"/>
            <a:ext cx="8641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2E48AA-4F56-408C-BEE8-FB963025DE05}"/>
              </a:ext>
            </a:extLst>
          </p:cNvPr>
          <p:cNvSpPr txBox="1"/>
          <p:nvPr/>
        </p:nvSpPr>
        <p:spPr>
          <a:xfrm>
            <a:off x="3979147" y="615966"/>
            <a:ext cx="7144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Splitting the Data</a:t>
            </a:r>
            <a:endParaRPr lang="en-IN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36CA4-4BCB-ED0C-8B2B-DB79F0044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2724150"/>
            <a:ext cx="93916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9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3F3C2-12D6-4EAA-86BE-E3AF14D31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37"/>
          <a:stretch/>
        </p:blipFill>
        <p:spPr>
          <a:xfrm>
            <a:off x="100787" y="1713720"/>
            <a:ext cx="6298955" cy="447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E1EAF-14B1-4F68-8623-C0D0452A1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8" y="2147191"/>
            <a:ext cx="6298956" cy="46372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FA5837-B831-4B8D-B687-849F69A5B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398" y="1713720"/>
            <a:ext cx="5157431" cy="50893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881502-5FD9-4F70-B3C9-A677723FCF76}"/>
              </a:ext>
            </a:extLst>
          </p:cNvPr>
          <p:cNvSpPr txBox="1"/>
          <p:nvPr/>
        </p:nvSpPr>
        <p:spPr>
          <a:xfrm>
            <a:off x="2873829" y="-85512"/>
            <a:ext cx="9133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Splitting Features and Target</a:t>
            </a:r>
            <a:endParaRPr lang="en-IN" sz="4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C2810A-9E99-6E91-58CA-C35FD492484B}"/>
              </a:ext>
            </a:extLst>
          </p:cNvPr>
          <p:cNvCxnSpPr>
            <a:cxnSpLocks/>
          </p:cNvCxnSpPr>
          <p:nvPr/>
        </p:nvCxnSpPr>
        <p:spPr>
          <a:xfrm>
            <a:off x="2733869" y="627361"/>
            <a:ext cx="6391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901E15F-0E84-43E2-A459-A89817E4B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268"/>
          <a:stretch/>
        </p:blipFill>
        <p:spPr>
          <a:xfrm>
            <a:off x="3143459" y="726690"/>
            <a:ext cx="5905082" cy="7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9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ACEFD-D03F-4606-91E4-512258E11F0B}"/>
              </a:ext>
            </a:extLst>
          </p:cNvPr>
          <p:cNvCxnSpPr>
            <a:cxnSpLocks/>
          </p:cNvCxnSpPr>
          <p:nvPr/>
        </p:nvCxnSpPr>
        <p:spPr>
          <a:xfrm flipV="1">
            <a:off x="1587640" y="1406769"/>
            <a:ext cx="91138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822E68-378F-4A54-A549-7D1C6DF22D34}"/>
              </a:ext>
            </a:extLst>
          </p:cNvPr>
          <p:cNvSpPr txBox="1"/>
          <p:nvPr/>
        </p:nvSpPr>
        <p:spPr>
          <a:xfrm>
            <a:off x="2113503" y="821994"/>
            <a:ext cx="8490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Splitting the data into Training Data and Test Data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9EBB0-7628-F89E-583E-42C948421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6050"/>
            <a:ext cx="12192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38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A2CA76-875D-C201-427A-BE13B634087D}"/>
              </a:ext>
            </a:extLst>
          </p:cNvPr>
          <p:cNvSpPr txBox="1"/>
          <p:nvPr/>
        </p:nvSpPr>
        <p:spPr>
          <a:xfrm>
            <a:off x="4767942" y="421365"/>
            <a:ext cx="301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722EB8-DF4E-327B-0EC9-8D7F2ED5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93" y="1292089"/>
            <a:ext cx="11560629" cy="518723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C28717-C168-B33A-EF75-F5507361163B}"/>
              </a:ext>
            </a:extLst>
          </p:cNvPr>
          <p:cNvCxnSpPr/>
          <p:nvPr/>
        </p:nvCxnSpPr>
        <p:spPr>
          <a:xfrm>
            <a:off x="3340359" y="1006140"/>
            <a:ext cx="48052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421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AAA1DE-EDD0-179C-D143-1F302428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3" y="1556735"/>
            <a:ext cx="11234059" cy="37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01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22C14-975B-B881-1F58-0500EB674D38}"/>
              </a:ext>
            </a:extLst>
          </p:cNvPr>
          <p:cNvSpPr txBox="1"/>
          <p:nvPr/>
        </p:nvSpPr>
        <p:spPr>
          <a:xfrm>
            <a:off x="2611016" y="2644170"/>
            <a:ext cx="6969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83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479972-276A-42C6-82A6-1E543B6F3B95}"/>
              </a:ext>
            </a:extLst>
          </p:cNvPr>
          <p:cNvSpPr/>
          <p:nvPr/>
        </p:nvSpPr>
        <p:spPr>
          <a:xfrm>
            <a:off x="1753333" y="1691996"/>
            <a:ext cx="9385160" cy="3607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811A5-AA53-4024-B72F-94B1A3590056}"/>
              </a:ext>
            </a:extLst>
          </p:cNvPr>
          <p:cNvSpPr txBox="1"/>
          <p:nvPr/>
        </p:nvSpPr>
        <p:spPr>
          <a:xfrm>
            <a:off x="4101402" y="2921168"/>
            <a:ext cx="3989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REVIEW - 3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156550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080A054-BF0D-4EBE-8E80-9DDFCA9D2896}"/>
              </a:ext>
            </a:extLst>
          </p:cNvPr>
          <p:cNvSpPr/>
          <p:nvPr/>
        </p:nvSpPr>
        <p:spPr>
          <a:xfrm>
            <a:off x="289235" y="257564"/>
            <a:ext cx="7623794" cy="1736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40">
              <a:lnSpc>
                <a:spcPct val="100000"/>
              </a:lnSpc>
              <a:spcBef>
                <a:spcPts val="1300"/>
              </a:spcBef>
            </a:pP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lang="en-IN" sz="2400" b="1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GUIDE:</a:t>
            </a:r>
            <a:endParaRPr lang="en-IN" sz="2400" dirty="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1200"/>
              </a:spcBef>
            </a:pPr>
            <a:r>
              <a:rPr lang="en-IN" sz="2400" spc="130" dirty="0" err="1">
                <a:latin typeface="Cambria"/>
                <a:cs typeface="Cambria"/>
              </a:rPr>
              <a:t>Dr.</a:t>
            </a:r>
            <a:r>
              <a:rPr lang="en-IN" sz="2400" spc="15" dirty="0">
                <a:latin typeface="Cambria"/>
                <a:cs typeface="Cambria"/>
              </a:rPr>
              <a:t> </a:t>
            </a:r>
            <a:r>
              <a:rPr lang="en-IN" sz="2400" spc="195" dirty="0">
                <a:latin typeface="Cambria"/>
                <a:cs typeface="Cambria"/>
              </a:rPr>
              <a:t>CHAGANTI</a:t>
            </a:r>
            <a:r>
              <a:rPr lang="en-IN" sz="2400" spc="20" dirty="0">
                <a:latin typeface="Cambria"/>
                <a:cs typeface="Cambria"/>
              </a:rPr>
              <a:t> </a:t>
            </a:r>
            <a:r>
              <a:rPr lang="en-IN" sz="2400" spc="145" dirty="0">
                <a:latin typeface="Cambria"/>
                <a:cs typeface="Cambria"/>
              </a:rPr>
              <a:t>B</a:t>
            </a:r>
            <a:r>
              <a:rPr lang="en-IN" sz="2400" spc="20" dirty="0">
                <a:latin typeface="Cambria"/>
                <a:cs typeface="Cambria"/>
              </a:rPr>
              <a:t> </a:t>
            </a:r>
            <a:r>
              <a:rPr lang="en-IN" sz="2400" spc="235" dirty="0">
                <a:latin typeface="Cambria"/>
                <a:cs typeface="Cambria"/>
              </a:rPr>
              <a:t>N</a:t>
            </a:r>
            <a:r>
              <a:rPr lang="en-IN" sz="2400" spc="20" dirty="0">
                <a:latin typeface="Cambria"/>
                <a:cs typeface="Cambria"/>
              </a:rPr>
              <a:t> </a:t>
            </a:r>
            <a:r>
              <a:rPr lang="en-IN" sz="2400" spc="215" dirty="0">
                <a:latin typeface="Cambria"/>
                <a:cs typeface="Cambria"/>
              </a:rPr>
              <a:t>LAKSHMI</a:t>
            </a:r>
            <a:endParaRPr lang="en-IN" sz="24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IN"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lang="en-IN"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TEAM</a:t>
            </a:r>
            <a:r>
              <a:rPr lang="en-IN" sz="2400" b="1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DETAILS:</a:t>
            </a:r>
            <a:endParaRPr lang="en-IN" sz="240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06FD48-0051-4363-95D2-1800B2B04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66180"/>
              </p:ext>
            </p:extLst>
          </p:nvPr>
        </p:nvGraphicFramePr>
        <p:xfrm>
          <a:off x="2118946" y="2679735"/>
          <a:ext cx="7954107" cy="34799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9351">
                  <a:extLst>
                    <a:ext uri="{9D8B030D-6E8A-4147-A177-3AD203B41FA5}">
                      <a16:colId xmlns:a16="http://schemas.microsoft.com/office/drawing/2014/main" val="970517976"/>
                    </a:ext>
                  </a:extLst>
                </a:gridCol>
                <a:gridCol w="5494756">
                  <a:extLst>
                    <a:ext uri="{9D8B030D-6E8A-4147-A177-3AD203B41FA5}">
                      <a16:colId xmlns:a16="http://schemas.microsoft.com/office/drawing/2014/main" val="3854542795"/>
                    </a:ext>
                  </a:extLst>
                </a:gridCol>
              </a:tblGrid>
              <a:tr h="654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ROLL.NO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500" b="1" spc="-70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144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119503"/>
                  </a:ext>
                </a:extLst>
              </a:tr>
              <a:tr h="706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19K91A05</a:t>
                      </a:r>
                      <a:r>
                        <a:rPr lang="en-IN" sz="1500" dirty="0">
                          <a:latin typeface="Times New Roman"/>
                          <a:cs typeface="Times New Roman"/>
                        </a:rPr>
                        <a:t>49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lang="en-US" sz="1500" b="1" spc="-85" dirty="0">
                          <a:latin typeface="Times New Roman"/>
                          <a:cs typeface="Times New Roman"/>
                        </a:rPr>
                        <a:t>CH SRIJAN</a:t>
                      </a:r>
                      <a:r>
                        <a:rPr sz="15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500" spc="-10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ea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Leader)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324986"/>
                  </a:ext>
                </a:extLst>
              </a:tr>
              <a:tr h="706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19K91A05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O5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lang="en-US" sz="1500" spc="-20" dirty="0">
                          <a:latin typeface="Times New Roman"/>
                          <a:cs typeface="Times New Roman"/>
                        </a:rPr>
                        <a:t>AFSHA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546097"/>
                  </a:ext>
                </a:extLst>
              </a:tr>
              <a:tr h="706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19K91A05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06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lang="en-US" sz="1500" spc="-5" dirty="0">
                          <a:latin typeface="Times New Roman"/>
                          <a:cs typeface="Times New Roman"/>
                        </a:rPr>
                        <a:t>AILA VIGNESH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749035"/>
                  </a:ext>
                </a:extLst>
              </a:tr>
              <a:tr h="7063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19K91A05</a:t>
                      </a:r>
                      <a:r>
                        <a:rPr lang="en-US" sz="1500" dirty="0">
                          <a:latin typeface="Times New Roman"/>
                          <a:cs typeface="Times New Roman"/>
                        </a:rPr>
                        <a:t>55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lang="en-US" sz="1500" spc="-5" dirty="0">
                          <a:latin typeface="Times New Roman"/>
                          <a:cs typeface="Times New Roman"/>
                        </a:rPr>
                        <a:t>DAMERA RAJU</a:t>
                      </a: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7950" marB="0">
                    <a:lnL w="9525">
                      <a:solidFill>
                        <a:srgbClr val="455F51"/>
                      </a:solidFill>
                      <a:prstDash val="solid"/>
                    </a:lnL>
                    <a:lnR w="9525">
                      <a:solidFill>
                        <a:srgbClr val="455F51"/>
                      </a:solidFill>
                      <a:prstDash val="solid"/>
                    </a:lnR>
                    <a:lnT w="9525">
                      <a:solidFill>
                        <a:srgbClr val="455F51"/>
                      </a:solidFill>
                      <a:prstDash val="solid"/>
                    </a:lnT>
                    <a:lnB w="9525">
                      <a:solidFill>
                        <a:srgbClr val="455F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04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0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BF2CF-3591-45EA-AFBC-28B624CCAC9C}"/>
              </a:ext>
            </a:extLst>
          </p:cNvPr>
          <p:cNvSpPr/>
          <p:nvPr/>
        </p:nvSpPr>
        <p:spPr>
          <a:xfrm>
            <a:off x="3634881" y="792536"/>
            <a:ext cx="42928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b="1" spc="-25" dirty="0"/>
              <a:t>PROJECT</a:t>
            </a:r>
            <a:r>
              <a:rPr lang="en-IN" sz="5400" b="1" spc="-20" dirty="0"/>
              <a:t> </a:t>
            </a:r>
            <a:r>
              <a:rPr lang="en-IN" sz="5400" b="1" spc="-15" dirty="0"/>
              <a:t>TITLE</a:t>
            </a:r>
            <a:endParaRPr lang="en-IN" sz="5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91A73-C0B4-4442-8FCC-5F3C510747B0}"/>
              </a:ext>
            </a:extLst>
          </p:cNvPr>
          <p:cNvSpPr txBox="1"/>
          <p:nvPr/>
        </p:nvSpPr>
        <p:spPr>
          <a:xfrm flipH="1">
            <a:off x="2019324" y="2321693"/>
            <a:ext cx="82697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A MODEL TO PREDICT HEART DISEASE USING MACHINE LEARNING</a:t>
            </a:r>
            <a:endParaRPr lang="en-IN" sz="40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9E65E-0FF7-4456-A650-02F1A848C485}"/>
              </a:ext>
            </a:extLst>
          </p:cNvPr>
          <p:cNvSpPr/>
          <p:nvPr/>
        </p:nvSpPr>
        <p:spPr>
          <a:xfrm>
            <a:off x="2066937" y="5183665"/>
            <a:ext cx="27060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8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TEAM</a:t>
            </a:r>
            <a:r>
              <a:rPr lang="en-IN" sz="2800" b="1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20" dirty="0">
                <a:solidFill>
                  <a:srgbClr val="0000FF"/>
                </a:solidFill>
                <a:latin typeface="Times New Roman"/>
                <a:cs typeface="Times New Roman"/>
              </a:rPr>
              <a:t>NO</a:t>
            </a:r>
            <a:r>
              <a:rPr lang="en-IN" sz="2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:</a:t>
            </a:r>
            <a:r>
              <a:rPr lang="en-IN" sz="28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IN" sz="2800" b="1" spc="10" dirty="0">
                <a:latin typeface="Times New Roman"/>
                <a:cs typeface="Times New Roman"/>
              </a:rPr>
              <a:t>A9</a:t>
            </a:r>
            <a:endParaRPr lang="en-IN" sz="2800" dirty="0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BEE729-3FFE-4E43-9BE0-F158CAAE39D3}"/>
              </a:ext>
            </a:extLst>
          </p:cNvPr>
          <p:cNvSpPr/>
          <p:nvPr/>
        </p:nvSpPr>
        <p:spPr>
          <a:xfrm>
            <a:off x="7050469" y="5183665"/>
            <a:ext cx="42338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400" b="1" spc="15" dirty="0">
                <a:solidFill>
                  <a:srgbClr val="BE9000"/>
                </a:solidFill>
                <a:latin typeface="Times New Roman"/>
                <a:cs typeface="Times New Roman"/>
              </a:rPr>
              <a:t>BRANCH/SEC</a:t>
            </a:r>
            <a:r>
              <a:rPr lang="en-IN" sz="2400" b="1" spc="-10" dirty="0">
                <a:solidFill>
                  <a:srgbClr val="BE9000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10" dirty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lang="en-IN" sz="2400" b="1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10" dirty="0">
                <a:solidFill>
                  <a:srgbClr val="6AA84F"/>
                </a:solidFill>
                <a:latin typeface="Times New Roman"/>
                <a:cs typeface="Times New Roman"/>
              </a:rPr>
              <a:t>CSE-A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35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33758E-4BE0-4612-9934-1A34877B9186}"/>
              </a:ext>
            </a:extLst>
          </p:cNvPr>
          <p:cNvSpPr/>
          <p:nvPr/>
        </p:nvSpPr>
        <p:spPr>
          <a:xfrm>
            <a:off x="2297723" y="1537398"/>
            <a:ext cx="7596554" cy="30245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F96B-B808-4EDF-AD8D-821EC8E72E97}"/>
              </a:ext>
            </a:extLst>
          </p:cNvPr>
          <p:cNvSpPr txBox="1"/>
          <p:nvPr/>
        </p:nvSpPr>
        <p:spPr>
          <a:xfrm flipH="1">
            <a:off x="3949001" y="2190540"/>
            <a:ext cx="45318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CODING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128943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D25E-AAF9-46B5-9A90-65762EFFEB54}"/>
              </a:ext>
            </a:extLst>
          </p:cNvPr>
          <p:cNvCxnSpPr/>
          <p:nvPr/>
        </p:nvCxnSpPr>
        <p:spPr>
          <a:xfrm>
            <a:off x="1989574" y="1366576"/>
            <a:ext cx="79181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CC3333-93A6-42FD-A357-C2612C2BA045}"/>
              </a:ext>
            </a:extLst>
          </p:cNvPr>
          <p:cNvSpPr txBox="1"/>
          <p:nvPr/>
        </p:nvSpPr>
        <p:spPr>
          <a:xfrm>
            <a:off x="3436536" y="643319"/>
            <a:ext cx="72649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Importing the Modules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7B79A-468F-4F88-A8B9-2085B8FC2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2" y="1592529"/>
            <a:ext cx="12039600" cy="1314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41CA5-4D42-C6EB-791D-7E3D546643FD}"/>
              </a:ext>
            </a:extLst>
          </p:cNvPr>
          <p:cNvSpPr txBox="1"/>
          <p:nvPr/>
        </p:nvSpPr>
        <p:spPr>
          <a:xfrm>
            <a:off x="205273" y="3004457"/>
            <a:ext cx="106182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Pandas</a:t>
            </a:r>
            <a:r>
              <a:rPr lang="en-US" dirty="0"/>
              <a:t> is a Python library used for working with data sets. It has functions for analyzing, cleaning, exploring, and manipulating data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Pickling</a:t>
            </a:r>
            <a:r>
              <a:rPr lang="en-US" dirty="0"/>
              <a:t> is the process whereby a Python object hierarchy is converted into a byte stream</a:t>
            </a:r>
          </a:p>
          <a:p>
            <a:endParaRPr lang="en-US" dirty="0"/>
          </a:p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Scikit-learn</a:t>
            </a:r>
            <a:r>
              <a:rPr lang="en-US" dirty="0"/>
              <a:t> is probably the most useful library for machine learning in Python. The </a:t>
            </a:r>
            <a:r>
              <a:rPr lang="en-US" dirty="0" err="1"/>
              <a:t>sklearn</a:t>
            </a:r>
            <a:r>
              <a:rPr lang="en-US" dirty="0"/>
              <a:t> library contains a lot of efficient tools for machine learning and statistical modeling including classification, regression, clustering and dimensionality reduction.</a:t>
            </a:r>
          </a:p>
          <a:p>
            <a:endParaRPr lang="en-US" dirty="0"/>
          </a:p>
          <a:p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Sklearn.metrics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/>
              <a:t>module implements several loss, score, and utility functions to measure classification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19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EE35EF-A7F6-48EB-8160-C7D65E1CEB08}"/>
              </a:ext>
            </a:extLst>
          </p:cNvPr>
          <p:cNvCxnSpPr/>
          <p:nvPr/>
        </p:nvCxnSpPr>
        <p:spPr>
          <a:xfrm>
            <a:off x="934497" y="793819"/>
            <a:ext cx="100081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87A6CF2-0E1D-4422-942E-F4E8F1FD8F2E}"/>
              </a:ext>
            </a:extLst>
          </p:cNvPr>
          <p:cNvSpPr txBox="1"/>
          <p:nvPr/>
        </p:nvSpPr>
        <p:spPr>
          <a:xfrm>
            <a:off x="3794926" y="69924"/>
            <a:ext cx="5422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Loading The Data</a:t>
            </a:r>
            <a:endParaRPr lang="en-IN" sz="4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2A4282-B0CC-4271-BBB9-7CDF998B1EA8}"/>
              </a:ext>
            </a:extLst>
          </p:cNvPr>
          <p:cNvSpPr txBox="1"/>
          <p:nvPr/>
        </p:nvSpPr>
        <p:spPr>
          <a:xfrm>
            <a:off x="1818752" y="3698606"/>
            <a:ext cx="898322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cs typeface="Aharoni" panose="02010803020104030203" pitchFamily="2" charset="-79"/>
              </a:rPr>
              <a:t>pandas provides the </a:t>
            </a:r>
            <a:r>
              <a:rPr lang="en-US" altLang="en-US" sz="4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read_csv</a:t>
            </a:r>
            <a:r>
              <a:rPr lang="en-US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 </a:t>
            </a:r>
            <a:r>
              <a:rPr lang="en-US" altLang="en-US" sz="3200" dirty="0">
                <a:cs typeface="Aharoni" panose="02010803020104030203" pitchFamily="2" charset="-79"/>
              </a:rPr>
              <a:t>function to read data stored as a csv file into a pandas </a:t>
            </a:r>
            <a:r>
              <a:rPr lang="en-US" altLang="en-US" sz="3200" dirty="0" err="1">
                <a:cs typeface="Aharoni" panose="02010803020104030203" pitchFamily="2" charset="-79"/>
              </a:rPr>
              <a:t>DataFrame</a:t>
            </a:r>
            <a:r>
              <a:rPr lang="en-US" altLang="en-US" sz="3200" dirty="0">
                <a:cs typeface="Aharoni" panose="02010803020104030203" pitchFamily="2" charset="-79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cs typeface="Aharoni" panose="02010803020104030203" pitchFamily="2" charset="-79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4D64DC60-8207-4B25-9630-892DC848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1212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DF3FF-8CF2-4A5B-B863-A69A3081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238" y="2143514"/>
            <a:ext cx="66484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7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B7CD1D-9F83-4A82-84A9-A3CE670F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6" y="1092131"/>
            <a:ext cx="3181350" cy="361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7BDB67-95FB-49EA-9649-5A7D4C4A4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242" y="219075"/>
            <a:ext cx="6305550" cy="64198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E51DDA-DB63-4CAD-9BF3-4C2AF2866350}"/>
              </a:ext>
            </a:extLst>
          </p:cNvPr>
          <p:cNvCxnSpPr/>
          <p:nvPr/>
        </p:nvCxnSpPr>
        <p:spPr>
          <a:xfrm>
            <a:off x="391886" y="2059912"/>
            <a:ext cx="42404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B97CB6-979D-404B-9C62-507941BFCAD9}"/>
              </a:ext>
            </a:extLst>
          </p:cNvPr>
          <p:cNvSpPr txBox="1"/>
          <p:nvPr/>
        </p:nvSpPr>
        <p:spPr>
          <a:xfrm>
            <a:off x="120580" y="2059912"/>
            <a:ext cx="55146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info() </a:t>
            </a:r>
            <a:r>
              <a:rPr lang="en-US" sz="2800" dirty="0"/>
              <a:t>method prints information about the </a:t>
            </a:r>
            <a:r>
              <a:rPr lang="en-US" sz="2800" dirty="0" err="1"/>
              <a:t>DataFrame</a:t>
            </a:r>
            <a:r>
              <a:rPr lang="en-US" sz="2800" dirty="0"/>
              <a:t>. The information contains the number of columns, column labels, column data types, memory usage, range index, and the number of cells in each column (non-null values). Note: the info() method actually prints the info.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06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59770E0-33A9-4C70-A580-BA6CC4665785}"/>
              </a:ext>
            </a:extLst>
          </p:cNvPr>
          <p:cNvCxnSpPr/>
          <p:nvPr/>
        </p:nvCxnSpPr>
        <p:spPr>
          <a:xfrm>
            <a:off x="1858945" y="1436914"/>
            <a:ext cx="8571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13FD26C-2038-48DE-BAA1-27EFD0177680}"/>
              </a:ext>
            </a:extLst>
          </p:cNvPr>
          <p:cNvSpPr txBox="1"/>
          <p:nvPr/>
        </p:nvSpPr>
        <p:spPr>
          <a:xfrm>
            <a:off x="4595446" y="708334"/>
            <a:ext cx="75965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isnull</a:t>
            </a:r>
            <a:r>
              <a:rPr lang="en-US" sz="4800" dirty="0"/>
              <a:t>()	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4AE7D-16E1-4AEF-BD70-1E4FFA0E7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547" y="1623878"/>
            <a:ext cx="4267200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68D13D-7B50-4061-A98B-F493F9F57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1464" y="1709894"/>
            <a:ext cx="2457450" cy="472440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CB3BFC5-090D-445A-AB31-175B45D83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086" y="2287092"/>
            <a:ext cx="773723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The 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isnull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</a:rPr>
              <a:t>()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method returns 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DataFrame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object where all the values are replaced with a Boolean value True for NULL values, and otherwise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0" i="0" dirty="0">
                <a:effectLst/>
                <a:latin typeface="urw-din"/>
              </a:rPr>
              <a:t>While making a Data Frame from a csv file, many blank columns are imported as null value into the Data Frame which later creates problems while operating that data frame.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32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368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Aharoni</vt:lpstr>
      <vt:lpstr>Arial</vt:lpstr>
      <vt:lpstr>Calibri</vt:lpstr>
      <vt:lpstr>Calibri Light</vt:lpstr>
      <vt:lpstr>Cambria</vt:lpstr>
      <vt:lpstr>Times New Roman</vt:lpstr>
      <vt:lpstr>urw-din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vignesh aila</dc:creator>
  <cp:lastModifiedBy>RAJU DAMERA</cp:lastModifiedBy>
  <cp:revision>8</cp:revision>
  <dcterms:created xsi:type="dcterms:W3CDTF">2023-02-13T09:13:30Z</dcterms:created>
  <dcterms:modified xsi:type="dcterms:W3CDTF">2023-04-20T11:58:30Z</dcterms:modified>
</cp:coreProperties>
</file>