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2"/>
  </p:notesMasterIdLst>
  <p:handoutMasterIdLst>
    <p:handoutMasterId r:id="rId23"/>
  </p:handoutMasterIdLst>
  <p:sldIdLst>
    <p:sldId id="296" r:id="rId5"/>
    <p:sldId id="297" r:id="rId6"/>
    <p:sldId id="298" r:id="rId7"/>
    <p:sldId id="299" r:id="rId8"/>
    <p:sldId id="300" r:id="rId9"/>
    <p:sldId id="306" r:id="rId10"/>
    <p:sldId id="307" r:id="rId11"/>
    <p:sldId id="301" r:id="rId12"/>
    <p:sldId id="302" r:id="rId13"/>
    <p:sldId id="303" r:id="rId14"/>
    <p:sldId id="308" r:id="rId15"/>
    <p:sldId id="309" r:id="rId16"/>
    <p:sldId id="310" r:id="rId17"/>
    <p:sldId id="312" r:id="rId18"/>
    <p:sldId id="313" r:id="rId19"/>
    <p:sldId id="314" r:id="rId20"/>
    <p:sldId id="28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8F6A"/>
    <a:srgbClr val="6E6A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52" autoAdjust="0"/>
  </p:normalViewPr>
  <p:slideViewPr>
    <p:cSldViewPr snapToGrid="0" showGuides="1">
      <p:cViewPr varScale="1">
        <p:scale>
          <a:sx n="82" d="100"/>
          <a:sy n="82" d="100"/>
        </p:scale>
        <p:origin x="720" y="7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1/1/2023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2462096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2783711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758388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857884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9633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252553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1492690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33721165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3975511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3092842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467385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151541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569826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3589278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133402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796558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1/1/2023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1/1/2023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1/1/2023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1/1/2023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1/1/2023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1/1/2023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1/1/2023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1/1/2023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1/1/2023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1/1/2023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1/1/2023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1/1/2023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18F6A"/>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2" name="Rectangle: Rounded Corners 1">
            <a:extLst>
              <a:ext uri="{FF2B5EF4-FFF2-40B4-BE49-F238E27FC236}">
                <a16:creationId xmlns:a16="http://schemas.microsoft.com/office/drawing/2014/main" id="{F9EDDEAA-4230-4FE7-BA65-FC24734F5C54}"/>
              </a:ext>
            </a:extLst>
          </p:cNvPr>
          <p:cNvSpPr/>
          <p:nvPr/>
        </p:nvSpPr>
        <p:spPr>
          <a:xfrm>
            <a:off x="306265" y="259373"/>
            <a:ext cx="11579470" cy="6339253"/>
          </a:xfrm>
          <a:prstGeom prst="roundRect">
            <a:avLst/>
          </a:prstGeom>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pic>
        <p:nvPicPr>
          <p:cNvPr id="6" name="object 12">
            <a:extLst>
              <a:ext uri="{FF2B5EF4-FFF2-40B4-BE49-F238E27FC236}">
                <a16:creationId xmlns:a16="http://schemas.microsoft.com/office/drawing/2014/main" id="{7268AC18-030E-44C3-8FCD-06A528FDB0F0}"/>
              </a:ext>
            </a:extLst>
          </p:cNvPr>
          <p:cNvPicPr/>
          <p:nvPr/>
        </p:nvPicPr>
        <p:blipFill>
          <a:blip r:embed="rId3" cstate="print"/>
          <a:stretch>
            <a:fillRect/>
          </a:stretch>
        </p:blipFill>
        <p:spPr>
          <a:xfrm>
            <a:off x="5181524" y="546211"/>
            <a:ext cx="1828951" cy="1812876"/>
          </a:xfrm>
          <a:prstGeom prst="rect">
            <a:avLst/>
          </a:prstGeom>
        </p:spPr>
      </p:pic>
      <p:sp>
        <p:nvSpPr>
          <p:cNvPr id="7" name="object 8">
            <a:extLst>
              <a:ext uri="{FF2B5EF4-FFF2-40B4-BE49-F238E27FC236}">
                <a16:creationId xmlns:a16="http://schemas.microsoft.com/office/drawing/2014/main" id="{D78CABD8-7DBD-407B-94ED-DC5A11AEFBE8}"/>
              </a:ext>
            </a:extLst>
          </p:cNvPr>
          <p:cNvSpPr txBox="1">
            <a:spLocks/>
          </p:cNvSpPr>
          <p:nvPr/>
        </p:nvSpPr>
        <p:spPr>
          <a:xfrm>
            <a:off x="1524000" y="4919058"/>
            <a:ext cx="9755177" cy="382156"/>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US" sz="2400" spc="-5" dirty="0">
                <a:solidFill>
                  <a:srgbClr val="000000"/>
                </a:solidFill>
                <a:latin typeface="Times New Roman"/>
                <a:cs typeface="Times New Roman"/>
              </a:rPr>
              <a:t>TK</a:t>
            </a:r>
            <a:r>
              <a:rPr lang="en-US" sz="2400" dirty="0">
                <a:solidFill>
                  <a:srgbClr val="000000"/>
                </a:solidFill>
                <a:latin typeface="Times New Roman"/>
                <a:cs typeface="Times New Roman"/>
              </a:rPr>
              <a:t>R</a:t>
            </a:r>
            <a:r>
              <a:rPr lang="en-US" sz="2400" spc="-5" dirty="0">
                <a:solidFill>
                  <a:srgbClr val="000000"/>
                </a:solidFill>
                <a:latin typeface="Times New Roman"/>
                <a:cs typeface="Times New Roman"/>
              </a:rPr>
              <a:t> COLLEG</a:t>
            </a:r>
            <a:r>
              <a:rPr lang="en-US" sz="2400" dirty="0">
                <a:solidFill>
                  <a:srgbClr val="000000"/>
                </a:solidFill>
                <a:latin typeface="Times New Roman"/>
                <a:cs typeface="Times New Roman"/>
              </a:rPr>
              <a:t>E</a:t>
            </a:r>
            <a:r>
              <a:rPr lang="en-US" sz="2400" spc="-5" dirty="0">
                <a:solidFill>
                  <a:srgbClr val="000000"/>
                </a:solidFill>
                <a:latin typeface="Times New Roman"/>
                <a:cs typeface="Times New Roman"/>
              </a:rPr>
              <a:t> O</a:t>
            </a:r>
            <a:r>
              <a:rPr lang="en-US" sz="2400" dirty="0">
                <a:solidFill>
                  <a:srgbClr val="000000"/>
                </a:solidFill>
                <a:latin typeface="Times New Roman"/>
                <a:cs typeface="Times New Roman"/>
              </a:rPr>
              <a:t>F</a:t>
            </a:r>
            <a:r>
              <a:rPr lang="en-US" sz="2400" spc="-65" dirty="0">
                <a:solidFill>
                  <a:srgbClr val="000000"/>
                </a:solidFill>
                <a:latin typeface="Times New Roman"/>
                <a:cs typeface="Times New Roman"/>
              </a:rPr>
              <a:t> </a:t>
            </a:r>
            <a:r>
              <a:rPr lang="en-US" sz="2400" spc="-5" dirty="0">
                <a:solidFill>
                  <a:srgbClr val="000000"/>
                </a:solidFill>
                <a:latin typeface="Times New Roman"/>
                <a:cs typeface="Times New Roman"/>
              </a:rPr>
              <a:t>ENGINEERIN</a:t>
            </a:r>
            <a:r>
              <a:rPr lang="en-US" sz="2400" dirty="0">
                <a:solidFill>
                  <a:srgbClr val="000000"/>
                </a:solidFill>
                <a:latin typeface="Times New Roman"/>
                <a:cs typeface="Times New Roman"/>
              </a:rPr>
              <a:t>G</a:t>
            </a:r>
            <a:r>
              <a:rPr lang="en-US" sz="2400" spc="-100" dirty="0">
                <a:solidFill>
                  <a:srgbClr val="000000"/>
                </a:solidFill>
                <a:latin typeface="Times New Roman"/>
                <a:cs typeface="Times New Roman"/>
              </a:rPr>
              <a:t> </a:t>
            </a:r>
            <a:r>
              <a:rPr lang="en-US" sz="2400" spc="-5" dirty="0">
                <a:solidFill>
                  <a:srgbClr val="000000"/>
                </a:solidFill>
                <a:latin typeface="Times New Roman"/>
                <a:cs typeface="Times New Roman"/>
              </a:rPr>
              <a:t>AN</a:t>
            </a:r>
            <a:r>
              <a:rPr lang="en-US" sz="2400" dirty="0">
                <a:solidFill>
                  <a:srgbClr val="000000"/>
                </a:solidFill>
                <a:latin typeface="Times New Roman"/>
                <a:cs typeface="Times New Roman"/>
              </a:rPr>
              <a:t>D</a:t>
            </a:r>
            <a:r>
              <a:rPr lang="en-US" sz="2400" spc="-35" dirty="0">
                <a:solidFill>
                  <a:srgbClr val="000000"/>
                </a:solidFill>
                <a:latin typeface="Times New Roman"/>
                <a:cs typeface="Times New Roman"/>
              </a:rPr>
              <a:t> </a:t>
            </a:r>
            <a:r>
              <a:rPr lang="en-US" sz="2400" spc="-5" dirty="0">
                <a:solidFill>
                  <a:srgbClr val="000000"/>
                </a:solidFill>
                <a:latin typeface="Times New Roman"/>
                <a:cs typeface="Times New Roman"/>
              </a:rPr>
              <a:t>TECHNOLOGY</a:t>
            </a:r>
            <a:endParaRPr lang="en-US" sz="2400" dirty="0">
              <a:latin typeface="Times New Roman"/>
              <a:cs typeface="Times New Roman"/>
            </a:endParaRPr>
          </a:p>
        </p:txBody>
      </p:sp>
      <p:sp>
        <p:nvSpPr>
          <p:cNvPr id="8" name="object 9">
            <a:extLst>
              <a:ext uri="{FF2B5EF4-FFF2-40B4-BE49-F238E27FC236}">
                <a16:creationId xmlns:a16="http://schemas.microsoft.com/office/drawing/2014/main" id="{63614ACA-C5EF-40D8-8453-11BAB3279E3F}"/>
              </a:ext>
            </a:extLst>
          </p:cNvPr>
          <p:cNvSpPr txBox="1"/>
          <p:nvPr/>
        </p:nvSpPr>
        <p:spPr>
          <a:xfrm>
            <a:off x="3835400" y="5385615"/>
            <a:ext cx="4521200" cy="769620"/>
          </a:xfrm>
          <a:prstGeom prst="rect">
            <a:avLst/>
          </a:prstGeom>
        </p:spPr>
        <p:txBody>
          <a:bodyPr vert="horz" wrap="square" lIns="0" tIns="12700" rIns="0" bIns="0" rtlCol="0">
            <a:spAutoFit/>
          </a:bodyPr>
          <a:lstStyle/>
          <a:p>
            <a:pPr algn="ctr">
              <a:lnSpc>
                <a:spcPts val="1795"/>
              </a:lnSpc>
              <a:spcBef>
                <a:spcPts val="100"/>
              </a:spcBef>
            </a:pPr>
            <a:r>
              <a:rPr sz="1500" dirty="0">
                <a:latin typeface="Times New Roman"/>
                <a:cs typeface="Times New Roman"/>
              </a:rPr>
              <a:t>(Autonomous,</a:t>
            </a:r>
            <a:r>
              <a:rPr sz="1500" spc="-85" dirty="0">
                <a:latin typeface="Times New Roman"/>
                <a:cs typeface="Times New Roman"/>
              </a:rPr>
              <a:t> </a:t>
            </a:r>
            <a:r>
              <a:rPr sz="1500" spc="-5" dirty="0">
                <a:latin typeface="Times New Roman"/>
                <a:cs typeface="Times New Roman"/>
              </a:rPr>
              <a:t>Accredite</a:t>
            </a:r>
            <a:r>
              <a:rPr sz="1500" dirty="0">
                <a:latin typeface="Times New Roman"/>
                <a:cs typeface="Times New Roman"/>
              </a:rPr>
              <a:t>d</a:t>
            </a:r>
            <a:r>
              <a:rPr sz="1500" spc="-5" dirty="0">
                <a:latin typeface="Times New Roman"/>
                <a:cs typeface="Times New Roman"/>
              </a:rPr>
              <a:t> </a:t>
            </a:r>
            <a:r>
              <a:rPr sz="1500" dirty="0">
                <a:latin typeface="Times New Roman"/>
                <a:cs typeface="Times New Roman"/>
              </a:rPr>
              <a:t>by </a:t>
            </a:r>
            <a:r>
              <a:rPr sz="1500" spc="-5" dirty="0">
                <a:latin typeface="Times New Roman"/>
                <a:cs typeface="Times New Roman"/>
              </a:rPr>
              <a:t>NAA</a:t>
            </a:r>
            <a:r>
              <a:rPr sz="1500" dirty="0">
                <a:latin typeface="Times New Roman"/>
                <a:cs typeface="Times New Roman"/>
              </a:rPr>
              <a:t>C</a:t>
            </a:r>
            <a:r>
              <a:rPr sz="1500" spc="-5" dirty="0">
                <a:latin typeface="Times New Roman"/>
                <a:cs typeface="Times New Roman"/>
              </a:rPr>
              <a:t> wit</a:t>
            </a:r>
            <a:r>
              <a:rPr sz="1500" dirty="0">
                <a:latin typeface="Times New Roman"/>
                <a:cs typeface="Times New Roman"/>
              </a:rPr>
              <a:t>h</a:t>
            </a:r>
            <a:r>
              <a:rPr sz="1500" spc="-5" dirty="0">
                <a:latin typeface="Times New Roman"/>
                <a:cs typeface="Times New Roman"/>
              </a:rPr>
              <a:t> </a:t>
            </a:r>
            <a:r>
              <a:rPr sz="1500" dirty="0">
                <a:latin typeface="Times New Roman"/>
                <a:cs typeface="Times New Roman"/>
              </a:rPr>
              <a:t>‘</a:t>
            </a:r>
            <a:r>
              <a:rPr sz="1500" spc="-165" dirty="0">
                <a:latin typeface="Times New Roman"/>
                <a:cs typeface="Times New Roman"/>
              </a:rPr>
              <a:t>A</a:t>
            </a:r>
            <a:r>
              <a:rPr sz="1500" dirty="0">
                <a:latin typeface="Times New Roman"/>
                <a:cs typeface="Times New Roman"/>
              </a:rPr>
              <a:t>’</a:t>
            </a:r>
            <a:r>
              <a:rPr sz="1500" spc="-114" dirty="0">
                <a:latin typeface="Times New Roman"/>
                <a:cs typeface="Times New Roman"/>
              </a:rPr>
              <a:t> </a:t>
            </a:r>
            <a:r>
              <a:rPr sz="1500" spc="-5" dirty="0">
                <a:latin typeface="Times New Roman"/>
                <a:cs typeface="Times New Roman"/>
              </a:rPr>
              <a:t>Grade)</a:t>
            </a:r>
            <a:endParaRPr sz="1500" dirty="0">
              <a:latin typeface="Times New Roman"/>
              <a:cs typeface="Times New Roman"/>
            </a:endParaRPr>
          </a:p>
          <a:p>
            <a:pPr algn="ctr">
              <a:lnSpc>
                <a:spcPts val="2030"/>
              </a:lnSpc>
            </a:pPr>
            <a:r>
              <a:rPr sz="1700" b="1" spc="-5" dirty="0">
                <a:latin typeface="Times New Roman"/>
                <a:cs typeface="Times New Roman"/>
              </a:rPr>
              <a:t>Department</a:t>
            </a:r>
            <a:r>
              <a:rPr sz="1700" b="1" spc="-20" dirty="0">
                <a:latin typeface="Times New Roman"/>
                <a:cs typeface="Times New Roman"/>
              </a:rPr>
              <a:t> </a:t>
            </a:r>
            <a:r>
              <a:rPr sz="1700" b="1" dirty="0">
                <a:latin typeface="Times New Roman"/>
                <a:cs typeface="Times New Roman"/>
              </a:rPr>
              <a:t>of</a:t>
            </a:r>
            <a:r>
              <a:rPr sz="1700" b="1" spc="-15" dirty="0">
                <a:latin typeface="Times New Roman"/>
                <a:cs typeface="Times New Roman"/>
              </a:rPr>
              <a:t> </a:t>
            </a:r>
            <a:r>
              <a:rPr sz="1700" b="1" spc="-5" dirty="0">
                <a:latin typeface="Times New Roman"/>
                <a:cs typeface="Times New Roman"/>
              </a:rPr>
              <a:t>Computer</a:t>
            </a:r>
            <a:r>
              <a:rPr sz="1700" b="1" spc="-50" dirty="0">
                <a:latin typeface="Times New Roman"/>
                <a:cs typeface="Times New Roman"/>
              </a:rPr>
              <a:t> </a:t>
            </a:r>
            <a:r>
              <a:rPr sz="1700" b="1" spc="-5" dirty="0">
                <a:latin typeface="Times New Roman"/>
                <a:cs typeface="Times New Roman"/>
              </a:rPr>
              <a:t>Science</a:t>
            </a:r>
            <a:r>
              <a:rPr sz="1700" b="1" spc="-20" dirty="0">
                <a:latin typeface="Times New Roman"/>
                <a:cs typeface="Times New Roman"/>
              </a:rPr>
              <a:t> </a:t>
            </a:r>
            <a:r>
              <a:rPr sz="1700" b="1" dirty="0">
                <a:latin typeface="Times New Roman"/>
                <a:cs typeface="Times New Roman"/>
              </a:rPr>
              <a:t>&amp;</a:t>
            </a:r>
            <a:r>
              <a:rPr sz="1700" b="1" spc="-15" dirty="0">
                <a:latin typeface="Times New Roman"/>
                <a:cs typeface="Times New Roman"/>
              </a:rPr>
              <a:t> </a:t>
            </a:r>
            <a:r>
              <a:rPr sz="1700" b="1" spc="-5" dirty="0">
                <a:latin typeface="Times New Roman"/>
                <a:cs typeface="Times New Roman"/>
              </a:rPr>
              <a:t>Engineering</a:t>
            </a:r>
            <a:endParaRPr sz="1700" dirty="0">
              <a:latin typeface="Times New Roman"/>
              <a:cs typeface="Times New Roman"/>
            </a:endParaRPr>
          </a:p>
          <a:p>
            <a:pPr marL="1022350">
              <a:lnSpc>
                <a:spcPts val="2035"/>
              </a:lnSpc>
            </a:pPr>
            <a:r>
              <a:rPr sz="1700" b="1" spc="-5" dirty="0">
                <a:latin typeface="Times New Roman"/>
                <a:cs typeface="Times New Roman"/>
              </a:rPr>
              <a:t>B</a:t>
            </a:r>
            <a:r>
              <a:rPr sz="1700" b="1" dirty="0">
                <a:latin typeface="Times New Roman"/>
                <a:cs typeface="Times New Roman"/>
              </a:rPr>
              <a:t>.</a:t>
            </a:r>
            <a:r>
              <a:rPr sz="1700" b="1" spc="-35" dirty="0">
                <a:latin typeface="Times New Roman"/>
                <a:cs typeface="Times New Roman"/>
              </a:rPr>
              <a:t> </a:t>
            </a:r>
            <a:r>
              <a:rPr sz="1700" b="1" spc="-160" dirty="0">
                <a:latin typeface="Times New Roman"/>
                <a:cs typeface="Times New Roman"/>
              </a:rPr>
              <a:t>T</a:t>
            </a:r>
            <a:r>
              <a:rPr sz="1700" b="1" spc="-5" dirty="0">
                <a:latin typeface="Times New Roman"/>
                <a:cs typeface="Times New Roman"/>
              </a:rPr>
              <a:t>ec</a:t>
            </a:r>
            <a:r>
              <a:rPr sz="1700" b="1" dirty="0">
                <a:latin typeface="Times New Roman"/>
                <a:cs typeface="Times New Roman"/>
              </a:rPr>
              <a:t>h</a:t>
            </a:r>
            <a:r>
              <a:rPr sz="1700" b="1" spc="-5" dirty="0">
                <a:latin typeface="Times New Roman"/>
                <a:cs typeface="Times New Roman"/>
              </a:rPr>
              <a:t> I</a:t>
            </a:r>
            <a:r>
              <a:rPr sz="1700" b="1" dirty="0">
                <a:latin typeface="Times New Roman"/>
                <a:cs typeface="Times New Roman"/>
              </a:rPr>
              <a:t>V</a:t>
            </a:r>
            <a:r>
              <a:rPr sz="1700" b="1" spc="-95" dirty="0">
                <a:latin typeface="Times New Roman"/>
                <a:cs typeface="Times New Roman"/>
              </a:rPr>
              <a:t> </a:t>
            </a:r>
            <a:r>
              <a:rPr sz="1700" b="1" spc="-190" dirty="0">
                <a:latin typeface="Times New Roman"/>
                <a:cs typeface="Times New Roman"/>
              </a:rPr>
              <a:t>Y</a:t>
            </a:r>
            <a:r>
              <a:rPr sz="1700" b="1" spc="-5" dirty="0">
                <a:latin typeface="Times New Roman"/>
                <a:cs typeface="Times New Roman"/>
              </a:rPr>
              <a:t>ea</a:t>
            </a:r>
            <a:r>
              <a:rPr sz="1700" b="1" dirty="0">
                <a:latin typeface="Times New Roman"/>
                <a:cs typeface="Times New Roman"/>
              </a:rPr>
              <a:t>r</a:t>
            </a:r>
            <a:r>
              <a:rPr sz="1700" b="1" spc="-35" dirty="0">
                <a:latin typeface="Times New Roman"/>
                <a:cs typeface="Times New Roman"/>
              </a:rPr>
              <a:t> </a:t>
            </a:r>
            <a:r>
              <a:rPr sz="1700" b="1" dirty="0">
                <a:latin typeface="Times New Roman"/>
                <a:cs typeface="Times New Roman"/>
              </a:rPr>
              <a:t>I</a:t>
            </a:r>
            <a:r>
              <a:rPr sz="1700" b="1" spc="-5" dirty="0">
                <a:latin typeface="Times New Roman"/>
                <a:cs typeface="Times New Roman"/>
              </a:rPr>
              <a:t> Semester</a:t>
            </a:r>
            <a:endParaRPr sz="1700" dirty="0">
              <a:latin typeface="Times New Roman"/>
              <a:cs typeface="Times New Roman"/>
            </a:endParaRPr>
          </a:p>
        </p:txBody>
      </p:sp>
      <p:sp>
        <p:nvSpPr>
          <p:cNvPr id="3" name="TextBox 2">
            <a:extLst>
              <a:ext uri="{FF2B5EF4-FFF2-40B4-BE49-F238E27FC236}">
                <a16:creationId xmlns:a16="http://schemas.microsoft.com/office/drawing/2014/main" id="{4535013E-F6A5-4C9F-B06B-FD556532E475}"/>
              </a:ext>
            </a:extLst>
          </p:cNvPr>
          <p:cNvSpPr txBox="1"/>
          <p:nvPr/>
        </p:nvSpPr>
        <p:spPr>
          <a:xfrm>
            <a:off x="1565079" y="2824783"/>
            <a:ext cx="9061840" cy="1446550"/>
          </a:xfrm>
          <a:prstGeom prst="rect">
            <a:avLst/>
          </a:prstGeom>
          <a:noFill/>
        </p:spPr>
        <p:txBody>
          <a:bodyPr wrap="square" rtlCol="0">
            <a:spAutoFit/>
          </a:bodyPr>
          <a:lstStyle/>
          <a:p>
            <a:pPr algn="ctr"/>
            <a:r>
              <a:rPr lang="en-US" sz="4400" dirty="0">
                <a:latin typeface="Times New Roman" panose="02020603050405020304" pitchFamily="18" charset="0"/>
                <a:cs typeface="Times New Roman" panose="02020603050405020304" pitchFamily="18" charset="0"/>
              </a:rPr>
              <a:t>PROJECT PART A</a:t>
            </a:r>
          </a:p>
          <a:p>
            <a:pPr algn="ctr"/>
            <a:r>
              <a:rPr lang="en-US" sz="4400" dirty="0">
                <a:latin typeface="Times New Roman" panose="02020603050405020304" pitchFamily="18" charset="0"/>
                <a:cs typeface="Times New Roman" panose="02020603050405020304" pitchFamily="18" charset="0"/>
              </a:rPr>
              <a:t>REVIEW 3</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6964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618F6A"/>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2" name="Rectangle: Rounded Corners 1">
            <a:extLst>
              <a:ext uri="{FF2B5EF4-FFF2-40B4-BE49-F238E27FC236}">
                <a16:creationId xmlns:a16="http://schemas.microsoft.com/office/drawing/2014/main" id="{F9EDDEAA-4230-4FE7-BA65-FC24734F5C54}"/>
              </a:ext>
            </a:extLst>
          </p:cNvPr>
          <p:cNvSpPr/>
          <p:nvPr/>
        </p:nvSpPr>
        <p:spPr>
          <a:xfrm>
            <a:off x="306265" y="217958"/>
            <a:ext cx="11579470" cy="6339253"/>
          </a:xfrm>
          <a:prstGeom prst="roundRect">
            <a:avLst/>
          </a:prstGeom>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9" name="object 2">
            <a:extLst>
              <a:ext uri="{FF2B5EF4-FFF2-40B4-BE49-F238E27FC236}">
                <a16:creationId xmlns:a16="http://schemas.microsoft.com/office/drawing/2014/main" id="{79DCB93E-98D9-4AEF-A2C7-368FDC53E8C7}"/>
              </a:ext>
            </a:extLst>
          </p:cNvPr>
          <p:cNvSpPr txBox="1">
            <a:spLocks/>
          </p:cNvSpPr>
          <p:nvPr/>
        </p:nvSpPr>
        <p:spPr>
          <a:xfrm>
            <a:off x="3190202" y="594049"/>
            <a:ext cx="4905709" cy="351378"/>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IN" sz="2200" spc="-75" dirty="0">
                <a:solidFill>
                  <a:srgbClr val="AE7A51"/>
                </a:solidFill>
                <a:latin typeface="Arial"/>
                <a:cs typeface="Arial"/>
              </a:rPr>
              <a:t>Research</a:t>
            </a:r>
            <a:r>
              <a:rPr lang="en-IN" sz="2200" spc="-30" dirty="0">
                <a:solidFill>
                  <a:srgbClr val="AE7A51"/>
                </a:solidFill>
                <a:latin typeface="Arial"/>
                <a:cs typeface="Arial"/>
              </a:rPr>
              <a:t> </a:t>
            </a:r>
            <a:r>
              <a:rPr lang="en-IN" sz="2200" spc="-35" dirty="0">
                <a:solidFill>
                  <a:srgbClr val="AE7A51"/>
                </a:solidFill>
                <a:latin typeface="Arial"/>
                <a:cs typeface="Arial"/>
              </a:rPr>
              <a:t>Paper</a:t>
            </a:r>
            <a:r>
              <a:rPr lang="en-IN" sz="2200" spc="-30" dirty="0">
                <a:solidFill>
                  <a:srgbClr val="AE7A51"/>
                </a:solidFill>
                <a:latin typeface="Arial"/>
                <a:cs typeface="Arial"/>
              </a:rPr>
              <a:t> </a:t>
            </a:r>
            <a:r>
              <a:rPr lang="en-IN" sz="2200" spc="95" dirty="0">
                <a:solidFill>
                  <a:srgbClr val="AE7A51"/>
                </a:solidFill>
                <a:latin typeface="Arial"/>
                <a:cs typeface="Arial"/>
              </a:rPr>
              <a:t>1</a:t>
            </a:r>
            <a:r>
              <a:rPr lang="en-IN" sz="2200" spc="-30" dirty="0">
                <a:solidFill>
                  <a:srgbClr val="AE7A51"/>
                </a:solidFill>
                <a:latin typeface="Arial"/>
                <a:cs typeface="Arial"/>
              </a:rPr>
              <a:t> </a:t>
            </a:r>
            <a:r>
              <a:rPr lang="en-IN" sz="2200" spc="-40" dirty="0">
                <a:solidFill>
                  <a:srgbClr val="AE7A51"/>
                </a:solidFill>
                <a:latin typeface="Arial"/>
                <a:cs typeface="Arial"/>
              </a:rPr>
              <a:t>(continued..)</a:t>
            </a:r>
            <a:endParaRPr lang="en-IN" sz="2200" dirty="0">
              <a:latin typeface="Arial"/>
              <a:cs typeface="Arial"/>
            </a:endParaRPr>
          </a:p>
        </p:txBody>
      </p:sp>
      <p:graphicFrame>
        <p:nvGraphicFramePr>
          <p:cNvPr id="10" name="object 3">
            <a:extLst>
              <a:ext uri="{FF2B5EF4-FFF2-40B4-BE49-F238E27FC236}">
                <a16:creationId xmlns:a16="http://schemas.microsoft.com/office/drawing/2014/main" id="{3F3B37CB-2FE0-4E56-B90C-298D4883959A}"/>
              </a:ext>
            </a:extLst>
          </p:cNvPr>
          <p:cNvGraphicFramePr>
            <a:graphicFrameLocks noGrp="1"/>
          </p:cNvGraphicFramePr>
          <p:nvPr>
            <p:extLst>
              <p:ext uri="{D42A27DB-BD31-4B8C-83A1-F6EECF244321}">
                <p14:modId xmlns:p14="http://schemas.microsoft.com/office/powerpoint/2010/main" val="3600989391"/>
              </p:ext>
            </p:extLst>
          </p:nvPr>
        </p:nvGraphicFramePr>
        <p:xfrm>
          <a:off x="824753" y="1335741"/>
          <a:ext cx="10572443" cy="4752521"/>
        </p:xfrm>
        <a:graphic>
          <a:graphicData uri="http://schemas.openxmlformats.org/drawingml/2006/table">
            <a:tbl>
              <a:tblPr firstRow="1" bandRow="1">
                <a:tableStyleId>{2D5ABB26-0587-4C30-8999-92F81FD0307C}</a:tableStyleId>
              </a:tblPr>
              <a:tblGrid>
                <a:gridCol w="2512887">
                  <a:extLst>
                    <a:ext uri="{9D8B030D-6E8A-4147-A177-3AD203B41FA5}">
                      <a16:colId xmlns:a16="http://schemas.microsoft.com/office/drawing/2014/main" val="20000"/>
                    </a:ext>
                  </a:extLst>
                </a:gridCol>
                <a:gridCol w="8059556">
                  <a:extLst>
                    <a:ext uri="{9D8B030D-6E8A-4147-A177-3AD203B41FA5}">
                      <a16:colId xmlns:a16="http://schemas.microsoft.com/office/drawing/2014/main" val="20001"/>
                    </a:ext>
                  </a:extLst>
                </a:gridCol>
              </a:tblGrid>
              <a:tr h="1159972">
                <a:tc>
                  <a:txBody>
                    <a:bodyPr/>
                    <a:lstStyle/>
                    <a:p>
                      <a:pPr marL="85725">
                        <a:lnSpc>
                          <a:spcPct val="100000"/>
                        </a:lnSpc>
                        <a:spcBef>
                          <a:spcPts val="600"/>
                        </a:spcBef>
                      </a:pPr>
                      <a:r>
                        <a:rPr sz="1800" b="1" spc="-5" dirty="0">
                          <a:latin typeface="Times New Roman"/>
                          <a:cs typeface="Times New Roman"/>
                        </a:rPr>
                        <a:t>Merits</a:t>
                      </a:r>
                      <a:endParaRPr sz="1800" dirty="0">
                        <a:latin typeface="Times New Roman"/>
                        <a:cs typeface="Times New Roman"/>
                      </a:endParaRPr>
                    </a:p>
                  </a:txBody>
                  <a:tcPr marL="0" marR="0" marT="76200"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solidFill>
                      <a:srgbClr val="FFFFFF"/>
                    </a:solidFill>
                  </a:tcPr>
                </a:tc>
                <a:tc>
                  <a:txBody>
                    <a:bodyPr/>
                    <a:lstStyle/>
                    <a:p>
                      <a:pPr marL="371475" indent="-285750">
                        <a:lnSpc>
                          <a:spcPct val="100000"/>
                        </a:lnSpc>
                        <a:spcBef>
                          <a:spcPts val="610"/>
                        </a:spcBef>
                        <a:buFont typeface="Arial" panose="020B0604020202020204" pitchFamily="34" charset="0"/>
                        <a:buChar char="•"/>
                      </a:pPr>
                      <a:r>
                        <a:rPr lang="en-US" sz="1600" spc="-5" dirty="0">
                          <a:latin typeface="Times New Roman"/>
                          <a:cs typeface="Times New Roman"/>
                        </a:rPr>
                        <a:t>Used different techniques and achieved the accuracy of 95.5</a:t>
                      </a:r>
                      <a:endParaRPr sz="1600" dirty="0">
                        <a:latin typeface="Times New Roman"/>
                        <a:cs typeface="Times New Roman"/>
                      </a:endParaRPr>
                    </a:p>
                  </a:txBody>
                  <a:tcPr marL="0" marR="0" marT="77470" marB="0">
                    <a:lnL w="9525" cap="flat" cmpd="sng" algn="ctr">
                      <a:solidFill>
                        <a:srgbClr val="9E9E9E"/>
                      </a:solidFill>
                      <a:prstDash val="solid"/>
                      <a:round/>
                      <a:headEnd type="none" w="med" len="med"/>
                      <a:tailEnd type="none" w="med" len="me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1"/>
                  </a:ext>
                </a:extLst>
              </a:tr>
              <a:tr h="1701389">
                <a:tc>
                  <a:txBody>
                    <a:bodyPr/>
                    <a:lstStyle/>
                    <a:p>
                      <a:pPr marL="85725">
                        <a:lnSpc>
                          <a:spcPct val="100000"/>
                        </a:lnSpc>
                        <a:spcBef>
                          <a:spcPts val="600"/>
                        </a:spcBef>
                      </a:pPr>
                      <a:r>
                        <a:rPr sz="1800" b="1" spc="-5" dirty="0">
                          <a:latin typeface="Times New Roman"/>
                          <a:cs typeface="Times New Roman"/>
                        </a:rPr>
                        <a:t>Demerits</a:t>
                      </a:r>
                      <a:endParaRPr sz="180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371475" marR="177165" indent="-285750">
                        <a:lnSpc>
                          <a:spcPct val="100000"/>
                        </a:lnSpc>
                        <a:spcBef>
                          <a:spcPts val="610"/>
                        </a:spcBef>
                        <a:buFont typeface="Arial" panose="020B0604020202020204" pitchFamily="34" charset="0"/>
                        <a:buChar char="•"/>
                      </a:pPr>
                      <a:r>
                        <a:rPr lang="en-US" sz="1600" dirty="0">
                          <a:latin typeface="Times New Roman"/>
                          <a:cs typeface="Times New Roman"/>
                        </a:rPr>
                        <a:t>Considered few records of data (</a:t>
                      </a:r>
                      <a:r>
                        <a:rPr lang="en-US" sz="1600" dirty="0" err="1">
                          <a:latin typeface="Times New Roman"/>
                          <a:cs typeface="Times New Roman"/>
                        </a:rPr>
                        <a:t>i.e</a:t>
                      </a:r>
                      <a:r>
                        <a:rPr lang="en-US" sz="1600" dirty="0">
                          <a:latin typeface="Times New Roman"/>
                          <a:cs typeface="Times New Roman"/>
                        </a:rPr>
                        <a:t>  records of 299 patients).</a:t>
                      </a:r>
                      <a:endParaRPr sz="1600" dirty="0">
                        <a:latin typeface="Times New Roman"/>
                        <a:cs typeface="Times New Roman"/>
                      </a:endParaRPr>
                    </a:p>
                  </a:txBody>
                  <a:tcPr marL="0" marR="0" marT="7747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2"/>
                  </a:ext>
                </a:extLst>
              </a:tr>
              <a:tr h="1891160">
                <a:tc>
                  <a:txBody>
                    <a:bodyPr/>
                    <a:lstStyle/>
                    <a:p>
                      <a:pPr marL="85725" marR="0" lvl="0" indent="0" algn="l" defTabSz="914400" rtl="0" eaLnBrk="1" fontAlgn="auto" latinLnBrk="0" hangingPunct="1">
                        <a:lnSpc>
                          <a:spcPct val="100000"/>
                        </a:lnSpc>
                        <a:spcBef>
                          <a:spcPts val="600"/>
                        </a:spcBef>
                        <a:spcAft>
                          <a:spcPts val="0"/>
                        </a:spcAft>
                        <a:buClrTx/>
                        <a:buSzTx/>
                        <a:buFontTx/>
                        <a:buNone/>
                        <a:tabLst/>
                        <a:defRPr/>
                      </a:pPr>
                      <a:r>
                        <a:rPr lang="en-US" sz="1800" b="1" spc="-5" dirty="0">
                          <a:latin typeface="Times New Roman"/>
                          <a:cs typeface="Times New Roman"/>
                        </a:rPr>
                        <a:t>C</a:t>
                      </a:r>
                      <a:r>
                        <a:rPr lang="en-IN" sz="1800" b="1" spc="-5" dirty="0" err="1">
                          <a:latin typeface="Times New Roman"/>
                          <a:cs typeface="Times New Roman"/>
                        </a:rPr>
                        <a:t>onclusion</a:t>
                      </a:r>
                      <a:r>
                        <a:rPr lang="en-IN" sz="1800" b="1" spc="-5" dirty="0">
                          <a:latin typeface="Times New Roman"/>
                          <a:cs typeface="Times New Roman"/>
                        </a:rPr>
                        <a:t>-Future Scope</a:t>
                      </a:r>
                      <a:endParaRPr lang="en-IN" sz="1800" dirty="0">
                        <a:latin typeface="Times New Roman"/>
                        <a:cs typeface="Times New Roman"/>
                      </a:endParaRPr>
                    </a:p>
                  </a:txBody>
                  <a:tcPr marL="0" marR="0" marT="76200" marB="0">
                    <a:lnL w="9525">
                      <a:solidFill>
                        <a:srgbClr val="9E9E9E"/>
                      </a:solidFill>
                      <a:prstDash val="soli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a:solidFill>
                        <a:srgbClr val="9E9E9E"/>
                      </a:solidFill>
                      <a:prstDash val="solid"/>
                    </a:lnB>
                    <a:solidFill>
                      <a:srgbClr val="FFFFFF"/>
                    </a:solidFill>
                  </a:tcPr>
                </a:tc>
                <a:tc>
                  <a:txBody>
                    <a:bodyPr/>
                    <a:lstStyle/>
                    <a:p>
                      <a:pPr marL="371475" indent="-285750">
                        <a:lnSpc>
                          <a:spcPct val="100000"/>
                        </a:lnSpc>
                        <a:spcBef>
                          <a:spcPts val="610"/>
                        </a:spcBef>
                        <a:buFont typeface="Arial" panose="020B0604020202020204" pitchFamily="34" charset="0"/>
                        <a:buChar char="•"/>
                      </a:pPr>
                      <a:r>
                        <a:rPr lang="en-US" sz="1600" dirty="0">
                          <a:latin typeface="Times New Roman"/>
                          <a:cs typeface="Times New Roman"/>
                        </a:rPr>
                        <a:t>The data were pre-processed and then used in the model. K-nearest neighbor, Naïve Bayes, and random forest are the algorithms showing the best results in this model. </a:t>
                      </a:r>
                    </a:p>
                    <a:p>
                      <a:pPr marL="371475" indent="-285750">
                        <a:lnSpc>
                          <a:spcPct val="100000"/>
                        </a:lnSpc>
                        <a:spcBef>
                          <a:spcPts val="610"/>
                        </a:spcBef>
                        <a:buFont typeface="Arial" panose="020B0604020202020204" pitchFamily="34" charset="0"/>
                        <a:buChar char="•"/>
                      </a:pPr>
                      <a:r>
                        <a:rPr lang="en-US" sz="1600" dirty="0">
                          <a:latin typeface="Times New Roman"/>
                          <a:cs typeface="Times New Roman"/>
                        </a:rPr>
                        <a:t> We can further expand this research by incorporating other data mining techniques such as time series, clustering and association rules, support vector machines, and genetic algorithm.</a:t>
                      </a:r>
                      <a:endParaRPr sz="1600" dirty="0">
                        <a:latin typeface="Times New Roman"/>
                        <a:cs typeface="Times New Roman"/>
                      </a:endParaRPr>
                    </a:p>
                  </a:txBody>
                  <a:tcPr marL="0" marR="0" marT="77470" marB="0">
                    <a:lnL w="9525" cap="flat" cmpd="sng" algn="ctr">
                      <a:solidFill>
                        <a:srgbClr val="9E9E9E"/>
                      </a:solidFill>
                      <a:prstDash val="solid"/>
                      <a:round/>
                      <a:headEnd type="none" w="med" len="med"/>
                      <a:tailEnd type="none" w="med" len="med"/>
                    </a:lnL>
                    <a:lnR w="9525">
                      <a:solidFill>
                        <a:srgbClr val="9E9E9E"/>
                      </a:solidFill>
                      <a:prstDash val="solid"/>
                    </a:lnR>
                    <a:lnT w="9525" cap="flat" cmpd="sng" algn="ctr">
                      <a:solidFill>
                        <a:srgbClr val="9E9E9E"/>
                      </a:solidFill>
                      <a:prstDash val="solid"/>
                      <a:round/>
                      <a:headEnd type="none" w="med" len="med"/>
                      <a:tailEnd type="none" w="med" len="med"/>
                    </a:lnT>
                    <a:lnB w="9525">
                      <a:solidFill>
                        <a:srgbClr val="9E9E9E"/>
                      </a:solidFill>
                      <a:prstDash val="solid"/>
                    </a:lnB>
                    <a:solidFill>
                      <a:srgbClr val="FFFFFF"/>
                    </a:solidFill>
                  </a:tcPr>
                </a:tc>
                <a:extLst>
                  <a:ext uri="{0D108BD9-81ED-4DB2-BD59-A6C34878D82A}">
                    <a16:rowId xmlns:a16="http://schemas.microsoft.com/office/drawing/2014/main" val="4263262548"/>
                  </a:ext>
                </a:extLst>
              </a:tr>
            </a:tbl>
          </a:graphicData>
        </a:graphic>
      </p:graphicFrame>
    </p:spTree>
    <p:extLst>
      <p:ext uri="{BB962C8B-B14F-4D97-AF65-F5344CB8AC3E}">
        <p14:creationId xmlns:p14="http://schemas.microsoft.com/office/powerpoint/2010/main" val="1703776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18F6A"/>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2" name="Rectangle: Rounded Corners 1">
            <a:extLst>
              <a:ext uri="{FF2B5EF4-FFF2-40B4-BE49-F238E27FC236}">
                <a16:creationId xmlns:a16="http://schemas.microsoft.com/office/drawing/2014/main" id="{F9EDDEAA-4230-4FE7-BA65-FC24734F5C54}"/>
              </a:ext>
            </a:extLst>
          </p:cNvPr>
          <p:cNvSpPr/>
          <p:nvPr/>
        </p:nvSpPr>
        <p:spPr>
          <a:xfrm>
            <a:off x="306265" y="187655"/>
            <a:ext cx="11579470" cy="6339253"/>
          </a:xfrm>
          <a:prstGeom prst="roundRect">
            <a:avLst/>
          </a:prstGeom>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9" name="object 2">
            <a:extLst>
              <a:ext uri="{FF2B5EF4-FFF2-40B4-BE49-F238E27FC236}">
                <a16:creationId xmlns:a16="http://schemas.microsoft.com/office/drawing/2014/main" id="{4291D47E-A58A-4368-BD94-AA89454ED72A}"/>
              </a:ext>
            </a:extLst>
          </p:cNvPr>
          <p:cNvSpPr txBox="1">
            <a:spLocks/>
          </p:cNvSpPr>
          <p:nvPr/>
        </p:nvSpPr>
        <p:spPr>
          <a:xfrm>
            <a:off x="4322680" y="1523604"/>
            <a:ext cx="2798445" cy="436880"/>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IN" sz="2700" spc="-95" dirty="0">
                <a:solidFill>
                  <a:srgbClr val="AE7A51"/>
                </a:solidFill>
                <a:latin typeface="Arial"/>
                <a:cs typeface="Arial"/>
              </a:rPr>
              <a:t>Research</a:t>
            </a:r>
            <a:r>
              <a:rPr lang="en-IN" sz="2700" spc="-50" dirty="0">
                <a:solidFill>
                  <a:srgbClr val="AE7A51"/>
                </a:solidFill>
                <a:latin typeface="Arial"/>
                <a:cs typeface="Arial"/>
              </a:rPr>
              <a:t> </a:t>
            </a:r>
            <a:r>
              <a:rPr lang="en-IN" sz="2700" spc="-40" dirty="0">
                <a:solidFill>
                  <a:srgbClr val="AE7A51"/>
                </a:solidFill>
                <a:latin typeface="Arial"/>
                <a:cs typeface="Arial"/>
              </a:rPr>
              <a:t>Paper</a:t>
            </a:r>
            <a:r>
              <a:rPr lang="en-IN" sz="2700" spc="-45" dirty="0">
                <a:solidFill>
                  <a:srgbClr val="AE7A51"/>
                </a:solidFill>
                <a:latin typeface="Arial"/>
                <a:cs typeface="Arial"/>
              </a:rPr>
              <a:t> </a:t>
            </a:r>
            <a:r>
              <a:rPr lang="en-IN" sz="2700" spc="114" dirty="0">
                <a:solidFill>
                  <a:srgbClr val="AE7A51"/>
                </a:solidFill>
                <a:latin typeface="Arial"/>
                <a:cs typeface="Arial"/>
              </a:rPr>
              <a:t>2</a:t>
            </a:r>
            <a:endParaRPr lang="en-IN" sz="2700" dirty="0">
              <a:latin typeface="Arial"/>
              <a:cs typeface="Arial"/>
            </a:endParaRPr>
          </a:p>
        </p:txBody>
      </p:sp>
      <p:graphicFrame>
        <p:nvGraphicFramePr>
          <p:cNvPr id="10" name="object 3">
            <a:extLst>
              <a:ext uri="{FF2B5EF4-FFF2-40B4-BE49-F238E27FC236}">
                <a16:creationId xmlns:a16="http://schemas.microsoft.com/office/drawing/2014/main" id="{62DDA3F2-36DF-4164-8D9A-AF2EC5C266F6}"/>
              </a:ext>
            </a:extLst>
          </p:cNvPr>
          <p:cNvGraphicFramePr>
            <a:graphicFrameLocks noGrp="1"/>
          </p:cNvGraphicFramePr>
          <p:nvPr>
            <p:extLst>
              <p:ext uri="{D42A27DB-BD31-4B8C-83A1-F6EECF244321}">
                <p14:modId xmlns:p14="http://schemas.microsoft.com/office/powerpoint/2010/main" val="2193768417"/>
              </p:ext>
            </p:extLst>
          </p:nvPr>
        </p:nvGraphicFramePr>
        <p:xfrm>
          <a:off x="1524000" y="2175397"/>
          <a:ext cx="9004164" cy="3918158"/>
        </p:xfrm>
        <a:graphic>
          <a:graphicData uri="http://schemas.openxmlformats.org/drawingml/2006/table">
            <a:tbl>
              <a:tblPr firstRow="1" bandRow="1">
                <a:tableStyleId>{2D5ABB26-0587-4C30-8999-92F81FD0307C}</a:tableStyleId>
              </a:tblPr>
              <a:tblGrid>
                <a:gridCol w="3739034">
                  <a:extLst>
                    <a:ext uri="{9D8B030D-6E8A-4147-A177-3AD203B41FA5}">
                      <a16:colId xmlns:a16="http://schemas.microsoft.com/office/drawing/2014/main" val="20000"/>
                    </a:ext>
                  </a:extLst>
                </a:gridCol>
                <a:gridCol w="5265130">
                  <a:extLst>
                    <a:ext uri="{9D8B030D-6E8A-4147-A177-3AD203B41FA5}">
                      <a16:colId xmlns:a16="http://schemas.microsoft.com/office/drawing/2014/main" val="20001"/>
                    </a:ext>
                  </a:extLst>
                </a:gridCol>
              </a:tblGrid>
              <a:tr h="879853">
                <a:tc>
                  <a:txBody>
                    <a:bodyPr/>
                    <a:lstStyle/>
                    <a:p>
                      <a:pPr marL="138430">
                        <a:lnSpc>
                          <a:spcPct val="100000"/>
                        </a:lnSpc>
                        <a:spcBef>
                          <a:spcPts val="600"/>
                        </a:spcBef>
                      </a:pPr>
                      <a:r>
                        <a:rPr sz="1800" b="1" spc="-10" dirty="0">
                          <a:latin typeface="Times New Roman"/>
                          <a:cs typeface="Times New Roman"/>
                        </a:rPr>
                        <a:t>Title</a:t>
                      </a:r>
                      <a:r>
                        <a:rPr sz="1800" b="1" spc="-30" dirty="0">
                          <a:latin typeface="Times New Roman"/>
                          <a:cs typeface="Times New Roman"/>
                        </a:rPr>
                        <a:t> </a:t>
                      </a:r>
                      <a:r>
                        <a:rPr sz="1800" b="1" dirty="0">
                          <a:latin typeface="Times New Roman"/>
                          <a:cs typeface="Times New Roman"/>
                        </a:rPr>
                        <a:t>of</a:t>
                      </a:r>
                      <a:r>
                        <a:rPr sz="1800" b="1" spc="-25" dirty="0">
                          <a:latin typeface="Times New Roman"/>
                          <a:cs typeface="Times New Roman"/>
                        </a:rPr>
                        <a:t> </a:t>
                      </a:r>
                      <a:r>
                        <a:rPr sz="1800" b="1" dirty="0">
                          <a:latin typeface="Times New Roman"/>
                          <a:cs typeface="Times New Roman"/>
                        </a:rPr>
                        <a:t>the</a:t>
                      </a:r>
                      <a:r>
                        <a:rPr sz="1800" b="1" spc="-20" dirty="0">
                          <a:latin typeface="Times New Roman"/>
                          <a:cs typeface="Times New Roman"/>
                        </a:rPr>
                        <a:t> </a:t>
                      </a:r>
                      <a:r>
                        <a:rPr sz="1800" b="1" spc="-5" dirty="0">
                          <a:latin typeface="Times New Roman"/>
                          <a:cs typeface="Times New Roman"/>
                        </a:rPr>
                        <a:t>paper</a:t>
                      </a:r>
                      <a:endParaRPr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090" marR="374015">
                        <a:lnSpc>
                          <a:spcPct val="100000"/>
                        </a:lnSpc>
                        <a:spcBef>
                          <a:spcPts val="600"/>
                        </a:spcBef>
                      </a:pPr>
                      <a:r>
                        <a:rPr lang="en-US" dirty="0">
                          <a:latin typeface="Times New Roman" panose="02020603050405020304" pitchFamily="18" charset="0"/>
                          <a:cs typeface="Times New Roman" panose="02020603050405020304" pitchFamily="18" charset="0"/>
                        </a:rPr>
                        <a:t>Heart disease prediction using supervised machine learning algorithms: Performance analysis and comparison </a:t>
                      </a:r>
                      <a:endParaRPr sz="1800" dirty="0">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0"/>
                  </a:ext>
                </a:extLst>
              </a:tr>
              <a:tr h="553881">
                <a:tc>
                  <a:txBody>
                    <a:bodyPr/>
                    <a:lstStyle/>
                    <a:p>
                      <a:pPr marL="142875">
                        <a:lnSpc>
                          <a:spcPct val="100000"/>
                        </a:lnSpc>
                        <a:spcBef>
                          <a:spcPts val="600"/>
                        </a:spcBef>
                      </a:pPr>
                      <a:r>
                        <a:rPr sz="1800" b="1" dirty="0">
                          <a:latin typeface="Times New Roman"/>
                          <a:cs typeface="Times New Roman"/>
                        </a:rPr>
                        <a:t>Journal</a:t>
                      </a:r>
                      <a:r>
                        <a:rPr sz="1800" b="1" spc="-45" dirty="0">
                          <a:latin typeface="Times New Roman"/>
                          <a:cs typeface="Times New Roman"/>
                        </a:rPr>
                        <a:t> </a:t>
                      </a:r>
                      <a:r>
                        <a:rPr sz="1800" b="1" spc="-5" dirty="0">
                          <a:latin typeface="Times New Roman"/>
                          <a:cs typeface="Times New Roman"/>
                        </a:rPr>
                        <a:t>name</a:t>
                      </a:r>
                      <a:endParaRPr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090">
                        <a:lnSpc>
                          <a:spcPct val="100000"/>
                        </a:lnSpc>
                        <a:spcBef>
                          <a:spcPts val="600"/>
                        </a:spcBef>
                      </a:pPr>
                      <a:r>
                        <a:rPr lang="en-US" sz="1800" spc="-5" dirty="0">
                          <a:latin typeface="Times New Roman"/>
                          <a:cs typeface="Times New Roman"/>
                        </a:rPr>
                        <a:t>ELSEVIER</a:t>
                      </a:r>
                      <a:endParaRPr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1"/>
                  </a:ext>
                </a:extLst>
              </a:tr>
              <a:tr h="595349">
                <a:tc>
                  <a:txBody>
                    <a:bodyPr/>
                    <a:lstStyle/>
                    <a:p>
                      <a:pPr marL="142875">
                        <a:lnSpc>
                          <a:spcPct val="100000"/>
                        </a:lnSpc>
                        <a:spcBef>
                          <a:spcPts val="600"/>
                        </a:spcBef>
                      </a:pPr>
                      <a:r>
                        <a:rPr sz="1800" b="1" spc="-5" dirty="0">
                          <a:latin typeface="Times New Roman"/>
                          <a:cs typeface="Times New Roman"/>
                        </a:rPr>
                        <a:t>Month</a:t>
                      </a:r>
                      <a:r>
                        <a:rPr sz="1800" b="1" spc="-25" dirty="0">
                          <a:latin typeface="Times New Roman"/>
                          <a:cs typeface="Times New Roman"/>
                        </a:rPr>
                        <a:t> </a:t>
                      </a:r>
                      <a:r>
                        <a:rPr sz="1800" b="1" dirty="0">
                          <a:latin typeface="Times New Roman"/>
                          <a:cs typeface="Times New Roman"/>
                        </a:rPr>
                        <a:t>&amp;</a:t>
                      </a:r>
                      <a:r>
                        <a:rPr sz="1800" b="1" spc="-85" dirty="0">
                          <a:latin typeface="Times New Roman"/>
                          <a:cs typeface="Times New Roman"/>
                        </a:rPr>
                        <a:t> </a:t>
                      </a:r>
                      <a:r>
                        <a:rPr sz="1800" b="1" spc="-55" dirty="0">
                          <a:latin typeface="Times New Roman"/>
                          <a:cs typeface="Times New Roman"/>
                        </a:rPr>
                        <a:t>Year</a:t>
                      </a:r>
                      <a:r>
                        <a:rPr sz="1800" b="1" spc="-50" dirty="0">
                          <a:latin typeface="Times New Roman"/>
                          <a:cs typeface="Times New Roman"/>
                        </a:rPr>
                        <a:t> </a:t>
                      </a:r>
                      <a:r>
                        <a:rPr sz="1800" b="1" dirty="0">
                          <a:latin typeface="Times New Roman"/>
                          <a:cs typeface="Times New Roman"/>
                        </a:rPr>
                        <a:t>of</a:t>
                      </a:r>
                      <a:r>
                        <a:rPr sz="1800" b="1" spc="-15" dirty="0">
                          <a:latin typeface="Times New Roman"/>
                          <a:cs typeface="Times New Roman"/>
                        </a:rPr>
                        <a:t> </a:t>
                      </a:r>
                      <a:r>
                        <a:rPr sz="1800" b="1" spc="-5" dirty="0">
                          <a:latin typeface="Times New Roman"/>
                          <a:cs typeface="Times New Roman"/>
                        </a:rPr>
                        <a:t>publication</a:t>
                      </a:r>
                      <a:endParaRPr sz="180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090">
                        <a:lnSpc>
                          <a:spcPct val="100000"/>
                        </a:lnSpc>
                        <a:spcBef>
                          <a:spcPts val="600"/>
                        </a:spcBef>
                      </a:pPr>
                      <a:r>
                        <a:rPr lang="en-US" sz="1800" dirty="0">
                          <a:latin typeface="Times New Roman"/>
                          <a:cs typeface="Times New Roman"/>
                        </a:rPr>
                        <a:t>2021</a:t>
                      </a:r>
                      <a:endParaRPr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2"/>
                  </a:ext>
                </a:extLst>
              </a:tr>
              <a:tr h="1869768">
                <a:tc>
                  <a:txBody>
                    <a:bodyPr/>
                    <a:lstStyle/>
                    <a:p>
                      <a:pPr marL="142875">
                        <a:lnSpc>
                          <a:spcPct val="100000"/>
                        </a:lnSpc>
                        <a:spcBef>
                          <a:spcPts val="600"/>
                        </a:spcBef>
                      </a:pPr>
                      <a:r>
                        <a:rPr sz="1800" b="1" spc="-5" dirty="0">
                          <a:latin typeface="Times New Roman"/>
                          <a:cs typeface="Times New Roman"/>
                        </a:rPr>
                        <a:t>Dataset</a:t>
                      </a:r>
                      <a:endParaRPr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090" marR="81280" algn="just">
                        <a:lnSpc>
                          <a:spcPct val="100000"/>
                        </a:lnSpc>
                        <a:spcBef>
                          <a:spcPts val="600"/>
                        </a:spcBef>
                      </a:pPr>
                      <a:r>
                        <a:rPr lang="en-US" dirty="0">
                          <a:latin typeface="Times New Roman" panose="02020603050405020304" pitchFamily="18" charset="0"/>
                          <a:cs typeface="Times New Roman" panose="02020603050405020304" pitchFamily="18" charset="0"/>
                        </a:rPr>
                        <a:t>Datasets collected from a UCI repository (namely Cleveland and Hungarian)</a:t>
                      </a:r>
                      <a:endParaRPr sz="1800" dirty="0">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68775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18F6A"/>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2" name="Rectangle: Rounded Corners 1">
            <a:extLst>
              <a:ext uri="{FF2B5EF4-FFF2-40B4-BE49-F238E27FC236}">
                <a16:creationId xmlns:a16="http://schemas.microsoft.com/office/drawing/2014/main" id="{F9EDDEAA-4230-4FE7-BA65-FC24734F5C54}"/>
              </a:ext>
            </a:extLst>
          </p:cNvPr>
          <p:cNvSpPr/>
          <p:nvPr/>
        </p:nvSpPr>
        <p:spPr>
          <a:xfrm>
            <a:off x="306265" y="259373"/>
            <a:ext cx="11579470" cy="6339253"/>
          </a:xfrm>
          <a:prstGeom prst="roundRect">
            <a:avLst/>
          </a:prstGeom>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9" name="object 2">
            <a:extLst>
              <a:ext uri="{FF2B5EF4-FFF2-40B4-BE49-F238E27FC236}">
                <a16:creationId xmlns:a16="http://schemas.microsoft.com/office/drawing/2014/main" id="{2A8BD3CE-34C0-4AFC-B6A3-833538EA4472}"/>
              </a:ext>
            </a:extLst>
          </p:cNvPr>
          <p:cNvSpPr txBox="1">
            <a:spLocks/>
          </p:cNvSpPr>
          <p:nvPr/>
        </p:nvSpPr>
        <p:spPr>
          <a:xfrm>
            <a:off x="4107815" y="789472"/>
            <a:ext cx="3976370" cy="360680"/>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IN" sz="2200" spc="-75" dirty="0">
                <a:solidFill>
                  <a:srgbClr val="AE7A51"/>
                </a:solidFill>
                <a:latin typeface="Arial"/>
                <a:cs typeface="Arial"/>
              </a:rPr>
              <a:t>Research</a:t>
            </a:r>
            <a:r>
              <a:rPr lang="en-IN" sz="2200" spc="-30" dirty="0">
                <a:solidFill>
                  <a:srgbClr val="AE7A51"/>
                </a:solidFill>
                <a:latin typeface="Arial"/>
                <a:cs typeface="Arial"/>
              </a:rPr>
              <a:t> </a:t>
            </a:r>
            <a:r>
              <a:rPr lang="en-IN" sz="2200" spc="-35" dirty="0">
                <a:solidFill>
                  <a:srgbClr val="AE7A51"/>
                </a:solidFill>
                <a:latin typeface="Arial"/>
                <a:cs typeface="Arial"/>
              </a:rPr>
              <a:t>Paper</a:t>
            </a:r>
            <a:r>
              <a:rPr lang="en-IN" sz="2200" spc="-30" dirty="0">
                <a:solidFill>
                  <a:srgbClr val="AE7A51"/>
                </a:solidFill>
                <a:latin typeface="Arial"/>
                <a:cs typeface="Arial"/>
              </a:rPr>
              <a:t> </a:t>
            </a:r>
            <a:r>
              <a:rPr lang="en-IN" sz="2200" spc="95" dirty="0">
                <a:solidFill>
                  <a:srgbClr val="AE7A51"/>
                </a:solidFill>
                <a:latin typeface="Arial"/>
                <a:cs typeface="Arial"/>
              </a:rPr>
              <a:t>2</a:t>
            </a:r>
            <a:r>
              <a:rPr lang="en-IN" sz="2200" spc="-30" dirty="0">
                <a:solidFill>
                  <a:srgbClr val="AE7A51"/>
                </a:solidFill>
                <a:latin typeface="Arial"/>
                <a:cs typeface="Arial"/>
              </a:rPr>
              <a:t> </a:t>
            </a:r>
            <a:r>
              <a:rPr lang="en-IN" sz="2200" spc="-40" dirty="0">
                <a:solidFill>
                  <a:srgbClr val="AE7A51"/>
                </a:solidFill>
                <a:latin typeface="Arial"/>
                <a:cs typeface="Arial"/>
              </a:rPr>
              <a:t>(continued..)</a:t>
            </a:r>
            <a:endParaRPr lang="en-IN" sz="2200" dirty="0">
              <a:latin typeface="Arial"/>
              <a:cs typeface="Arial"/>
            </a:endParaRPr>
          </a:p>
        </p:txBody>
      </p:sp>
      <p:graphicFrame>
        <p:nvGraphicFramePr>
          <p:cNvPr id="10" name="object 3">
            <a:extLst>
              <a:ext uri="{FF2B5EF4-FFF2-40B4-BE49-F238E27FC236}">
                <a16:creationId xmlns:a16="http://schemas.microsoft.com/office/drawing/2014/main" id="{EB79A4D4-EF7D-4236-B6F9-3073E3990AF0}"/>
              </a:ext>
            </a:extLst>
          </p:cNvPr>
          <p:cNvGraphicFramePr>
            <a:graphicFrameLocks noGrp="1"/>
          </p:cNvGraphicFramePr>
          <p:nvPr>
            <p:extLst>
              <p:ext uri="{D42A27DB-BD31-4B8C-83A1-F6EECF244321}">
                <p14:modId xmlns:p14="http://schemas.microsoft.com/office/powerpoint/2010/main" val="3572589837"/>
              </p:ext>
            </p:extLst>
          </p:nvPr>
        </p:nvGraphicFramePr>
        <p:xfrm>
          <a:off x="1749483" y="1328544"/>
          <a:ext cx="8466455" cy="4633103"/>
        </p:xfrm>
        <a:graphic>
          <a:graphicData uri="http://schemas.openxmlformats.org/drawingml/2006/table">
            <a:tbl>
              <a:tblPr firstRow="1" bandRow="1">
                <a:tableStyleId>{2D5ABB26-0587-4C30-8999-92F81FD0307C}</a:tableStyleId>
              </a:tblPr>
              <a:tblGrid>
                <a:gridCol w="2258060">
                  <a:extLst>
                    <a:ext uri="{9D8B030D-6E8A-4147-A177-3AD203B41FA5}">
                      <a16:colId xmlns:a16="http://schemas.microsoft.com/office/drawing/2014/main" val="20000"/>
                    </a:ext>
                  </a:extLst>
                </a:gridCol>
                <a:gridCol w="6208395">
                  <a:extLst>
                    <a:ext uri="{9D8B030D-6E8A-4147-A177-3AD203B41FA5}">
                      <a16:colId xmlns:a16="http://schemas.microsoft.com/office/drawing/2014/main" val="20001"/>
                    </a:ext>
                  </a:extLst>
                </a:gridCol>
              </a:tblGrid>
              <a:tr h="1585149">
                <a:tc>
                  <a:txBody>
                    <a:bodyPr/>
                    <a:lstStyle/>
                    <a:p>
                      <a:pPr marL="85725">
                        <a:lnSpc>
                          <a:spcPct val="100000"/>
                        </a:lnSpc>
                        <a:spcBef>
                          <a:spcPts val="600"/>
                        </a:spcBef>
                      </a:pPr>
                      <a:r>
                        <a:rPr sz="1800" b="1" spc="-5" dirty="0">
                          <a:latin typeface="Times New Roman"/>
                          <a:cs typeface="Times New Roman"/>
                        </a:rPr>
                        <a:t>Existing</a:t>
                      </a:r>
                      <a:r>
                        <a:rPr sz="1800" b="1" spc="-50" dirty="0">
                          <a:latin typeface="Times New Roman"/>
                          <a:cs typeface="Times New Roman"/>
                        </a:rPr>
                        <a:t> </a:t>
                      </a:r>
                      <a:r>
                        <a:rPr sz="1800" b="1" dirty="0">
                          <a:latin typeface="Times New Roman"/>
                          <a:cs typeface="Times New Roman"/>
                        </a:rPr>
                        <a:t>algorithms</a:t>
                      </a:r>
                      <a:endParaRPr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476885" marR="0" lvl="0" indent="-285750" algn="l" defTabSz="914400" rtl="0" eaLnBrk="1" fontAlgn="auto" latinLnBrk="0" hangingPunct="1">
                        <a:lnSpc>
                          <a:spcPct val="100000"/>
                        </a:lnSpc>
                        <a:spcBef>
                          <a:spcPts val="600"/>
                        </a:spcBef>
                        <a:spcAft>
                          <a:spcPts val="0"/>
                        </a:spcAft>
                        <a:buClrTx/>
                        <a:buSzPct val="88888"/>
                        <a:buFont typeface="Arial" panose="020B0604020202020204" pitchFamily="34" charset="0"/>
                        <a:buChar char="•"/>
                        <a:tabLst>
                          <a:tab pos="542290" algn="l"/>
                          <a:tab pos="542925" algn="l"/>
                        </a:tabLst>
                        <a:defRPr/>
                      </a:pPr>
                      <a:r>
                        <a:rPr lang="en-US" sz="1800" dirty="0">
                          <a:latin typeface="Times New Roman"/>
                          <a:cs typeface="Times New Roman"/>
                        </a:rPr>
                        <a:t>Random Forest</a:t>
                      </a:r>
                    </a:p>
                    <a:p>
                      <a:pPr marL="476885" marR="0" lvl="0" indent="-285750" algn="l" defTabSz="914400" rtl="0" eaLnBrk="1" fontAlgn="auto" latinLnBrk="0" hangingPunct="1">
                        <a:lnSpc>
                          <a:spcPct val="100000"/>
                        </a:lnSpc>
                        <a:spcBef>
                          <a:spcPts val="600"/>
                        </a:spcBef>
                        <a:spcAft>
                          <a:spcPts val="0"/>
                        </a:spcAft>
                        <a:buClrTx/>
                        <a:buSzPct val="88888"/>
                        <a:buFont typeface="Arial" panose="020B0604020202020204" pitchFamily="34" charset="0"/>
                        <a:buChar char="•"/>
                        <a:tabLst>
                          <a:tab pos="542290" algn="l"/>
                          <a:tab pos="542925" algn="l"/>
                        </a:tabLst>
                        <a:defRPr/>
                      </a:pPr>
                      <a:r>
                        <a:rPr lang="en-US" sz="1800" dirty="0">
                          <a:latin typeface="Times New Roman"/>
                          <a:cs typeface="Times New Roman"/>
                        </a:rPr>
                        <a:t>Neural Networks </a:t>
                      </a:r>
                    </a:p>
                    <a:p>
                      <a:pPr marL="476885" marR="0" lvl="0" indent="-285750" algn="l" defTabSz="914400" rtl="0" eaLnBrk="1" fontAlgn="auto" latinLnBrk="0" hangingPunct="1">
                        <a:lnSpc>
                          <a:spcPct val="100000"/>
                        </a:lnSpc>
                        <a:spcBef>
                          <a:spcPts val="600"/>
                        </a:spcBef>
                        <a:spcAft>
                          <a:spcPts val="0"/>
                        </a:spcAft>
                        <a:buClrTx/>
                        <a:buSzPct val="88888"/>
                        <a:buFont typeface="Arial" panose="020B0604020202020204" pitchFamily="34" charset="0"/>
                        <a:buChar char="•"/>
                        <a:tabLst>
                          <a:tab pos="542290" algn="l"/>
                          <a:tab pos="542925" algn="l"/>
                        </a:tabLst>
                        <a:defRPr/>
                      </a:pPr>
                      <a:r>
                        <a:rPr lang="en-US" sz="1800" dirty="0" err="1">
                          <a:latin typeface="Times New Roman"/>
                          <a:cs typeface="Times New Roman"/>
                        </a:rPr>
                        <a:t>Navie</a:t>
                      </a:r>
                      <a:r>
                        <a:rPr lang="en-US" sz="1800" dirty="0">
                          <a:latin typeface="Times New Roman"/>
                          <a:cs typeface="Times New Roman"/>
                        </a:rPr>
                        <a:t> Bayes </a:t>
                      </a:r>
                      <a:endParaRPr lang="en-IN"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0"/>
                  </a:ext>
                </a:extLst>
              </a:tr>
              <a:tr h="740699">
                <a:tc>
                  <a:txBody>
                    <a:bodyPr/>
                    <a:lstStyle/>
                    <a:p>
                      <a:pPr marL="85725">
                        <a:lnSpc>
                          <a:spcPct val="100000"/>
                        </a:lnSpc>
                        <a:spcBef>
                          <a:spcPts val="600"/>
                        </a:spcBef>
                      </a:pPr>
                      <a:r>
                        <a:rPr sz="1800" b="1" spc="-5" dirty="0">
                          <a:latin typeface="Times New Roman"/>
                          <a:cs typeface="Times New Roman"/>
                        </a:rPr>
                        <a:t>Proposed</a:t>
                      </a:r>
                      <a:r>
                        <a:rPr sz="1800" b="1" spc="-45" dirty="0">
                          <a:latin typeface="Times New Roman"/>
                          <a:cs typeface="Times New Roman"/>
                        </a:rPr>
                        <a:t> </a:t>
                      </a:r>
                      <a:r>
                        <a:rPr sz="1800" b="1" dirty="0">
                          <a:latin typeface="Times New Roman"/>
                          <a:cs typeface="Times New Roman"/>
                        </a:rPr>
                        <a:t>algorithms</a:t>
                      </a:r>
                      <a:endParaRPr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476885" indent="-285750">
                        <a:lnSpc>
                          <a:spcPct val="100000"/>
                        </a:lnSpc>
                        <a:spcBef>
                          <a:spcPts val="600"/>
                        </a:spcBef>
                        <a:buSzPct val="88888"/>
                        <a:buFont typeface="Arial" panose="020B0604020202020204" pitchFamily="34" charset="0"/>
                        <a:buChar char="•"/>
                        <a:tabLst>
                          <a:tab pos="542290" algn="l"/>
                          <a:tab pos="542925" algn="l"/>
                        </a:tabLst>
                      </a:pPr>
                      <a:r>
                        <a:rPr lang="en-IN" dirty="0">
                          <a:latin typeface="Times New Roman" panose="02020603050405020304" pitchFamily="18" charset="0"/>
                          <a:cs typeface="Times New Roman" panose="02020603050405020304" pitchFamily="18" charset="0"/>
                        </a:rPr>
                        <a:t>KNN</a:t>
                      </a:r>
                    </a:p>
                    <a:p>
                      <a:pPr marL="476885" indent="-285750">
                        <a:lnSpc>
                          <a:spcPct val="100000"/>
                        </a:lnSpc>
                        <a:spcBef>
                          <a:spcPts val="600"/>
                        </a:spcBef>
                        <a:buSzPct val="88888"/>
                        <a:buFont typeface="Arial" panose="020B0604020202020204" pitchFamily="34" charset="0"/>
                        <a:buChar char="•"/>
                        <a:tabLst>
                          <a:tab pos="542290" algn="l"/>
                          <a:tab pos="542925" algn="l"/>
                        </a:tabLst>
                      </a:pPr>
                      <a:r>
                        <a:rPr lang="en-IN" dirty="0">
                          <a:latin typeface="Times New Roman" panose="02020603050405020304" pitchFamily="18" charset="0"/>
                          <a:cs typeface="Times New Roman" panose="02020603050405020304" pitchFamily="18" charset="0"/>
                        </a:rPr>
                        <a:t>Decision tree</a:t>
                      </a:r>
                    </a:p>
                    <a:p>
                      <a:pPr marL="476885" indent="-285750">
                        <a:lnSpc>
                          <a:spcPct val="100000"/>
                        </a:lnSpc>
                        <a:spcBef>
                          <a:spcPts val="600"/>
                        </a:spcBef>
                        <a:buSzPct val="88888"/>
                        <a:buFont typeface="Arial" panose="020B0604020202020204" pitchFamily="34" charset="0"/>
                        <a:buChar char="•"/>
                        <a:tabLst>
                          <a:tab pos="542290" algn="l"/>
                          <a:tab pos="542925" algn="l"/>
                        </a:tabLst>
                      </a:pPr>
                      <a:r>
                        <a:rPr lang="en-IN" dirty="0">
                          <a:latin typeface="Times New Roman" panose="02020603050405020304" pitchFamily="18" charset="0"/>
                          <a:cs typeface="Times New Roman" panose="02020603050405020304" pitchFamily="18" charset="0"/>
                        </a:rPr>
                        <a:t>AdaboostM1</a:t>
                      </a:r>
                    </a:p>
                    <a:p>
                      <a:pPr marL="476885" indent="-285750">
                        <a:lnSpc>
                          <a:spcPct val="100000"/>
                        </a:lnSpc>
                        <a:spcBef>
                          <a:spcPts val="600"/>
                        </a:spcBef>
                        <a:buSzPct val="88888"/>
                        <a:buFont typeface="Arial" panose="020B0604020202020204" pitchFamily="34" charset="0"/>
                        <a:buChar char="•"/>
                        <a:tabLst>
                          <a:tab pos="542290" algn="l"/>
                          <a:tab pos="542925" algn="l"/>
                        </a:tabLst>
                      </a:pPr>
                      <a:r>
                        <a:rPr lang="en-IN" dirty="0">
                          <a:latin typeface="Times New Roman" panose="02020603050405020304" pitchFamily="18" charset="0"/>
                          <a:cs typeface="Times New Roman" panose="02020603050405020304" pitchFamily="18" charset="0"/>
                        </a:rPr>
                        <a:t>Logistic regression</a:t>
                      </a:r>
                      <a:endParaRPr lang="en-US" sz="1800" dirty="0">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1"/>
                  </a:ext>
                </a:extLst>
              </a:tr>
              <a:tr h="1645874">
                <a:tc>
                  <a:txBody>
                    <a:bodyPr/>
                    <a:lstStyle/>
                    <a:p>
                      <a:pPr marL="85725">
                        <a:lnSpc>
                          <a:spcPct val="100000"/>
                        </a:lnSpc>
                        <a:spcBef>
                          <a:spcPts val="600"/>
                        </a:spcBef>
                      </a:pPr>
                      <a:r>
                        <a:rPr sz="1800" b="1" spc="-5" dirty="0">
                          <a:latin typeface="Times New Roman"/>
                          <a:cs typeface="Times New Roman"/>
                        </a:rPr>
                        <a:t>Methodology</a:t>
                      </a:r>
                      <a:endParaRPr sz="180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476885" marR="84455" indent="-285750" algn="just">
                        <a:lnSpc>
                          <a:spcPct val="100000"/>
                        </a:lnSpc>
                        <a:spcBef>
                          <a:spcPts val="610"/>
                        </a:spcBef>
                        <a:buFont typeface="Arial" panose="020B0604020202020204" pitchFamily="34" charset="0"/>
                        <a:buChar char="•"/>
                        <a:tabLst>
                          <a:tab pos="542925" algn="l"/>
                        </a:tabLst>
                      </a:pPr>
                      <a:r>
                        <a:rPr lang="en-IN" sz="1800" dirty="0">
                          <a:latin typeface="Times New Roman" panose="02020603050405020304" pitchFamily="18" charset="0"/>
                          <a:cs typeface="Times New Roman" panose="02020603050405020304" pitchFamily="18" charset="0"/>
                        </a:rPr>
                        <a:t>Data collection -&gt;Data </a:t>
                      </a:r>
                      <a:r>
                        <a:rPr lang="en-IN" sz="1800" dirty="0" err="1">
                          <a:latin typeface="Times New Roman" panose="02020603050405020304" pitchFamily="18" charset="0"/>
                          <a:cs typeface="Times New Roman" panose="02020603050405020304" pitchFamily="18" charset="0"/>
                        </a:rPr>
                        <a:t>preprocessing</a:t>
                      </a:r>
                      <a:r>
                        <a:rPr lang="en-IN" sz="1800" dirty="0">
                          <a:latin typeface="Times New Roman" panose="02020603050405020304" pitchFamily="18" charset="0"/>
                          <a:cs typeface="Times New Roman" panose="02020603050405020304" pitchFamily="18" charset="0"/>
                        </a:rPr>
                        <a:t>-&gt;Performance evaluation metrics-&gt;Supervised machine learning algorithms </a:t>
                      </a:r>
                      <a:endParaRPr sz="1800" dirty="0">
                        <a:latin typeface="Times New Roman" panose="02020603050405020304" pitchFamily="18" charset="0"/>
                        <a:cs typeface="Times New Roman" panose="02020603050405020304" pitchFamily="18" charset="0"/>
                      </a:endParaRPr>
                    </a:p>
                  </a:txBody>
                  <a:tcPr marL="0" marR="0" marT="7747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03124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618F6A"/>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2" name="Rectangle: Rounded Corners 1">
            <a:extLst>
              <a:ext uri="{FF2B5EF4-FFF2-40B4-BE49-F238E27FC236}">
                <a16:creationId xmlns:a16="http://schemas.microsoft.com/office/drawing/2014/main" id="{F9EDDEAA-4230-4FE7-BA65-FC24734F5C54}"/>
              </a:ext>
            </a:extLst>
          </p:cNvPr>
          <p:cNvSpPr/>
          <p:nvPr/>
        </p:nvSpPr>
        <p:spPr>
          <a:xfrm>
            <a:off x="306265" y="259373"/>
            <a:ext cx="11579470" cy="6339253"/>
          </a:xfrm>
          <a:prstGeom prst="roundRect">
            <a:avLst/>
          </a:prstGeom>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9" name="object 2">
            <a:extLst>
              <a:ext uri="{FF2B5EF4-FFF2-40B4-BE49-F238E27FC236}">
                <a16:creationId xmlns:a16="http://schemas.microsoft.com/office/drawing/2014/main" id="{79DCB93E-98D9-4AEF-A2C7-368FDC53E8C7}"/>
              </a:ext>
            </a:extLst>
          </p:cNvPr>
          <p:cNvSpPr txBox="1">
            <a:spLocks/>
          </p:cNvSpPr>
          <p:nvPr/>
        </p:nvSpPr>
        <p:spPr>
          <a:xfrm>
            <a:off x="3405353" y="1585931"/>
            <a:ext cx="4905709" cy="351378"/>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IN" sz="2200" spc="-75" dirty="0">
                <a:solidFill>
                  <a:srgbClr val="AE7A51"/>
                </a:solidFill>
                <a:latin typeface="Arial"/>
                <a:cs typeface="Arial"/>
              </a:rPr>
              <a:t>Research</a:t>
            </a:r>
            <a:r>
              <a:rPr lang="en-IN" sz="2200" spc="-30" dirty="0">
                <a:solidFill>
                  <a:srgbClr val="AE7A51"/>
                </a:solidFill>
                <a:latin typeface="Arial"/>
                <a:cs typeface="Arial"/>
              </a:rPr>
              <a:t> </a:t>
            </a:r>
            <a:r>
              <a:rPr lang="en-IN" sz="2200" spc="-35" dirty="0">
                <a:solidFill>
                  <a:srgbClr val="AE7A51"/>
                </a:solidFill>
                <a:latin typeface="Arial"/>
                <a:cs typeface="Arial"/>
              </a:rPr>
              <a:t>Paper</a:t>
            </a:r>
            <a:r>
              <a:rPr lang="en-IN" sz="2200" spc="-30" dirty="0">
                <a:solidFill>
                  <a:srgbClr val="AE7A51"/>
                </a:solidFill>
                <a:latin typeface="Arial"/>
                <a:cs typeface="Arial"/>
              </a:rPr>
              <a:t> </a:t>
            </a:r>
            <a:r>
              <a:rPr lang="en-IN" sz="2200" spc="95" dirty="0">
                <a:solidFill>
                  <a:srgbClr val="AE7A51"/>
                </a:solidFill>
                <a:latin typeface="Arial"/>
                <a:cs typeface="Arial"/>
              </a:rPr>
              <a:t>2</a:t>
            </a:r>
            <a:r>
              <a:rPr lang="en-IN" sz="2200" spc="-30" dirty="0">
                <a:solidFill>
                  <a:srgbClr val="AE7A51"/>
                </a:solidFill>
                <a:latin typeface="Arial"/>
                <a:cs typeface="Arial"/>
              </a:rPr>
              <a:t> </a:t>
            </a:r>
            <a:r>
              <a:rPr lang="en-IN" sz="2200" spc="-40" dirty="0">
                <a:solidFill>
                  <a:srgbClr val="AE7A51"/>
                </a:solidFill>
                <a:latin typeface="Arial"/>
                <a:cs typeface="Arial"/>
              </a:rPr>
              <a:t>(continued..)</a:t>
            </a:r>
            <a:endParaRPr lang="en-IN" sz="2200" dirty="0">
              <a:latin typeface="Arial"/>
              <a:cs typeface="Arial"/>
            </a:endParaRPr>
          </a:p>
        </p:txBody>
      </p:sp>
      <p:graphicFrame>
        <p:nvGraphicFramePr>
          <p:cNvPr id="10" name="object 3">
            <a:extLst>
              <a:ext uri="{FF2B5EF4-FFF2-40B4-BE49-F238E27FC236}">
                <a16:creationId xmlns:a16="http://schemas.microsoft.com/office/drawing/2014/main" id="{3F3B37CB-2FE0-4E56-B90C-298D4883959A}"/>
              </a:ext>
            </a:extLst>
          </p:cNvPr>
          <p:cNvGraphicFramePr>
            <a:graphicFrameLocks noGrp="1"/>
          </p:cNvGraphicFramePr>
          <p:nvPr>
            <p:extLst>
              <p:ext uri="{D42A27DB-BD31-4B8C-83A1-F6EECF244321}">
                <p14:modId xmlns:p14="http://schemas.microsoft.com/office/powerpoint/2010/main" val="2662676"/>
              </p:ext>
            </p:extLst>
          </p:nvPr>
        </p:nvGraphicFramePr>
        <p:xfrm>
          <a:off x="971327" y="2139365"/>
          <a:ext cx="10398974" cy="2898234"/>
        </p:xfrm>
        <a:graphic>
          <a:graphicData uri="http://schemas.openxmlformats.org/drawingml/2006/table">
            <a:tbl>
              <a:tblPr firstRow="1" bandRow="1">
                <a:tableStyleId>{2D5ABB26-0587-4C30-8999-92F81FD0307C}</a:tableStyleId>
              </a:tblPr>
              <a:tblGrid>
                <a:gridCol w="2471656">
                  <a:extLst>
                    <a:ext uri="{9D8B030D-6E8A-4147-A177-3AD203B41FA5}">
                      <a16:colId xmlns:a16="http://schemas.microsoft.com/office/drawing/2014/main" val="20000"/>
                    </a:ext>
                  </a:extLst>
                </a:gridCol>
                <a:gridCol w="7927318">
                  <a:extLst>
                    <a:ext uri="{9D8B030D-6E8A-4147-A177-3AD203B41FA5}">
                      <a16:colId xmlns:a16="http://schemas.microsoft.com/office/drawing/2014/main" val="20001"/>
                    </a:ext>
                  </a:extLst>
                </a:gridCol>
              </a:tblGrid>
              <a:tr h="692508">
                <a:tc>
                  <a:txBody>
                    <a:bodyPr/>
                    <a:lstStyle/>
                    <a:p>
                      <a:pPr marL="85725">
                        <a:lnSpc>
                          <a:spcPct val="100000"/>
                        </a:lnSpc>
                        <a:spcBef>
                          <a:spcPts val="600"/>
                        </a:spcBef>
                      </a:pPr>
                      <a:r>
                        <a:rPr sz="1800" b="1" spc="-5" dirty="0">
                          <a:latin typeface="Times New Roman"/>
                          <a:cs typeface="Times New Roman"/>
                        </a:rPr>
                        <a:t>Merits</a:t>
                      </a:r>
                      <a:endParaRPr sz="1800">
                        <a:latin typeface="Times New Roman"/>
                        <a:cs typeface="Times New Roman"/>
                      </a:endParaRPr>
                    </a:p>
                  </a:txBody>
                  <a:tcPr marL="0" marR="0" marT="76200"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solidFill>
                      <a:srgbClr val="FFFFFF"/>
                    </a:solidFill>
                  </a:tcPr>
                </a:tc>
                <a:tc>
                  <a:txBody>
                    <a:bodyPr/>
                    <a:lstStyle/>
                    <a:p>
                      <a:pPr marL="85725">
                        <a:lnSpc>
                          <a:spcPct val="100000"/>
                        </a:lnSpc>
                        <a:spcBef>
                          <a:spcPts val="610"/>
                        </a:spcBef>
                      </a:pPr>
                      <a:r>
                        <a:rPr lang="en-US" sz="1600" spc="-5" dirty="0">
                          <a:latin typeface="Times New Roman"/>
                          <a:cs typeface="Times New Roman"/>
                        </a:rPr>
                        <a:t>Used Replace Missing Values filter was applied to handle missing values and Inter- quartile Range (IQR), to detect outlier and extreme values at the phase of pre-processing.</a:t>
                      </a:r>
                    </a:p>
                  </a:txBody>
                  <a:tcPr marL="0" marR="0" marT="77470" marB="0">
                    <a:lnL w="9525" cap="flat" cmpd="sng" algn="ctr">
                      <a:solidFill>
                        <a:srgbClr val="9E9E9E"/>
                      </a:solidFill>
                      <a:prstDash val="solid"/>
                      <a:round/>
                      <a:headEnd type="none" w="med" len="med"/>
                      <a:tailEnd type="none" w="med" len="me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1"/>
                  </a:ext>
                </a:extLst>
              </a:tr>
              <a:tr h="1015736">
                <a:tc>
                  <a:txBody>
                    <a:bodyPr/>
                    <a:lstStyle/>
                    <a:p>
                      <a:pPr marL="85725">
                        <a:lnSpc>
                          <a:spcPct val="100000"/>
                        </a:lnSpc>
                        <a:spcBef>
                          <a:spcPts val="600"/>
                        </a:spcBef>
                      </a:pPr>
                      <a:r>
                        <a:rPr sz="1800" b="1" spc="-5" dirty="0">
                          <a:latin typeface="Times New Roman"/>
                          <a:cs typeface="Times New Roman"/>
                        </a:rPr>
                        <a:t>Demerits</a:t>
                      </a:r>
                      <a:endParaRPr sz="180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marR="177165">
                        <a:lnSpc>
                          <a:spcPct val="100000"/>
                        </a:lnSpc>
                        <a:spcBef>
                          <a:spcPts val="610"/>
                        </a:spcBef>
                      </a:pPr>
                      <a:r>
                        <a:rPr lang="en-US" sz="1600" spc="-5" dirty="0">
                          <a:latin typeface="Times New Roman"/>
                          <a:cs typeface="Times New Roman"/>
                        </a:rPr>
                        <a:t>It should be noted, however, the quantity of data on heart disease provided by this dataset was not large enough to adequately address all issues and that further data and analysis is needed to show produce a robust prediction method. </a:t>
                      </a:r>
                      <a:endParaRPr sz="1600" dirty="0">
                        <a:latin typeface="Times New Roman"/>
                        <a:cs typeface="Times New Roman"/>
                      </a:endParaRPr>
                    </a:p>
                  </a:txBody>
                  <a:tcPr marL="0" marR="0" marT="7747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2"/>
                  </a:ext>
                </a:extLst>
              </a:tr>
              <a:tr h="677893">
                <a:tc>
                  <a:txBody>
                    <a:bodyPr/>
                    <a:lstStyle/>
                    <a:p>
                      <a:pPr marL="85725">
                        <a:lnSpc>
                          <a:spcPct val="100000"/>
                        </a:lnSpc>
                        <a:spcBef>
                          <a:spcPts val="600"/>
                        </a:spcBef>
                      </a:pPr>
                      <a:r>
                        <a:rPr lang="en-IN" sz="1800" b="1" spc="-10" dirty="0">
                          <a:latin typeface="Times New Roman"/>
                          <a:cs typeface="Times New Roman"/>
                        </a:rPr>
                        <a:t>Conclusion</a:t>
                      </a:r>
                      <a:endParaRPr lang="en-IN"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371475" indent="-285750">
                        <a:lnSpc>
                          <a:spcPct val="100000"/>
                        </a:lnSpc>
                        <a:spcBef>
                          <a:spcPts val="610"/>
                        </a:spcBef>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Here, we used a heart disease dataset to test the utility of ML approaches to heart disease prediction, finding that three classification algorithms KNN, RF and DT</a:t>
                      </a:r>
                    </a:p>
                    <a:p>
                      <a:pPr marL="371475" indent="-285750">
                        <a:lnSpc>
                          <a:spcPct val="100000"/>
                        </a:lnSpc>
                        <a:spcBef>
                          <a:spcPts val="610"/>
                        </a:spcBef>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This is an early stage of using ML approaches but suggests that it could prove the accuracy in earlie</a:t>
                      </a:r>
                      <a:r>
                        <a:rPr lang="en-US" sz="1600" dirty="0"/>
                        <a:t>r</a:t>
                      </a:r>
                      <a:endParaRPr sz="1600" dirty="0">
                        <a:latin typeface="Times New Roman"/>
                        <a:cs typeface="Times New Roman"/>
                      </a:endParaRPr>
                    </a:p>
                  </a:txBody>
                  <a:tcPr marL="0" marR="0" marT="7747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20645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618F6A"/>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2" name="Rectangle: Rounded Corners 1">
            <a:extLst>
              <a:ext uri="{FF2B5EF4-FFF2-40B4-BE49-F238E27FC236}">
                <a16:creationId xmlns:a16="http://schemas.microsoft.com/office/drawing/2014/main" id="{F9EDDEAA-4230-4FE7-BA65-FC24734F5C54}"/>
              </a:ext>
            </a:extLst>
          </p:cNvPr>
          <p:cNvSpPr/>
          <p:nvPr/>
        </p:nvSpPr>
        <p:spPr>
          <a:xfrm>
            <a:off x="306265" y="259373"/>
            <a:ext cx="11579470" cy="6339253"/>
          </a:xfrm>
          <a:prstGeom prst="roundRect">
            <a:avLst/>
          </a:prstGeom>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9" name="object 2">
            <a:extLst>
              <a:ext uri="{FF2B5EF4-FFF2-40B4-BE49-F238E27FC236}">
                <a16:creationId xmlns:a16="http://schemas.microsoft.com/office/drawing/2014/main" id="{4291D47E-A58A-4368-BD94-AA89454ED72A}"/>
              </a:ext>
            </a:extLst>
          </p:cNvPr>
          <p:cNvSpPr txBox="1">
            <a:spLocks/>
          </p:cNvSpPr>
          <p:nvPr/>
        </p:nvSpPr>
        <p:spPr>
          <a:xfrm>
            <a:off x="4338810" y="1726072"/>
            <a:ext cx="2798445" cy="436880"/>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IN" sz="2700" spc="-95" dirty="0">
                <a:solidFill>
                  <a:srgbClr val="AE7A51"/>
                </a:solidFill>
                <a:latin typeface="Arial"/>
                <a:cs typeface="Arial"/>
              </a:rPr>
              <a:t>Research</a:t>
            </a:r>
            <a:r>
              <a:rPr lang="en-IN" sz="2700" spc="-50" dirty="0">
                <a:solidFill>
                  <a:srgbClr val="AE7A51"/>
                </a:solidFill>
                <a:latin typeface="Arial"/>
                <a:cs typeface="Arial"/>
              </a:rPr>
              <a:t> </a:t>
            </a:r>
            <a:r>
              <a:rPr lang="en-IN" sz="2700" spc="-40" dirty="0">
                <a:solidFill>
                  <a:srgbClr val="AE7A51"/>
                </a:solidFill>
                <a:latin typeface="Arial"/>
                <a:cs typeface="Arial"/>
              </a:rPr>
              <a:t>Paper</a:t>
            </a:r>
            <a:r>
              <a:rPr lang="en-IN" sz="2700" spc="-45" dirty="0">
                <a:solidFill>
                  <a:srgbClr val="AE7A51"/>
                </a:solidFill>
                <a:latin typeface="Arial"/>
                <a:cs typeface="Arial"/>
              </a:rPr>
              <a:t> </a:t>
            </a:r>
            <a:r>
              <a:rPr lang="en-IN" sz="2700" spc="114" dirty="0">
                <a:solidFill>
                  <a:srgbClr val="AE7A51"/>
                </a:solidFill>
                <a:latin typeface="Arial"/>
                <a:cs typeface="Arial"/>
              </a:rPr>
              <a:t>3</a:t>
            </a:r>
            <a:endParaRPr lang="en-IN" sz="2700" dirty="0">
              <a:latin typeface="Arial"/>
              <a:cs typeface="Arial"/>
            </a:endParaRPr>
          </a:p>
        </p:txBody>
      </p:sp>
      <p:graphicFrame>
        <p:nvGraphicFramePr>
          <p:cNvPr id="10" name="object 3">
            <a:extLst>
              <a:ext uri="{FF2B5EF4-FFF2-40B4-BE49-F238E27FC236}">
                <a16:creationId xmlns:a16="http://schemas.microsoft.com/office/drawing/2014/main" id="{62DDA3F2-36DF-4164-8D9A-AF2EC5C266F6}"/>
              </a:ext>
            </a:extLst>
          </p:cNvPr>
          <p:cNvGraphicFramePr>
            <a:graphicFrameLocks noGrp="1"/>
          </p:cNvGraphicFramePr>
          <p:nvPr>
            <p:extLst>
              <p:ext uri="{D42A27DB-BD31-4B8C-83A1-F6EECF244321}">
                <p14:modId xmlns:p14="http://schemas.microsoft.com/office/powerpoint/2010/main" val="3464245369"/>
              </p:ext>
            </p:extLst>
          </p:nvPr>
        </p:nvGraphicFramePr>
        <p:xfrm>
          <a:off x="1593918" y="2327797"/>
          <a:ext cx="9004164" cy="3898851"/>
        </p:xfrm>
        <a:graphic>
          <a:graphicData uri="http://schemas.openxmlformats.org/drawingml/2006/table">
            <a:tbl>
              <a:tblPr firstRow="1" bandRow="1">
                <a:tableStyleId>{2D5ABB26-0587-4C30-8999-92F81FD0307C}</a:tableStyleId>
              </a:tblPr>
              <a:tblGrid>
                <a:gridCol w="3739034">
                  <a:extLst>
                    <a:ext uri="{9D8B030D-6E8A-4147-A177-3AD203B41FA5}">
                      <a16:colId xmlns:a16="http://schemas.microsoft.com/office/drawing/2014/main" val="20000"/>
                    </a:ext>
                  </a:extLst>
                </a:gridCol>
                <a:gridCol w="5265130">
                  <a:extLst>
                    <a:ext uri="{9D8B030D-6E8A-4147-A177-3AD203B41FA5}">
                      <a16:colId xmlns:a16="http://schemas.microsoft.com/office/drawing/2014/main" val="20001"/>
                    </a:ext>
                  </a:extLst>
                </a:gridCol>
              </a:tblGrid>
              <a:tr h="879853">
                <a:tc>
                  <a:txBody>
                    <a:bodyPr/>
                    <a:lstStyle/>
                    <a:p>
                      <a:pPr marL="138430">
                        <a:lnSpc>
                          <a:spcPct val="100000"/>
                        </a:lnSpc>
                        <a:spcBef>
                          <a:spcPts val="600"/>
                        </a:spcBef>
                      </a:pPr>
                      <a:r>
                        <a:rPr sz="1800" b="1" spc="-10" dirty="0">
                          <a:latin typeface="Times New Roman"/>
                          <a:cs typeface="Times New Roman"/>
                        </a:rPr>
                        <a:t>Title</a:t>
                      </a:r>
                      <a:r>
                        <a:rPr sz="1800" b="1" spc="-30" dirty="0">
                          <a:latin typeface="Times New Roman"/>
                          <a:cs typeface="Times New Roman"/>
                        </a:rPr>
                        <a:t> </a:t>
                      </a:r>
                      <a:r>
                        <a:rPr sz="1800" b="1" dirty="0">
                          <a:latin typeface="Times New Roman"/>
                          <a:cs typeface="Times New Roman"/>
                        </a:rPr>
                        <a:t>of</a:t>
                      </a:r>
                      <a:r>
                        <a:rPr sz="1800" b="1" spc="-25" dirty="0">
                          <a:latin typeface="Times New Roman"/>
                          <a:cs typeface="Times New Roman"/>
                        </a:rPr>
                        <a:t> </a:t>
                      </a:r>
                      <a:r>
                        <a:rPr sz="1800" b="1" dirty="0">
                          <a:latin typeface="Times New Roman"/>
                          <a:cs typeface="Times New Roman"/>
                        </a:rPr>
                        <a:t>the</a:t>
                      </a:r>
                      <a:r>
                        <a:rPr sz="1800" b="1" spc="-20" dirty="0">
                          <a:latin typeface="Times New Roman"/>
                          <a:cs typeface="Times New Roman"/>
                        </a:rPr>
                        <a:t> </a:t>
                      </a:r>
                      <a:r>
                        <a:rPr sz="1800" b="1" spc="-5" dirty="0">
                          <a:latin typeface="Times New Roman"/>
                          <a:cs typeface="Times New Roman"/>
                        </a:rPr>
                        <a:t>paper</a:t>
                      </a:r>
                      <a:endParaRPr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090" marR="374015">
                        <a:lnSpc>
                          <a:spcPct val="100000"/>
                        </a:lnSpc>
                        <a:spcBef>
                          <a:spcPts val="600"/>
                        </a:spcBef>
                      </a:pPr>
                      <a:r>
                        <a:rPr lang="en-US" dirty="0">
                          <a:latin typeface="Times New Roman" panose="02020603050405020304" pitchFamily="18" charset="0"/>
                          <a:cs typeface="Times New Roman" panose="02020603050405020304" pitchFamily="18" charset="0"/>
                        </a:rPr>
                        <a:t>Heart Disease Prediction Using Machine Learning Algorithms</a:t>
                      </a:r>
                      <a:endParaRPr sz="1800" dirty="0">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0"/>
                  </a:ext>
                </a:extLst>
              </a:tr>
              <a:tr h="553881">
                <a:tc>
                  <a:txBody>
                    <a:bodyPr/>
                    <a:lstStyle/>
                    <a:p>
                      <a:pPr marL="142875">
                        <a:lnSpc>
                          <a:spcPct val="100000"/>
                        </a:lnSpc>
                        <a:spcBef>
                          <a:spcPts val="600"/>
                        </a:spcBef>
                      </a:pPr>
                      <a:r>
                        <a:rPr sz="1800" b="1" dirty="0">
                          <a:latin typeface="Times New Roman"/>
                          <a:cs typeface="Times New Roman"/>
                        </a:rPr>
                        <a:t>Journal</a:t>
                      </a:r>
                      <a:r>
                        <a:rPr sz="1800" b="1" spc="-45" dirty="0">
                          <a:latin typeface="Times New Roman"/>
                          <a:cs typeface="Times New Roman"/>
                        </a:rPr>
                        <a:t> </a:t>
                      </a:r>
                      <a:r>
                        <a:rPr sz="1800" b="1" spc="-5" dirty="0">
                          <a:latin typeface="Times New Roman"/>
                          <a:cs typeface="Times New Roman"/>
                        </a:rPr>
                        <a:t>name</a:t>
                      </a:r>
                      <a:endParaRPr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090">
                        <a:lnSpc>
                          <a:spcPct val="100000"/>
                        </a:lnSpc>
                        <a:spcBef>
                          <a:spcPts val="600"/>
                        </a:spcBef>
                      </a:pPr>
                      <a:r>
                        <a:rPr lang="en-IN" dirty="0">
                          <a:latin typeface="Times New Roman" panose="02020603050405020304" pitchFamily="18" charset="0"/>
                          <a:cs typeface="Times New Roman" panose="02020603050405020304" pitchFamily="18" charset="0"/>
                        </a:rPr>
                        <a:t>ICE3</a:t>
                      </a:r>
                      <a:endParaRPr sz="1800" dirty="0">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1"/>
                  </a:ext>
                </a:extLst>
              </a:tr>
              <a:tr h="595349">
                <a:tc>
                  <a:txBody>
                    <a:bodyPr/>
                    <a:lstStyle/>
                    <a:p>
                      <a:pPr marL="142875">
                        <a:lnSpc>
                          <a:spcPct val="100000"/>
                        </a:lnSpc>
                        <a:spcBef>
                          <a:spcPts val="600"/>
                        </a:spcBef>
                      </a:pPr>
                      <a:r>
                        <a:rPr sz="1800" b="1" spc="-5" dirty="0">
                          <a:latin typeface="Times New Roman"/>
                          <a:cs typeface="Times New Roman"/>
                        </a:rPr>
                        <a:t>Month</a:t>
                      </a:r>
                      <a:r>
                        <a:rPr sz="1800" b="1" spc="-25" dirty="0">
                          <a:latin typeface="Times New Roman"/>
                          <a:cs typeface="Times New Roman"/>
                        </a:rPr>
                        <a:t> </a:t>
                      </a:r>
                      <a:r>
                        <a:rPr sz="1800" b="1" dirty="0">
                          <a:latin typeface="Times New Roman"/>
                          <a:cs typeface="Times New Roman"/>
                        </a:rPr>
                        <a:t>&amp;</a:t>
                      </a:r>
                      <a:r>
                        <a:rPr sz="1800" b="1" spc="-85" dirty="0">
                          <a:latin typeface="Times New Roman"/>
                          <a:cs typeface="Times New Roman"/>
                        </a:rPr>
                        <a:t> </a:t>
                      </a:r>
                      <a:r>
                        <a:rPr sz="1800" b="1" spc="-55" dirty="0">
                          <a:latin typeface="Times New Roman"/>
                          <a:cs typeface="Times New Roman"/>
                        </a:rPr>
                        <a:t>Year</a:t>
                      </a:r>
                      <a:r>
                        <a:rPr sz="1800" b="1" spc="-50" dirty="0">
                          <a:latin typeface="Times New Roman"/>
                          <a:cs typeface="Times New Roman"/>
                        </a:rPr>
                        <a:t> </a:t>
                      </a:r>
                      <a:r>
                        <a:rPr sz="1800" b="1" dirty="0">
                          <a:latin typeface="Times New Roman"/>
                          <a:cs typeface="Times New Roman"/>
                        </a:rPr>
                        <a:t>of</a:t>
                      </a:r>
                      <a:r>
                        <a:rPr sz="1800" b="1" spc="-15" dirty="0">
                          <a:latin typeface="Times New Roman"/>
                          <a:cs typeface="Times New Roman"/>
                        </a:rPr>
                        <a:t> </a:t>
                      </a:r>
                      <a:r>
                        <a:rPr sz="1800" b="1" spc="-5" dirty="0">
                          <a:latin typeface="Times New Roman"/>
                          <a:cs typeface="Times New Roman"/>
                        </a:rPr>
                        <a:t>publication</a:t>
                      </a:r>
                      <a:endParaRPr sz="180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090">
                        <a:lnSpc>
                          <a:spcPct val="100000"/>
                        </a:lnSpc>
                        <a:spcBef>
                          <a:spcPts val="600"/>
                        </a:spcBef>
                      </a:pPr>
                      <a:r>
                        <a:rPr lang="en-IN" dirty="0">
                          <a:latin typeface="Times New Roman" panose="02020603050405020304" pitchFamily="18" charset="0"/>
                          <a:cs typeface="Times New Roman" panose="02020603050405020304" pitchFamily="18" charset="0"/>
                        </a:rPr>
                        <a:t>2020</a:t>
                      </a:r>
                      <a:endParaRPr sz="1800" dirty="0">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2"/>
                  </a:ext>
                </a:extLst>
              </a:tr>
              <a:tr h="1869768">
                <a:tc>
                  <a:txBody>
                    <a:bodyPr/>
                    <a:lstStyle/>
                    <a:p>
                      <a:pPr marL="142875">
                        <a:lnSpc>
                          <a:spcPct val="100000"/>
                        </a:lnSpc>
                        <a:spcBef>
                          <a:spcPts val="600"/>
                        </a:spcBef>
                      </a:pPr>
                      <a:r>
                        <a:rPr sz="1800" b="1" spc="-5" dirty="0">
                          <a:latin typeface="Times New Roman"/>
                          <a:cs typeface="Times New Roman"/>
                        </a:rPr>
                        <a:t>Dataset</a:t>
                      </a:r>
                      <a:endParaRPr sz="180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090" marR="81280" algn="just">
                        <a:lnSpc>
                          <a:spcPct val="100000"/>
                        </a:lnSpc>
                        <a:spcBef>
                          <a:spcPts val="600"/>
                        </a:spcBef>
                      </a:pPr>
                      <a:r>
                        <a:rPr lang="en-IN" dirty="0">
                          <a:latin typeface="Times New Roman" panose="02020603050405020304" pitchFamily="18" charset="0"/>
                          <a:ea typeface="Tahoma" panose="020B0604030504040204" pitchFamily="34" charset="0"/>
                          <a:cs typeface="Times New Roman" panose="02020603050405020304" pitchFamily="18" charset="0"/>
                        </a:rPr>
                        <a:t>UCI repository dataset </a:t>
                      </a:r>
                    </a:p>
                    <a:p>
                      <a:pPr marL="85090" marR="81280" algn="just">
                        <a:lnSpc>
                          <a:spcPct val="100000"/>
                        </a:lnSpc>
                        <a:spcBef>
                          <a:spcPts val="600"/>
                        </a:spcBef>
                      </a:pPr>
                      <a:r>
                        <a:rPr lang="en-IN" sz="1800" dirty="0">
                          <a:latin typeface="Times New Roman"/>
                          <a:cs typeface="Times New Roman"/>
                        </a:rPr>
                        <a:t>14 attributes</a:t>
                      </a:r>
                      <a:endParaRPr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02268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618F6A"/>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2" name="Rectangle: Rounded Corners 1">
            <a:extLst>
              <a:ext uri="{FF2B5EF4-FFF2-40B4-BE49-F238E27FC236}">
                <a16:creationId xmlns:a16="http://schemas.microsoft.com/office/drawing/2014/main" id="{F9EDDEAA-4230-4FE7-BA65-FC24734F5C54}"/>
              </a:ext>
            </a:extLst>
          </p:cNvPr>
          <p:cNvSpPr/>
          <p:nvPr/>
        </p:nvSpPr>
        <p:spPr>
          <a:xfrm>
            <a:off x="306265" y="314951"/>
            <a:ext cx="11579470" cy="6339253"/>
          </a:xfrm>
          <a:prstGeom prst="roundRect">
            <a:avLst/>
          </a:prstGeom>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9" name="object 2">
            <a:extLst>
              <a:ext uri="{FF2B5EF4-FFF2-40B4-BE49-F238E27FC236}">
                <a16:creationId xmlns:a16="http://schemas.microsoft.com/office/drawing/2014/main" id="{2A8BD3CE-34C0-4AFC-B6A3-833538EA4472}"/>
              </a:ext>
            </a:extLst>
          </p:cNvPr>
          <p:cNvSpPr txBox="1">
            <a:spLocks/>
          </p:cNvSpPr>
          <p:nvPr/>
        </p:nvSpPr>
        <p:spPr>
          <a:xfrm>
            <a:off x="3879879" y="1515176"/>
            <a:ext cx="3976370" cy="360680"/>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IN" sz="2200" spc="-75" dirty="0">
                <a:solidFill>
                  <a:srgbClr val="AE7A51"/>
                </a:solidFill>
                <a:latin typeface="Arial"/>
                <a:cs typeface="Arial"/>
              </a:rPr>
              <a:t>Research</a:t>
            </a:r>
            <a:r>
              <a:rPr lang="en-IN" sz="2200" spc="-30" dirty="0">
                <a:solidFill>
                  <a:srgbClr val="AE7A51"/>
                </a:solidFill>
                <a:latin typeface="Arial"/>
                <a:cs typeface="Arial"/>
              </a:rPr>
              <a:t> </a:t>
            </a:r>
            <a:r>
              <a:rPr lang="en-IN" sz="2200" spc="-35" dirty="0">
                <a:solidFill>
                  <a:srgbClr val="AE7A51"/>
                </a:solidFill>
                <a:latin typeface="Arial"/>
                <a:cs typeface="Arial"/>
              </a:rPr>
              <a:t>Paper</a:t>
            </a:r>
            <a:r>
              <a:rPr lang="en-IN" sz="2200" spc="-30" dirty="0">
                <a:solidFill>
                  <a:srgbClr val="AE7A51"/>
                </a:solidFill>
                <a:latin typeface="Arial"/>
                <a:cs typeface="Arial"/>
              </a:rPr>
              <a:t> </a:t>
            </a:r>
            <a:r>
              <a:rPr lang="en-IN" sz="2200" spc="95" dirty="0">
                <a:solidFill>
                  <a:srgbClr val="AE7A51"/>
                </a:solidFill>
                <a:latin typeface="Arial"/>
                <a:cs typeface="Arial"/>
              </a:rPr>
              <a:t>3</a:t>
            </a:r>
            <a:r>
              <a:rPr lang="en-IN" sz="2200" spc="-30" dirty="0">
                <a:solidFill>
                  <a:srgbClr val="AE7A51"/>
                </a:solidFill>
                <a:latin typeface="Arial"/>
                <a:cs typeface="Arial"/>
              </a:rPr>
              <a:t> </a:t>
            </a:r>
            <a:r>
              <a:rPr lang="en-IN" sz="2200" spc="-40" dirty="0">
                <a:solidFill>
                  <a:srgbClr val="AE7A51"/>
                </a:solidFill>
                <a:latin typeface="Arial"/>
                <a:cs typeface="Arial"/>
              </a:rPr>
              <a:t>(continued..)</a:t>
            </a:r>
            <a:endParaRPr lang="en-IN" sz="2200" dirty="0">
              <a:latin typeface="Arial"/>
              <a:cs typeface="Arial"/>
            </a:endParaRPr>
          </a:p>
        </p:txBody>
      </p:sp>
      <p:graphicFrame>
        <p:nvGraphicFramePr>
          <p:cNvPr id="10" name="object 3">
            <a:extLst>
              <a:ext uri="{FF2B5EF4-FFF2-40B4-BE49-F238E27FC236}">
                <a16:creationId xmlns:a16="http://schemas.microsoft.com/office/drawing/2014/main" id="{EB79A4D4-EF7D-4236-B6F9-3073E3990AF0}"/>
              </a:ext>
            </a:extLst>
          </p:cNvPr>
          <p:cNvGraphicFramePr>
            <a:graphicFrameLocks noGrp="1"/>
          </p:cNvGraphicFramePr>
          <p:nvPr>
            <p:extLst>
              <p:ext uri="{D42A27DB-BD31-4B8C-83A1-F6EECF244321}">
                <p14:modId xmlns:p14="http://schemas.microsoft.com/office/powerpoint/2010/main" val="1839644846"/>
              </p:ext>
            </p:extLst>
          </p:nvPr>
        </p:nvGraphicFramePr>
        <p:xfrm>
          <a:off x="1634837" y="2026817"/>
          <a:ext cx="8466455" cy="3271821"/>
        </p:xfrm>
        <a:graphic>
          <a:graphicData uri="http://schemas.openxmlformats.org/drawingml/2006/table">
            <a:tbl>
              <a:tblPr firstRow="1" bandRow="1">
                <a:tableStyleId>{2D5ABB26-0587-4C30-8999-92F81FD0307C}</a:tableStyleId>
              </a:tblPr>
              <a:tblGrid>
                <a:gridCol w="2258060">
                  <a:extLst>
                    <a:ext uri="{9D8B030D-6E8A-4147-A177-3AD203B41FA5}">
                      <a16:colId xmlns:a16="http://schemas.microsoft.com/office/drawing/2014/main" val="20000"/>
                    </a:ext>
                  </a:extLst>
                </a:gridCol>
                <a:gridCol w="6208395">
                  <a:extLst>
                    <a:ext uri="{9D8B030D-6E8A-4147-A177-3AD203B41FA5}">
                      <a16:colId xmlns:a16="http://schemas.microsoft.com/office/drawing/2014/main" val="20001"/>
                    </a:ext>
                  </a:extLst>
                </a:gridCol>
              </a:tblGrid>
              <a:tr h="1078855">
                <a:tc>
                  <a:txBody>
                    <a:bodyPr/>
                    <a:lstStyle/>
                    <a:p>
                      <a:pPr marL="85725">
                        <a:lnSpc>
                          <a:spcPct val="100000"/>
                        </a:lnSpc>
                        <a:spcBef>
                          <a:spcPts val="600"/>
                        </a:spcBef>
                      </a:pPr>
                      <a:r>
                        <a:rPr sz="1800" b="1" spc="-5" dirty="0">
                          <a:latin typeface="Times New Roman"/>
                          <a:cs typeface="Times New Roman"/>
                        </a:rPr>
                        <a:t>Existing</a:t>
                      </a:r>
                      <a:r>
                        <a:rPr sz="1800" b="1" spc="-50" dirty="0">
                          <a:latin typeface="Times New Roman"/>
                          <a:cs typeface="Times New Roman"/>
                        </a:rPr>
                        <a:t> </a:t>
                      </a:r>
                      <a:r>
                        <a:rPr sz="1800" b="1" dirty="0">
                          <a:latin typeface="Times New Roman"/>
                          <a:cs typeface="Times New Roman"/>
                        </a:rPr>
                        <a:t>algorithms</a:t>
                      </a:r>
                      <a:endParaRPr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476885" indent="-285750">
                        <a:lnSpc>
                          <a:spcPct val="100000"/>
                        </a:lnSpc>
                        <a:spcBef>
                          <a:spcPts val="600"/>
                        </a:spcBef>
                        <a:buSzPct val="88888"/>
                        <a:buFont typeface="Arial" panose="020B0604020202020204" pitchFamily="34" charset="0"/>
                        <a:buChar char="•"/>
                        <a:tabLst>
                          <a:tab pos="542290" algn="l"/>
                          <a:tab pos="542925" algn="l"/>
                        </a:tabLst>
                      </a:pPr>
                      <a:r>
                        <a:rPr lang="en-IN" sz="1800" spc="-5" dirty="0">
                          <a:latin typeface="Times New Roman"/>
                          <a:cs typeface="Times New Roman"/>
                        </a:rPr>
                        <a:t>MLP(multi layer perceptron)</a:t>
                      </a:r>
                    </a:p>
                    <a:p>
                      <a:pPr marL="476885" indent="-285750">
                        <a:lnSpc>
                          <a:spcPct val="100000"/>
                        </a:lnSpc>
                        <a:spcBef>
                          <a:spcPts val="600"/>
                        </a:spcBef>
                        <a:buSzPct val="88888"/>
                        <a:buFont typeface="Arial" panose="020B0604020202020204" pitchFamily="34" charset="0"/>
                        <a:buChar char="•"/>
                        <a:tabLst>
                          <a:tab pos="542290" algn="l"/>
                          <a:tab pos="542925" algn="l"/>
                        </a:tabLst>
                      </a:pPr>
                      <a:r>
                        <a:rPr lang="en-IN" sz="1800" spc="-5" dirty="0">
                          <a:latin typeface="Times New Roman"/>
                          <a:cs typeface="Times New Roman"/>
                        </a:rPr>
                        <a:t>KNN</a:t>
                      </a:r>
                    </a:p>
                    <a:p>
                      <a:pPr marL="476885" indent="-285750">
                        <a:lnSpc>
                          <a:spcPct val="100000"/>
                        </a:lnSpc>
                        <a:spcBef>
                          <a:spcPts val="600"/>
                        </a:spcBef>
                        <a:buSzPct val="88888"/>
                        <a:buFont typeface="Arial" panose="020B0604020202020204" pitchFamily="34" charset="0"/>
                        <a:buChar char="•"/>
                        <a:tabLst>
                          <a:tab pos="542290" algn="l"/>
                          <a:tab pos="542925" algn="l"/>
                        </a:tabLst>
                      </a:pPr>
                      <a:r>
                        <a:rPr lang="en-IN" sz="1800" spc="-5" dirty="0" err="1">
                          <a:latin typeface="Times New Roman"/>
                          <a:cs typeface="Times New Roman"/>
                        </a:rPr>
                        <a:t>Navie</a:t>
                      </a:r>
                      <a:r>
                        <a:rPr lang="en-IN" sz="1800" spc="-5" dirty="0">
                          <a:latin typeface="Times New Roman"/>
                          <a:cs typeface="Times New Roman"/>
                        </a:rPr>
                        <a:t> Bayes</a:t>
                      </a: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0"/>
                  </a:ext>
                </a:extLst>
              </a:tr>
              <a:tr h="1078855">
                <a:tc>
                  <a:txBody>
                    <a:bodyPr/>
                    <a:lstStyle/>
                    <a:p>
                      <a:pPr marL="85725">
                        <a:lnSpc>
                          <a:spcPct val="100000"/>
                        </a:lnSpc>
                        <a:spcBef>
                          <a:spcPts val="600"/>
                        </a:spcBef>
                      </a:pPr>
                      <a:r>
                        <a:rPr sz="1800" b="1" spc="-5" dirty="0">
                          <a:latin typeface="Times New Roman"/>
                          <a:cs typeface="Times New Roman"/>
                        </a:rPr>
                        <a:t>Proposed</a:t>
                      </a:r>
                      <a:r>
                        <a:rPr sz="1800" b="1" spc="-45" dirty="0">
                          <a:latin typeface="Times New Roman"/>
                          <a:cs typeface="Times New Roman"/>
                        </a:rPr>
                        <a:t> </a:t>
                      </a:r>
                      <a:r>
                        <a:rPr sz="1800" b="1" dirty="0">
                          <a:latin typeface="Times New Roman"/>
                          <a:cs typeface="Times New Roman"/>
                        </a:rPr>
                        <a:t>algorithms</a:t>
                      </a:r>
                      <a:endParaRPr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371475" indent="-285750">
                        <a:lnSpc>
                          <a:spcPct val="100000"/>
                        </a:lnSpc>
                        <a:spcBef>
                          <a:spcPts val="600"/>
                        </a:spcBef>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Linear regression</a:t>
                      </a:r>
                    </a:p>
                    <a:p>
                      <a:pPr marL="371475" indent="-285750">
                        <a:lnSpc>
                          <a:spcPct val="100000"/>
                        </a:lnSpc>
                        <a:spcBef>
                          <a:spcPts val="600"/>
                        </a:spcBef>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Support Vector Machine</a:t>
                      </a:r>
                    </a:p>
                    <a:p>
                      <a:pPr marL="371475" indent="-285750">
                        <a:lnSpc>
                          <a:spcPct val="100000"/>
                        </a:lnSpc>
                        <a:spcBef>
                          <a:spcPts val="600"/>
                        </a:spcBef>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Decision tree</a:t>
                      </a:r>
                    </a:p>
                    <a:p>
                      <a:pPr marL="371475" indent="-285750">
                        <a:lnSpc>
                          <a:spcPct val="100000"/>
                        </a:lnSpc>
                        <a:spcBef>
                          <a:spcPts val="600"/>
                        </a:spcBef>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K-nearest Neighbour</a:t>
                      </a:r>
                      <a:endParaRPr lang="en-IN" sz="1800" spc="-5" dirty="0">
                        <a:latin typeface="Times New Roman" panose="02020603050405020304" pitchFamily="18" charset="0"/>
                        <a:cs typeface="Times New Roman" panose="02020603050405020304" pitchFamily="18" charset="0"/>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1"/>
                  </a:ext>
                </a:extLst>
              </a:tr>
              <a:tr h="790886">
                <a:tc>
                  <a:txBody>
                    <a:bodyPr/>
                    <a:lstStyle/>
                    <a:p>
                      <a:pPr marL="85725">
                        <a:lnSpc>
                          <a:spcPct val="100000"/>
                        </a:lnSpc>
                        <a:spcBef>
                          <a:spcPts val="600"/>
                        </a:spcBef>
                      </a:pPr>
                      <a:r>
                        <a:rPr sz="1800" b="1" spc="-5" dirty="0">
                          <a:latin typeface="Times New Roman"/>
                          <a:cs typeface="Times New Roman"/>
                        </a:rPr>
                        <a:t>Methodology</a:t>
                      </a:r>
                      <a:endParaRPr sz="180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476885" marR="84455" indent="-285750" algn="l">
                        <a:lnSpc>
                          <a:spcPct val="100000"/>
                        </a:lnSpc>
                        <a:spcBef>
                          <a:spcPts val="610"/>
                        </a:spcBef>
                        <a:buFont typeface="Arial" panose="020B0604020202020204" pitchFamily="34" charset="0"/>
                        <a:buChar char="•"/>
                        <a:tabLst>
                          <a:tab pos="542925" algn="l"/>
                        </a:tabLst>
                      </a:pPr>
                      <a:r>
                        <a:rPr lang="en-US" sz="1600" spc="-5" dirty="0">
                          <a:latin typeface="Times New Roman"/>
                          <a:cs typeface="Times New Roman"/>
                        </a:rPr>
                        <a:t>DATA COLLECTION-&gt;ATTRIBUTE SELECTION-&gt;PRE PROCESSING OF DATA-&gt; DATA BALANCING-&gt;PREDICTION</a:t>
                      </a:r>
                      <a:endParaRPr sz="1600" dirty="0">
                        <a:latin typeface="Times New Roman"/>
                        <a:cs typeface="Times New Roman"/>
                      </a:endParaRPr>
                    </a:p>
                  </a:txBody>
                  <a:tcPr marL="0" marR="0" marT="7747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08081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618F6A"/>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2" name="Rectangle: Rounded Corners 1">
            <a:extLst>
              <a:ext uri="{FF2B5EF4-FFF2-40B4-BE49-F238E27FC236}">
                <a16:creationId xmlns:a16="http://schemas.microsoft.com/office/drawing/2014/main" id="{F9EDDEAA-4230-4FE7-BA65-FC24734F5C54}"/>
              </a:ext>
            </a:extLst>
          </p:cNvPr>
          <p:cNvSpPr/>
          <p:nvPr/>
        </p:nvSpPr>
        <p:spPr>
          <a:xfrm>
            <a:off x="306265" y="106972"/>
            <a:ext cx="11579470" cy="6339253"/>
          </a:xfrm>
          <a:prstGeom prst="roundRect">
            <a:avLst/>
          </a:prstGeom>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a:t>
            </a:r>
            <a:endParaRPr lang="en-IN" dirty="0"/>
          </a:p>
        </p:txBody>
      </p:sp>
      <p:sp>
        <p:nvSpPr>
          <p:cNvPr id="9" name="object 2">
            <a:extLst>
              <a:ext uri="{FF2B5EF4-FFF2-40B4-BE49-F238E27FC236}">
                <a16:creationId xmlns:a16="http://schemas.microsoft.com/office/drawing/2014/main" id="{79DCB93E-98D9-4AEF-A2C7-368FDC53E8C7}"/>
              </a:ext>
            </a:extLst>
          </p:cNvPr>
          <p:cNvSpPr txBox="1">
            <a:spLocks/>
          </p:cNvSpPr>
          <p:nvPr/>
        </p:nvSpPr>
        <p:spPr>
          <a:xfrm>
            <a:off x="3609986" y="1816005"/>
            <a:ext cx="4905709" cy="351378"/>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IN" sz="2200" spc="-75" dirty="0">
                <a:solidFill>
                  <a:srgbClr val="AE7A51"/>
                </a:solidFill>
                <a:latin typeface="Arial"/>
                <a:cs typeface="Arial"/>
              </a:rPr>
              <a:t>Research</a:t>
            </a:r>
            <a:r>
              <a:rPr lang="en-IN" sz="2200" spc="-30" dirty="0">
                <a:solidFill>
                  <a:srgbClr val="AE7A51"/>
                </a:solidFill>
                <a:latin typeface="Arial"/>
                <a:cs typeface="Arial"/>
              </a:rPr>
              <a:t> </a:t>
            </a:r>
            <a:r>
              <a:rPr lang="en-IN" sz="2200" spc="-35" dirty="0">
                <a:solidFill>
                  <a:srgbClr val="AE7A51"/>
                </a:solidFill>
                <a:latin typeface="Arial"/>
                <a:cs typeface="Arial"/>
              </a:rPr>
              <a:t>Paper</a:t>
            </a:r>
            <a:r>
              <a:rPr lang="en-IN" sz="2200" spc="-30" dirty="0">
                <a:solidFill>
                  <a:srgbClr val="AE7A51"/>
                </a:solidFill>
                <a:latin typeface="Arial"/>
                <a:cs typeface="Arial"/>
              </a:rPr>
              <a:t> </a:t>
            </a:r>
            <a:r>
              <a:rPr lang="en-IN" sz="2200" spc="95" dirty="0">
                <a:solidFill>
                  <a:srgbClr val="AE7A51"/>
                </a:solidFill>
                <a:latin typeface="Arial"/>
                <a:cs typeface="Arial"/>
              </a:rPr>
              <a:t>3</a:t>
            </a:r>
            <a:r>
              <a:rPr lang="en-IN" sz="2200" spc="-30" dirty="0">
                <a:solidFill>
                  <a:srgbClr val="AE7A51"/>
                </a:solidFill>
                <a:latin typeface="Arial"/>
                <a:cs typeface="Arial"/>
              </a:rPr>
              <a:t> </a:t>
            </a:r>
            <a:r>
              <a:rPr lang="en-IN" sz="2200" spc="-40" dirty="0">
                <a:solidFill>
                  <a:srgbClr val="AE7A51"/>
                </a:solidFill>
                <a:latin typeface="Arial"/>
                <a:cs typeface="Arial"/>
              </a:rPr>
              <a:t>(continued..)</a:t>
            </a:r>
            <a:endParaRPr lang="en-IN" sz="2200" dirty="0">
              <a:latin typeface="Arial"/>
              <a:cs typeface="Arial"/>
            </a:endParaRPr>
          </a:p>
        </p:txBody>
      </p:sp>
      <p:graphicFrame>
        <p:nvGraphicFramePr>
          <p:cNvPr id="10" name="object 3">
            <a:extLst>
              <a:ext uri="{FF2B5EF4-FFF2-40B4-BE49-F238E27FC236}">
                <a16:creationId xmlns:a16="http://schemas.microsoft.com/office/drawing/2014/main" id="{3F3B37CB-2FE0-4E56-B90C-298D4883959A}"/>
              </a:ext>
            </a:extLst>
          </p:cNvPr>
          <p:cNvGraphicFramePr>
            <a:graphicFrameLocks noGrp="1"/>
          </p:cNvGraphicFramePr>
          <p:nvPr>
            <p:extLst>
              <p:ext uri="{D42A27DB-BD31-4B8C-83A1-F6EECF244321}">
                <p14:modId xmlns:p14="http://schemas.microsoft.com/office/powerpoint/2010/main" val="2145142640"/>
              </p:ext>
            </p:extLst>
          </p:nvPr>
        </p:nvGraphicFramePr>
        <p:xfrm>
          <a:off x="609600" y="2167383"/>
          <a:ext cx="11032555" cy="3841377"/>
        </p:xfrm>
        <a:graphic>
          <a:graphicData uri="http://schemas.openxmlformats.org/drawingml/2006/table">
            <a:tbl>
              <a:tblPr firstRow="1" bandRow="1">
                <a:tableStyleId>{2D5ABB26-0587-4C30-8999-92F81FD0307C}</a:tableStyleId>
              </a:tblPr>
              <a:tblGrid>
                <a:gridCol w="2622247">
                  <a:extLst>
                    <a:ext uri="{9D8B030D-6E8A-4147-A177-3AD203B41FA5}">
                      <a16:colId xmlns:a16="http://schemas.microsoft.com/office/drawing/2014/main" val="20000"/>
                    </a:ext>
                  </a:extLst>
                </a:gridCol>
                <a:gridCol w="8410308">
                  <a:extLst>
                    <a:ext uri="{9D8B030D-6E8A-4147-A177-3AD203B41FA5}">
                      <a16:colId xmlns:a16="http://schemas.microsoft.com/office/drawing/2014/main" val="20001"/>
                    </a:ext>
                  </a:extLst>
                </a:gridCol>
              </a:tblGrid>
              <a:tr h="1182307">
                <a:tc>
                  <a:txBody>
                    <a:bodyPr/>
                    <a:lstStyle/>
                    <a:p>
                      <a:pPr marL="85725">
                        <a:lnSpc>
                          <a:spcPct val="100000"/>
                        </a:lnSpc>
                        <a:spcBef>
                          <a:spcPts val="600"/>
                        </a:spcBef>
                      </a:pPr>
                      <a:r>
                        <a:rPr sz="1800" b="1" spc="-5" dirty="0">
                          <a:latin typeface="Times New Roman"/>
                          <a:cs typeface="Times New Roman"/>
                        </a:rPr>
                        <a:t>Merits</a:t>
                      </a:r>
                      <a:endParaRPr sz="1800" dirty="0">
                        <a:latin typeface="Times New Roman"/>
                        <a:cs typeface="Times New Roman"/>
                      </a:endParaRPr>
                    </a:p>
                  </a:txBody>
                  <a:tcPr marL="0" marR="0" marT="76200"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solidFill>
                      <a:srgbClr val="FFFFFF"/>
                    </a:solidFill>
                  </a:tcPr>
                </a:tc>
                <a:tc>
                  <a:txBody>
                    <a:bodyPr/>
                    <a:lstStyle/>
                    <a:p>
                      <a:pPr marL="371475" indent="-285750">
                        <a:lnSpc>
                          <a:spcPct val="100000"/>
                        </a:lnSpc>
                        <a:spcBef>
                          <a:spcPts val="610"/>
                        </a:spcBef>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accuracy of the </a:t>
                      </a:r>
                      <a:r>
                        <a:rPr lang="en-US" sz="1600" dirty="0" err="1">
                          <a:latin typeface="Times New Roman" panose="02020603050405020304" pitchFamily="18" charset="0"/>
                          <a:cs typeface="Times New Roman" panose="02020603050405020304" pitchFamily="18" charset="0"/>
                        </a:rPr>
                        <a:t>knn</a:t>
                      </a:r>
                      <a:r>
                        <a:rPr lang="en-US" sz="1600" dirty="0">
                          <a:latin typeface="Times New Roman" panose="02020603050405020304" pitchFamily="18" charset="0"/>
                          <a:cs typeface="Times New Roman" panose="02020603050405020304" pitchFamily="18" charset="0"/>
                        </a:rPr>
                        <a:t> is much efficient as compare to other algorithms.</a:t>
                      </a:r>
                      <a:endParaRPr sz="1600" dirty="0">
                        <a:latin typeface="Times New Roman" panose="02020603050405020304" pitchFamily="18" charset="0"/>
                        <a:cs typeface="Times New Roman" panose="02020603050405020304" pitchFamily="18" charset="0"/>
                      </a:endParaRPr>
                    </a:p>
                  </a:txBody>
                  <a:tcPr marL="0" marR="0" marT="77470" marB="0">
                    <a:lnL w="9525" cap="flat" cmpd="sng" algn="ctr">
                      <a:solidFill>
                        <a:srgbClr val="9E9E9E"/>
                      </a:solidFill>
                      <a:prstDash val="solid"/>
                      <a:round/>
                      <a:headEnd type="none" w="med" len="med"/>
                      <a:tailEnd type="none" w="med" len="me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1"/>
                  </a:ext>
                </a:extLst>
              </a:tr>
              <a:tr h="1480175">
                <a:tc>
                  <a:txBody>
                    <a:bodyPr/>
                    <a:lstStyle/>
                    <a:p>
                      <a:pPr marL="85725">
                        <a:lnSpc>
                          <a:spcPct val="100000"/>
                        </a:lnSpc>
                        <a:spcBef>
                          <a:spcPts val="600"/>
                        </a:spcBef>
                      </a:pPr>
                      <a:r>
                        <a:rPr sz="1800" b="1" spc="-5" dirty="0">
                          <a:latin typeface="Times New Roman"/>
                          <a:cs typeface="Times New Roman"/>
                        </a:rPr>
                        <a:t>Demerits</a:t>
                      </a:r>
                      <a:endParaRPr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371475" marR="177165" indent="-285750">
                        <a:lnSpc>
                          <a:spcPct val="100000"/>
                        </a:lnSpc>
                        <a:spcBef>
                          <a:spcPts val="610"/>
                        </a:spcBef>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Accuracy is low when </a:t>
                      </a:r>
                      <a:r>
                        <a:rPr lang="en-US" sz="1600" dirty="0" err="1">
                          <a:latin typeface="Times New Roman" panose="02020603050405020304" pitchFamily="18" charset="0"/>
                          <a:cs typeface="Times New Roman" panose="02020603050405020304" pitchFamily="18" charset="0"/>
                        </a:rPr>
                        <a:t>knn</a:t>
                      </a:r>
                      <a:r>
                        <a:rPr lang="en-US" sz="1600" dirty="0">
                          <a:latin typeface="Times New Roman" panose="02020603050405020304" pitchFamily="18" charset="0"/>
                          <a:cs typeface="Times New Roman" panose="02020603050405020304" pitchFamily="18" charset="0"/>
                        </a:rPr>
                        <a:t> is used with high variance and low biasness.</a:t>
                      </a:r>
                      <a:endParaRPr sz="1600" dirty="0">
                        <a:latin typeface="Times New Roman" panose="02020603050405020304" pitchFamily="18" charset="0"/>
                        <a:cs typeface="Times New Roman" panose="02020603050405020304" pitchFamily="18" charset="0"/>
                      </a:endParaRPr>
                    </a:p>
                  </a:txBody>
                  <a:tcPr marL="0" marR="0" marT="7747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2"/>
                  </a:ext>
                </a:extLst>
              </a:tr>
              <a:tr h="1178895">
                <a:tc>
                  <a:txBody>
                    <a:bodyPr/>
                    <a:lstStyle/>
                    <a:p>
                      <a:pPr marL="85725">
                        <a:lnSpc>
                          <a:spcPct val="100000"/>
                        </a:lnSpc>
                        <a:spcBef>
                          <a:spcPts val="600"/>
                        </a:spcBef>
                      </a:pPr>
                      <a:r>
                        <a:rPr lang="en-IN" sz="1800" b="1" spc="-10" dirty="0">
                          <a:latin typeface="Times New Roman"/>
                          <a:cs typeface="Times New Roman"/>
                        </a:rPr>
                        <a:t>Conclusion-Future</a:t>
                      </a:r>
                      <a:r>
                        <a:rPr lang="en-IN" sz="1800" b="1" spc="-25" dirty="0">
                          <a:latin typeface="Times New Roman"/>
                          <a:cs typeface="Times New Roman"/>
                        </a:rPr>
                        <a:t> </a:t>
                      </a:r>
                      <a:r>
                        <a:rPr lang="en-IN" sz="1800" b="1" spc="-5" dirty="0">
                          <a:latin typeface="Times New Roman"/>
                          <a:cs typeface="Times New Roman"/>
                        </a:rPr>
                        <a:t>scope</a:t>
                      </a:r>
                      <a:endParaRPr lang="en-IN"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a:lnSpc>
                          <a:spcPct val="100000"/>
                        </a:lnSpc>
                        <a:spcBef>
                          <a:spcPts val="610"/>
                        </a:spcBef>
                      </a:pPr>
                      <a:r>
                        <a:rPr lang="en-US" sz="1600" dirty="0"/>
                        <a:t> </a:t>
                      </a:r>
                      <a:r>
                        <a:rPr lang="en-US" sz="1600" dirty="0">
                          <a:latin typeface="Times New Roman" panose="02020603050405020304" pitchFamily="18" charset="0"/>
                          <a:cs typeface="Times New Roman" panose="02020603050405020304" pitchFamily="18" charset="0"/>
                        </a:rPr>
                        <a:t>it is conclude that </a:t>
                      </a:r>
                      <a:r>
                        <a:rPr lang="en-US" sz="1600" dirty="0" err="1">
                          <a:latin typeface="Times New Roman" panose="02020603050405020304" pitchFamily="18" charset="0"/>
                          <a:cs typeface="Times New Roman" panose="02020603050405020304" pitchFamily="18" charset="0"/>
                        </a:rPr>
                        <a:t>knn</a:t>
                      </a:r>
                      <a:r>
                        <a:rPr lang="en-US" sz="1600" dirty="0">
                          <a:latin typeface="Times New Roman" panose="02020603050405020304" pitchFamily="18" charset="0"/>
                          <a:cs typeface="Times New Roman" panose="02020603050405020304" pitchFamily="18" charset="0"/>
                        </a:rPr>
                        <a:t> is best among them with 87% accuracy and the comparison </a:t>
                      </a:r>
                    </a:p>
                    <a:p>
                      <a:pPr marL="85725">
                        <a:lnSpc>
                          <a:spcPct val="100000"/>
                        </a:lnSpc>
                        <a:spcBef>
                          <a:spcPts val="610"/>
                        </a:spcBef>
                      </a:pPr>
                      <a:r>
                        <a:rPr lang="en-US" sz="1600" dirty="0">
                          <a:latin typeface="Times New Roman" panose="02020603050405020304" pitchFamily="18" charset="0"/>
                          <a:cs typeface="Times New Roman" panose="02020603050405020304" pitchFamily="18" charset="0"/>
                        </a:rPr>
                        <a:t>For the Future Scope more machine learning approach will be used for best analysis of the heart diseases and for earlier prediction of diseases so that the rate of the death cases can be minimized by the awareness about the diseases. </a:t>
                      </a:r>
                      <a:endParaRPr sz="1600" dirty="0">
                        <a:latin typeface="Times New Roman" panose="02020603050405020304" pitchFamily="18" charset="0"/>
                        <a:cs typeface="Times New Roman" panose="02020603050405020304" pitchFamily="18" charset="0"/>
                      </a:endParaRPr>
                    </a:p>
                  </a:txBody>
                  <a:tcPr marL="0" marR="0" marT="7747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28778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2" name="Rectangle: Rounded Corners 1">
            <a:extLst>
              <a:ext uri="{FF2B5EF4-FFF2-40B4-BE49-F238E27FC236}">
                <a16:creationId xmlns:a16="http://schemas.microsoft.com/office/drawing/2014/main" id="{F9EDDEAA-4230-4FE7-BA65-FC24734F5C54}"/>
              </a:ext>
            </a:extLst>
          </p:cNvPr>
          <p:cNvSpPr/>
          <p:nvPr/>
        </p:nvSpPr>
        <p:spPr>
          <a:xfrm>
            <a:off x="306265" y="259373"/>
            <a:ext cx="11579470" cy="6339253"/>
          </a:xfrm>
          <a:prstGeom prst="roundRect">
            <a:avLst/>
          </a:prstGeom>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TextBox 3">
            <a:extLst>
              <a:ext uri="{FF2B5EF4-FFF2-40B4-BE49-F238E27FC236}">
                <a16:creationId xmlns:a16="http://schemas.microsoft.com/office/drawing/2014/main" id="{D7D62C11-78CE-4CCB-958F-BC155590370B}"/>
              </a:ext>
            </a:extLst>
          </p:cNvPr>
          <p:cNvSpPr txBox="1"/>
          <p:nvPr/>
        </p:nvSpPr>
        <p:spPr>
          <a:xfrm>
            <a:off x="2749899" y="2532185"/>
            <a:ext cx="6692202" cy="1323439"/>
          </a:xfrm>
          <a:prstGeom prst="rect">
            <a:avLst/>
          </a:prstGeom>
          <a:noFill/>
        </p:spPr>
        <p:txBody>
          <a:bodyPr wrap="square" rtlCol="0">
            <a:spAutoFit/>
          </a:bodyPr>
          <a:lstStyle/>
          <a:p>
            <a:r>
              <a:rPr lang="en-US" sz="8000" dirty="0">
                <a:latin typeface="Times New Roman" panose="02020603050405020304" pitchFamily="18" charset="0"/>
                <a:cs typeface="Times New Roman" panose="02020603050405020304" pitchFamily="18" charset="0"/>
              </a:rPr>
              <a:t>THANK YOU</a:t>
            </a:r>
            <a:endParaRPr lang="en-IN" sz="8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18F6A"/>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2" name="Rectangle: Rounded Corners 1">
            <a:extLst>
              <a:ext uri="{FF2B5EF4-FFF2-40B4-BE49-F238E27FC236}">
                <a16:creationId xmlns:a16="http://schemas.microsoft.com/office/drawing/2014/main" id="{F9EDDEAA-4230-4FE7-BA65-FC24734F5C54}"/>
              </a:ext>
            </a:extLst>
          </p:cNvPr>
          <p:cNvSpPr/>
          <p:nvPr/>
        </p:nvSpPr>
        <p:spPr>
          <a:xfrm>
            <a:off x="306265" y="259373"/>
            <a:ext cx="11579470" cy="6339253"/>
          </a:xfrm>
          <a:prstGeom prst="roundRect">
            <a:avLst/>
          </a:prstGeom>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 name="Rectangle 3">
            <a:extLst>
              <a:ext uri="{FF2B5EF4-FFF2-40B4-BE49-F238E27FC236}">
                <a16:creationId xmlns:a16="http://schemas.microsoft.com/office/drawing/2014/main" id="{4B85A6BC-3131-40CA-B011-6F01874A47D3}"/>
              </a:ext>
            </a:extLst>
          </p:cNvPr>
          <p:cNvSpPr/>
          <p:nvPr/>
        </p:nvSpPr>
        <p:spPr>
          <a:xfrm>
            <a:off x="2937468" y="1659285"/>
            <a:ext cx="6317064" cy="3539430"/>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PROJECT GUIDE:</a:t>
            </a:r>
          </a:p>
          <a:p>
            <a:r>
              <a:rPr lang="en-US" sz="3200" dirty="0">
                <a:latin typeface="Times New Roman" panose="02020603050405020304" pitchFamily="18" charset="0"/>
                <a:cs typeface="Times New Roman" panose="02020603050405020304" pitchFamily="18" charset="0"/>
              </a:rPr>
              <a:t>        </a:t>
            </a:r>
            <a:r>
              <a:rPr lang="en-US" sz="3200" b="1" dirty="0">
                <a:solidFill>
                  <a:schemeClr val="accent2">
                    <a:lumMod val="75000"/>
                  </a:schemeClr>
                </a:solidFill>
                <a:latin typeface="Times New Roman" panose="02020603050405020304" pitchFamily="18" charset="0"/>
                <a:cs typeface="Times New Roman" panose="02020603050405020304" pitchFamily="18" charset="0"/>
              </a:rPr>
              <a:t>Dr. Ch. B N Lakshmi</a:t>
            </a:r>
          </a:p>
          <a:p>
            <a:r>
              <a:rPr lang="en-US" sz="3200" dirty="0">
                <a:latin typeface="Times New Roman" panose="02020603050405020304" pitchFamily="18" charset="0"/>
                <a:cs typeface="Times New Roman" panose="02020603050405020304" pitchFamily="18" charset="0"/>
              </a:rPr>
              <a:t>TEAM DETAILS:</a:t>
            </a:r>
            <a:endParaRPr lang="en-US" sz="3200" b="1" dirty="0">
              <a:solidFill>
                <a:schemeClr val="accent2">
                  <a:lumMod val="75000"/>
                </a:schemeClr>
              </a:solidFill>
              <a:latin typeface="Times New Roman" panose="02020603050405020304" pitchFamily="18" charset="0"/>
              <a:cs typeface="Times New Roman" panose="02020603050405020304" pitchFamily="18" charset="0"/>
            </a:endParaRPr>
          </a:p>
          <a:p>
            <a:pPr lvl="1"/>
            <a:r>
              <a:rPr lang="en-US" sz="3200" b="1" dirty="0">
                <a:solidFill>
                  <a:schemeClr val="accent2">
                    <a:lumMod val="75000"/>
                  </a:schemeClr>
                </a:solidFill>
                <a:latin typeface="Times New Roman" panose="02020603050405020304" pitchFamily="18" charset="0"/>
                <a:cs typeface="Times New Roman" panose="02020603050405020304" pitchFamily="18" charset="0"/>
              </a:rPr>
              <a:t>  19K91A0505             </a:t>
            </a:r>
            <a:r>
              <a:rPr lang="en-US" sz="3200" b="1" dirty="0" err="1">
                <a:solidFill>
                  <a:schemeClr val="accent2">
                    <a:lumMod val="75000"/>
                  </a:schemeClr>
                </a:solidFill>
                <a:latin typeface="Times New Roman" panose="02020603050405020304" pitchFamily="18" charset="0"/>
                <a:cs typeface="Times New Roman" panose="02020603050405020304" pitchFamily="18" charset="0"/>
              </a:rPr>
              <a:t>Afsha</a:t>
            </a:r>
            <a:endParaRPr lang="en-US" sz="3200" b="1" dirty="0">
              <a:solidFill>
                <a:schemeClr val="accent2">
                  <a:lumMod val="75000"/>
                </a:schemeClr>
              </a:solidFill>
              <a:latin typeface="Times New Roman" panose="02020603050405020304" pitchFamily="18" charset="0"/>
              <a:cs typeface="Times New Roman" panose="02020603050405020304" pitchFamily="18" charset="0"/>
            </a:endParaRPr>
          </a:p>
          <a:p>
            <a:pPr lvl="1"/>
            <a:r>
              <a:rPr lang="en-US" sz="3200" b="1" dirty="0">
                <a:solidFill>
                  <a:schemeClr val="accent2">
                    <a:lumMod val="75000"/>
                  </a:schemeClr>
                </a:solidFill>
                <a:latin typeface="Times New Roman" panose="02020603050405020304" pitchFamily="18" charset="0"/>
                <a:cs typeface="Times New Roman" panose="02020603050405020304" pitchFamily="18" charset="0"/>
              </a:rPr>
              <a:t>  19K91A0506             A Vignesh</a:t>
            </a:r>
          </a:p>
          <a:p>
            <a:pPr lvl="1"/>
            <a:r>
              <a:rPr lang="en-US" sz="3200" b="1" dirty="0">
                <a:solidFill>
                  <a:schemeClr val="accent2">
                    <a:lumMod val="75000"/>
                  </a:schemeClr>
                </a:solidFill>
                <a:latin typeface="Times New Roman" panose="02020603050405020304" pitchFamily="18" charset="0"/>
                <a:cs typeface="Times New Roman" panose="02020603050405020304" pitchFamily="18" charset="0"/>
              </a:rPr>
              <a:t>  19K91A0549             Ch </a:t>
            </a:r>
            <a:r>
              <a:rPr lang="en-US" sz="3200" b="1" dirty="0" err="1">
                <a:solidFill>
                  <a:schemeClr val="accent2">
                    <a:lumMod val="75000"/>
                  </a:schemeClr>
                </a:solidFill>
                <a:latin typeface="Times New Roman" panose="02020603050405020304" pitchFamily="18" charset="0"/>
                <a:cs typeface="Times New Roman" panose="02020603050405020304" pitchFamily="18" charset="0"/>
              </a:rPr>
              <a:t>Srijan</a:t>
            </a:r>
            <a:endParaRPr lang="en-US" sz="3200" b="1" dirty="0">
              <a:solidFill>
                <a:schemeClr val="accent2">
                  <a:lumMod val="75000"/>
                </a:schemeClr>
              </a:solidFill>
              <a:latin typeface="Times New Roman" panose="02020603050405020304" pitchFamily="18" charset="0"/>
              <a:cs typeface="Times New Roman" panose="02020603050405020304" pitchFamily="18" charset="0"/>
            </a:endParaRPr>
          </a:p>
          <a:p>
            <a:pPr lvl="1"/>
            <a:r>
              <a:rPr lang="en-US" sz="3200" b="1" dirty="0">
                <a:solidFill>
                  <a:schemeClr val="accent2">
                    <a:lumMod val="75000"/>
                  </a:schemeClr>
                </a:solidFill>
                <a:latin typeface="Times New Roman" panose="02020603050405020304" pitchFamily="18" charset="0"/>
                <a:cs typeface="Times New Roman" panose="02020603050405020304" pitchFamily="18" charset="0"/>
              </a:rPr>
              <a:t>  19K91A0555             D Raju</a:t>
            </a:r>
          </a:p>
        </p:txBody>
      </p:sp>
    </p:spTree>
    <p:extLst>
      <p:ext uri="{BB962C8B-B14F-4D97-AF65-F5344CB8AC3E}">
        <p14:creationId xmlns:p14="http://schemas.microsoft.com/office/powerpoint/2010/main" val="791507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18F6A"/>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2" name="Rectangle: Rounded Corners 1">
            <a:extLst>
              <a:ext uri="{FF2B5EF4-FFF2-40B4-BE49-F238E27FC236}">
                <a16:creationId xmlns:a16="http://schemas.microsoft.com/office/drawing/2014/main" id="{F9EDDEAA-4230-4FE7-BA65-FC24734F5C54}"/>
              </a:ext>
            </a:extLst>
          </p:cNvPr>
          <p:cNvSpPr/>
          <p:nvPr/>
        </p:nvSpPr>
        <p:spPr>
          <a:xfrm>
            <a:off x="306264" y="334017"/>
            <a:ext cx="11579470" cy="6339253"/>
          </a:xfrm>
          <a:prstGeom prst="roundRect">
            <a:avLst/>
          </a:prstGeom>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9" name="object 8">
            <a:extLst>
              <a:ext uri="{FF2B5EF4-FFF2-40B4-BE49-F238E27FC236}">
                <a16:creationId xmlns:a16="http://schemas.microsoft.com/office/drawing/2014/main" id="{D8241607-8BC9-40F3-9C9A-3F198F8E2292}"/>
              </a:ext>
            </a:extLst>
          </p:cNvPr>
          <p:cNvSpPr txBox="1"/>
          <p:nvPr/>
        </p:nvSpPr>
        <p:spPr>
          <a:xfrm>
            <a:off x="1060255" y="5284050"/>
            <a:ext cx="1737995" cy="327660"/>
          </a:xfrm>
          <a:prstGeom prst="rect">
            <a:avLst/>
          </a:prstGeom>
        </p:spPr>
        <p:txBody>
          <a:bodyPr vert="horz" wrap="square" lIns="0" tIns="16510" rIns="0" bIns="0" rtlCol="0">
            <a:spAutoFit/>
          </a:bodyPr>
          <a:lstStyle/>
          <a:p>
            <a:pPr marL="12700">
              <a:lnSpc>
                <a:spcPct val="100000"/>
              </a:lnSpc>
              <a:spcBef>
                <a:spcPts val="130"/>
              </a:spcBef>
            </a:pPr>
            <a:r>
              <a:rPr sz="1950" b="1" spc="20" dirty="0">
                <a:solidFill>
                  <a:srgbClr val="0000FF"/>
                </a:solidFill>
                <a:latin typeface="Times New Roman"/>
                <a:cs typeface="Times New Roman"/>
              </a:rPr>
              <a:t>TEAM</a:t>
            </a:r>
            <a:r>
              <a:rPr sz="1950" b="1" spc="-30" dirty="0">
                <a:solidFill>
                  <a:srgbClr val="0000FF"/>
                </a:solidFill>
                <a:latin typeface="Times New Roman"/>
                <a:cs typeface="Times New Roman"/>
              </a:rPr>
              <a:t> </a:t>
            </a:r>
            <a:r>
              <a:rPr sz="1950" b="1" spc="20" dirty="0">
                <a:solidFill>
                  <a:srgbClr val="0000FF"/>
                </a:solidFill>
                <a:latin typeface="Times New Roman"/>
                <a:cs typeface="Times New Roman"/>
              </a:rPr>
              <a:t>NO</a:t>
            </a:r>
            <a:r>
              <a:rPr sz="1950" b="1" spc="-20" dirty="0">
                <a:solidFill>
                  <a:srgbClr val="0000FF"/>
                </a:solidFill>
                <a:latin typeface="Times New Roman"/>
                <a:cs typeface="Times New Roman"/>
              </a:rPr>
              <a:t> </a:t>
            </a:r>
            <a:r>
              <a:rPr sz="1950" b="1" spc="10" dirty="0">
                <a:solidFill>
                  <a:srgbClr val="0000FF"/>
                </a:solidFill>
                <a:latin typeface="Times New Roman"/>
                <a:cs typeface="Times New Roman"/>
              </a:rPr>
              <a:t>:</a:t>
            </a:r>
            <a:r>
              <a:rPr sz="1950" b="1" spc="-5" dirty="0">
                <a:solidFill>
                  <a:srgbClr val="0000FF"/>
                </a:solidFill>
                <a:latin typeface="Times New Roman"/>
                <a:cs typeface="Times New Roman"/>
              </a:rPr>
              <a:t> </a:t>
            </a:r>
            <a:r>
              <a:rPr sz="1950" b="1" spc="10" dirty="0">
                <a:latin typeface="Times New Roman"/>
                <a:cs typeface="Times New Roman"/>
              </a:rPr>
              <a:t>A</a:t>
            </a:r>
            <a:r>
              <a:rPr lang="en-US" sz="1950" b="1" spc="10" dirty="0">
                <a:latin typeface="Times New Roman"/>
                <a:cs typeface="Times New Roman"/>
              </a:rPr>
              <a:t>9</a:t>
            </a:r>
            <a:endParaRPr sz="1950" dirty="0">
              <a:latin typeface="Times New Roman"/>
              <a:cs typeface="Times New Roman"/>
            </a:endParaRPr>
          </a:p>
        </p:txBody>
      </p:sp>
      <p:sp>
        <p:nvSpPr>
          <p:cNvPr id="10" name="object 9">
            <a:extLst>
              <a:ext uri="{FF2B5EF4-FFF2-40B4-BE49-F238E27FC236}">
                <a16:creationId xmlns:a16="http://schemas.microsoft.com/office/drawing/2014/main" id="{57858EFF-12C0-45A3-9B0E-E7570837E901}"/>
              </a:ext>
            </a:extLst>
          </p:cNvPr>
          <p:cNvSpPr txBox="1"/>
          <p:nvPr/>
        </p:nvSpPr>
        <p:spPr>
          <a:xfrm>
            <a:off x="8491415" y="5351991"/>
            <a:ext cx="2640330" cy="327660"/>
          </a:xfrm>
          <a:prstGeom prst="rect">
            <a:avLst/>
          </a:prstGeom>
        </p:spPr>
        <p:txBody>
          <a:bodyPr vert="horz" wrap="square" lIns="0" tIns="16510" rIns="0" bIns="0" rtlCol="0">
            <a:spAutoFit/>
          </a:bodyPr>
          <a:lstStyle/>
          <a:p>
            <a:pPr marL="12700">
              <a:lnSpc>
                <a:spcPct val="100000"/>
              </a:lnSpc>
              <a:spcBef>
                <a:spcPts val="130"/>
              </a:spcBef>
            </a:pPr>
            <a:r>
              <a:rPr sz="1950" b="1" spc="15" dirty="0">
                <a:solidFill>
                  <a:srgbClr val="BE9000"/>
                </a:solidFill>
                <a:latin typeface="Times New Roman"/>
                <a:cs typeface="Times New Roman"/>
              </a:rPr>
              <a:t>BRANCH/SEC</a:t>
            </a:r>
            <a:r>
              <a:rPr sz="1950" b="1" spc="-10" dirty="0">
                <a:solidFill>
                  <a:srgbClr val="BE9000"/>
                </a:solidFill>
                <a:latin typeface="Times New Roman"/>
                <a:cs typeface="Times New Roman"/>
              </a:rPr>
              <a:t> </a:t>
            </a:r>
            <a:r>
              <a:rPr sz="1950" b="1" spc="10" dirty="0">
                <a:solidFill>
                  <a:srgbClr val="233944"/>
                </a:solidFill>
                <a:latin typeface="Times New Roman"/>
                <a:cs typeface="Times New Roman"/>
              </a:rPr>
              <a:t>:</a:t>
            </a:r>
            <a:r>
              <a:rPr sz="1950" b="1" spc="-20" dirty="0">
                <a:solidFill>
                  <a:srgbClr val="233944"/>
                </a:solidFill>
                <a:latin typeface="Times New Roman"/>
                <a:cs typeface="Times New Roman"/>
              </a:rPr>
              <a:t> </a:t>
            </a:r>
            <a:r>
              <a:rPr sz="1950" b="1" spc="10" dirty="0">
                <a:solidFill>
                  <a:srgbClr val="6AA84F"/>
                </a:solidFill>
                <a:latin typeface="Times New Roman"/>
                <a:cs typeface="Times New Roman"/>
              </a:rPr>
              <a:t>CSE-A</a:t>
            </a:r>
            <a:endParaRPr sz="1950" dirty="0">
              <a:latin typeface="Times New Roman"/>
              <a:cs typeface="Times New Roman"/>
            </a:endParaRPr>
          </a:p>
        </p:txBody>
      </p:sp>
      <p:sp>
        <p:nvSpPr>
          <p:cNvPr id="11" name="object 10">
            <a:extLst>
              <a:ext uri="{FF2B5EF4-FFF2-40B4-BE49-F238E27FC236}">
                <a16:creationId xmlns:a16="http://schemas.microsoft.com/office/drawing/2014/main" id="{76611492-097B-4237-90C5-9530043A66B0}"/>
              </a:ext>
            </a:extLst>
          </p:cNvPr>
          <p:cNvSpPr txBox="1">
            <a:spLocks/>
          </p:cNvSpPr>
          <p:nvPr/>
        </p:nvSpPr>
        <p:spPr>
          <a:xfrm>
            <a:off x="2516536" y="678277"/>
            <a:ext cx="7158926" cy="936154"/>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3970">
              <a:lnSpc>
                <a:spcPct val="100000"/>
              </a:lnSpc>
              <a:spcBef>
                <a:spcPts val="100"/>
              </a:spcBef>
            </a:pPr>
            <a:r>
              <a:rPr lang="en-IN" spc="-25" dirty="0"/>
              <a:t>PROJECT</a:t>
            </a:r>
            <a:r>
              <a:rPr lang="en-IN" spc="-20" dirty="0"/>
              <a:t> </a:t>
            </a:r>
            <a:r>
              <a:rPr lang="en-IN" spc="-15" dirty="0"/>
              <a:t>TITLE</a:t>
            </a:r>
          </a:p>
        </p:txBody>
      </p:sp>
      <p:sp>
        <p:nvSpPr>
          <p:cNvPr id="12" name="object 11">
            <a:extLst>
              <a:ext uri="{FF2B5EF4-FFF2-40B4-BE49-F238E27FC236}">
                <a16:creationId xmlns:a16="http://schemas.microsoft.com/office/drawing/2014/main" id="{F1B6426B-8A9F-45FA-B71F-C5F0B47035A3}"/>
              </a:ext>
            </a:extLst>
          </p:cNvPr>
          <p:cNvSpPr txBox="1"/>
          <p:nvPr/>
        </p:nvSpPr>
        <p:spPr>
          <a:xfrm>
            <a:off x="543340" y="2807034"/>
            <a:ext cx="11105318" cy="1243930"/>
          </a:xfrm>
          <a:prstGeom prst="rect">
            <a:avLst/>
          </a:prstGeom>
        </p:spPr>
        <p:txBody>
          <a:bodyPr vert="horz" wrap="square" lIns="0" tIns="12700" rIns="0" bIns="0" rtlCol="0">
            <a:spAutoFit/>
          </a:bodyPr>
          <a:lstStyle/>
          <a:p>
            <a:pPr algn="ctr"/>
            <a:r>
              <a:rPr lang="en-US" sz="4000" dirty="0">
                <a:solidFill>
                  <a:schemeClr val="accent5">
                    <a:lumMod val="50000"/>
                  </a:schemeClr>
                </a:solidFill>
                <a:latin typeface="Times New Roman" panose="02020603050405020304" pitchFamily="18" charset="0"/>
                <a:cs typeface="Times New Roman" panose="02020603050405020304" pitchFamily="18" charset="0"/>
              </a:rPr>
              <a:t>A MODEL TO PREDICT HEART DISEASE USING MACHINE LEARNING</a:t>
            </a:r>
            <a:endParaRPr lang="en-US" sz="4000" b="1" dirty="0">
              <a:solidFill>
                <a:schemeClr val="accent5">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9911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618F6A"/>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2" name="Rectangle: Rounded Corners 1">
            <a:extLst>
              <a:ext uri="{FF2B5EF4-FFF2-40B4-BE49-F238E27FC236}">
                <a16:creationId xmlns:a16="http://schemas.microsoft.com/office/drawing/2014/main" id="{F9EDDEAA-4230-4FE7-BA65-FC24734F5C54}"/>
              </a:ext>
            </a:extLst>
          </p:cNvPr>
          <p:cNvSpPr/>
          <p:nvPr/>
        </p:nvSpPr>
        <p:spPr>
          <a:xfrm>
            <a:off x="306265" y="259373"/>
            <a:ext cx="11579470" cy="6339253"/>
          </a:xfrm>
          <a:prstGeom prst="roundRect">
            <a:avLst/>
          </a:prstGeom>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4" name="TextBox 3">
            <a:extLst>
              <a:ext uri="{FF2B5EF4-FFF2-40B4-BE49-F238E27FC236}">
                <a16:creationId xmlns:a16="http://schemas.microsoft.com/office/drawing/2014/main" id="{47505392-CA69-4152-8173-3D4987CC7A89}"/>
              </a:ext>
            </a:extLst>
          </p:cNvPr>
          <p:cNvSpPr txBox="1"/>
          <p:nvPr/>
        </p:nvSpPr>
        <p:spPr>
          <a:xfrm>
            <a:off x="1637881" y="2672861"/>
            <a:ext cx="9745436" cy="1107996"/>
          </a:xfrm>
          <a:prstGeom prst="rect">
            <a:avLst/>
          </a:prstGeom>
          <a:noFill/>
        </p:spPr>
        <p:txBody>
          <a:bodyPr wrap="square" rtlCol="0">
            <a:spAutoFit/>
          </a:bodyPr>
          <a:lstStyle/>
          <a:p>
            <a:r>
              <a:rPr lang="en-US" sz="6600" dirty="0">
                <a:latin typeface="Times New Roman" panose="02020603050405020304" pitchFamily="18" charset="0"/>
                <a:cs typeface="Times New Roman" panose="02020603050405020304" pitchFamily="18" charset="0"/>
              </a:rPr>
              <a:t>LITERATURE SURVEY</a:t>
            </a:r>
            <a:endParaRPr lang="en-IN"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9834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18F6A"/>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2" name="Rectangle: Rounded Corners 1">
            <a:extLst>
              <a:ext uri="{FF2B5EF4-FFF2-40B4-BE49-F238E27FC236}">
                <a16:creationId xmlns:a16="http://schemas.microsoft.com/office/drawing/2014/main" id="{F9EDDEAA-4230-4FE7-BA65-FC24734F5C54}"/>
              </a:ext>
            </a:extLst>
          </p:cNvPr>
          <p:cNvSpPr/>
          <p:nvPr/>
        </p:nvSpPr>
        <p:spPr>
          <a:xfrm>
            <a:off x="306265" y="259373"/>
            <a:ext cx="11579470" cy="6339253"/>
          </a:xfrm>
          <a:prstGeom prst="roundRect">
            <a:avLst/>
          </a:prstGeom>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9" name="object 2">
            <a:extLst>
              <a:ext uri="{FF2B5EF4-FFF2-40B4-BE49-F238E27FC236}">
                <a16:creationId xmlns:a16="http://schemas.microsoft.com/office/drawing/2014/main" id="{2C263246-2901-4394-B791-278BF588FCC8}"/>
              </a:ext>
            </a:extLst>
          </p:cNvPr>
          <p:cNvSpPr txBox="1">
            <a:spLocks/>
          </p:cNvSpPr>
          <p:nvPr/>
        </p:nvSpPr>
        <p:spPr>
          <a:xfrm>
            <a:off x="1621770" y="1398411"/>
            <a:ext cx="8250004" cy="382156"/>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US" sz="2400" u="sng" spc="-75" dirty="0">
                <a:solidFill>
                  <a:srgbClr val="AE7A51"/>
                </a:solidFill>
                <a:uFill>
                  <a:solidFill>
                    <a:srgbClr val="AE7A51"/>
                  </a:solidFill>
                </a:uFill>
                <a:latin typeface="Arial"/>
                <a:cs typeface="Arial"/>
              </a:rPr>
              <a:t>JOURNAL</a:t>
            </a:r>
            <a:r>
              <a:rPr lang="en-US" sz="2400" u="sng" spc="-30" dirty="0">
                <a:solidFill>
                  <a:srgbClr val="AE7A51"/>
                </a:solidFill>
                <a:uFill>
                  <a:solidFill>
                    <a:srgbClr val="AE7A51"/>
                  </a:solidFill>
                </a:uFill>
                <a:latin typeface="Arial"/>
                <a:cs typeface="Arial"/>
              </a:rPr>
              <a:t> </a:t>
            </a:r>
            <a:r>
              <a:rPr lang="en-US" sz="2400" u="sng" spc="-70" dirty="0">
                <a:solidFill>
                  <a:srgbClr val="AE7A51"/>
                </a:solidFill>
                <a:uFill>
                  <a:solidFill>
                    <a:srgbClr val="AE7A51"/>
                  </a:solidFill>
                </a:uFill>
                <a:latin typeface="Arial"/>
                <a:cs typeface="Arial"/>
              </a:rPr>
              <a:t>ARTICLES</a:t>
            </a:r>
            <a:r>
              <a:rPr lang="en-US" sz="2400" u="sng" spc="-25" dirty="0">
                <a:solidFill>
                  <a:srgbClr val="AE7A51"/>
                </a:solidFill>
                <a:uFill>
                  <a:solidFill>
                    <a:srgbClr val="AE7A51"/>
                  </a:solidFill>
                </a:uFill>
                <a:latin typeface="Arial"/>
                <a:cs typeface="Arial"/>
              </a:rPr>
              <a:t> </a:t>
            </a:r>
            <a:r>
              <a:rPr lang="en-US" sz="2400" u="sng" spc="-85" dirty="0">
                <a:solidFill>
                  <a:srgbClr val="AE7A51"/>
                </a:solidFill>
                <a:uFill>
                  <a:solidFill>
                    <a:srgbClr val="AE7A51"/>
                  </a:solidFill>
                </a:uFill>
                <a:latin typeface="Arial"/>
                <a:cs typeface="Arial"/>
              </a:rPr>
              <a:t>RELATED</a:t>
            </a:r>
            <a:r>
              <a:rPr lang="en-US" sz="2400" u="sng" spc="-30" dirty="0">
                <a:solidFill>
                  <a:srgbClr val="AE7A51"/>
                </a:solidFill>
                <a:uFill>
                  <a:solidFill>
                    <a:srgbClr val="AE7A51"/>
                  </a:solidFill>
                </a:uFill>
                <a:latin typeface="Arial"/>
                <a:cs typeface="Arial"/>
              </a:rPr>
              <a:t> </a:t>
            </a:r>
            <a:r>
              <a:rPr lang="en-US" sz="2400" u="sng" spc="-35" dirty="0">
                <a:solidFill>
                  <a:srgbClr val="AE7A51"/>
                </a:solidFill>
                <a:uFill>
                  <a:solidFill>
                    <a:srgbClr val="AE7A51"/>
                  </a:solidFill>
                </a:uFill>
                <a:latin typeface="Arial"/>
                <a:cs typeface="Arial"/>
              </a:rPr>
              <a:t>TO</a:t>
            </a:r>
            <a:r>
              <a:rPr lang="en-US" sz="2400" u="sng" spc="-25" dirty="0">
                <a:solidFill>
                  <a:srgbClr val="AE7A51"/>
                </a:solidFill>
                <a:uFill>
                  <a:solidFill>
                    <a:srgbClr val="AE7A51"/>
                  </a:solidFill>
                </a:uFill>
                <a:latin typeface="Arial"/>
                <a:cs typeface="Arial"/>
              </a:rPr>
              <a:t> </a:t>
            </a:r>
            <a:r>
              <a:rPr lang="en-US" sz="2400" u="sng" spc="-15" dirty="0">
                <a:solidFill>
                  <a:srgbClr val="AE7A51"/>
                </a:solidFill>
                <a:uFill>
                  <a:solidFill>
                    <a:srgbClr val="AE7A51"/>
                  </a:solidFill>
                </a:uFill>
                <a:latin typeface="Arial"/>
                <a:cs typeface="Arial"/>
              </a:rPr>
              <a:t>OUR</a:t>
            </a:r>
            <a:r>
              <a:rPr lang="en-US" sz="2400" u="sng" spc="-25" dirty="0">
                <a:solidFill>
                  <a:srgbClr val="AE7A51"/>
                </a:solidFill>
                <a:uFill>
                  <a:solidFill>
                    <a:srgbClr val="AE7A51"/>
                  </a:solidFill>
                </a:uFill>
                <a:latin typeface="Arial"/>
                <a:cs typeface="Arial"/>
              </a:rPr>
              <a:t> </a:t>
            </a:r>
            <a:r>
              <a:rPr lang="en-US" sz="2400" u="sng" spc="-140" dirty="0">
                <a:solidFill>
                  <a:srgbClr val="AE7A51"/>
                </a:solidFill>
                <a:uFill>
                  <a:solidFill>
                    <a:srgbClr val="AE7A51"/>
                  </a:solidFill>
                </a:uFill>
                <a:latin typeface="Arial"/>
                <a:cs typeface="Arial"/>
              </a:rPr>
              <a:t>PROJECT</a:t>
            </a:r>
            <a:endParaRPr lang="en-US" sz="2400" u="sng" dirty="0">
              <a:latin typeface="Arial"/>
              <a:cs typeface="Arial"/>
            </a:endParaRPr>
          </a:p>
        </p:txBody>
      </p:sp>
      <p:graphicFrame>
        <p:nvGraphicFramePr>
          <p:cNvPr id="10" name="object 3">
            <a:extLst>
              <a:ext uri="{FF2B5EF4-FFF2-40B4-BE49-F238E27FC236}">
                <a16:creationId xmlns:a16="http://schemas.microsoft.com/office/drawing/2014/main" id="{3E96CA3C-189E-4E15-A8F7-B885A80FD5ED}"/>
              </a:ext>
            </a:extLst>
          </p:cNvPr>
          <p:cNvGraphicFramePr>
            <a:graphicFrameLocks noGrp="1"/>
          </p:cNvGraphicFramePr>
          <p:nvPr>
            <p:extLst>
              <p:ext uri="{D42A27DB-BD31-4B8C-83A1-F6EECF244321}">
                <p14:modId xmlns:p14="http://schemas.microsoft.com/office/powerpoint/2010/main" val="1245513522"/>
              </p:ext>
            </p:extLst>
          </p:nvPr>
        </p:nvGraphicFramePr>
        <p:xfrm>
          <a:off x="1404457" y="1932070"/>
          <a:ext cx="9383085" cy="4265352"/>
        </p:xfrm>
        <a:graphic>
          <a:graphicData uri="http://schemas.openxmlformats.org/drawingml/2006/table">
            <a:tbl>
              <a:tblPr firstRow="1" bandRow="1">
                <a:tableStyleId>{2D5ABB26-0587-4C30-8999-92F81FD0307C}</a:tableStyleId>
              </a:tblPr>
              <a:tblGrid>
                <a:gridCol w="776123">
                  <a:extLst>
                    <a:ext uri="{9D8B030D-6E8A-4147-A177-3AD203B41FA5}">
                      <a16:colId xmlns:a16="http://schemas.microsoft.com/office/drawing/2014/main" val="20000"/>
                    </a:ext>
                  </a:extLst>
                </a:gridCol>
                <a:gridCol w="5432117">
                  <a:extLst>
                    <a:ext uri="{9D8B030D-6E8A-4147-A177-3AD203B41FA5}">
                      <a16:colId xmlns:a16="http://schemas.microsoft.com/office/drawing/2014/main" val="20001"/>
                    </a:ext>
                  </a:extLst>
                </a:gridCol>
                <a:gridCol w="1692214">
                  <a:extLst>
                    <a:ext uri="{9D8B030D-6E8A-4147-A177-3AD203B41FA5}">
                      <a16:colId xmlns:a16="http://schemas.microsoft.com/office/drawing/2014/main" val="20002"/>
                    </a:ext>
                  </a:extLst>
                </a:gridCol>
                <a:gridCol w="1482631">
                  <a:extLst>
                    <a:ext uri="{9D8B030D-6E8A-4147-A177-3AD203B41FA5}">
                      <a16:colId xmlns:a16="http://schemas.microsoft.com/office/drawing/2014/main" val="20003"/>
                    </a:ext>
                  </a:extLst>
                </a:gridCol>
              </a:tblGrid>
              <a:tr h="710892">
                <a:tc>
                  <a:txBody>
                    <a:bodyPr/>
                    <a:lstStyle/>
                    <a:p>
                      <a:pPr>
                        <a:lnSpc>
                          <a:spcPct val="100000"/>
                        </a:lnSpc>
                        <a:spcBef>
                          <a:spcPts val="5"/>
                        </a:spcBef>
                      </a:pPr>
                      <a:endParaRPr sz="1500">
                        <a:latin typeface="Times New Roman"/>
                        <a:cs typeface="Times New Roman"/>
                      </a:endParaRPr>
                    </a:p>
                    <a:p>
                      <a:pPr algn="ctr">
                        <a:lnSpc>
                          <a:spcPct val="100000"/>
                        </a:lnSpc>
                      </a:pPr>
                      <a:r>
                        <a:rPr sz="1600" b="1" spc="-5" dirty="0">
                          <a:latin typeface="Times New Roman"/>
                          <a:cs typeface="Times New Roman"/>
                        </a:rPr>
                        <a:t>S.NO</a:t>
                      </a:r>
                      <a:endParaRPr sz="1600">
                        <a:latin typeface="Times New Roman"/>
                        <a:cs typeface="Times New Roman"/>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nSpc>
                          <a:spcPct val="100000"/>
                        </a:lnSpc>
                        <a:spcBef>
                          <a:spcPts val="5"/>
                        </a:spcBef>
                      </a:pPr>
                      <a:endParaRPr sz="1500">
                        <a:latin typeface="Times New Roman"/>
                        <a:cs typeface="Times New Roman"/>
                      </a:endParaRPr>
                    </a:p>
                    <a:p>
                      <a:pPr algn="ctr">
                        <a:lnSpc>
                          <a:spcPct val="100000"/>
                        </a:lnSpc>
                      </a:pPr>
                      <a:r>
                        <a:rPr sz="1600" b="1" spc="-15" dirty="0">
                          <a:latin typeface="Times New Roman"/>
                          <a:cs typeface="Times New Roman"/>
                        </a:rPr>
                        <a:t>ARTICLE</a:t>
                      </a:r>
                      <a:r>
                        <a:rPr sz="1600" b="1" spc="-35" dirty="0">
                          <a:latin typeface="Times New Roman"/>
                          <a:cs typeface="Times New Roman"/>
                        </a:rPr>
                        <a:t> </a:t>
                      </a:r>
                      <a:r>
                        <a:rPr sz="1600" b="1" spc="-5" dirty="0">
                          <a:latin typeface="Times New Roman"/>
                          <a:cs typeface="Times New Roman"/>
                        </a:rPr>
                        <a:t>NAME</a:t>
                      </a:r>
                      <a:endParaRPr sz="1600">
                        <a:latin typeface="Times New Roman"/>
                        <a:cs typeface="Times New Roman"/>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104775" marR="97790" indent="222885">
                        <a:lnSpc>
                          <a:spcPct val="100000"/>
                        </a:lnSpc>
                        <a:spcBef>
                          <a:spcPts val="660"/>
                        </a:spcBef>
                      </a:pPr>
                      <a:r>
                        <a:rPr sz="1600" b="1" spc="-5" dirty="0">
                          <a:latin typeface="Times New Roman"/>
                          <a:cs typeface="Times New Roman"/>
                        </a:rPr>
                        <a:t>YEAR OF </a:t>
                      </a:r>
                      <a:r>
                        <a:rPr sz="1600" b="1" dirty="0">
                          <a:latin typeface="Times New Roman"/>
                          <a:cs typeface="Times New Roman"/>
                        </a:rPr>
                        <a:t> </a:t>
                      </a:r>
                      <a:r>
                        <a:rPr sz="1600" b="1" spc="-5" dirty="0">
                          <a:latin typeface="Times New Roman"/>
                          <a:cs typeface="Times New Roman"/>
                        </a:rPr>
                        <a:t>PUBLIC</a:t>
                      </a:r>
                      <a:r>
                        <a:rPr sz="1600" b="1" spc="-105" dirty="0">
                          <a:latin typeface="Times New Roman"/>
                          <a:cs typeface="Times New Roman"/>
                        </a:rPr>
                        <a:t>A</a:t>
                      </a:r>
                      <a:r>
                        <a:rPr sz="1600" b="1" spc="-5" dirty="0">
                          <a:latin typeface="Times New Roman"/>
                          <a:cs typeface="Times New Roman"/>
                        </a:rPr>
                        <a:t>TION</a:t>
                      </a:r>
                      <a:endParaRPr sz="1600">
                        <a:latin typeface="Times New Roman"/>
                        <a:cs typeface="Times New Roman"/>
                      </a:endParaRP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511809" marR="116205" indent="-390525">
                        <a:lnSpc>
                          <a:spcPct val="100000"/>
                        </a:lnSpc>
                        <a:spcBef>
                          <a:spcPts val="660"/>
                        </a:spcBef>
                      </a:pPr>
                      <a:r>
                        <a:rPr sz="1600" b="1" spc="-5" dirty="0">
                          <a:latin typeface="Times New Roman"/>
                          <a:cs typeface="Times New Roman"/>
                        </a:rPr>
                        <a:t>PUBLISHED  BY</a:t>
                      </a:r>
                      <a:endParaRPr sz="1600" dirty="0">
                        <a:latin typeface="Times New Roman"/>
                        <a:cs typeface="Times New Roman"/>
                      </a:endParaRP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0"/>
                  </a:ext>
                </a:extLst>
              </a:tr>
              <a:tr h="710892">
                <a:tc>
                  <a:txBody>
                    <a:bodyPr/>
                    <a:lstStyle/>
                    <a:p>
                      <a:pPr>
                        <a:lnSpc>
                          <a:spcPct val="100000"/>
                        </a:lnSpc>
                        <a:spcBef>
                          <a:spcPts val="5"/>
                        </a:spcBef>
                      </a:pPr>
                      <a:endParaRPr sz="1500">
                        <a:latin typeface="Times New Roman"/>
                        <a:cs typeface="Times New Roman"/>
                      </a:endParaRPr>
                    </a:p>
                    <a:p>
                      <a:pPr algn="ctr">
                        <a:lnSpc>
                          <a:spcPct val="100000"/>
                        </a:lnSpc>
                      </a:pPr>
                      <a:r>
                        <a:rPr sz="1600" dirty="0">
                          <a:latin typeface="Arial MT"/>
                          <a:cs typeface="Arial MT"/>
                        </a:rPr>
                        <a:t>1</a:t>
                      </a:r>
                      <a:endParaRPr sz="160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marR="112395">
                        <a:lnSpc>
                          <a:spcPct val="100000"/>
                        </a:lnSpc>
                        <a:spcBef>
                          <a:spcPts val="660"/>
                        </a:spcBef>
                      </a:pPr>
                      <a:r>
                        <a:rPr lang="en-US" sz="1600" dirty="0">
                          <a:latin typeface="Arial MT"/>
                        </a:rPr>
                        <a:t>Effective Heart Disease Prediction Using Hybrid Machine Learning Techniques</a:t>
                      </a:r>
                      <a:endParaRPr sz="1600" dirty="0">
                        <a:latin typeface="Arial MT"/>
                        <a:cs typeface="Arial MT"/>
                      </a:endParaRP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cap="flat" cmpd="sng" algn="ctr">
                      <a:solidFill>
                        <a:srgbClr val="9E9E9E"/>
                      </a:solidFill>
                      <a:prstDash val="solid"/>
                      <a:round/>
                      <a:headEnd type="none" w="med" len="med"/>
                      <a:tailEnd type="none" w="med" len="med"/>
                    </a:lnB>
                    <a:solidFill>
                      <a:srgbClr val="FFFFFF"/>
                    </a:solidFill>
                  </a:tcPr>
                </a:tc>
                <a:tc>
                  <a:txBody>
                    <a:bodyPr/>
                    <a:lstStyle/>
                    <a:p>
                      <a:pPr>
                        <a:lnSpc>
                          <a:spcPct val="100000"/>
                        </a:lnSpc>
                        <a:spcBef>
                          <a:spcPts val="5"/>
                        </a:spcBef>
                      </a:pPr>
                      <a:endParaRPr sz="1500" dirty="0">
                        <a:latin typeface="Times New Roman"/>
                        <a:cs typeface="Times New Roman"/>
                      </a:endParaRPr>
                    </a:p>
                    <a:p>
                      <a:pPr algn="ctr">
                        <a:lnSpc>
                          <a:spcPct val="100000"/>
                        </a:lnSpc>
                      </a:pPr>
                      <a:r>
                        <a:rPr sz="1600" spc="-5" dirty="0">
                          <a:latin typeface="Arial MT"/>
                          <a:cs typeface="Arial MT"/>
                        </a:rPr>
                        <a:t>20</a:t>
                      </a:r>
                      <a:r>
                        <a:rPr lang="en-US" sz="1600" spc="-5" dirty="0">
                          <a:latin typeface="Arial MT"/>
                          <a:cs typeface="Arial MT"/>
                        </a:rPr>
                        <a:t>19</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cap="flat" cmpd="sng" algn="ctr">
                      <a:solidFill>
                        <a:srgbClr val="9E9E9E"/>
                      </a:solidFill>
                      <a:prstDash val="solid"/>
                      <a:round/>
                      <a:headEnd type="none" w="med" len="med"/>
                      <a:tailEnd type="none" w="med" len="med"/>
                    </a:lnB>
                    <a:solidFill>
                      <a:srgbClr val="FFFFFF"/>
                    </a:solidFill>
                  </a:tcPr>
                </a:tc>
                <a:tc>
                  <a:txBody>
                    <a:bodyPr/>
                    <a:lstStyle/>
                    <a:p>
                      <a:pPr>
                        <a:lnSpc>
                          <a:spcPct val="100000"/>
                        </a:lnSpc>
                        <a:spcBef>
                          <a:spcPts val="5"/>
                        </a:spcBef>
                      </a:pPr>
                      <a:endParaRPr sz="1500" dirty="0">
                        <a:latin typeface="Times New Roman"/>
                        <a:cs typeface="Times New Roman"/>
                      </a:endParaRPr>
                    </a:p>
                    <a:p>
                      <a:pPr algn="ctr">
                        <a:lnSpc>
                          <a:spcPct val="100000"/>
                        </a:lnSpc>
                      </a:pPr>
                      <a:r>
                        <a:rPr lang="en-US" sz="1600" spc="-5" dirty="0">
                          <a:latin typeface="Arial MT"/>
                          <a:cs typeface="Arial MT"/>
                        </a:rPr>
                        <a:t>IEEE Access</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10892">
                <a:tc>
                  <a:txBody>
                    <a:bodyPr/>
                    <a:lstStyle/>
                    <a:p>
                      <a:pPr>
                        <a:lnSpc>
                          <a:spcPct val="100000"/>
                        </a:lnSpc>
                        <a:spcBef>
                          <a:spcPts val="5"/>
                        </a:spcBef>
                      </a:pPr>
                      <a:endParaRPr sz="1500">
                        <a:latin typeface="Times New Roman"/>
                        <a:cs typeface="Times New Roman"/>
                      </a:endParaRPr>
                    </a:p>
                    <a:p>
                      <a:pPr algn="ctr">
                        <a:lnSpc>
                          <a:spcPct val="100000"/>
                        </a:lnSpc>
                      </a:pPr>
                      <a:r>
                        <a:rPr sz="1600" dirty="0">
                          <a:latin typeface="Arial MT"/>
                          <a:cs typeface="Arial MT"/>
                        </a:rPr>
                        <a:t>2</a:t>
                      </a:r>
                      <a:endParaRPr sz="1600">
                        <a:latin typeface="Arial MT"/>
                        <a:cs typeface="Arial MT"/>
                      </a:endParaRPr>
                    </a:p>
                  </a:txBody>
                  <a:tcPr marL="0" marR="0" marT="741"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solidFill>
                      <a:srgbClr val="FFFFFF"/>
                    </a:solidFill>
                  </a:tcPr>
                </a:tc>
                <a:tc>
                  <a:txBody>
                    <a:bodyPr/>
                    <a:lstStyle/>
                    <a:p>
                      <a:pPr marL="85725" marR="278765">
                        <a:lnSpc>
                          <a:spcPct val="100000"/>
                        </a:lnSpc>
                        <a:spcBef>
                          <a:spcPts val="660"/>
                        </a:spcBef>
                      </a:pPr>
                      <a:r>
                        <a:rPr lang="en-US" sz="1600" dirty="0">
                          <a:latin typeface="Arial MT"/>
                        </a:rPr>
                        <a:t>HEART DISEASE PREDICTION USING DATA MINING TECHNIQUES</a:t>
                      </a:r>
                      <a:endParaRPr sz="1600" dirty="0">
                        <a:latin typeface="Arial MT"/>
                        <a:cs typeface="Arial MT"/>
                      </a:endParaRP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cap="flat" cmpd="sng" algn="ctr">
                      <a:solidFill>
                        <a:srgbClr val="9E9E9E"/>
                      </a:solidFill>
                      <a:prstDash val="solid"/>
                      <a:round/>
                      <a:headEnd type="none" w="med" len="med"/>
                      <a:tailEnd type="none" w="med" len="med"/>
                    </a:lnB>
                    <a:solidFill>
                      <a:srgbClr val="FFFFFF"/>
                    </a:solidFill>
                  </a:tcPr>
                </a:tc>
                <a:tc>
                  <a:txBody>
                    <a:bodyPr/>
                    <a:lstStyle/>
                    <a:p>
                      <a:pPr>
                        <a:lnSpc>
                          <a:spcPct val="100000"/>
                        </a:lnSpc>
                        <a:spcBef>
                          <a:spcPts val="5"/>
                        </a:spcBef>
                      </a:pPr>
                      <a:endParaRPr sz="1500" dirty="0">
                        <a:latin typeface="Times New Roman"/>
                        <a:cs typeface="Times New Roman"/>
                      </a:endParaRPr>
                    </a:p>
                    <a:p>
                      <a:pPr algn="ctr">
                        <a:lnSpc>
                          <a:spcPct val="100000"/>
                        </a:lnSpc>
                      </a:pPr>
                      <a:r>
                        <a:rPr sz="1600" spc="-5" dirty="0">
                          <a:latin typeface="Arial MT"/>
                          <a:cs typeface="Arial MT"/>
                        </a:rPr>
                        <a:t>20</a:t>
                      </a:r>
                      <a:r>
                        <a:rPr lang="en-US" sz="1600" spc="-5" dirty="0">
                          <a:latin typeface="Arial MT"/>
                          <a:cs typeface="Arial MT"/>
                        </a:rPr>
                        <a:t>17</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cap="flat" cmpd="sng" algn="ctr">
                      <a:solidFill>
                        <a:srgbClr val="9E9E9E"/>
                      </a:solidFill>
                      <a:prstDash val="solid"/>
                      <a:round/>
                      <a:headEnd type="none" w="med" len="med"/>
                      <a:tailEnd type="none" w="med" len="med"/>
                    </a:lnB>
                    <a:solidFill>
                      <a:srgbClr val="FFFFFF"/>
                    </a:solidFill>
                  </a:tcPr>
                </a:tc>
                <a:tc>
                  <a:txBody>
                    <a:bodyPr/>
                    <a:lstStyle/>
                    <a:p>
                      <a:pPr marL="417830" marR="227965" indent="-182880">
                        <a:lnSpc>
                          <a:spcPct val="100000"/>
                        </a:lnSpc>
                        <a:spcBef>
                          <a:spcPts val="660"/>
                        </a:spcBef>
                      </a:pPr>
                      <a:r>
                        <a:rPr lang="en-US" sz="1600" dirty="0">
                          <a:latin typeface="Arial MT"/>
                          <a:cs typeface="Arial MT"/>
                        </a:rPr>
                        <a:t>   I2C2</a:t>
                      </a:r>
                      <a:endParaRPr sz="1600" dirty="0">
                        <a:latin typeface="Arial MT"/>
                        <a:cs typeface="Arial MT"/>
                      </a:endParaRP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cap="flat" cmpd="sng" algn="ctr">
                      <a:solidFill>
                        <a:srgbClr val="9E9E9E"/>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710892">
                <a:tc>
                  <a:txBody>
                    <a:bodyPr/>
                    <a:lstStyle/>
                    <a:p>
                      <a:pPr>
                        <a:lnSpc>
                          <a:spcPct val="100000"/>
                        </a:lnSpc>
                        <a:spcBef>
                          <a:spcPts val="5"/>
                        </a:spcBef>
                      </a:pPr>
                      <a:endParaRPr sz="1500">
                        <a:latin typeface="Times New Roman"/>
                        <a:cs typeface="Times New Roman"/>
                      </a:endParaRPr>
                    </a:p>
                    <a:p>
                      <a:pPr algn="ctr">
                        <a:lnSpc>
                          <a:spcPct val="100000"/>
                        </a:lnSpc>
                      </a:pPr>
                      <a:r>
                        <a:rPr sz="1600" dirty="0">
                          <a:latin typeface="Arial MT"/>
                          <a:cs typeface="Arial MT"/>
                        </a:rPr>
                        <a:t>3</a:t>
                      </a:r>
                      <a:endParaRPr sz="1600">
                        <a:latin typeface="Arial MT"/>
                        <a:cs typeface="Arial MT"/>
                      </a:endParaRPr>
                    </a:p>
                  </a:txBody>
                  <a:tcPr marL="0" marR="0" marT="741" marB="0">
                    <a:lnL w="9525">
                      <a:solidFill>
                        <a:srgbClr val="9E9E9E"/>
                      </a:solidFill>
                      <a:prstDash val="solid"/>
                    </a:lnL>
                    <a:lnR w="9525" cap="flat" cmpd="sng" algn="ctr">
                      <a:solidFill>
                        <a:srgbClr val="9E9E9E"/>
                      </a:solidFill>
                      <a:prstDash val="solid"/>
                      <a:round/>
                      <a:headEnd type="none" w="med" len="med"/>
                      <a:tailEnd type="none" w="med" len="med"/>
                    </a:lnR>
                    <a:lnT w="9525">
                      <a:solidFill>
                        <a:srgbClr val="9E9E9E"/>
                      </a:solidFill>
                      <a:prstDash val="solid"/>
                    </a:lnT>
                    <a:lnB w="9525">
                      <a:solidFill>
                        <a:srgbClr val="9E9E9E"/>
                      </a:solidFill>
                      <a:prstDash val="solid"/>
                    </a:lnB>
                    <a:solidFill>
                      <a:srgbClr val="FFFFFF"/>
                    </a:solidFill>
                  </a:tcPr>
                </a:tc>
                <a:tc>
                  <a:txBody>
                    <a:bodyPr/>
                    <a:lstStyle/>
                    <a:p>
                      <a:pPr marL="85725" marR="349250">
                        <a:lnSpc>
                          <a:spcPct val="100000"/>
                        </a:lnSpc>
                        <a:spcBef>
                          <a:spcPts val="660"/>
                        </a:spcBef>
                      </a:pPr>
                      <a:r>
                        <a:rPr lang="en-US" sz="1600" dirty="0">
                          <a:latin typeface="Arial MT"/>
                        </a:rPr>
                        <a:t>Neural Network-Based Coronary Heart Disease Risk Prediction Using Feature Correlation Analysis</a:t>
                      </a:r>
                      <a:endParaRPr sz="1600" dirty="0">
                        <a:latin typeface="Arial MT"/>
                        <a:cs typeface="Arial MT"/>
                      </a:endParaRPr>
                    </a:p>
                  </a:txBody>
                  <a:tcPr marL="0" marR="0" marT="97756" marB="0">
                    <a:lnL w="9525">
                      <a:solidFill>
                        <a:srgbClr val="9E9E9E"/>
                      </a:solidFill>
                      <a:prstDash val="solid"/>
                    </a:lnL>
                    <a:lnR w="9525">
                      <a:solidFill>
                        <a:srgbClr val="9E9E9E"/>
                      </a:solidFill>
                      <a:prstDash val="solid"/>
                    </a:lnR>
                    <a:lnT w="9525" cap="flat" cmpd="sng" algn="ctr">
                      <a:solidFill>
                        <a:srgbClr val="9E9E9E"/>
                      </a:solidFill>
                      <a:prstDash val="solid"/>
                      <a:round/>
                      <a:headEnd type="none" w="med" len="med"/>
                      <a:tailEnd type="none" w="med" len="med"/>
                    </a:lnT>
                    <a:lnB w="9525">
                      <a:solidFill>
                        <a:srgbClr val="9E9E9E"/>
                      </a:solidFill>
                      <a:prstDash val="solid"/>
                    </a:lnB>
                    <a:solidFill>
                      <a:srgbClr val="FFFFFF"/>
                    </a:solidFill>
                  </a:tcPr>
                </a:tc>
                <a:tc>
                  <a:txBody>
                    <a:bodyPr/>
                    <a:lstStyle/>
                    <a:p>
                      <a:pPr>
                        <a:lnSpc>
                          <a:spcPct val="100000"/>
                        </a:lnSpc>
                        <a:spcBef>
                          <a:spcPts val="5"/>
                        </a:spcBef>
                      </a:pPr>
                      <a:endParaRPr sz="1500" dirty="0">
                        <a:latin typeface="Times New Roman"/>
                        <a:cs typeface="Times New Roman"/>
                      </a:endParaRPr>
                    </a:p>
                    <a:p>
                      <a:pPr algn="ctr">
                        <a:lnSpc>
                          <a:spcPct val="100000"/>
                        </a:lnSpc>
                      </a:pPr>
                      <a:r>
                        <a:rPr sz="1600" spc="-5" dirty="0">
                          <a:latin typeface="Arial MT"/>
                          <a:cs typeface="Arial MT"/>
                        </a:rPr>
                        <a:t>20</a:t>
                      </a:r>
                      <a:r>
                        <a:rPr lang="en-US" sz="1600" spc="-5" dirty="0">
                          <a:latin typeface="Arial MT"/>
                          <a:cs typeface="Arial MT"/>
                        </a:rPr>
                        <a:t>17</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cap="flat" cmpd="sng" algn="ctr">
                      <a:solidFill>
                        <a:srgbClr val="9E9E9E"/>
                      </a:solidFill>
                      <a:prstDash val="solid"/>
                      <a:round/>
                      <a:headEnd type="none" w="med" len="med"/>
                      <a:tailEnd type="none" w="med" len="med"/>
                    </a:lnT>
                    <a:lnB w="9525">
                      <a:solidFill>
                        <a:srgbClr val="9E9E9E"/>
                      </a:solidFill>
                      <a:prstDash val="solid"/>
                    </a:lnB>
                    <a:solidFill>
                      <a:srgbClr val="FFFFFF"/>
                    </a:solidFill>
                  </a:tcPr>
                </a:tc>
                <a:tc>
                  <a:txBody>
                    <a:bodyPr/>
                    <a:lstStyle/>
                    <a:p>
                      <a:pPr algn="ctr">
                        <a:lnSpc>
                          <a:spcPct val="100000"/>
                        </a:lnSpc>
                      </a:pPr>
                      <a:r>
                        <a:rPr lang="en-IN" sz="1600" spc="-5" dirty="0" err="1">
                          <a:latin typeface="Arial MT"/>
                          <a:cs typeface="Arial MT"/>
                        </a:rPr>
                        <a:t>Hindawi</a:t>
                      </a:r>
                      <a:endParaRPr lang="en-IN" sz="1600" dirty="0">
                        <a:latin typeface="Arial MT"/>
                        <a:cs typeface="Arial MT"/>
                      </a:endParaRPr>
                    </a:p>
                  </a:txBody>
                  <a:tcPr marL="0" marR="0" marT="97756" marB="0">
                    <a:lnL w="9525">
                      <a:solidFill>
                        <a:srgbClr val="9E9E9E"/>
                      </a:solidFill>
                      <a:prstDash val="solid"/>
                    </a:lnL>
                    <a:lnR w="9525">
                      <a:solidFill>
                        <a:srgbClr val="9E9E9E"/>
                      </a:solidFill>
                      <a:prstDash val="solid"/>
                    </a:lnR>
                    <a:lnT w="9525" cap="flat" cmpd="sng" algn="ctr">
                      <a:solidFill>
                        <a:srgbClr val="9E9E9E"/>
                      </a:solidFill>
                      <a:prstDash val="solid"/>
                      <a:round/>
                      <a:headEnd type="none" w="med" len="med"/>
                      <a:tailEnd type="none" w="med" len="med"/>
                    </a:lnT>
                    <a:lnB w="9525">
                      <a:solidFill>
                        <a:srgbClr val="9E9E9E"/>
                      </a:solidFill>
                      <a:prstDash val="solid"/>
                    </a:lnB>
                    <a:solidFill>
                      <a:srgbClr val="FFFFFF"/>
                    </a:solidFill>
                  </a:tcPr>
                </a:tc>
                <a:extLst>
                  <a:ext uri="{0D108BD9-81ED-4DB2-BD59-A6C34878D82A}">
                    <a16:rowId xmlns:a16="http://schemas.microsoft.com/office/drawing/2014/main" val="10003"/>
                  </a:ext>
                </a:extLst>
              </a:tr>
              <a:tr h="710892">
                <a:tc>
                  <a:txBody>
                    <a:bodyPr/>
                    <a:lstStyle/>
                    <a:p>
                      <a:pPr>
                        <a:lnSpc>
                          <a:spcPct val="100000"/>
                        </a:lnSpc>
                        <a:spcBef>
                          <a:spcPts val="5"/>
                        </a:spcBef>
                      </a:pPr>
                      <a:endParaRPr sz="1500">
                        <a:latin typeface="Times New Roman"/>
                        <a:cs typeface="Times New Roman"/>
                      </a:endParaRPr>
                    </a:p>
                    <a:p>
                      <a:pPr algn="ctr">
                        <a:lnSpc>
                          <a:spcPct val="100000"/>
                        </a:lnSpc>
                      </a:pPr>
                      <a:r>
                        <a:rPr sz="1600" dirty="0">
                          <a:latin typeface="Arial MT"/>
                          <a:cs typeface="Arial MT"/>
                        </a:rPr>
                        <a:t>4</a:t>
                      </a:r>
                      <a:endParaRPr sz="160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marR="147955">
                        <a:lnSpc>
                          <a:spcPct val="100000"/>
                        </a:lnSpc>
                        <a:spcBef>
                          <a:spcPts val="660"/>
                        </a:spcBef>
                      </a:pPr>
                      <a:r>
                        <a:rPr lang="en-US" sz="1600" dirty="0">
                          <a:latin typeface="Arial MT"/>
                        </a:rPr>
                        <a:t>A Clinical Decision Support Framework for Heart Disease Prediction Using Majority Vote Based Classifier Ensemble</a:t>
                      </a:r>
                      <a:endParaRPr sz="1600" dirty="0">
                        <a:latin typeface="Arial MT"/>
                        <a:cs typeface="Arial MT"/>
                      </a:endParaRPr>
                    </a:p>
                  </a:txBody>
                  <a:tcPr marL="0" marR="0" marT="97756" marB="0">
                    <a:lnL w="9525">
                      <a:solidFill>
                        <a:srgbClr val="9E9E9E"/>
                      </a:solidFill>
                      <a:prstDash val="solid"/>
                    </a:lnL>
                    <a:lnR w="9525">
                      <a:solidFill>
                        <a:srgbClr val="9E9E9E"/>
                      </a:solidFill>
                      <a:prstDash val="solid"/>
                    </a:lnR>
                    <a:lnT w="9525" cap="flat" cmpd="sng" algn="ctr">
                      <a:solidFill>
                        <a:srgbClr val="9E9E9E"/>
                      </a:solidFill>
                      <a:prstDash val="solid"/>
                      <a:round/>
                      <a:headEnd type="none" w="med" len="med"/>
                      <a:tailEnd type="none" w="med" len="med"/>
                    </a:lnT>
                    <a:lnB w="9525">
                      <a:solidFill>
                        <a:srgbClr val="9E9E9E"/>
                      </a:solidFill>
                      <a:prstDash val="solid"/>
                    </a:lnB>
                    <a:solidFill>
                      <a:srgbClr val="FFFFFF"/>
                    </a:solidFill>
                  </a:tcPr>
                </a:tc>
                <a:tc>
                  <a:txBody>
                    <a:bodyPr/>
                    <a:lstStyle/>
                    <a:p>
                      <a:pPr>
                        <a:lnSpc>
                          <a:spcPct val="100000"/>
                        </a:lnSpc>
                        <a:spcBef>
                          <a:spcPts val="5"/>
                        </a:spcBef>
                      </a:pPr>
                      <a:endParaRPr sz="1500">
                        <a:latin typeface="Times New Roman"/>
                        <a:cs typeface="Times New Roman"/>
                      </a:endParaRPr>
                    </a:p>
                    <a:p>
                      <a:pPr algn="ctr">
                        <a:lnSpc>
                          <a:spcPct val="100000"/>
                        </a:lnSpc>
                      </a:pPr>
                      <a:r>
                        <a:rPr sz="1600" spc="-5" dirty="0">
                          <a:latin typeface="Arial MT"/>
                          <a:cs typeface="Arial MT"/>
                        </a:rPr>
                        <a:t>2022</a:t>
                      </a:r>
                      <a:endParaRPr sz="1600">
                        <a:latin typeface="Arial MT"/>
                        <a:cs typeface="Arial MT"/>
                      </a:endParaRPr>
                    </a:p>
                  </a:txBody>
                  <a:tcPr marL="0" marR="0" marT="741" marB="0">
                    <a:lnL w="9525">
                      <a:solidFill>
                        <a:srgbClr val="9E9E9E"/>
                      </a:solidFill>
                      <a:prstDash val="solid"/>
                    </a:lnL>
                    <a:lnR w="9525">
                      <a:solidFill>
                        <a:srgbClr val="9E9E9E"/>
                      </a:solidFill>
                      <a:prstDash val="solid"/>
                    </a:lnR>
                    <a:lnT w="9525" cap="flat" cmpd="sng" algn="ctr">
                      <a:solidFill>
                        <a:srgbClr val="9E9E9E"/>
                      </a:solidFill>
                      <a:prstDash val="solid"/>
                      <a:round/>
                      <a:headEnd type="none" w="med" len="med"/>
                      <a:tailEnd type="none" w="med" len="med"/>
                    </a:lnT>
                    <a:lnB w="9525">
                      <a:solidFill>
                        <a:srgbClr val="9E9E9E"/>
                      </a:solidFill>
                      <a:prstDash val="solid"/>
                    </a:lnB>
                    <a:solidFill>
                      <a:srgbClr val="FFFFFF"/>
                    </a:solidFill>
                  </a:tcPr>
                </a:tc>
                <a:tc>
                  <a:txBody>
                    <a:bodyPr/>
                    <a:lstStyle/>
                    <a:p>
                      <a:pPr>
                        <a:lnSpc>
                          <a:spcPct val="100000"/>
                        </a:lnSpc>
                        <a:spcBef>
                          <a:spcPts val="5"/>
                        </a:spcBef>
                      </a:pPr>
                      <a:endParaRPr sz="1500">
                        <a:latin typeface="Times New Roman"/>
                        <a:cs typeface="Times New Roman"/>
                      </a:endParaRPr>
                    </a:p>
                    <a:p>
                      <a:pPr algn="ctr">
                        <a:lnSpc>
                          <a:spcPct val="100000"/>
                        </a:lnSpc>
                      </a:pPr>
                      <a:r>
                        <a:rPr sz="1600" spc="-5" dirty="0">
                          <a:latin typeface="Arial MT"/>
                          <a:cs typeface="Arial MT"/>
                        </a:rPr>
                        <a:t>IOP</a:t>
                      </a:r>
                      <a:endParaRPr sz="1600">
                        <a:latin typeface="Arial MT"/>
                        <a:cs typeface="Arial MT"/>
                      </a:endParaRPr>
                    </a:p>
                  </a:txBody>
                  <a:tcPr marL="0" marR="0" marT="741" marB="0">
                    <a:lnL w="9525">
                      <a:solidFill>
                        <a:srgbClr val="9E9E9E"/>
                      </a:solidFill>
                      <a:prstDash val="solid"/>
                    </a:lnL>
                    <a:lnR w="9525">
                      <a:solidFill>
                        <a:srgbClr val="9E9E9E"/>
                      </a:solidFill>
                      <a:prstDash val="solid"/>
                    </a:lnR>
                    <a:lnT w="9525" cap="flat" cmpd="sng" algn="ctr">
                      <a:solidFill>
                        <a:srgbClr val="9E9E9E"/>
                      </a:solidFill>
                      <a:prstDash val="solid"/>
                      <a:round/>
                      <a:headEnd type="none" w="med" len="med"/>
                      <a:tailEnd type="none" w="med" len="med"/>
                    </a:lnT>
                    <a:lnB w="9525">
                      <a:solidFill>
                        <a:srgbClr val="9E9E9E"/>
                      </a:solidFill>
                      <a:prstDash val="solid"/>
                    </a:lnB>
                    <a:solidFill>
                      <a:srgbClr val="FFFFFF"/>
                    </a:solidFill>
                  </a:tcPr>
                </a:tc>
                <a:extLst>
                  <a:ext uri="{0D108BD9-81ED-4DB2-BD59-A6C34878D82A}">
                    <a16:rowId xmlns:a16="http://schemas.microsoft.com/office/drawing/2014/main" val="10004"/>
                  </a:ext>
                </a:extLst>
              </a:tr>
              <a:tr h="710892">
                <a:tc>
                  <a:txBody>
                    <a:bodyPr/>
                    <a:lstStyle/>
                    <a:p>
                      <a:pPr>
                        <a:lnSpc>
                          <a:spcPct val="100000"/>
                        </a:lnSpc>
                        <a:spcBef>
                          <a:spcPts val="5"/>
                        </a:spcBef>
                      </a:pPr>
                      <a:endParaRPr sz="1500">
                        <a:latin typeface="Times New Roman"/>
                        <a:cs typeface="Times New Roman"/>
                      </a:endParaRPr>
                    </a:p>
                    <a:p>
                      <a:pPr algn="ctr">
                        <a:lnSpc>
                          <a:spcPct val="100000"/>
                        </a:lnSpc>
                      </a:pPr>
                      <a:r>
                        <a:rPr sz="1600" dirty="0">
                          <a:latin typeface="Arial MT"/>
                          <a:cs typeface="Arial MT"/>
                        </a:rPr>
                        <a:t>5</a:t>
                      </a:r>
                      <a:endParaRPr sz="160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marR="300355">
                        <a:lnSpc>
                          <a:spcPct val="100000"/>
                        </a:lnSpc>
                        <a:spcBef>
                          <a:spcPts val="660"/>
                        </a:spcBef>
                      </a:pPr>
                      <a:r>
                        <a:rPr lang="en-US" sz="1600" dirty="0">
                          <a:latin typeface="Arial MT"/>
                          <a:cs typeface="Times New Roman" panose="02020603050405020304" pitchFamily="18" charset="0"/>
                        </a:rPr>
                        <a:t>Improving the accuracy of prediction of heart disease risk based on ensemble classification techniques</a:t>
                      </a:r>
                      <a:endParaRPr sz="1600" dirty="0">
                        <a:latin typeface="Arial MT"/>
                        <a:cs typeface="Times New Roman" panose="02020603050405020304" pitchFamily="18" charset="0"/>
                      </a:endParaRP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nSpc>
                          <a:spcPct val="100000"/>
                        </a:lnSpc>
                        <a:spcBef>
                          <a:spcPts val="5"/>
                        </a:spcBef>
                      </a:pPr>
                      <a:endParaRPr sz="1500" dirty="0">
                        <a:latin typeface="Times New Roman"/>
                        <a:cs typeface="Times New Roman"/>
                      </a:endParaRPr>
                    </a:p>
                    <a:p>
                      <a:pPr algn="ctr">
                        <a:lnSpc>
                          <a:spcPct val="100000"/>
                        </a:lnSpc>
                      </a:pPr>
                      <a:r>
                        <a:rPr sz="1600" spc="-5" dirty="0">
                          <a:latin typeface="Arial MT"/>
                          <a:cs typeface="Arial MT"/>
                        </a:rPr>
                        <a:t>20</a:t>
                      </a:r>
                      <a:r>
                        <a:rPr lang="en-US" sz="1600" spc="-5" dirty="0">
                          <a:latin typeface="Arial MT"/>
                          <a:cs typeface="Arial MT"/>
                        </a:rPr>
                        <a:t>19</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nSpc>
                          <a:spcPct val="100000"/>
                        </a:lnSpc>
                        <a:spcBef>
                          <a:spcPts val="5"/>
                        </a:spcBef>
                      </a:pPr>
                      <a:endParaRPr sz="1500" dirty="0">
                        <a:latin typeface="Times New Roman"/>
                        <a:cs typeface="Times New Roman"/>
                      </a:endParaRPr>
                    </a:p>
                    <a:p>
                      <a:pPr algn="ctr">
                        <a:lnSpc>
                          <a:spcPct val="100000"/>
                        </a:lnSpc>
                      </a:pPr>
                      <a:r>
                        <a:rPr sz="1600" spc="-5" dirty="0">
                          <a:latin typeface="Arial MT"/>
                          <a:cs typeface="Arial MT"/>
                        </a:rPr>
                        <a:t>ELSEVIER</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09404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618F6A"/>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2" name="Rectangle: Rounded Corners 1">
            <a:extLst>
              <a:ext uri="{FF2B5EF4-FFF2-40B4-BE49-F238E27FC236}">
                <a16:creationId xmlns:a16="http://schemas.microsoft.com/office/drawing/2014/main" id="{F9EDDEAA-4230-4FE7-BA65-FC24734F5C54}"/>
              </a:ext>
            </a:extLst>
          </p:cNvPr>
          <p:cNvSpPr/>
          <p:nvPr/>
        </p:nvSpPr>
        <p:spPr>
          <a:xfrm>
            <a:off x="306265" y="259373"/>
            <a:ext cx="11579470" cy="6339253"/>
          </a:xfrm>
          <a:prstGeom prst="roundRect">
            <a:avLst/>
          </a:prstGeom>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9" name="object 2">
            <a:extLst>
              <a:ext uri="{FF2B5EF4-FFF2-40B4-BE49-F238E27FC236}">
                <a16:creationId xmlns:a16="http://schemas.microsoft.com/office/drawing/2014/main" id="{2C263246-2901-4394-B791-278BF588FCC8}"/>
              </a:ext>
            </a:extLst>
          </p:cNvPr>
          <p:cNvSpPr txBox="1">
            <a:spLocks/>
          </p:cNvSpPr>
          <p:nvPr/>
        </p:nvSpPr>
        <p:spPr>
          <a:xfrm>
            <a:off x="1621770" y="1034432"/>
            <a:ext cx="8864320" cy="382156"/>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US" sz="2400" u="sng" spc="-75" dirty="0">
                <a:solidFill>
                  <a:srgbClr val="AE7A51"/>
                </a:solidFill>
                <a:uFill>
                  <a:solidFill>
                    <a:srgbClr val="AE7A51"/>
                  </a:solidFill>
                </a:uFill>
                <a:latin typeface="Arial"/>
                <a:cs typeface="Arial"/>
              </a:rPr>
              <a:t>JOURNAL</a:t>
            </a:r>
            <a:r>
              <a:rPr lang="en-US" sz="2400" u="sng" spc="-30" dirty="0">
                <a:solidFill>
                  <a:srgbClr val="AE7A51"/>
                </a:solidFill>
                <a:uFill>
                  <a:solidFill>
                    <a:srgbClr val="AE7A51"/>
                  </a:solidFill>
                </a:uFill>
                <a:latin typeface="Arial"/>
                <a:cs typeface="Arial"/>
              </a:rPr>
              <a:t> </a:t>
            </a:r>
            <a:r>
              <a:rPr lang="en-US" sz="2400" u="sng" spc="-70" dirty="0">
                <a:solidFill>
                  <a:srgbClr val="AE7A51"/>
                </a:solidFill>
                <a:uFill>
                  <a:solidFill>
                    <a:srgbClr val="AE7A51"/>
                  </a:solidFill>
                </a:uFill>
                <a:latin typeface="Arial"/>
                <a:cs typeface="Arial"/>
              </a:rPr>
              <a:t>ARTICLES</a:t>
            </a:r>
            <a:r>
              <a:rPr lang="en-US" sz="2400" u="sng" spc="-25" dirty="0">
                <a:solidFill>
                  <a:srgbClr val="AE7A51"/>
                </a:solidFill>
                <a:uFill>
                  <a:solidFill>
                    <a:srgbClr val="AE7A51"/>
                  </a:solidFill>
                </a:uFill>
                <a:latin typeface="Arial"/>
                <a:cs typeface="Arial"/>
              </a:rPr>
              <a:t> </a:t>
            </a:r>
            <a:r>
              <a:rPr lang="en-US" sz="2400" u="sng" spc="-85" dirty="0">
                <a:solidFill>
                  <a:srgbClr val="AE7A51"/>
                </a:solidFill>
                <a:uFill>
                  <a:solidFill>
                    <a:srgbClr val="AE7A51"/>
                  </a:solidFill>
                </a:uFill>
                <a:latin typeface="Arial"/>
                <a:cs typeface="Arial"/>
              </a:rPr>
              <a:t>RELATED</a:t>
            </a:r>
            <a:r>
              <a:rPr lang="en-US" sz="2400" u="sng" spc="-30" dirty="0">
                <a:solidFill>
                  <a:srgbClr val="AE7A51"/>
                </a:solidFill>
                <a:uFill>
                  <a:solidFill>
                    <a:srgbClr val="AE7A51"/>
                  </a:solidFill>
                </a:uFill>
                <a:latin typeface="Arial"/>
                <a:cs typeface="Arial"/>
              </a:rPr>
              <a:t> </a:t>
            </a:r>
            <a:r>
              <a:rPr lang="en-US" sz="2400" u="sng" spc="-35" dirty="0">
                <a:solidFill>
                  <a:srgbClr val="AE7A51"/>
                </a:solidFill>
                <a:uFill>
                  <a:solidFill>
                    <a:srgbClr val="AE7A51"/>
                  </a:solidFill>
                </a:uFill>
                <a:latin typeface="Arial"/>
                <a:cs typeface="Arial"/>
              </a:rPr>
              <a:t>TO</a:t>
            </a:r>
            <a:r>
              <a:rPr lang="en-US" sz="2400" u="sng" spc="-25" dirty="0">
                <a:solidFill>
                  <a:srgbClr val="AE7A51"/>
                </a:solidFill>
                <a:uFill>
                  <a:solidFill>
                    <a:srgbClr val="AE7A51"/>
                  </a:solidFill>
                </a:uFill>
                <a:latin typeface="Arial"/>
                <a:cs typeface="Arial"/>
              </a:rPr>
              <a:t> </a:t>
            </a:r>
            <a:r>
              <a:rPr lang="en-US" sz="2400" u="sng" spc="-15" dirty="0">
                <a:solidFill>
                  <a:srgbClr val="AE7A51"/>
                </a:solidFill>
                <a:uFill>
                  <a:solidFill>
                    <a:srgbClr val="AE7A51"/>
                  </a:solidFill>
                </a:uFill>
                <a:latin typeface="Arial"/>
                <a:cs typeface="Arial"/>
              </a:rPr>
              <a:t>OUR</a:t>
            </a:r>
            <a:r>
              <a:rPr lang="en-US" sz="2400" u="sng" spc="-25" dirty="0">
                <a:solidFill>
                  <a:srgbClr val="AE7A51"/>
                </a:solidFill>
                <a:uFill>
                  <a:solidFill>
                    <a:srgbClr val="AE7A51"/>
                  </a:solidFill>
                </a:uFill>
                <a:latin typeface="Arial"/>
                <a:cs typeface="Arial"/>
              </a:rPr>
              <a:t> </a:t>
            </a:r>
            <a:r>
              <a:rPr lang="en-US" sz="2400" u="sng" spc="-140" dirty="0">
                <a:solidFill>
                  <a:srgbClr val="AE7A51"/>
                </a:solidFill>
                <a:uFill>
                  <a:solidFill>
                    <a:srgbClr val="AE7A51"/>
                  </a:solidFill>
                </a:uFill>
                <a:latin typeface="Arial"/>
                <a:cs typeface="Arial"/>
              </a:rPr>
              <a:t>PROJECT (continued…)</a:t>
            </a:r>
            <a:endParaRPr lang="en-US" sz="2400" u="sng" dirty="0">
              <a:latin typeface="Arial"/>
              <a:cs typeface="Arial"/>
            </a:endParaRPr>
          </a:p>
        </p:txBody>
      </p:sp>
      <p:graphicFrame>
        <p:nvGraphicFramePr>
          <p:cNvPr id="10" name="object 3">
            <a:extLst>
              <a:ext uri="{FF2B5EF4-FFF2-40B4-BE49-F238E27FC236}">
                <a16:creationId xmlns:a16="http://schemas.microsoft.com/office/drawing/2014/main" id="{3E96CA3C-189E-4E15-A8F7-B885A80FD5ED}"/>
              </a:ext>
            </a:extLst>
          </p:cNvPr>
          <p:cNvGraphicFramePr>
            <a:graphicFrameLocks noGrp="1"/>
          </p:cNvGraphicFramePr>
          <p:nvPr>
            <p:extLst>
              <p:ext uri="{D42A27DB-BD31-4B8C-83A1-F6EECF244321}">
                <p14:modId xmlns:p14="http://schemas.microsoft.com/office/powerpoint/2010/main" val="119821590"/>
              </p:ext>
            </p:extLst>
          </p:nvPr>
        </p:nvGraphicFramePr>
        <p:xfrm>
          <a:off x="1404457" y="1568091"/>
          <a:ext cx="9383085" cy="4719016"/>
        </p:xfrm>
        <a:graphic>
          <a:graphicData uri="http://schemas.openxmlformats.org/drawingml/2006/table">
            <a:tbl>
              <a:tblPr firstRow="1" bandRow="1">
                <a:tableStyleId>{2D5ABB26-0587-4C30-8999-92F81FD0307C}</a:tableStyleId>
              </a:tblPr>
              <a:tblGrid>
                <a:gridCol w="776123">
                  <a:extLst>
                    <a:ext uri="{9D8B030D-6E8A-4147-A177-3AD203B41FA5}">
                      <a16:colId xmlns:a16="http://schemas.microsoft.com/office/drawing/2014/main" val="20000"/>
                    </a:ext>
                  </a:extLst>
                </a:gridCol>
                <a:gridCol w="5432117">
                  <a:extLst>
                    <a:ext uri="{9D8B030D-6E8A-4147-A177-3AD203B41FA5}">
                      <a16:colId xmlns:a16="http://schemas.microsoft.com/office/drawing/2014/main" val="20001"/>
                    </a:ext>
                  </a:extLst>
                </a:gridCol>
                <a:gridCol w="1692214">
                  <a:extLst>
                    <a:ext uri="{9D8B030D-6E8A-4147-A177-3AD203B41FA5}">
                      <a16:colId xmlns:a16="http://schemas.microsoft.com/office/drawing/2014/main" val="20002"/>
                    </a:ext>
                  </a:extLst>
                </a:gridCol>
                <a:gridCol w="1482631">
                  <a:extLst>
                    <a:ext uri="{9D8B030D-6E8A-4147-A177-3AD203B41FA5}">
                      <a16:colId xmlns:a16="http://schemas.microsoft.com/office/drawing/2014/main" val="20003"/>
                    </a:ext>
                  </a:extLst>
                </a:gridCol>
              </a:tblGrid>
              <a:tr h="710892">
                <a:tc>
                  <a:txBody>
                    <a:bodyPr/>
                    <a:lstStyle/>
                    <a:p>
                      <a:pPr>
                        <a:lnSpc>
                          <a:spcPct val="100000"/>
                        </a:lnSpc>
                        <a:spcBef>
                          <a:spcPts val="5"/>
                        </a:spcBef>
                      </a:pPr>
                      <a:endParaRPr sz="1500">
                        <a:latin typeface="Times New Roman"/>
                        <a:cs typeface="Times New Roman"/>
                      </a:endParaRPr>
                    </a:p>
                    <a:p>
                      <a:pPr algn="ctr">
                        <a:lnSpc>
                          <a:spcPct val="100000"/>
                        </a:lnSpc>
                      </a:pPr>
                      <a:r>
                        <a:rPr sz="1600" b="1" spc="-5" dirty="0">
                          <a:latin typeface="Times New Roman"/>
                          <a:cs typeface="Times New Roman"/>
                        </a:rPr>
                        <a:t>S.NO</a:t>
                      </a:r>
                      <a:endParaRPr sz="1600">
                        <a:latin typeface="Times New Roman"/>
                        <a:cs typeface="Times New Roman"/>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nSpc>
                          <a:spcPct val="100000"/>
                        </a:lnSpc>
                        <a:spcBef>
                          <a:spcPts val="5"/>
                        </a:spcBef>
                      </a:pPr>
                      <a:endParaRPr sz="1500">
                        <a:latin typeface="Times New Roman"/>
                        <a:cs typeface="Times New Roman"/>
                      </a:endParaRPr>
                    </a:p>
                    <a:p>
                      <a:pPr algn="ctr">
                        <a:lnSpc>
                          <a:spcPct val="100000"/>
                        </a:lnSpc>
                      </a:pPr>
                      <a:r>
                        <a:rPr sz="1600" b="1" spc="-15" dirty="0">
                          <a:latin typeface="Times New Roman"/>
                          <a:cs typeface="Times New Roman"/>
                        </a:rPr>
                        <a:t>ARTICLE</a:t>
                      </a:r>
                      <a:r>
                        <a:rPr sz="1600" b="1" spc="-35" dirty="0">
                          <a:latin typeface="Times New Roman"/>
                          <a:cs typeface="Times New Roman"/>
                        </a:rPr>
                        <a:t> </a:t>
                      </a:r>
                      <a:r>
                        <a:rPr sz="1600" b="1" spc="-5" dirty="0">
                          <a:latin typeface="Times New Roman"/>
                          <a:cs typeface="Times New Roman"/>
                        </a:rPr>
                        <a:t>NAME</a:t>
                      </a:r>
                      <a:endParaRPr sz="1600">
                        <a:latin typeface="Times New Roman"/>
                        <a:cs typeface="Times New Roman"/>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104775" marR="97790" indent="222885">
                        <a:lnSpc>
                          <a:spcPct val="100000"/>
                        </a:lnSpc>
                        <a:spcBef>
                          <a:spcPts val="660"/>
                        </a:spcBef>
                      </a:pPr>
                      <a:r>
                        <a:rPr sz="1600" b="1" spc="-5" dirty="0">
                          <a:latin typeface="Times New Roman"/>
                          <a:cs typeface="Times New Roman"/>
                        </a:rPr>
                        <a:t>YEAR OF </a:t>
                      </a:r>
                      <a:r>
                        <a:rPr sz="1600" b="1" dirty="0">
                          <a:latin typeface="Times New Roman"/>
                          <a:cs typeface="Times New Roman"/>
                        </a:rPr>
                        <a:t> </a:t>
                      </a:r>
                      <a:r>
                        <a:rPr sz="1600" b="1" spc="-5" dirty="0">
                          <a:latin typeface="Times New Roman"/>
                          <a:cs typeface="Times New Roman"/>
                        </a:rPr>
                        <a:t>PUBLIC</a:t>
                      </a:r>
                      <a:r>
                        <a:rPr sz="1600" b="1" spc="-105" dirty="0">
                          <a:latin typeface="Times New Roman"/>
                          <a:cs typeface="Times New Roman"/>
                        </a:rPr>
                        <a:t>A</a:t>
                      </a:r>
                      <a:r>
                        <a:rPr sz="1600" b="1" spc="-5" dirty="0">
                          <a:latin typeface="Times New Roman"/>
                          <a:cs typeface="Times New Roman"/>
                        </a:rPr>
                        <a:t>TION</a:t>
                      </a:r>
                      <a:endParaRPr sz="1600">
                        <a:latin typeface="Times New Roman"/>
                        <a:cs typeface="Times New Roman"/>
                      </a:endParaRP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511809" marR="116205" indent="-390525">
                        <a:lnSpc>
                          <a:spcPct val="100000"/>
                        </a:lnSpc>
                        <a:spcBef>
                          <a:spcPts val="660"/>
                        </a:spcBef>
                      </a:pPr>
                      <a:r>
                        <a:rPr sz="1600" b="1" spc="-5" dirty="0">
                          <a:latin typeface="Times New Roman"/>
                          <a:cs typeface="Times New Roman"/>
                        </a:rPr>
                        <a:t>PUBLISHED  BY</a:t>
                      </a:r>
                      <a:endParaRPr sz="1600">
                        <a:latin typeface="Times New Roman"/>
                        <a:cs typeface="Times New Roman"/>
                      </a:endParaRP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0"/>
                  </a:ext>
                </a:extLst>
              </a:tr>
              <a:tr h="710892">
                <a:tc>
                  <a:txBody>
                    <a:bodyPr/>
                    <a:lstStyle/>
                    <a:p>
                      <a:pPr>
                        <a:lnSpc>
                          <a:spcPct val="100000"/>
                        </a:lnSpc>
                        <a:spcBef>
                          <a:spcPts val="5"/>
                        </a:spcBef>
                      </a:pPr>
                      <a:endParaRPr sz="1500" dirty="0">
                        <a:latin typeface="Times New Roman"/>
                        <a:cs typeface="Times New Roman"/>
                      </a:endParaRPr>
                    </a:p>
                    <a:p>
                      <a:pPr algn="ctr">
                        <a:lnSpc>
                          <a:spcPct val="100000"/>
                        </a:lnSpc>
                      </a:pPr>
                      <a:r>
                        <a:rPr lang="en-US" sz="1600" dirty="0">
                          <a:latin typeface="Arial MT"/>
                          <a:cs typeface="Arial MT"/>
                        </a:rPr>
                        <a:t>6</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marR="112395">
                        <a:lnSpc>
                          <a:spcPct val="100000"/>
                        </a:lnSpc>
                        <a:spcBef>
                          <a:spcPts val="660"/>
                        </a:spcBef>
                      </a:pPr>
                      <a:r>
                        <a:rPr lang="en-US" sz="1600" dirty="0">
                          <a:latin typeface="Arial MT"/>
                        </a:rPr>
                        <a:t>Heart Disease Prediction Using Machine Learning Algorithms </a:t>
                      </a:r>
                      <a:endParaRPr sz="1600" dirty="0">
                        <a:latin typeface="Arial MT"/>
                        <a:cs typeface="Arial MT"/>
                      </a:endParaRP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nSpc>
                          <a:spcPct val="100000"/>
                        </a:lnSpc>
                        <a:spcBef>
                          <a:spcPts val="5"/>
                        </a:spcBef>
                      </a:pPr>
                      <a:endParaRPr sz="1500" dirty="0">
                        <a:latin typeface="Times New Roman"/>
                        <a:cs typeface="Times New Roman"/>
                      </a:endParaRPr>
                    </a:p>
                    <a:p>
                      <a:pPr algn="ctr">
                        <a:lnSpc>
                          <a:spcPct val="100000"/>
                        </a:lnSpc>
                      </a:pPr>
                      <a:r>
                        <a:rPr sz="1600" spc="-5" dirty="0">
                          <a:latin typeface="Arial MT"/>
                          <a:cs typeface="Arial MT"/>
                        </a:rPr>
                        <a:t>20</a:t>
                      </a:r>
                      <a:r>
                        <a:rPr lang="en-US" sz="1600" spc="-5" dirty="0">
                          <a:latin typeface="Arial MT"/>
                          <a:cs typeface="Arial MT"/>
                        </a:rPr>
                        <a:t>20</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nSpc>
                          <a:spcPct val="100000"/>
                        </a:lnSpc>
                        <a:spcBef>
                          <a:spcPts val="5"/>
                        </a:spcBef>
                      </a:pPr>
                      <a:endParaRPr sz="1500" dirty="0">
                        <a:latin typeface="Times New Roman"/>
                        <a:cs typeface="Times New Roman"/>
                      </a:endParaRPr>
                    </a:p>
                    <a:p>
                      <a:pPr algn="ctr">
                        <a:lnSpc>
                          <a:spcPct val="100000"/>
                        </a:lnSpc>
                      </a:pPr>
                      <a:r>
                        <a:rPr lang="en-US" sz="1600" spc="-5" dirty="0">
                          <a:latin typeface="Arial MT"/>
                          <a:cs typeface="Arial MT"/>
                        </a:rPr>
                        <a:t>ICE3</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1"/>
                  </a:ext>
                </a:extLst>
              </a:tr>
              <a:tr h="710892">
                <a:tc>
                  <a:txBody>
                    <a:bodyPr/>
                    <a:lstStyle/>
                    <a:p>
                      <a:pPr>
                        <a:lnSpc>
                          <a:spcPct val="100000"/>
                        </a:lnSpc>
                        <a:spcBef>
                          <a:spcPts val="5"/>
                        </a:spcBef>
                      </a:pPr>
                      <a:endParaRPr sz="1500" dirty="0">
                        <a:latin typeface="Times New Roman"/>
                        <a:cs typeface="Times New Roman"/>
                      </a:endParaRPr>
                    </a:p>
                    <a:p>
                      <a:pPr algn="ctr">
                        <a:lnSpc>
                          <a:spcPct val="100000"/>
                        </a:lnSpc>
                      </a:pPr>
                      <a:r>
                        <a:rPr lang="en-US" sz="1600" dirty="0">
                          <a:latin typeface="Arial MT"/>
                          <a:cs typeface="Arial MT"/>
                        </a:rPr>
                        <a:t>7</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marR="278765">
                        <a:lnSpc>
                          <a:spcPct val="100000"/>
                        </a:lnSpc>
                        <a:spcBef>
                          <a:spcPts val="660"/>
                        </a:spcBef>
                      </a:pPr>
                      <a:r>
                        <a:rPr lang="en-US" sz="1600" dirty="0">
                          <a:latin typeface="Arial MT"/>
                        </a:rPr>
                        <a:t>Comparative Study to Identify the Heart Disease Using Machine Learning Algorithms</a:t>
                      </a:r>
                      <a:endParaRPr sz="1600" dirty="0">
                        <a:latin typeface="Arial MT"/>
                        <a:cs typeface="Arial MT"/>
                      </a:endParaRP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nSpc>
                          <a:spcPct val="100000"/>
                        </a:lnSpc>
                        <a:spcBef>
                          <a:spcPts val="5"/>
                        </a:spcBef>
                      </a:pPr>
                      <a:endParaRPr sz="1500" dirty="0">
                        <a:latin typeface="Times New Roman"/>
                        <a:cs typeface="Times New Roman"/>
                      </a:endParaRPr>
                    </a:p>
                    <a:p>
                      <a:pPr algn="ctr">
                        <a:lnSpc>
                          <a:spcPct val="100000"/>
                        </a:lnSpc>
                      </a:pPr>
                      <a:r>
                        <a:rPr sz="1600" spc="-5" dirty="0">
                          <a:latin typeface="Arial MT"/>
                          <a:cs typeface="Arial MT"/>
                        </a:rPr>
                        <a:t>20</a:t>
                      </a:r>
                      <a:r>
                        <a:rPr lang="en-US" sz="1600" spc="-5" dirty="0">
                          <a:latin typeface="Arial MT"/>
                          <a:cs typeface="Arial MT"/>
                        </a:rPr>
                        <a:t>21</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417830" marR="227965" indent="-182880">
                        <a:lnSpc>
                          <a:spcPct val="100000"/>
                        </a:lnSpc>
                        <a:spcBef>
                          <a:spcPts val="660"/>
                        </a:spcBef>
                      </a:pPr>
                      <a:r>
                        <a:rPr lang="en-US" sz="1600" dirty="0">
                          <a:latin typeface="Arial MT"/>
                          <a:cs typeface="Arial MT"/>
                        </a:rPr>
                        <a:t>RESEARCH GATE</a:t>
                      </a:r>
                      <a:endParaRPr sz="1600" dirty="0">
                        <a:latin typeface="Arial MT"/>
                        <a:cs typeface="Arial MT"/>
                      </a:endParaRP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2"/>
                  </a:ext>
                </a:extLst>
              </a:tr>
              <a:tr h="710892">
                <a:tc>
                  <a:txBody>
                    <a:bodyPr/>
                    <a:lstStyle/>
                    <a:p>
                      <a:pPr>
                        <a:lnSpc>
                          <a:spcPct val="100000"/>
                        </a:lnSpc>
                        <a:spcBef>
                          <a:spcPts val="5"/>
                        </a:spcBef>
                      </a:pPr>
                      <a:endParaRPr sz="1500" dirty="0">
                        <a:latin typeface="Times New Roman"/>
                        <a:cs typeface="Times New Roman"/>
                      </a:endParaRPr>
                    </a:p>
                    <a:p>
                      <a:pPr algn="ctr">
                        <a:lnSpc>
                          <a:spcPct val="100000"/>
                        </a:lnSpc>
                      </a:pPr>
                      <a:r>
                        <a:rPr lang="en-US" sz="1600" dirty="0">
                          <a:latin typeface="Arial MT"/>
                          <a:cs typeface="Arial MT"/>
                        </a:rPr>
                        <a:t>8</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r>
                        <a:rPr lang="en-US" sz="1800" b="0" i="0" kern="1200" dirty="0">
                          <a:solidFill>
                            <a:schemeClr val="tx1"/>
                          </a:solidFill>
                          <a:effectLst/>
                          <a:latin typeface="Arial MT"/>
                          <a:ea typeface="+mn-ea"/>
                          <a:cs typeface="+mn-cs"/>
                        </a:rPr>
                        <a:t>HEART DISEASE PREDICTION USING MACHINE LEARNING</a:t>
                      </a:r>
                    </a:p>
                    <a:p>
                      <a:br>
                        <a:rPr lang="en-US" sz="1800" b="0" i="0" kern="1200" dirty="0">
                          <a:solidFill>
                            <a:schemeClr val="tx1"/>
                          </a:solidFill>
                          <a:effectLst/>
                          <a:latin typeface="+mn-lt"/>
                          <a:ea typeface="+mn-ea"/>
                          <a:cs typeface="+mn-cs"/>
                        </a:rPr>
                      </a:br>
                      <a:endParaRPr sz="1600" dirty="0">
                        <a:latin typeface="Arial MT"/>
                        <a:cs typeface="Arial MT"/>
                      </a:endParaRP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nSpc>
                          <a:spcPct val="100000"/>
                        </a:lnSpc>
                        <a:spcBef>
                          <a:spcPts val="5"/>
                        </a:spcBef>
                      </a:pPr>
                      <a:endParaRPr sz="1500" dirty="0">
                        <a:latin typeface="Times New Roman"/>
                        <a:cs typeface="Times New Roman"/>
                      </a:endParaRPr>
                    </a:p>
                    <a:p>
                      <a:pPr algn="ctr">
                        <a:lnSpc>
                          <a:spcPct val="100000"/>
                        </a:lnSpc>
                      </a:pPr>
                      <a:r>
                        <a:rPr sz="1600" spc="-5" dirty="0">
                          <a:latin typeface="Arial MT"/>
                          <a:cs typeface="Arial MT"/>
                        </a:rPr>
                        <a:t>20</a:t>
                      </a:r>
                      <a:r>
                        <a:rPr lang="en-US" sz="1600" spc="-5" dirty="0">
                          <a:latin typeface="Arial MT"/>
                          <a:cs typeface="Arial MT"/>
                        </a:rPr>
                        <a:t>21</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417830" marR="227965" indent="-182880">
                        <a:lnSpc>
                          <a:spcPct val="100000"/>
                        </a:lnSpc>
                        <a:spcBef>
                          <a:spcPts val="660"/>
                        </a:spcBef>
                      </a:pPr>
                      <a:r>
                        <a:rPr lang="en-US" sz="1600" dirty="0">
                          <a:latin typeface="Arial MT"/>
                          <a:cs typeface="Arial MT"/>
                        </a:rPr>
                        <a:t>RESEARCH GATE</a:t>
                      </a: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3"/>
                  </a:ext>
                </a:extLst>
              </a:tr>
              <a:tr h="710892">
                <a:tc>
                  <a:txBody>
                    <a:bodyPr/>
                    <a:lstStyle/>
                    <a:p>
                      <a:pPr>
                        <a:lnSpc>
                          <a:spcPct val="100000"/>
                        </a:lnSpc>
                        <a:spcBef>
                          <a:spcPts val="5"/>
                        </a:spcBef>
                      </a:pPr>
                      <a:endParaRPr sz="1500" dirty="0">
                        <a:latin typeface="Times New Roman"/>
                        <a:cs typeface="Times New Roman"/>
                      </a:endParaRPr>
                    </a:p>
                    <a:p>
                      <a:pPr algn="ctr">
                        <a:lnSpc>
                          <a:spcPct val="100000"/>
                        </a:lnSpc>
                      </a:pPr>
                      <a:r>
                        <a:rPr lang="en-US" sz="1600" dirty="0">
                          <a:latin typeface="Arial MT"/>
                          <a:cs typeface="Arial MT"/>
                        </a:rPr>
                        <a:t>9</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marR="147955">
                        <a:lnSpc>
                          <a:spcPct val="100000"/>
                        </a:lnSpc>
                        <a:spcBef>
                          <a:spcPts val="660"/>
                        </a:spcBef>
                      </a:pPr>
                      <a:r>
                        <a:rPr lang="en-US" sz="1600" dirty="0">
                          <a:latin typeface="Arial MT"/>
                        </a:rPr>
                        <a:t>Heart disease prediction using machine learning algorithms </a:t>
                      </a:r>
                      <a:endParaRPr sz="1600" dirty="0">
                        <a:latin typeface="Arial MT"/>
                        <a:cs typeface="Arial MT"/>
                      </a:endParaRP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nSpc>
                          <a:spcPct val="100000"/>
                        </a:lnSpc>
                        <a:spcBef>
                          <a:spcPts val="5"/>
                        </a:spcBef>
                      </a:pPr>
                      <a:endParaRPr sz="1500" dirty="0">
                        <a:latin typeface="Times New Roman"/>
                        <a:cs typeface="Times New Roman"/>
                      </a:endParaRPr>
                    </a:p>
                    <a:p>
                      <a:pPr algn="ctr">
                        <a:lnSpc>
                          <a:spcPct val="100000"/>
                        </a:lnSpc>
                      </a:pPr>
                      <a:r>
                        <a:rPr sz="1600" spc="-5" dirty="0">
                          <a:latin typeface="Arial MT"/>
                          <a:cs typeface="Arial MT"/>
                        </a:rPr>
                        <a:t>20</a:t>
                      </a:r>
                      <a:r>
                        <a:rPr lang="en-US" sz="1600" spc="-5" dirty="0">
                          <a:latin typeface="Arial MT"/>
                          <a:cs typeface="Arial MT"/>
                        </a:rPr>
                        <a:t>21</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nSpc>
                          <a:spcPct val="100000"/>
                        </a:lnSpc>
                        <a:spcBef>
                          <a:spcPts val="5"/>
                        </a:spcBef>
                      </a:pPr>
                      <a:r>
                        <a:rPr lang="en-US" sz="1500" dirty="0">
                          <a:latin typeface="Times New Roman"/>
                          <a:cs typeface="Times New Roman"/>
                        </a:rPr>
                        <a:t>IOP</a:t>
                      </a:r>
                      <a:endParaRPr sz="1500" dirty="0">
                        <a:latin typeface="Times New Roman"/>
                        <a:cs typeface="Times New Roman"/>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4"/>
                  </a:ext>
                </a:extLst>
              </a:tr>
              <a:tr h="710892">
                <a:tc>
                  <a:txBody>
                    <a:bodyPr/>
                    <a:lstStyle/>
                    <a:p>
                      <a:pPr>
                        <a:lnSpc>
                          <a:spcPct val="100000"/>
                        </a:lnSpc>
                        <a:spcBef>
                          <a:spcPts val="5"/>
                        </a:spcBef>
                      </a:pPr>
                      <a:endParaRPr sz="1500" dirty="0">
                        <a:latin typeface="Times New Roman"/>
                        <a:cs typeface="Times New Roman"/>
                      </a:endParaRPr>
                    </a:p>
                    <a:p>
                      <a:pPr algn="ctr">
                        <a:lnSpc>
                          <a:spcPct val="100000"/>
                        </a:lnSpc>
                      </a:pPr>
                      <a:r>
                        <a:rPr lang="en-US" sz="1600" dirty="0">
                          <a:latin typeface="Arial MT"/>
                          <a:cs typeface="Arial MT"/>
                        </a:rPr>
                        <a:t>10</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marR="300355">
                        <a:lnSpc>
                          <a:spcPct val="100000"/>
                        </a:lnSpc>
                        <a:spcBef>
                          <a:spcPts val="660"/>
                        </a:spcBef>
                      </a:pPr>
                      <a:r>
                        <a:rPr lang="en-US" sz="1600" spc="-5" dirty="0">
                          <a:latin typeface="Arial MT"/>
                          <a:cs typeface="Arial MT"/>
                        </a:rPr>
                        <a:t>Heart Disease Prediction using</a:t>
                      </a:r>
                    </a:p>
                    <a:p>
                      <a:pPr marL="85725" marR="300355">
                        <a:lnSpc>
                          <a:spcPct val="100000"/>
                        </a:lnSpc>
                        <a:spcBef>
                          <a:spcPts val="660"/>
                        </a:spcBef>
                      </a:pPr>
                      <a:r>
                        <a:rPr lang="en-US" sz="1600" spc="-5" dirty="0">
                          <a:latin typeface="Arial MT"/>
                          <a:cs typeface="Arial MT"/>
                        </a:rPr>
                        <a:t>Machine Learning</a:t>
                      </a:r>
                      <a:endParaRPr sz="1600" dirty="0">
                        <a:latin typeface="Arial MT"/>
                        <a:cs typeface="Arial MT"/>
                      </a:endParaRP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nSpc>
                          <a:spcPct val="100000"/>
                        </a:lnSpc>
                        <a:spcBef>
                          <a:spcPts val="5"/>
                        </a:spcBef>
                      </a:pPr>
                      <a:endParaRPr sz="1500" dirty="0">
                        <a:latin typeface="Times New Roman"/>
                        <a:cs typeface="Times New Roman"/>
                      </a:endParaRPr>
                    </a:p>
                    <a:p>
                      <a:pPr algn="ctr">
                        <a:lnSpc>
                          <a:spcPct val="100000"/>
                        </a:lnSpc>
                      </a:pPr>
                      <a:r>
                        <a:rPr sz="1600" spc="-5" dirty="0">
                          <a:latin typeface="Arial MT"/>
                          <a:cs typeface="Arial MT"/>
                        </a:rPr>
                        <a:t>20</a:t>
                      </a:r>
                      <a:r>
                        <a:rPr lang="en-US" sz="1600" spc="-5" dirty="0">
                          <a:latin typeface="Arial MT"/>
                          <a:cs typeface="Arial MT"/>
                        </a:rPr>
                        <a:t>19</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nSpc>
                          <a:spcPct val="100000"/>
                        </a:lnSpc>
                        <a:spcBef>
                          <a:spcPts val="5"/>
                        </a:spcBef>
                      </a:pPr>
                      <a:endParaRPr sz="1500" dirty="0">
                        <a:latin typeface="Times New Roman"/>
                        <a:cs typeface="Times New Roman"/>
                      </a:endParaRPr>
                    </a:p>
                    <a:p>
                      <a:pPr algn="ctr">
                        <a:lnSpc>
                          <a:spcPct val="100000"/>
                        </a:lnSpc>
                      </a:pPr>
                      <a:r>
                        <a:rPr lang="en-US" sz="1600" spc="-5" dirty="0">
                          <a:latin typeface="Arial MT"/>
                          <a:cs typeface="Arial MT"/>
                        </a:rPr>
                        <a:t>IJRESM</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26576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618F6A"/>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2" name="Rectangle: Rounded Corners 1">
            <a:extLst>
              <a:ext uri="{FF2B5EF4-FFF2-40B4-BE49-F238E27FC236}">
                <a16:creationId xmlns:a16="http://schemas.microsoft.com/office/drawing/2014/main" id="{F9EDDEAA-4230-4FE7-BA65-FC24734F5C54}"/>
              </a:ext>
            </a:extLst>
          </p:cNvPr>
          <p:cNvSpPr/>
          <p:nvPr/>
        </p:nvSpPr>
        <p:spPr>
          <a:xfrm>
            <a:off x="306265" y="366949"/>
            <a:ext cx="11579470" cy="6339253"/>
          </a:xfrm>
          <a:prstGeom prst="roundRect">
            <a:avLst/>
          </a:prstGeom>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9" name="object 2">
            <a:extLst>
              <a:ext uri="{FF2B5EF4-FFF2-40B4-BE49-F238E27FC236}">
                <a16:creationId xmlns:a16="http://schemas.microsoft.com/office/drawing/2014/main" id="{2C263246-2901-4394-B791-278BF588FCC8}"/>
              </a:ext>
            </a:extLst>
          </p:cNvPr>
          <p:cNvSpPr txBox="1">
            <a:spLocks/>
          </p:cNvSpPr>
          <p:nvPr/>
        </p:nvSpPr>
        <p:spPr>
          <a:xfrm>
            <a:off x="1502228" y="1139758"/>
            <a:ext cx="9165772" cy="382156"/>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US" sz="2400" u="sng" spc="-75" dirty="0">
                <a:solidFill>
                  <a:srgbClr val="AE7A51"/>
                </a:solidFill>
                <a:uFill>
                  <a:solidFill>
                    <a:srgbClr val="AE7A51"/>
                  </a:solidFill>
                </a:uFill>
                <a:latin typeface="Arial"/>
                <a:cs typeface="Arial"/>
              </a:rPr>
              <a:t>JOURNAL</a:t>
            </a:r>
            <a:r>
              <a:rPr lang="en-US" sz="2400" u="sng" spc="-30" dirty="0">
                <a:solidFill>
                  <a:srgbClr val="AE7A51"/>
                </a:solidFill>
                <a:uFill>
                  <a:solidFill>
                    <a:srgbClr val="AE7A51"/>
                  </a:solidFill>
                </a:uFill>
                <a:latin typeface="Arial"/>
                <a:cs typeface="Arial"/>
              </a:rPr>
              <a:t> </a:t>
            </a:r>
            <a:r>
              <a:rPr lang="en-US" sz="2400" u="sng" spc="-70" dirty="0">
                <a:solidFill>
                  <a:srgbClr val="AE7A51"/>
                </a:solidFill>
                <a:uFill>
                  <a:solidFill>
                    <a:srgbClr val="AE7A51"/>
                  </a:solidFill>
                </a:uFill>
                <a:latin typeface="Arial"/>
                <a:cs typeface="Arial"/>
              </a:rPr>
              <a:t>ARTICLES</a:t>
            </a:r>
            <a:r>
              <a:rPr lang="en-US" sz="2400" u="sng" spc="-25" dirty="0">
                <a:solidFill>
                  <a:srgbClr val="AE7A51"/>
                </a:solidFill>
                <a:uFill>
                  <a:solidFill>
                    <a:srgbClr val="AE7A51"/>
                  </a:solidFill>
                </a:uFill>
                <a:latin typeface="Arial"/>
                <a:cs typeface="Arial"/>
              </a:rPr>
              <a:t> </a:t>
            </a:r>
            <a:r>
              <a:rPr lang="en-US" sz="2400" u="sng" spc="-85" dirty="0">
                <a:solidFill>
                  <a:srgbClr val="AE7A51"/>
                </a:solidFill>
                <a:uFill>
                  <a:solidFill>
                    <a:srgbClr val="AE7A51"/>
                  </a:solidFill>
                </a:uFill>
                <a:latin typeface="Arial"/>
                <a:cs typeface="Arial"/>
              </a:rPr>
              <a:t>RELATED</a:t>
            </a:r>
            <a:r>
              <a:rPr lang="en-US" sz="2400" u="sng" spc="-30" dirty="0">
                <a:solidFill>
                  <a:srgbClr val="AE7A51"/>
                </a:solidFill>
                <a:uFill>
                  <a:solidFill>
                    <a:srgbClr val="AE7A51"/>
                  </a:solidFill>
                </a:uFill>
                <a:latin typeface="Arial"/>
                <a:cs typeface="Arial"/>
              </a:rPr>
              <a:t> </a:t>
            </a:r>
            <a:r>
              <a:rPr lang="en-US" sz="2400" u="sng" spc="-35" dirty="0">
                <a:solidFill>
                  <a:srgbClr val="AE7A51"/>
                </a:solidFill>
                <a:uFill>
                  <a:solidFill>
                    <a:srgbClr val="AE7A51"/>
                  </a:solidFill>
                </a:uFill>
                <a:latin typeface="Arial"/>
                <a:cs typeface="Arial"/>
              </a:rPr>
              <a:t>TO</a:t>
            </a:r>
            <a:r>
              <a:rPr lang="en-US" sz="2400" u="sng" spc="-25" dirty="0">
                <a:solidFill>
                  <a:srgbClr val="AE7A51"/>
                </a:solidFill>
                <a:uFill>
                  <a:solidFill>
                    <a:srgbClr val="AE7A51"/>
                  </a:solidFill>
                </a:uFill>
                <a:latin typeface="Arial"/>
                <a:cs typeface="Arial"/>
              </a:rPr>
              <a:t> </a:t>
            </a:r>
            <a:r>
              <a:rPr lang="en-US" sz="2400" u="sng" spc="-15" dirty="0">
                <a:solidFill>
                  <a:srgbClr val="AE7A51"/>
                </a:solidFill>
                <a:uFill>
                  <a:solidFill>
                    <a:srgbClr val="AE7A51"/>
                  </a:solidFill>
                </a:uFill>
                <a:latin typeface="Arial"/>
                <a:cs typeface="Arial"/>
              </a:rPr>
              <a:t>OUR</a:t>
            </a:r>
            <a:r>
              <a:rPr lang="en-US" sz="2400" u="sng" spc="-25" dirty="0">
                <a:solidFill>
                  <a:srgbClr val="AE7A51"/>
                </a:solidFill>
                <a:uFill>
                  <a:solidFill>
                    <a:srgbClr val="AE7A51"/>
                  </a:solidFill>
                </a:uFill>
                <a:latin typeface="Arial"/>
                <a:cs typeface="Arial"/>
              </a:rPr>
              <a:t> </a:t>
            </a:r>
            <a:r>
              <a:rPr lang="en-US" sz="2400" u="sng" spc="-140" dirty="0">
                <a:solidFill>
                  <a:srgbClr val="AE7A51"/>
                </a:solidFill>
                <a:uFill>
                  <a:solidFill>
                    <a:srgbClr val="AE7A51"/>
                  </a:solidFill>
                </a:uFill>
                <a:latin typeface="Arial"/>
                <a:cs typeface="Arial"/>
              </a:rPr>
              <a:t>PROJECT (continued…)</a:t>
            </a:r>
            <a:endParaRPr lang="en-US" sz="2400" u="sng" dirty="0">
              <a:latin typeface="Arial"/>
              <a:cs typeface="Arial"/>
            </a:endParaRPr>
          </a:p>
        </p:txBody>
      </p:sp>
      <p:graphicFrame>
        <p:nvGraphicFramePr>
          <p:cNvPr id="10" name="object 3">
            <a:extLst>
              <a:ext uri="{FF2B5EF4-FFF2-40B4-BE49-F238E27FC236}">
                <a16:creationId xmlns:a16="http://schemas.microsoft.com/office/drawing/2014/main" id="{3E96CA3C-189E-4E15-A8F7-B885A80FD5ED}"/>
              </a:ext>
            </a:extLst>
          </p:cNvPr>
          <p:cNvGraphicFramePr>
            <a:graphicFrameLocks noGrp="1"/>
          </p:cNvGraphicFramePr>
          <p:nvPr>
            <p:extLst>
              <p:ext uri="{D42A27DB-BD31-4B8C-83A1-F6EECF244321}">
                <p14:modId xmlns:p14="http://schemas.microsoft.com/office/powerpoint/2010/main" val="1159280587"/>
              </p:ext>
            </p:extLst>
          </p:nvPr>
        </p:nvGraphicFramePr>
        <p:xfrm>
          <a:off x="1284915" y="1673417"/>
          <a:ext cx="9383085" cy="4817634"/>
        </p:xfrm>
        <a:graphic>
          <a:graphicData uri="http://schemas.openxmlformats.org/drawingml/2006/table">
            <a:tbl>
              <a:tblPr firstRow="1" bandRow="1">
                <a:tableStyleId>{2D5ABB26-0587-4C30-8999-92F81FD0307C}</a:tableStyleId>
              </a:tblPr>
              <a:tblGrid>
                <a:gridCol w="776123">
                  <a:extLst>
                    <a:ext uri="{9D8B030D-6E8A-4147-A177-3AD203B41FA5}">
                      <a16:colId xmlns:a16="http://schemas.microsoft.com/office/drawing/2014/main" val="20000"/>
                    </a:ext>
                  </a:extLst>
                </a:gridCol>
                <a:gridCol w="5432117">
                  <a:extLst>
                    <a:ext uri="{9D8B030D-6E8A-4147-A177-3AD203B41FA5}">
                      <a16:colId xmlns:a16="http://schemas.microsoft.com/office/drawing/2014/main" val="20001"/>
                    </a:ext>
                  </a:extLst>
                </a:gridCol>
                <a:gridCol w="1692214">
                  <a:extLst>
                    <a:ext uri="{9D8B030D-6E8A-4147-A177-3AD203B41FA5}">
                      <a16:colId xmlns:a16="http://schemas.microsoft.com/office/drawing/2014/main" val="20002"/>
                    </a:ext>
                  </a:extLst>
                </a:gridCol>
                <a:gridCol w="1482631">
                  <a:extLst>
                    <a:ext uri="{9D8B030D-6E8A-4147-A177-3AD203B41FA5}">
                      <a16:colId xmlns:a16="http://schemas.microsoft.com/office/drawing/2014/main" val="20003"/>
                    </a:ext>
                  </a:extLst>
                </a:gridCol>
              </a:tblGrid>
              <a:tr h="710892">
                <a:tc>
                  <a:txBody>
                    <a:bodyPr/>
                    <a:lstStyle/>
                    <a:p>
                      <a:pPr>
                        <a:lnSpc>
                          <a:spcPct val="100000"/>
                        </a:lnSpc>
                        <a:spcBef>
                          <a:spcPts val="5"/>
                        </a:spcBef>
                      </a:pPr>
                      <a:endParaRPr sz="1500">
                        <a:latin typeface="Times New Roman"/>
                        <a:cs typeface="Times New Roman"/>
                      </a:endParaRPr>
                    </a:p>
                    <a:p>
                      <a:pPr algn="ctr">
                        <a:lnSpc>
                          <a:spcPct val="100000"/>
                        </a:lnSpc>
                      </a:pPr>
                      <a:r>
                        <a:rPr sz="1600" b="1" spc="-5" dirty="0">
                          <a:latin typeface="Times New Roman"/>
                          <a:cs typeface="Times New Roman"/>
                        </a:rPr>
                        <a:t>S.NO</a:t>
                      </a:r>
                      <a:endParaRPr sz="1600">
                        <a:latin typeface="Times New Roman"/>
                        <a:cs typeface="Times New Roman"/>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nSpc>
                          <a:spcPct val="100000"/>
                        </a:lnSpc>
                        <a:spcBef>
                          <a:spcPts val="5"/>
                        </a:spcBef>
                      </a:pPr>
                      <a:endParaRPr sz="1500">
                        <a:latin typeface="Times New Roman"/>
                        <a:cs typeface="Times New Roman"/>
                      </a:endParaRPr>
                    </a:p>
                    <a:p>
                      <a:pPr algn="ctr">
                        <a:lnSpc>
                          <a:spcPct val="100000"/>
                        </a:lnSpc>
                      </a:pPr>
                      <a:r>
                        <a:rPr sz="1600" b="1" spc="-15" dirty="0">
                          <a:latin typeface="Times New Roman"/>
                          <a:cs typeface="Times New Roman"/>
                        </a:rPr>
                        <a:t>ARTICLE</a:t>
                      </a:r>
                      <a:r>
                        <a:rPr sz="1600" b="1" spc="-35" dirty="0">
                          <a:latin typeface="Times New Roman"/>
                          <a:cs typeface="Times New Roman"/>
                        </a:rPr>
                        <a:t> </a:t>
                      </a:r>
                      <a:r>
                        <a:rPr sz="1600" b="1" spc="-5" dirty="0">
                          <a:latin typeface="Times New Roman"/>
                          <a:cs typeface="Times New Roman"/>
                        </a:rPr>
                        <a:t>NAME</a:t>
                      </a:r>
                      <a:endParaRPr sz="1600">
                        <a:latin typeface="Times New Roman"/>
                        <a:cs typeface="Times New Roman"/>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104775" marR="97790" indent="222885">
                        <a:lnSpc>
                          <a:spcPct val="100000"/>
                        </a:lnSpc>
                        <a:spcBef>
                          <a:spcPts val="660"/>
                        </a:spcBef>
                      </a:pPr>
                      <a:r>
                        <a:rPr sz="1600" b="1" spc="-5" dirty="0">
                          <a:latin typeface="Times New Roman"/>
                          <a:cs typeface="Times New Roman"/>
                        </a:rPr>
                        <a:t>YEAR OF </a:t>
                      </a:r>
                      <a:r>
                        <a:rPr sz="1600" b="1" dirty="0">
                          <a:latin typeface="Times New Roman"/>
                          <a:cs typeface="Times New Roman"/>
                        </a:rPr>
                        <a:t> </a:t>
                      </a:r>
                      <a:r>
                        <a:rPr sz="1600" b="1" spc="-5" dirty="0">
                          <a:latin typeface="Times New Roman"/>
                          <a:cs typeface="Times New Roman"/>
                        </a:rPr>
                        <a:t>PUBLIC</a:t>
                      </a:r>
                      <a:r>
                        <a:rPr sz="1600" b="1" spc="-105" dirty="0">
                          <a:latin typeface="Times New Roman"/>
                          <a:cs typeface="Times New Roman"/>
                        </a:rPr>
                        <a:t>A</a:t>
                      </a:r>
                      <a:r>
                        <a:rPr sz="1600" b="1" spc="-5" dirty="0">
                          <a:latin typeface="Times New Roman"/>
                          <a:cs typeface="Times New Roman"/>
                        </a:rPr>
                        <a:t>TION</a:t>
                      </a:r>
                      <a:endParaRPr sz="1600">
                        <a:latin typeface="Times New Roman"/>
                        <a:cs typeface="Times New Roman"/>
                      </a:endParaRP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511809" marR="116205" indent="-390525">
                        <a:lnSpc>
                          <a:spcPct val="100000"/>
                        </a:lnSpc>
                        <a:spcBef>
                          <a:spcPts val="660"/>
                        </a:spcBef>
                      </a:pPr>
                      <a:r>
                        <a:rPr sz="1600" b="1" spc="-5" dirty="0">
                          <a:latin typeface="Times New Roman"/>
                          <a:cs typeface="Times New Roman"/>
                        </a:rPr>
                        <a:t>PUBLISHED  BY</a:t>
                      </a:r>
                      <a:endParaRPr sz="1600">
                        <a:latin typeface="Times New Roman"/>
                        <a:cs typeface="Times New Roman"/>
                      </a:endParaRP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0"/>
                  </a:ext>
                </a:extLst>
              </a:tr>
              <a:tr h="710892">
                <a:tc>
                  <a:txBody>
                    <a:bodyPr/>
                    <a:lstStyle/>
                    <a:p>
                      <a:pPr>
                        <a:lnSpc>
                          <a:spcPct val="100000"/>
                        </a:lnSpc>
                        <a:spcBef>
                          <a:spcPts val="5"/>
                        </a:spcBef>
                      </a:pPr>
                      <a:endParaRPr sz="1500" dirty="0">
                        <a:latin typeface="Times New Roman"/>
                        <a:cs typeface="Times New Roman"/>
                      </a:endParaRPr>
                    </a:p>
                    <a:p>
                      <a:pPr algn="ctr">
                        <a:lnSpc>
                          <a:spcPct val="100000"/>
                        </a:lnSpc>
                      </a:pPr>
                      <a:r>
                        <a:rPr lang="en-US" sz="1600" dirty="0">
                          <a:latin typeface="Arial MT"/>
                          <a:cs typeface="Arial MT"/>
                        </a:rPr>
                        <a:t>11</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marR="112395">
                        <a:lnSpc>
                          <a:spcPct val="100000"/>
                        </a:lnSpc>
                        <a:spcBef>
                          <a:spcPts val="660"/>
                        </a:spcBef>
                      </a:pPr>
                      <a:r>
                        <a:rPr lang="en-US" sz="1600" spc="-5" dirty="0">
                          <a:latin typeface="Arial MT"/>
                          <a:cs typeface="Arial MT"/>
                        </a:rPr>
                        <a:t>Prediction of heart disease using neural network</a:t>
                      </a:r>
                      <a:endParaRPr sz="1600" dirty="0">
                        <a:latin typeface="Arial MT"/>
                        <a:cs typeface="Arial MT"/>
                      </a:endParaRP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nSpc>
                          <a:spcPct val="100000"/>
                        </a:lnSpc>
                        <a:spcBef>
                          <a:spcPts val="5"/>
                        </a:spcBef>
                      </a:pPr>
                      <a:endParaRPr sz="1500" dirty="0">
                        <a:latin typeface="Times New Roman"/>
                        <a:cs typeface="Times New Roman"/>
                      </a:endParaRPr>
                    </a:p>
                    <a:p>
                      <a:pPr algn="ctr">
                        <a:lnSpc>
                          <a:spcPct val="100000"/>
                        </a:lnSpc>
                      </a:pPr>
                      <a:r>
                        <a:rPr sz="1600" spc="-5" dirty="0">
                          <a:latin typeface="Arial MT"/>
                          <a:cs typeface="Arial MT"/>
                        </a:rPr>
                        <a:t>2022</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nSpc>
                          <a:spcPct val="100000"/>
                        </a:lnSpc>
                        <a:spcBef>
                          <a:spcPts val="5"/>
                        </a:spcBef>
                      </a:pPr>
                      <a:endParaRPr sz="1500" dirty="0">
                        <a:latin typeface="Times New Roman"/>
                        <a:cs typeface="Times New Roman"/>
                      </a:endParaRPr>
                    </a:p>
                    <a:p>
                      <a:pPr algn="ctr">
                        <a:lnSpc>
                          <a:spcPct val="100000"/>
                        </a:lnSpc>
                      </a:pPr>
                      <a:r>
                        <a:rPr lang="en-IN" sz="1600" spc="-5" dirty="0">
                          <a:latin typeface="Arial MT"/>
                          <a:cs typeface="Arial MT"/>
                        </a:rPr>
                        <a:t>RESEARCH GATE</a:t>
                      </a:r>
                    </a:p>
                    <a:p>
                      <a:pPr algn="ctr">
                        <a:lnSpc>
                          <a:spcPct val="100000"/>
                        </a:lnSpc>
                      </a:pP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1"/>
                  </a:ext>
                </a:extLst>
              </a:tr>
              <a:tr h="710892">
                <a:tc>
                  <a:txBody>
                    <a:bodyPr/>
                    <a:lstStyle/>
                    <a:p>
                      <a:pPr>
                        <a:lnSpc>
                          <a:spcPct val="100000"/>
                        </a:lnSpc>
                        <a:spcBef>
                          <a:spcPts val="5"/>
                        </a:spcBef>
                      </a:pPr>
                      <a:endParaRPr sz="1500" dirty="0">
                        <a:latin typeface="Times New Roman"/>
                        <a:cs typeface="Times New Roman"/>
                      </a:endParaRPr>
                    </a:p>
                    <a:p>
                      <a:pPr algn="ctr">
                        <a:lnSpc>
                          <a:spcPct val="100000"/>
                        </a:lnSpc>
                      </a:pPr>
                      <a:r>
                        <a:rPr lang="en-US" sz="1600" dirty="0">
                          <a:latin typeface="Arial MT"/>
                          <a:cs typeface="Arial MT"/>
                        </a:rPr>
                        <a:t>12</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marR="278765">
                        <a:lnSpc>
                          <a:spcPct val="100000"/>
                        </a:lnSpc>
                        <a:spcBef>
                          <a:spcPts val="660"/>
                        </a:spcBef>
                      </a:pPr>
                      <a:r>
                        <a:rPr lang="en-US" sz="1600" spc="-20" dirty="0">
                          <a:latin typeface="Arial MT"/>
                          <a:cs typeface="Arial MT"/>
                        </a:rPr>
                        <a:t>Heart Disease Prediction using Machine Learning Techniques</a:t>
                      </a:r>
                      <a:endParaRPr sz="1600" dirty="0">
                        <a:latin typeface="Arial MT"/>
                        <a:cs typeface="Arial MT"/>
                      </a:endParaRP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nSpc>
                          <a:spcPct val="100000"/>
                        </a:lnSpc>
                        <a:spcBef>
                          <a:spcPts val="5"/>
                        </a:spcBef>
                      </a:pPr>
                      <a:endParaRPr sz="1500" dirty="0">
                        <a:latin typeface="Times New Roman"/>
                        <a:cs typeface="Times New Roman"/>
                      </a:endParaRPr>
                    </a:p>
                    <a:p>
                      <a:pPr algn="ctr">
                        <a:lnSpc>
                          <a:spcPct val="100000"/>
                        </a:lnSpc>
                      </a:pPr>
                      <a:r>
                        <a:rPr sz="1600" spc="-5" dirty="0">
                          <a:latin typeface="Arial MT"/>
                          <a:cs typeface="Arial MT"/>
                        </a:rPr>
                        <a:t>20</a:t>
                      </a:r>
                      <a:r>
                        <a:rPr lang="en-US" sz="1600" spc="-5" dirty="0">
                          <a:latin typeface="Arial MT"/>
                          <a:cs typeface="Arial MT"/>
                        </a:rPr>
                        <a:t>20</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417830" marR="227965" indent="-182880">
                        <a:lnSpc>
                          <a:spcPct val="100000"/>
                        </a:lnSpc>
                        <a:spcBef>
                          <a:spcPts val="660"/>
                        </a:spcBef>
                      </a:pPr>
                      <a:r>
                        <a:rPr lang="en-US" sz="1600" spc="-5" dirty="0">
                          <a:latin typeface="Arial MT"/>
                          <a:cs typeface="Arial MT"/>
                        </a:rPr>
                        <a:t>SPRINGER</a:t>
                      </a:r>
                      <a:endParaRPr sz="1600" dirty="0">
                        <a:latin typeface="Arial MT"/>
                        <a:cs typeface="Arial MT"/>
                      </a:endParaRP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2"/>
                  </a:ext>
                </a:extLst>
              </a:tr>
              <a:tr h="710892">
                <a:tc>
                  <a:txBody>
                    <a:bodyPr/>
                    <a:lstStyle/>
                    <a:p>
                      <a:pPr>
                        <a:lnSpc>
                          <a:spcPct val="100000"/>
                        </a:lnSpc>
                        <a:spcBef>
                          <a:spcPts val="5"/>
                        </a:spcBef>
                      </a:pPr>
                      <a:endParaRPr sz="1500" dirty="0">
                        <a:latin typeface="Times New Roman"/>
                        <a:cs typeface="Times New Roman"/>
                      </a:endParaRPr>
                    </a:p>
                    <a:p>
                      <a:pPr algn="ctr">
                        <a:lnSpc>
                          <a:spcPct val="100000"/>
                        </a:lnSpc>
                      </a:pPr>
                      <a:r>
                        <a:rPr lang="en-US" sz="1600" dirty="0">
                          <a:latin typeface="Arial MT"/>
                          <a:cs typeface="Arial MT"/>
                        </a:rPr>
                        <a:t>13</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marR="349250">
                        <a:lnSpc>
                          <a:spcPct val="100000"/>
                        </a:lnSpc>
                        <a:spcBef>
                          <a:spcPts val="660"/>
                        </a:spcBef>
                      </a:pPr>
                      <a:r>
                        <a:rPr lang="en-US" sz="1600" spc="-5" dirty="0">
                          <a:latin typeface="Arial MT"/>
                          <a:cs typeface="Arial MT"/>
                        </a:rPr>
                        <a:t>Predictive Data Mining for Medical</a:t>
                      </a:r>
                    </a:p>
                    <a:p>
                      <a:pPr marL="85725" marR="349250">
                        <a:lnSpc>
                          <a:spcPct val="100000"/>
                        </a:lnSpc>
                        <a:spcBef>
                          <a:spcPts val="660"/>
                        </a:spcBef>
                      </a:pPr>
                      <a:r>
                        <a:rPr lang="en-US" sz="1600" spc="-5" dirty="0">
                          <a:latin typeface="Arial MT"/>
                          <a:cs typeface="Arial MT"/>
                        </a:rPr>
                        <a:t>Diagnosis: An Overview of Heart</a:t>
                      </a:r>
                    </a:p>
                    <a:p>
                      <a:pPr marL="85725" marR="349250">
                        <a:lnSpc>
                          <a:spcPct val="100000"/>
                        </a:lnSpc>
                        <a:spcBef>
                          <a:spcPts val="660"/>
                        </a:spcBef>
                      </a:pPr>
                      <a:r>
                        <a:rPr lang="en-US" sz="1600" spc="-5" dirty="0">
                          <a:latin typeface="Arial MT"/>
                          <a:cs typeface="Arial MT"/>
                        </a:rPr>
                        <a:t>Disease Prediction</a:t>
                      </a: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nSpc>
                          <a:spcPct val="100000"/>
                        </a:lnSpc>
                        <a:spcBef>
                          <a:spcPts val="5"/>
                        </a:spcBef>
                      </a:pPr>
                      <a:endParaRPr sz="1500" dirty="0">
                        <a:latin typeface="Times New Roman"/>
                        <a:cs typeface="Times New Roman"/>
                      </a:endParaRPr>
                    </a:p>
                    <a:p>
                      <a:pPr algn="ctr">
                        <a:lnSpc>
                          <a:spcPct val="100000"/>
                        </a:lnSpc>
                      </a:pPr>
                      <a:r>
                        <a:rPr sz="1600" spc="-5" dirty="0">
                          <a:latin typeface="Arial MT"/>
                          <a:cs typeface="Arial MT"/>
                        </a:rPr>
                        <a:t>202</a:t>
                      </a:r>
                      <a:r>
                        <a:rPr lang="en-US" sz="1600" spc="-5" dirty="0">
                          <a:latin typeface="Arial MT"/>
                          <a:cs typeface="Arial MT"/>
                        </a:rPr>
                        <a:t>1</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353695" marR="303530" indent="-45085">
                        <a:lnSpc>
                          <a:spcPct val="100000"/>
                        </a:lnSpc>
                        <a:spcBef>
                          <a:spcPts val="660"/>
                        </a:spcBef>
                      </a:pPr>
                      <a:r>
                        <a:rPr lang="en-US" sz="1600" spc="-5" dirty="0">
                          <a:latin typeface="Arial MT"/>
                          <a:cs typeface="Arial MT"/>
                        </a:rPr>
                        <a:t>ACADEMIA</a:t>
                      </a:r>
                      <a:endParaRPr sz="1600" dirty="0">
                        <a:latin typeface="Arial MT"/>
                        <a:cs typeface="Arial MT"/>
                      </a:endParaRP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3"/>
                  </a:ext>
                </a:extLst>
              </a:tr>
              <a:tr h="710892">
                <a:tc>
                  <a:txBody>
                    <a:bodyPr/>
                    <a:lstStyle/>
                    <a:p>
                      <a:pPr>
                        <a:lnSpc>
                          <a:spcPct val="100000"/>
                        </a:lnSpc>
                        <a:spcBef>
                          <a:spcPts val="5"/>
                        </a:spcBef>
                      </a:pPr>
                      <a:endParaRPr sz="1500" dirty="0">
                        <a:latin typeface="Times New Roman"/>
                        <a:cs typeface="Times New Roman"/>
                      </a:endParaRPr>
                    </a:p>
                    <a:p>
                      <a:pPr algn="ctr">
                        <a:lnSpc>
                          <a:spcPct val="100000"/>
                        </a:lnSpc>
                      </a:pPr>
                      <a:r>
                        <a:rPr lang="en-US" sz="1600" dirty="0">
                          <a:latin typeface="Arial MT"/>
                          <a:cs typeface="Arial MT"/>
                        </a:rPr>
                        <a:t>14</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marR="147955">
                        <a:lnSpc>
                          <a:spcPct val="100000"/>
                        </a:lnSpc>
                        <a:spcBef>
                          <a:spcPts val="660"/>
                        </a:spcBef>
                      </a:pPr>
                      <a:r>
                        <a:rPr lang="en-US" sz="1600" spc="-10" dirty="0">
                          <a:latin typeface="Arial MT"/>
                          <a:cs typeface="Arial MT"/>
                        </a:rPr>
                        <a:t>Machine learning‑based </a:t>
                      </a:r>
                      <a:r>
                        <a:rPr lang="en-US" sz="1600" spc="-10" dirty="0" err="1">
                          <a:latin typeface="Arial MT"/>
                          <a:cs typeface="Arial MT"/>
                        </a:rPr>
                        <a:t>identifcation</a:t>
                      </a:r>
                      <a:endParaRPr lang="en-US" sz="1600" spc="-10" dirty="0">
                        <a:latin typeface="Arial MT"/>
                        <a:cs typeface="Arial MT"/>
                      </a:endParaRPr>
                    </a:p>
                    <a:p>
                      <a:pPr marL="85725" marR="147955">
                        <a:lnSpc>
                          <a:spcPct val="100000"/>
                        </a:lnSpc>
                        <a:spcBef>
                          <a:spcPts val="660"/>
                        </a:spcBef>
                      </a:pPr>
                      <a:r>
                        <a:rPr lang="en-US" sz="1600" spc="-10" dirty="0">
                          <a:latin typeface="Arial MT"/>
                          <a:cs typeface="Arial MT"/>
                        </a:rPr>
                        <a:t>of patients with a cardiovascular defect</a:t>
                      </a:r>
                      <a:endParaRPr sz="1600" dirty="0">
                        <a:latin typeface="Arial MT"/>
                        <a:cs typeface="Arial MT"/>
                      </a:endParaRP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nSpc>
                          <a:spcPct val="100000"/>
                        </a:lnSpc>
                        <a:spcBef>
                          <a:spcPts val="5"/>
                        </a:spcBef>
                      </a:pPr>
                      <a:endParaRPr sz="1500" dirty="0">
                        <a:latin typeface="Times New Roman"/>
                        <a:cs typeface="Times New Roman"/>
                      </a:endParaRPr>
                    </a:p>
                    <a:p>
                      <a:pPr algn="ctr">
                        <a:lnSpc>
                          <a:spcPct val="100000"/>
                        </a:lnSpc>
                      </a:pPr>
                      <a:r>
                        <a:rPr sz="1600" spc="-5" dirty="0">
                          <a:latin typeface="Arial MT"/>
                          <a:cs typeface="Arial MT"/>
                        </a:rPr>
                        <a:t>202</a:t>
                      </a:r>
                      <a:r>
                        <a:rPr lang="en-US" sz="1600" spc="-5" dirty="0">
                          <a:latin typeface="Arial MT"/>
                          <a:cs typeface="Arial MT"/>
                        </a:rPr>
                        <a:t>1</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nSpc>
                          <a:spcPct val="100000"/>
                        </a:lnSpc>
                        <a:spcBef>
                          <a:spcPts val="5"/>
                        </a:spcBef>
                      </a:pPr>
                      <a:endParaRPr sz="1500" dirty="0">
                        <a:latin typeface="Times New Roman"/>
                        <a:cs typeface="Times New Roman"/>
                      </a:endParaRPr>
                    </a:p>
                    <a:p>
                      <a:pPr algn="ctr">
                        <a:lnSpc>
                          <a:spcPct val="100000"/>
                        </a:lnSpc>
                      </a:pPr>
                      <a:r>
                        <a:rPr lang="en-US" sz="1600" spc="-5" dirty="0">
                          <a:latin typeface="Arial MT"/>
                          <a:cs typeface="Arial MT"/>
                        </a:rPr>
                        <a:t>SPRINGER OPEN</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4"/>
                  </a:ext>
                </a:extLst>
              </a:tr>
              <a:tr h="710892">
                <a:tc>
                  <a:txBody>
                    <a:bodyPr/>
                    <a:lstStyle/>
                    <a:p>
                      <a:pPr>
                        <a:lnSpc>
                          <a:spcPct val="100000"/>
                        </a:lnSpc>
                        <a:spcBef>
                          <a:spcPts val="5"/>
                        </a:spcBef>
                      </a:pPr>
                      <a:endParaRPr sz="1500" dirty="0">
                        <a:latin typeface="Times New Roman"/>
                        <a:cs typeface="Times New Roman"/>
                      </a:endParaRPr>
                    </a:p>
                    <a:p>
                      <a:pPr algn="ctr">
                        <a:lnSpc>
                          <a:spcPct val="100000"/>
                        </a:lnSpc>
                      </a:pPr>
                      <a:r>
                        <a:rPr lang="en-US" sz="1600" dirty="0">
                          <a:latin typeface="Arial MT"/>
                          <a:cs typeface="Arial MT"/>
                        </a:rPr>
                        <a:t>15</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725" marR="300355">
                        <a:lnSpc>
                          <a:spcPct val="100000"/>
                        </a:lnSpc>
                        <a:spcBef>
                          <a:spcPts val="660"/>
                        </a:spcBef>
                      </a:pPr>
                      <a:r>
                        <a:rPr lang="en-US" sz="1600" spc="-5" dirty="0">
                          <a:latin typeface="Arial MT"/>
                          <a:cs typeface="Arial MT"/>
                        </a:rPr>
                        <a:t>Heart Disease Prediction Using Machine Learning</a:t>
                      </a:r>
                    </a:p>
                    <a:p>
                      <a:pPr marL="85725" marR="300355">
                        <a:lnSpc>
                          <a:spcPct val="100000"/>
                        </a:lnSpc>
                        <a:spcBef>
                          <a:spcPts val="660"/>
                        </a:spcBef>
                      </a:pPr>
                      <a:r>
                        <a:rPr lang="en-US" sz="1600" spc="-5" dirty="0">
                          <a:latin typeface="Arial MT"/>
                          <a:cs typeface="Arial MT"/>
                        </a:rPr>
                        <a:t>Algorithm</a:t>
                      </a:r>
                      <a:endParaRPr sz="1600" dirty="0">
                        <a:latin typeface="Arial MT"/>
                        <a:cs typeface="Arial MT"/>
                      </a:endParaRPr>
                    </a:p>
                  </a:txBody>
                  <a:tcPr marL="0" marR="0" marT="97756"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nSpc>
                          <a:spcPct val="100000"/>
                        </a:lnSpc>
                        <a:spcBef>
                          <a:spcPts val="5"/>
                        </a:spcBef>
                      </a:pPr>
                      <a:endParaRPr sz="1500" dirty="0">
                        <a:latin typeface="Times New Roman"/>
                        <a:cs typeface="Times New Roman"/>
                      </a:endParaRPr>
                    </a:p>
                    <a:p>
                      <a:pPr algn="ctr">
                        <a:lnSpc>
                          <a:spcPct val="100000"/>
                        </a:lnSpc>
                      </a:pPr>
                      <a:r>
                        <a:rPr sz="1600" spc="-5" dirty="0">
                          <a:latin typeface="Arial MT"/>
                          <a:cs typeface="Arial MT"/>
                        </a:rPr>
                        <a:t>202</a:t>
                      </a:r>
                      <a:r>
                        <a:rPr lang="en-US" sz="1600" spc="-5" dirty="0">
                          <a:latin typeface="Arial MT"/>
                          <a:cs typeface="Arial MT"/>
                        </a:rPr>
                        <a:t>0</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a:lnSpc>
                          <a:spcPct val="100000"/>
                        </a:lnSpc>
                        <a:spcBef>
                          <a:spcPts val="5"/>
                        </a:spcBef>
                      </a:pPr>
                      <a:endParaRPr sz="1500" dirty="0">
                        <a:latin typeface="Times New Roman"/>
                        <a:cs typeface="Times New Roman"/>
                      </a:endParaRPr>
                    </a:p>
                    <a:p>
                      <a:pPr algn="ctr">
                        <a:lnSpc>
                          <a:spcPct val="100000"/>
                        </a:lnSpc>
                      </a:pPr>
                      <a:r>
                        <a:rPr lang="en-US" sz="1600" spc="-5" dirty="0">
                          <a:latin typeface="Arial MT"/>
                          <a:cs typeface="Arial MT"/>
                        </a:rPr>
                        <a:t>ICE3</a:t>
                      </a:r>
                      <a:endParaRPr sz="1600" dirty="0">
                        <a:latin typeface="Arial MT"/>
                        <a:cs typeface="Arial MT"/>
                      </a:endParaRPr>
                    </a:p>
                  </a:txBody>
                  <a:tcPr marL="0" marR="0" marT="741"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73058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618F6A"/>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2" name="Rectangle: Rounded Corners 1">
            <a:extLst>
              <a:ext uri="{FF2B5EF4-FFF2-40B4-BE49-F238E27FC236}">
                <a16:creationId xmlns:a16="http://schemas.microsoft.com/office/drawing/2014/main" id="{F9EDDEAA-4230-4FE7-BA65-FC24734F5C54}"/>
              </a:ext>
            </a:extLst>
          </p:cNvPr>
          <p:cNvSpPr/>
          <p:nvPr/>
        </p:nvSpPr>
        <p:spPr>
          <a:xfrm>
            <a:off x="306265" y="259373"/>
            <a:ext cx="11579470" cy="6339253"/>
          </a:xfrm>
          <a:prstGeom prst="roundRect">
            <a:avLst/>
          </a:prstGeom>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9" name="object 2">
            <a:extLst>
              <a:ext uri="{FF2B5EF4-FFF2-40B4-BE49-F238E27FC236}">
                <a16:creationId xmlns:a16="http://schemas.microsoft.com/office/drawing/2014/main" id="{4291D47E-A58A-4368-BD94-AA89454ED72A}"/>
              </a:ext>
            </a:extLst>
          </p:cNvPr>
          <p:cNvSpPr txBox="1">
            <a:spLocks/>
          </p:cNvSpPr>
          <p:nvPr/>
        </p:nvSpPr>
        <p:spPr>
          <a:xfrm>
            <a:off x="4129370" y="1728238"/>
            <a:ext cx="2798445" cy="436880"/>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IN" sz="2700" spc="-95" dirty="0">
                <a:solidFill>
                  <a:srgbClr val="AE7A51"/>
                </a:solidFill>
                <a:latin typeface="Arial"/>
                <a:cs typeface="Arial"/>
              </a:rPr>
              <a:t>Research</a:t>
            </a:r>
            <a:r>
              <a:rPr lang="en-IN" sz="2700" spc="-50" dirty="0">
                <a:solidFill>
                  <a:srgbClr val="AE7A51"/>
                </a:solidFill>
                <a:latin typeface="Arial"/>
                <a:cs typeface="Arial"/>
              </a:rPr>
              <a:t> </a:t>
            </a:r>
            <a:r>
              <a:rPr lang="en-IN" sz="2700" spc="-40" dirty="0">
                <a:solidFill>
                  <a:srgbClr val="AE7A51"/>
                </a:solidFill>
                <a:latin typeface="Arial"/>
                <a:cs typeface="Arial"/>
              </a:rPr>
              <a:t>Paper</a:t>
            </a:r>
            <a:r>
              <a:rPr lang="en-IN" sz="2700" spc="-45" dirty="0">
                <a:solidFill>
                  <a:srgbClr val="AE7A51"/>
                </a:solidFill>
                <a:latin typeface="Arial"/>
                <a:cs typeface="Arial"/>
              </a:rPr>
              <a:t> </a:t>
            </a:r>
            <a:r>
              <a:rPr lang="en-IN" sz="2700" spc="114" dirty="0">
                <a:solidFill>
                  <a:srgbClr val="AE7A51"/>
                </a:solidFill>
                <a:latin typeface="Arial"/>
                <a:cs typeface="Arial"/>
              </a:rPr>
              <a:t>1</a:t>
            </a:r>
            <a:endParaRPr lang="en-IN" sz="2700" dirty="0">
              <a:latin typeface="Arial"/>
              <a:cs typeface="Arial"/>
            </a:endParaRPr>
          </a:p>
        </p:txBody>
      </p:sp>
      <p:graphicFrame>
        <p:nvGraphicFramePr>
          <p:cNvPr id="10" name="object 3">
            <a:extLst>
              <a:ext uri="{FF2B5EF4-FFF2-40B4-BE49-F238E27FC236}">
                <a16:creationId xmlns:a16="http://schemas.microsoft.com/office/drawing/2014/main" id="{62DDA3F2-36DF-4164-8D9A-AF2EC5C266F6}"/>
              </a:ext>
            </a:extLst>
          </p:cNvPr>
          <p:cNvGraphicFramePr>
            <a:graphicFrameLocks noGrp="1"/>
          </p:cNvGraphicFramePr>
          <p:nvPr>
            <p:extLst>
              <p:ext uri="{D42A27DB-BD31-4B8C-83A1-F6EECF244321}">
                <p14:modId xmlns:p14="http://schemas.microsoft.com/office/powerpoint/2010/main" val="1112405382"/>
              </p:ext>
            </p:extLst>
          </p:nvPr>
        </p:nvGraphicFramePr>
        <p:xfrm>
          <a:off x="1298082" y="2309867"/>
          <a:ext cx="9004164" cy="3898851"/>
        </p:xfrm>
        <a:graphic>
          <a:graphicData uri="http://schemas.openxmlformats.org/drawingml/2006/table">
            <a:tbl>
              <a:tblPr firstRow="1" bandRow="1">
                <a:tableStyleId>{2D5ABB26-0587-4C30-8999-92F81FD0307C}</a:tableStyleId>
              </a:tblPr>
              <a:tblGrid>
                <a:gridCol w="3739034">
                  <a:extLst>
                    <a:ext uri="{9D8B030D-6E8A-4147-A177-3AD203B41FA5}">
                      <a16:colId xmlns:a16="http://schemas.microsoft.com/office/drawing/2014/main" val="20000"/>
                    </a:ext>
                  </a:extLst>
                </a:gridCol>
                <a:gridCol w="5265130">
                  <a:extLst>
                    <a:ext uri="{9D8B030D-6E8A-4147-A177-3AD203B41FA5}">
                      <a16:colId xmlns:a16="http://schemas.microsoft.com/office/drawing/2014/main" val="20001"/>
                    </a:ext>
                  </a:extLst>
                </a:gridCol>
              </a:tblGrid>
              <a:tr h="879853">
                <a:tc>
                  <a:txBody>
                    <a:bodyPr/>
                    <a:lstStyle/>
                    <a:p>
                      <a:pPr marL="138430">
                        <a:lnSpc>
                          <a:spcPct val="100000"/>
                        </a:lnSpc>
                        <a:spcBef>
                          <a:spcPts val="600"/>
                        </a:spcBef>
                      </a:pPr>
                      <a:r>
                        <a:rPr sz="1800" b="1" spc="-10" dirty="0">
                          <a:latin typeface="Times New Roman"/>
                          <a:cs typeface="Times New Roman"/>
                        </a:rPr>
                        <a:t>Title</a:t>
                      </a:r>
                      <a:r>
                        <a:rPr sz="1800" b="1" spc="-30" dirty="0">
                          <a:latin typeface="Times New Roman"/>
                          <a:cs typeface="Times New Roman"/>
                        </a:rPr>
                        <a:t> </a:t>
                      </a:r>
                      <a:r>
                        <a:rPr sz="1800" b="1" dirty="0">
                          <a:latin typeface="Times New Roman"/>
                          <a:cs typeface="Times New Roman"/>
                        </a:rPr>
                        <a:t>of</a:t>
                      </a:r>
                      <a:r>
                        <a:rPr sz="1800" b="1" spc="-25" dirty="0">
                          <a:latin typeface="Times New Roman"/>
                          <a:cs typeface="Times New Roman"/>
                        </a:rPr>
                        <a:t> </a:t>
                      </a:r>
                      <a:r>
                        <a:rPr sz="1800" b="1" dirty="0">
                          <a:latin typeface="Times New Roman"/>
                          <a:cs typeface="Times New Roman"/>
                        </a:rPr>
                        <a:t>the</a:t>
                      </a:r>
                      <a:r>
                        <a:rPr sz="1800" b="1" spc="-20" dirty="0">
                          <a:latin typeface="Times New Roman"/>
                          <a:cs typeface="Times New Roman"/>
                        </a:rPr>
                        <a:t> </a:t>
                      </a:r>
                      <a:r>
                        <a:rPr sz="1800" b="1" spc="-5" dirty="0">
                          <a:latin typeface="Times New Roman"/>
                          <a:cs typeface="Times New Roman"/>
                        </a:rPr>
                        <a:t>paper</a:t>
                      </a:r>
                      <a:endParaRPr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090" marR="374015">
                        <a:lnSpc>
                          <a:spcPct val="100000"/>
                        </a:lnSpc>
                        <a:spcBef>
                          <a:spcPts val="600"/>
                        </a:spcBef>
                      </a:pPr>
                      <a:r>
                        <a:rPr lang="en-US" sz="1800" dirty="0">
                          <a:latin typeface="Times New Roman"/>
                          <a:cs typeface="Times New Roman"/>
                        </a:rPr>
                        <a:t>Heart Disease prediction using machine learning techniques</a:t>
                      </a:r>
                      <a:endParaRPr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0"/>
                  </a:ext>
                </a:extLst>
              </a:tr>
              <a:tr h="553881">
                <a:tc>
                  <a:txBody>
                    <a:bodyPr/>
                    <a:lstStyle/>
                    <a:p>
                      <a:pPr marL="142875">
                        <a:lnSpc>
                          <a:spcPct val="100000"/>
                        </a:lnSpc>
                        <a:spcBef>
                          <a:spcPts val="600"/>
                        </a:spcBef>
                      </a:pPr>
                      <a:r>
                        <a:rPr sz="1800" b="1" dirty="0">
                          <a:latin typeface="Times New Roman"/>
                          <a:cs typeface="Times New Roman"/>
                        </a:rPr>
                        <a:t>Journal</a:t>
                      </a:r>
                      <a:r>
                        <a:rPr sz="1800" b="1" spc="-45" dirty="0">
                          <a:latin typeface="Times New Roman"/>
                          <a:cs typeface="Times New Roman"/>
                        </a:rPr>
                        <a:t> </a:t>
                      </a:r>
                      <a:r>
                        <a:rPr sz="1800" b="1" spc="-5" dirty="0">
                          <a:latin typeface="Times New Roman"/>
                          <a:cs typeface="Times New Roman"/>
                        </a:rPr>
                        <a:t>name</a:t>
                      </a:r>
                      <a:endParaRPr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090">
                        <a:lnSpc>
                          <a:spcPct val="100000"/>
                        </a:lnSpc>
                        <a:spcBef>
                          <a:spcPts val="600"/>
                        </a:spcBef>
                      </a:pPr>
                      <a:r>
                        <a:rPr lang="en-US" sz="1800" spc="-5" dirty="0">
                          <a:latin typeface="Times New Roman"/>
                          <a:cs typeface="Times New Roman"/>
                        </a:rPr>
                        <a:t>Springer Nature</a:t>
                      </a:r>
                      <a:endParaRPr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1"/>
                  </a:ext>
                </a:extLst>
              </a:tr>
              <a:tr h="595349">
                <a:tc>
                  <a:txBody>
                    <a:bodyPr/>
                    <a:lstStyle/>
                    <a:p>
                      <a:pPr marL="142875">
                        <a:lnSpc>
                          <a:spcPct val="100000"/>
                        </a:lnSpc>
                        <a:spcBef>
                          <a:spcPts val="600"/>
                        </a:spcBef>
                      </a:pPr>
                      <a:r>
                        <a:rPr sz="1800" b="1" spc="-5" dirty="0">
                          <a:latin typeface="Times New Roman"/>
                          <a:cs typeface="Times New Roman"/>
                        </a:rPr>
                        <a:t>Month</a:t>
                      </a:r>
                      <a:r>
                        <a:rPr sz="1800" b="1" spc="-25" dirty="0">
                          <a:latin typeface="Times New Roman"/>
                          <a:cs typeface="Times New Roman"/>
                        </a:rPr>
                        <a:t> </a:t>
                      </a:r>
                      <a:r>
                        <a:rPr sz="1800" b="1" dirty="0">
                          <a:latin typeface="Times New Roman"/>
                          <a:cs typeface="Times New Roman"/>
                        </a:rPr>
                        <a:t>&amp;</a:t>
                      </a:r>
                      <a:r>
                        <a:rPr sz="1800" b="1" spc="-85" dirty="0">
                          <a:latin typeface="Times New Roman"/>
                          <a:cs typeface="Times New Roman"/>
                        </a:rPr>
                        <a:t> </a:t>
                      </a:r>
                      <a:r>
                        <a:rPr sz="1800" b="1" spc="-55" dirty="0">
                          <a:latin typeface="Times New Roman"/>
                          <a:cs typeface="Times New Roman"/>
                        </a:rPr>
                        <a:t>Year</a:t>
                      </a:r>
                      <a:r>
                        <a:rPr sz="1800" b="1" spc="-50" dirty="0">
                          <a:latin typeface="Times New Roman"/>
                          <a:cs typeface="Times New Roman"/>
                        </a:rPr>
                        <a:t> </a:t>
                      </a:r>
                      <a:r>
                        <a:rPr sz="1800" b="1" dirty="0">
                          <a:latin typeface="Times New Roman"/>
                          <a:cs typeface="Times New Roman"/>
                        </a:rPr>
                        <a:t>of</a:t>
                      </a:r>
                      <a:r>
                        <a:rPr sz="1800" b="1" spc="-15" dirty="0">
                          <a:latin typeface="Times New Roman"/>
                          <a:cs typeface="Times New Roman"/>
                        </a:rPr>
                        <a:t> </a:t>
                      </a:r>
                      <a:r>
                        <a:rPr sz="1800" b="1" spc="-5" dirty="0">
                          <a:latin typeface="Times New Roman"/>
                          <a:cs typeface="Times New Roman"/>
                        </a:rPr>
                        <a:t>publication</a:t>
                      </a:r>
                      <a:endParaRPr sz="180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090">
                        <a:lnSpc>
                          <a:spcPct val="100000"/>
                        </a:lnSpc>
                        <a:spcBef>
                          <a:spcPts val="600"/>
                        </a:spcBef>
                      </a:pPr>
                      <a:r>
                        <a:rPr lang="en-US" sz="1800" dirty="0">
                          <a:latin typeface="Times New Roman"/>
                          <a:cs typeface="Times New Roman"/>
                        </a:rPr>
                        <a:t>Oct 2020</a:t>
                      </a:r>
                      <a:endParaRPr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2"/>
                  </a:ext>
                </a:extLst>
              </a:tr>
              <a:tr h="1869768">
                <a:tc>
                  <a:txBody>
                    <a:bodyPr/>
                    <a:lstStyle/>
                    <a:p>
                      <a:pPr marL="142875">
                        <a:lnSpc>
                          <a:spcPct val="100000"/>
                        </a:lnSpc>
                        <a:spcBef>
                          <a:spcPts val="600"/>
                        </a:spcBef>
                      </a:pPr>
                      <a:r>
                        <a:rPr sz="1800" b="1" spc="-5" dirty="0">
                          <a:latin typeface="Times New Roman"/>
                          <a:cs typeface="Times New Roman"/>
                        </a:rPr>
                        <a:t>Dataset</a:t>
                      </a:r>
                      <a:endParaRPr sz="180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85090" marR="81280" algn="just">
                        <a:lnSpc>
                          <a:spcPct val="100000"/>
                        </a:lnSpc>
                        <a:spcBef>
                          <a:spcPts val="600"/>
                        </a:spcBef>
                      </a:pPr>
                      <a:r>
                        <a:rPr lang="en-US" sz="1800" spc="-5" dirty="0">
                          <a:solidFill>
                            <a:srgbClr val="202122"/>
                          </a:solidFill>
                          <a:latin typeface="Times New Roman"/>
                          <a:cs typeface="Times New Roman"/>
                        </a:rPr>
                        <a:t>Dataset from UCI Machine learning repository. It comprises a real dataset of 300 examples of data with 14 various attributes (13 predictors; 1 class) like blood pressure, type of chest pain, electrocardiogram result, etc. </a:t>
                      </a:r>
                      <a:endParaRPr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33906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618F6A"/>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
        <p:nvSpPr>
          <p:cNvPr id="2" name="Rectangle: Rounded Corners 1">
            <a:extLst>
              <a:ext uri="{FF2B5EF4-FFF2-40B4-BE49-F238E27FC236}">
                <a16:creationId xmlns:a16="http://schemas.microsoft.com/office/drawing/2014/main" id="{F9EDDEAA-4230-4FE7-BA65-FC24734F5C54}"/>
              </a:ext>
            </a:extLst>
          </p:cNvPr>
          <p:cNvSpPr/>
          <p:nvPr/>
        </p:nvSpPr>
        <p:spPr>
          <a:xfrm>
            <a:off x="306265" y="259373"/>
            <a:ext cx="11579470" cy="6339253"/>
          </a:xfrm>
          <a:prstGeom prst="roundRect">
            <a:avLst/>
          </a:prstGeom>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9" name="object 2">
            <a:extLst>
              <a:ext uri="{FF2B5EF4-FFF2-40B4-BE49-F238E27FC236}">
                <a16:creationId xmlns:a16="http://schemas.microsoft.com/office/drawing/2014/main" id="{2A8BD3CE-34C0-4AFC-B6A3-833538EA4472}"/>
              </a:ext>
            </a:extLst>
          </p:cNvPr>
          <p:cNvSpPr txBox="1">
            <a:spLocks/>
          </p:cNvSpPr>
          <p:nvPr/>
        </p:nvSpPr>
        <p:spPr>
          <a:xfrm>
            <a:off x="3608889" y="585856"/>
            <a:ext cx="3976370" cy="360680"/>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0"/>
              </a:spcBef>
            </a:pPr>
            <a:r>
              <a:rPr lang="en-IN" sz="2200" spc="-75" dirty="0">
                <a:solidFill>
                  <a:srgbClr val="AE7A51"/>
                </a:solidFill>
                <a:latin typeface="Arial"/>
                <a:cs typeface="Arial"/>
              </a:rPr>
              <a:t>Research</a:t>
            </a:r>
            <a:r>
              <a:rPr lang="en-IN" sz="2200" spc="-30" dirty="0">
                <a:solidFill>
                  <a:srgbClr val="AE7A51"/>
                </a:solidFill>
                <a:latin typeface="Arial"/>
                <a:cs typeface="Arial"/>
              </a:rPr>
              <a:t> </a:t>
            </a:r>
            <a:r>
              <a:rPr lang="en-IN" sz="2200" spc="-35" dirty="0">
                <a:solidFill>
                  <a:srgbClr val="AE7A51"/>
                </a:solidFill>
                <a:latin typeface="Arial"/>
                <a:cs typeface="Arial"/>
              </a:rPr>
              <a:t>Paper</a:t>
            </a:r>
            <a:r>
              <a:rPr lang="en-IN" sz="2200" spc="-30" dirty="0">
                <a:solidFill>
                  <a:srgbClr val="AE7A51"/>
                </a:solidFill>
                <a:latin typeface="Arial"/>
                <a:cs typeface="Arial"/>
              </a:rPr>
              <a:t> </a:t>
            </a:r>
            <a:r>
              <a:rPr lang="en-IN" sz="2200" spc="95" dirty="0">
                <a:solidFill>
                  <a:srgbClr val="AE7A51"/>
                </a:solidFill>
                <a:latin typeface="Arial"/>
                <a:cs typeface="Arial"/>
              </a:rPr>
              <a:t>1</a:t>
            </a:r>
            <a:r>
              <a:rPr lang="en-IN" sz="2200" spc="-30" dirty="0">
                <a:solidFill>
                  <a:srgbClr val="AE7A51"/>
                </a:solidFill>
                <a:latin typeface="Arial"/>
                <a:cs typeface="Arial"/>
              </a:rPr>
              <a:t> </a:t>
            </a:r>
            <a:r>
              <a:rPr lang="en-IN" sz="2200" spc="-40" dirty="0">
                <a:solidFill>
                  <a:srgbClr val="AE7A51"/>
                </a:solidFill>
                <a:latin typeface="Arial"/>
                <a:cs typeface="Arial"/>
              </a:rPr>
              <a:t>(continued..)</a:t>
            </a:r>
            <a:endParaRPr lang="en-IN" sz="2200" dirty="0">
              <a:latin typeface="Arial"/>
              <a:cs typeface="Arial"/>
            </a:endParaRPr>
          </a:p>
        </p:txBody>
      </p:sp>
      <p:graphicFrame>
        <p:nvGraphicFramePr>
          <p:cNvPr id="10" name="object 3">
            <a:extLst>
              <a:ext uri="{FF2B5EF4-FFF2-40B4-BE49-F238E27FC236}">
                <a16:creationId xmlns:a16="http://schemas.microsoft.com/office/drawing/2014/main" id="{EB79A4D4-EF7D-4236-B6F9-3073E3990AF0}"/>
              </a:ext>
            </a:extLst>
          </p:cNvPr>
          <p:cNvGraphicFramePr>
            <a:graphicFrameLocks noGrp="1"/>
          </p:cNvGraphicFramePr>
          <p:nvPr>
            <p:extLst>
              <p:ext uri="{D42A27DB-BD31-4B8C-83A1-F6EECF244321}">
                <p14:modId xmlns:p14="http://schemas.microsoft.com/office/powerpoint/2010/main" val="1510367995"/>
              </p:ext>
            </p:extLst>
          </p:nvPr>
        </p:nvGraphicFramePr>
        <p:xfrm>
          <a:off x="1363858" y="1138423"/>
          <a:ext cx="8744345" cy="4666721"/>
        </p:xfrm>
        <a:graphic>
          <a:graphicData uri="http://schemas.openxmlformats.org/drawingml/2006/table">
            <a:tbl>
              <a:tblPr firstRow="1" bandRow="1">
                <a:tableStyleId>{2D5ABB26-0587-4C30-8999-92F81FD0307C}</a:tableStyleId>
              </a:tblPr>
              <a:tblGrid>
                <a:gridCol w="2332176">
                  <a:extLst>
                    <a:ext uri="{9D8B030D-6E8A-4147-A177-3AD203B41FA5}">
                      <a16:colId xmlns:a16="http://schemas.microsoft.com/office/drawing/2014/main" val="20000"/>
                    </a:ext>
                  </a:extLst>
                </a:gridCol>
                <a:gridCol w="6412169">
                  <a:extLst>
                    <a:ext uri="{9D8B030D-6E8A-4147-A177-3AD203B41FA5}">
                      <a16:colId xmlns:a16="http://schemas.microsoft.com/office/drawing/2014/main" val="20001"/>
                    </a:ext>
                  </a:extLst>
                </a:gridCol>
              </a:tblGrid>
              <a:tr h="1817634">
                <a:tc>
                  <a:txBody>
                    <a:bodyPr/>
                    <a:lstStyle/>
                    <a:p>
                      <a:pPr marL="85725">
                        <a:lnSpc>
                          <a:spcPct val="100000"/>
                        </a:lnSpc>
                        <a:spcBef>
                          <a:spcPts val="600"/>
                        </a:spcBef>
                      </a:pPr>
                      <a:r>
                        <a:rPr sz="1800" b="1" spc="-5" dirty="0">
                          <a:latin typeface="Times New Roman"/>
                          <a:cs typeface="Times New Roman"/>
                        </a:rPr>
                        <a:t>Existing</a:t>
                      </a:r>
                      <a:r>
                        <a:rPr sz="1800" b="1" spc="-50" dirty="0">
                          <a:latin typeface="Times New Roman"/>
                          <a:cs typeface="Times New Roman"/>
                        </a:rPr>
                        <a:t> </a:t>
                      </a:r>
                      <a:r>
                        <a:rPr sz="1800" b="1" dirty="0">
                          <a:latin typeface="Times New Roman"/>
                          <a:cs typeface="Times New Roman"/>
                        </a:rPr>
                        <a:t>algorithms</a:t>
                      </a:r>
                      <a:endParaRPr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542925" indent="-351790">
                        <a:lnSpc>
                          <a:spcPct val="100000"/>
                        </a:lnSpc>
                        <a:spcBef>
                          <a:spcPts val="600"/>
                        </a:spcBef>
                        <a:buSzPct val="88888"/>
                        <a:buFont typeface="Arial MT"/>
                        <a:buChar char="●"/>
                        <a:tabLst>
                          <a:tab pos="542290" algn="l"/>
                          <a:tab pos="542925" algn="l"/>
                        </a:tabLst>
                      </a:pPr>
                      <a:r>
                        <a:rPr lang="en-US" sz="1800" dirty="0">
                          <a:latin typeface="Times New Roman"/>
                          <a:cs typeface="Times New Roman"/>
                        </a:rPr>
                        <a:t>Functional trees</a:t>
                      </a:r>
                    </a:p>
                    <a:p>
                      <a:pPr marL="542925" indent="-351790">
                        <a:lnSpc>
                          <a:spcPct val="100000"/>
                        </a:lnSpc>
                        <a:spcBef>
                          <a:spcPts val="600"/>
                        </a:spcBef>
                        <a:buSzPct val="88888"/>
                        <a:buFont typeface="Arial MT"/>
                        <a:buChar char="●"/>
                        <a:tabLst>
                          <a:tab pos="542290" algn="l"/>
                          <a:tab pos="542925" algn="l"/>
                        </a:tabLst>
                      </a:pPr>
                      <a:r>
                        <a:rPr lang="en-US" sz="1800" dirty="0">
                          <a:latin typeface="Times New Roman"/>
                          <a:cs typeface="Times New Roman"/>
                        </a:rPr>
                        <a:t>J48</a:t>
                      </a:r>
                    </a:p>
                    <a:p>
                      <a:pPr marL="542925" indent="-351790">
                        <a:lnSpc>
                          <a:spcPct val="100000"/>
                        </a:lnSpc>
                        <a:spcBef>
                          <a:spcPts val="600"/>
                        </a:spcBef>
                        <a:buSzPct val="88888"/>
                        <a:buFont typeface="Arial MT"/>
                        <a:buChar char="●"/>
                        <a:tabLst>
                          <a:tab pos="542290" algn="l"/>
                          <a:tab pos="542925" algn="l"/>
                        </a:tabLst>
                      </a:pPr>
                      <a:r>
                        <a:rPr lang="en-US" sz="1800" dirty="0">
                          <a:latin typeface="Times New Roman"/>
                          <a:cs typeface="Times New Roman"/>
                        </a:rPr>
                        <a:t>Bagging</a:t>
                      </a:r>
                    </a:p>
                    <a:p>
                      <a:pPr marL="542925" indent="-351790">
                        <a:lnSpc>
                          <a:spcPct val="100000"/>
                        </a:lnSpc>
                        <a:spcBef>
                          <a:spcPts val="600"/>
                        </a:spcBef>
                        <a:buSzPct val="88888"/>
                        <a:buFont typeface="Arial MT"/>
                        <a:buChar char="●"/>
                        <a:tabLst>
                          <a:tab pos="542290" algn="l"/>
                          <a:tab pos="542925" algn="l"/>
                        </a:tabLst>
                      </a:pPr>
                      <a:r>
                        <a:rPr lang="en-US" sz="1800" dirty="0">
                          <a:latin typeface="Times New Roman"/>
                          <a:cs typeface="Times New Roman"/>
                        </a:rPr>
                        <a:t>SVM</a:t>
                      </a:r>
                      <a:endParaRPr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0"/>
                  </a:ext>
                </a:extLst>
              </a:tr>
              <a:tr h="1817634">
                <a:tc>
                  <a:txBody>
                    <a:bodyPr/>
                    <a:lstStyle/>
                    <a:p>
                      <a:pPr marL="85725">
                        <a:lnSpc>
                          <a:spcPct val="100000"/>
                        </a:lnSpc>
                        <a:spcBef>
                          <a:spcPts val="600"/>
                        </a:spcBef>
                      </a:pPr>
                      <a:r>
                        <a:rPr sz="1800" b="1" spc="-5" dirty="0">
                          <a:latin typeface="Times New Roman"/>
                          <a:cs typeface="Times New Roman"/>
                        </a:rPr>
                        <a:t>Proposed</a:t>
                      </a:r>
                      <a:r>
                        <a:rPr sz="1800" b="1" spc="-45" dirty="0">
                          <a:latin typeface="Times New Roman"/>
                          <a:cs typeface="Times New Roman"/>
                        </a:rPr>
                        <a:t> </a:t>
                      </a:r>
                      <a:r>
                        <a:rPr sz="1800" b="1" dirty="0">
                          <a:latin typeface="Times New Roman"/>
                          <a:cs typeface="Times New Roman"/>
                        </a:rPr>
                        <a:t>algorithms</a:t>
                      </a:r>
                      <a:endParaRPr sz="180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371475"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800" dirty="0" err="1">
                          <a:latin typeface="Times New Roman"/>
                          <a:cs typeface="Times New Roman"/>
                        </a:rPr>
                        <a:t>Navie</a:t>
                      </a:r>
                      <a:r>
                        <a:rPr lang="en-US" sz="1800" dirty="0">
                          <a:latin typeface="Times New Roman"/>
                          <a:cs typeface="Times New Roman"/>
                        </a:rPr>
                        <a:t> Bayes</a:t>
                      </a:r>
                    </a:p>
                    <a:p>
                      <a:pPr marL="371475"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800" dirty="0">
                          <a:latin typeface="Times New Roman"/>
                          <a:cs typeface="Times New Roman"/>
                        </a:rPr>
                        <a:t>KNN</a:t>
                      </a:r>
                    </a:p>
                    <a:p>
                      <a:pPr marL="371475"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800" dirty="0">
                          <a:latin typeface="Times New Roman"/>
                          <a:cs typeface="Times New Roman"/>
                        </a:rPr>
                        <a:t>Decision Tree</a:t>
                      </a:r>
                    </a:p>
                    <a:p>
                      <a:pPr marL="371475" marR="0" lvl="0" indent="-28575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lang="en-US" sz="1800" dirty="0">
                          <a:latin typeface="Times New Roman"/>
                          <a:cs typeface="Times New Roman"/>
                        </a:rPr>
                        <a:t>Random Forest</a:t>
                      </a:r>
                      <a:endParaRPr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1"/>
                  </a:ext>
                </a:extLst>
              </a:tr>
              <a:tr h="1031453">
                <a:tc>
                  <a:txBody>
                    <a:bodyPr/>
                    <a:lstStyle/>
                    <a:p>
                      <a:pPr marL="85725">
                        <a:lnSpc>
                          <a:spcPct val="100000"/>
                        </a:lnSpc>
                        <a:spcBef>
                          <a:spcPts val="600"/>
                        </a:spcBef>
                      </a:pPr>
                      <a:r>
                        <a:rPr sz="1800" b="1" spc="-5" dirty="0">
                          <a:latin typeface="Times New Roman"/>
                          <a:cs typeface="Times New Roman"/>
                        </a:rPr>
                        <a:t>Methodology</a:t>
                      </a:r>
                      <a:endParaRPr sz="1800" dirty="0">
                        <a:latin typeface="Times New Roman"/>
                        <a:cs typeface="Times New Roman"/>
                      </a:endParaRPr>
                    </a:p>
                  </a:txBody>
                  <a:tcPr marL="0" marR="0" marT="762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tc>
                  <a:txBody>
                    <a:bodyPr/>
                    <a:lstStyle/>
                    <a:p>
                      <a:pPr marL="542925" marR="84455" indent="-351790" algn="just">
                        <a:lnSpc>
                          <a:spcPct val="100000"/>
                        </a:lnSpc>
                        <a:spcBef>
                          <a:spcPts val="610"/>
                        </a:spcBef>
                        <a:buFont typeface="Arial MT"/>
                        <a:buChar char="●"/>
                        <a:tabLst>
                          <a:tab pos="542925" algn="l"/>
                        </a:tabLst>
                      </a:pPr>
                      <a:r>
                        <a:rPr lang="en-US" sz="1600" dirty="0">
                          <a:latin typeface="Times New Roman"/>
                          <a:cs typeface="Times New Roman"/>
                        </a:rPr>
                        <a:t>Dataset -&gt; Data Preprocess-&gt; Data Analysis-&gt;Proposed Model-&gt;Algorithms-&gt;</a:t>
                      </a:r>
                      <a:r>
                        <a:rPr lang="en-US" sz="1600" dirty="0" err="1">
                          <a:latin typeface="Times New Roman"/>
                          <a:cs typeface="Times New Roman"/>
                        </a:rPr>
                        <a:t>Accuaracy</a:t>
                      </a:r>
                      <a:endParaRPr sz="1600" dirty="0">
                        <a:latin typeface="Times New Roman"/>
                        <a:cs typeface="Times New Roman"/>
                      </a:endParaRPr>
                    </a:p>
                  </a:txBody>
                  <a:tcPr marL="0" marR="0" marT="7747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solidFill>
                      <a:srgbClr val="FFFF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7568260"/>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purl.org/dc/terms/"/>
    <ds:schemaRef ds:uri="http://schemas.microsoft.com/office/2006/metadata/properties"/>
    <ds:schemaRef ds:uri="http://www.w3.org/XML/1998/namespace"/>
    <ds:schemaRef ds:uri="http://schemas.microsoft.com/office/2006/documentManagement/types"/>
    <ds:schemaRef ds:uri="71af3243-3dd4-4a8d-8c0d-dd76da1f02a5"/>
    <ds:schemaRef ds:uri="http://purl.org/dc/elements/1.1/"/>
    <ds:schemaRef ds:uri="16c05727-aa75-4e4a-9b5f-8a80a1165891"/>
    <ds:schemaRef ds:uri="http://schemas.microsoft.com/office/infopath/2007/PartnerControl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979</Words>
  <Application>Microsoft Office PowerPoint</Application>
  <PresentationFormat>Widescreen</PresentationFormat>
  <Paragraphs>268</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MT</vt:lpstr>
      <vt:lpstr>Calibri</vt:lpstr>
      <vt:lpstr>Century Gothic</vt:lpstr>
      <vt:lpstr>Segoe UI Light</vt:lpstr>
      <vt:lpstr>Times New Roman</vt:lpstr>
      <vt:lpstr>Office Theme</vt:lpstr>
      <vt:lpstr>Thank You</vt:lpstr>
      <vt:lpstr>Thank You</vt:lpstr>
      <vt:lpstr>Thank You</vt:lpstr>
      <vt:lpstr>Thank You</vt:lpstr>
      <vt:lpstr>Thank You</vt:lpstr>
      <vt:lpstr>Thank You</vt:lpstr>
      <vt:lpstr>Thank You</vt:lpstr>
      <vt:lpstr>Thank You</vt:lpstr>
      <vt:lpstr>Thank You</vt:lpstr>
      <vt:lpstr>Thank You</vt:lpstr>
      <vt:lpstr>Thank You</vt:lpstr>
      <vt:lpstr>Thank You</vt:lpstr>
      <vt:lpstr>Thank You</vt:lpstr>
      <vt:lpstr>Thank You</vt:lpstr>
      <vt:lpstr>Thank You</vt:lpstr>
      <vt:lpstr>Thank You</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2022-11-05T03:40:41Z</dcterms:created>
  <dcterms:modified xsi:type="dcterms:W3CDTF">2023-01-01T12:15:02Z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