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9" r:id="rId20"/>
    <p:sldId id="280" r:id="rId21"/>
    <p:sldId id="278" r:id="rId22"/>
    <p:sldId id="275" r:id="rId23"/>
    <p:sldId id="274"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77" d="100"/>
          <a:sy n="77" d="100"/>
        </p:scale>
        <p:origin x="7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2BC5-D7DC-4133-834D-907D2CCA0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A455F3-CB1F-4896-9DC3-1EEB332F02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149E85-B54A-4904-8933-20C60FA67933}"/>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5" name="Footer Placeholder 4">
            <a:extLst>
              <a:ext uri="{FF2B5EF4-FFF2-40B4-BE49-F238E27FC236}">
                <a16:creationId xmlns:a16="http://schemas.microsoft.com/office/drawing/2014/main" id="{90D19CFE-7B59-40EA-9DD3-7EF1C794A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B6BCB-49F3-4388-9388-5C89A9CD0654}"/>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160195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B3AF-AF35-4511-8F58-0694BFF4CC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0192E0-6913-4982-8B39-2FFF57B06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197FC-7802-4450-B9FA-4B3435D70E36}"/>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5" name="Footer Placeholder 4">
            <a:extLst>
              <a:ext uri="{FF2B5EF4-FFF2-40B4-BE49-F238E27FC236}">
                <a16:creationId xmlns:a16="http://schemas.microsoft.com/office/drawing/2014/main" id="{A631F40D-4AAA-4F49-B091-1418F2016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69613-42CF-4568-A8FA-31971462B399}"/>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303993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D3BCC-840B-47F3-B4B9-2EC818F9E0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DD6D5B-3B18-431F-8160-2D07D950D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A066BF-7B3B-4728-8127-E01A6C9319E1}"/>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5" name="Footer Placeholder 4">
            <a:extLst>
              <a:ext uri="{FF2B5EF4-FFF2-40B4-BE49-F238E27FC236}">
                <a16:creationId xmlns:a16="http://schemas.microsoft.com/office/drawing/2014/main" id="{0E12DBF1-3E51-4ADC-85A4-504ECD0E1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85031-15A4-47F8-864F-1B5B3AE583B7}"/>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400018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FAFB-3FA4-437F-B2F3-5A44A84C0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BAA64B-FF12-44DE-B279-2733A8C41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0744F-7CC1-4544-87E8-2D16EDF9C52F}"/>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5" name="Footer Placeholder 4">
            <a:extLst>
              <a:ext uri="{FF2B5EF4-FFF2-40B4-BE49-F238E27FC236}">
                <a16:creationId xmlns:a16="http://schemas.microsoft.com/office/drawing/2014/main" id="{FF383D4C-FC2F-4D9A-8C6A-A096DCCF7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5DE6D-0719-468E-B47C-C248335DE8A4}"/>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137560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4061-934E-4B58-9A4B-B0319F7C38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4A52A3-2146-4954-865D-BC8B8EA54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0C8EE6-1FB2-49C7-A9E1-214F6D2C874A}"/>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5" name="Footer Placeholder 4">
            <a:extLst>
              <a:ext uri="{FF2B5EF4-FFF2-40B4-BE49-F238E27FC236}">
                <a16:creationId xmlns:a16="http://schemas.microsoft.com/office/drawing/2014/main" id="{324FDC04-51B6-4A64-814A-A672817F5B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23D4A2-87BB-424D-89B0-5CD7534D96C5}"/>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410251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5B05-D275-4C78-B1AC-CA26016AC2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0D12F-0409-49B5-A559-03CBC70AB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98196A-D523-4F45-89C8-B664099B4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6680DE-201A-4D0A-99D4-5AE819787F8C}"/>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6" name="Footer Placeholder 5">
            <a:extLst>
              <a:ext uri="{FF2B5EF4-FFF2-40B4-BE49-F238E27FC236}">
                <a16:creationId xmlns:a16="http://schemas.microsoft.com/office/drawing/2014/main" id="{41AD6326-D71E-46D5-9A02-06FB3FC025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F4611-220D-4CA1-A339-E3CA4689A724}"/>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308448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8E8D-C45D-4C87-A87E-716E6FBD0F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63C1A2-DDCE-4E62-88BE-F9A2D3130E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DC5D2-722B-4232-A5B8-3DCCF750BD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65FD48-FF81-4DA3-829C-B51EEBF53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0EA44-739B-4037-8EBD-968525F37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10F46F-F10A-42E6-B305-82A96A527732}"/>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8" name="Footer Placeholder 7">
            <a:extLst>
              <a:ext uri="{FF2B5EF4-FFF2-40B4-BE49-F238E27FC236}">
                <a16:creationId xmlns:a16="http://schemas.microsoft.com/office/drawing/2014/main" id="{F0B0D69E-6942-412B-803C-A996FB0B2F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6B2878-894E-4CA6-B5C1-CA3BF1E901AB}"/>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176148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98A7-22B0-46F1-847A-6EC22CC853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A8FD09-992F-4638-9D6C-88E47C616885}"/>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4" name="Footer Placeholder 3">
            <a:extLst>
              <a:ext uri="{FF2B5EF4-FFF2-40B4-BE49-F238E27FC236}">
                <a16:creationId xmlns:a16="http://schemas.microsoft.com/office/drawing/2014/main" id="{A61C6456-744B-440E-8547-DD004BEE4C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7C44FD-0EC8-4F5F-9CDC-DB15255CE583}"/>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161150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6A4F8-851C-4ADE-935C-FEB8A37682F5}"/>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3" name="Footer Placeholder 2">
            <a:extLst>
              <a:ext uri="{FF2B5EF4-FFF2-40B4-BE49-F238E27FC236}">
                <a16:creationId xmlns:a16="http://schemas.microsoft.com/office/drawing/2014/main" id="{830A61C3-1DBE-455A-91B3-0D723ACD4D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608C1A-06C0-46B9-B4CA-13A5B5BA96AE}"/>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101767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EA300-5FDB-4DDB-A14A-2BB35BB33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E3E428-E87B-4D9E-9ECB-62C37A0D1A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123E3F-6C5B-4FD6-84C8-227D3548B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B8882-2120-43B7-9FDC-37C4F161A0E5}"/>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6" name="Footer Placeholder 5">
            <a:extLst>
              <a:ext uri="{FF2B5EF4-FFF2-40B4-BE49-F238E27FC236}">
                <a16:creationId xmlns:a16="http://schemas.microsoft.com/office/drawing/2014/main" id="{EBBB071D-CC3B-4D6B-9C84-E7960FFBCE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B5DFD9-F7D2-4EA4-96E0-048951A87A59}"/>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52171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8A65-DF9D-4C2C-9DB3-11564DCA7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C428BB-E3B3-4419-B1A6-8A840100E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17DD9D-A2C7-4853-950A-6A215769C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B7D47-0FDC-443C-B333-7EEF40FD9FAD}"/>
              </a:ext>
            </a:extLst>
          </p:cNvPr>
          <p:cNvSpPr>
            <a:spLocks noGrp="1"/>
          </p:cNvSpPr>
          <p:nvPr>
            <p:ph type="dt" sz="half" idx="10"/>
          </p:nvPr>
        </p:nvSpPr>
        <p:spPr/>
        <p:txBody>
          <a:bodyPr/>
          <a:lstStyle/>
          <a:p>
            <a:fld id="{A7E9C034-A664-467E-9FCD-B700152B814E}" type="datetimeFigureOut">
              <a:rPr lang="en-IN" smtClean="0"/>
              <a:t>30-07-2024</a:t>
            </a:fld>
            <a:endParaRPr lang="en-IN"/>
          </a:p>
        </p:txBody>
      </p:sp>
      <p:sp>
        <p:nvSpPr>
          <p:cNvPr id="6" name="Footer Placeholder 5">
            <a:extLst>
              <a:ext uri="{FF2B5EF4-FFF2-40B4-BE49-F238E27FC236}">
                <a16:creationId xmlns:a16="http://schemas.microsoft.com/office/drawing/2014/main" id="{B2478ED6-B4D5-434A-8A8F-77F5394C0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8FD11-B83F-4205-A6E2-0A9394D1B89B}"/>
              </a:ext>
            </a:extLst>
          </p:cNvPr>
          <p:cNvSpPr>
            <a:spLocks noGrp="1"/>
          </p:cNvSpPr>
          <p:nvPr>
            <p:ph type="sldNum" sz="quarter" idx="12"/>
          </p:nvPr>
        </p:nvSpPr>
        <p:spPr/>
        <p:txBody>
          <a:bodyPr/>
          <a:lstStyle/>
          <a:p>
            <a:fld id="{101597FA-4064-4E01-B061-BCC1B9F55A3F}" type="slidenum">
              <a:rPr lang="en-IN" smtClean="0"/>
              <a:t>‹#›</a:t>
            </a:fld>
            <a:endParaRPr lang="en-IN"/>
          </a:p>
        </p:txBody>
      </p:sp>
    </p:spTree>
    <p:extLst>
      <p:ext uri="{BB962C8B-B14F-4D97-AF65-F5344CB8AC3E}">
        <p14:creationId xmlns:p14="http://schemas.microsoft.com/office/powerpoint/2010/main" val="183904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201120-2EA6-4106-869D-DEAC7221C4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66E327-0F74-4E7D-851A-C3022688E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8F92D7-1E56-4109-AFA3-FE43BC342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9C034-A664-467E-9FCD-B700152B814E}" type="datetimeFigureOut">
              <a:rPr lang="en-IN" smtClean="0"/>
              <a:t>30-07-2024</a:t>
            </a:fld>
            <a:endParaRPr lang="en-IN"/>
          </a:p>
        </p:txBody>
      </p:sp>
      <p:sp>
        <p:nvSpPr>
          <p:cNvPr id="5" name="Footer Placeholder 4">
            <a:extLst>
              <a:ext uri="{FF2B5EF4-FFF2-40B4-BE49-F238E27FC236}">
                <a16:creationId xmlns:a16="http://schemas.microsoft.com/office/drawing/2014/main" id="{FA370F70-9380-4A82-A55A-9FBDDE7338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46EDA9-CF08-4AA5-8F68-E86AC65D0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597FA-4064-4E01-B061-BCC1B9F55A3F}" type="slidenum">
              <a:rPr lang="en-IN" smtClean="0"/>
              <a:t>‹#›</a:t>
            </a:fld>
            <a:endParaRPr lang="en-IN"/>
          </a:p>
        </p:txBody>
      </p:sp>
    </p:spTree>
    <p:extLst>
      <p:ext uri="{BB962C8B-B14F-4D97-AF65-F5344CB8AC3E}">
        <p14:creationId xmlns:p14="http://schemas.microsoft.com/office/powerpoint/2010/main" val="1029267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31332B-76A3-40B5-9B10-401B6F390F8B}"/>
              </a:ext>
            </a:extLst>
          </p:cNvPr>
          <p:cNvPicPr>
            <a:picLocks noChangeAspect="1"/>
          </p:cNvPicPr>
          <p:nvPr/>
        </p:nvPicPr>
        <p:blipFill>
          <a:blip r:embed="rId2"/>
          <a:stretch>
            <a:fillRect/>
          </a:stretch>
        </p:blipFill>
        <p:spPr>
          <a:xfrm>
            <a:off x="2801437" y="187960"/>
            <a:ext cx="9312447" cy="5090601"/>
          </a:xfrm>
          <a:prstGeom prst="rect">
            <a:avLst/>
          </a:prstGeom>
        </p:spPr>
      </p:pic>
      <p:sp>
        <p:nvSpPr>
          <p:cNvPr id="6" name="TextBox 5">
            <a:extLst>
              <a:ext uri="{FF2B5EF4-FFF2-40B4-BE49-F238E27FC236}">
                <a16:creationId xmlns:a16="http://schemas.microsoft.com/office/drawing/2014/main" id="{6815E891-3AD8-4105-B1E3-4D38F22AE912}"/>
              </a:ext>
            </a:extLst>
          </p:cNvPr>
          <p:cNvSpPr txBox="1"/>
          <p:nvPr/>
        </p:nvSpPr>
        <p:spPr>
          <a:xfrm>
            <a:off x="78116" y="3309731"/>
            <a:ext cx="5587188" cy="923330"/>
          </a:xfrm>
          <a:prstGeom prst="rect">
            <a:avLst/>
          </a:prstGeom>
          <a:noFill/>
          <a:ln w="19050">
            <a:solidFill>
              <a:srgbClr val="FFFF00"/>
            </a:solidFill>
          </a:ln>
        </p:spPr>
        <p:txBody>
          <a:bodyPr wrap="square" rtlCol="0">
            <a:spAutoFit/>
          </a:bodyPr>
          <a:lstStyle/>
          <a:p>
            <a:r>
              <a:rPr lang="en-US" dirty="0"/>
              <a:t>Model : JDBC</a:t>
            </a:r>
          </a:p>
          <a:p>
            <a:r>
              <a:rPr lang="en-US" dirty="0"/>
              <a:t>View : JSP (</a:t>
            </a:r>
            <a:r>
              <a:rPr lang="en-US" dirty="0" err="1"/>
              <a:t>PresentationLogic</a:t>
            </a:r>
            <a:r>
              <a:rPr lang="en-US" dirty="0"/>
              <a:t> Code)</a:t>
            </a:r>
          </a:p>
          <a:p>
            <a:r>
              <a:rPr lang="en-US" dirty="0"/>
              <a:t>Controller : Servlet (</a:t>
            </a:r>
            <a:r>
              <a:rPr lang="en-US" dirty="0" err="1"/>
              <a:t>BusinessLogic</a:t>
            </a:r>
            <a:r>
              <a:rPr lang="en-US" dirty="0"/>
              <a:t>/</a:t>
            </a:r>
            <a:r>
              <a:rPr lang="en-US" dirty="0" err="1"/>
              <a:t>ProcessingLogic</a:t>
            </a:r>
            <a:r>
              <a:rPr lang="en-US" dirty="0"/>
              <a:t> Code)</a:t>
            </a:r>
            <a:endParaRPr lang="en-IN" dirty="0"/>
          </a:p>
        </p:txBody>
      </p:sp>
      <p:cxnSp>
        <p:nvCxnSpPr>
          <p:cNvPr id="8" name="Straight Arrow Connector 7">
            <a:extLst>
              <a:ext uri="{FF2B5EF4-FFF2-40B4-BE49-F238E27FC236}">
                <a16:creationId xmlns:a16="http://schemas.microsoft.com/office/drawing/2014/main" id="{52550AFE-CE58-4447-AE4A-1C44B79BA666}"/>
              </a:ext>
            </a:extLst>
          </p:cNvPr>
          <p:cNvCxnSpPr/>
          <p:nvPr/>
        </p:nvCxnSpPr>
        <p:spPr>
          <a:xfrm flipV="1">
            <a:off x="6679096" y="3578087"/>
            <a:ext cx="0" cy="437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084669-1DF4-4CD3-813B-986B4D535C9A}"/>
              </a:ext>
            </a:extLst>
          </p:cNvPr>
          <p:cNvSpPr txBox="1"/>
          <p:nvPr/>
        </p:nvSpPr>
        <p:spPr>
          <a:xfrm>
            <a:off x="7457660" y="3309731"/>
            <a:ext cx="4061789" cy="323165"/>
          </a:xfrm>
          <a:prstGeom prst="rect">
            <a:avLst/>
          </a:prstGeom>
          <a:noFill/>
          <a:ln>
            <a:solidFill>
              <a:schemeClr val="tx1"/>
            </a:solidFill>
          </a:ln>
        </p:spPr>
        <p:txBody>
          <a:bodyPr wrap="square" rtlCol="0">
            <a:spAutoFit/>
          </a:bodyPr>
          <a:lstStyle/>
          <a:p>
            <a:r>
              <a:rPr lang="en-US" sz="1500" dirty="0"/>
              <a:t>Plain html is not useful for giving dynamic nature.</a:t>
            </a:r>
            <a:endParaRPr lang="en-IN" sz="1500" dirty="0"/>
          </a:p>
        </p:txBody>
      </p:sp>
      <p:sp>
        <p:nvSpPr>
          <p:cNvPr id="10" name="TextBox 9">
            <a:extLst>
              <a:ext uri="{FF2B5EF4-FFF2-40B4-BE49-F238E27FC236}">
                <a16:creationId xmlns:a16="http://schemas.microsoft.com/office/drawing/2014/main" id="{E03CB953-A050-4BCB-8FC0-F6F6202E483E}"/>
              </a:ext>
            </a:extLst>
          </p:cNvPr>
          <p:cNvSpPr txBox="1"/>
          <p:nvPr/>
        </p:nvSpPr>
        <p:spPr>
          <a:xfrm>
            <a:off x="516835" y="5059017"/>
            <a:ext cx="5337313" cy="1200329"/>
          </a:xfrm>
          <a:prstGeom prst="rect">
            <a:avLst/>
          </a:prstGeom>
          <a:noFill/>
          <a:ln>
            <a:solidFill>
              <a:schemeClr val="tx1"/>
            </a:solidFill>
          </a:ln>
        </p:spPr>
        <p:txBody>
          <a:bodyPr wrap="square" rtlCol="0">
            <a:spAutoFit/>
          </a:bodyPr>
          <a:lstStyle/>
          <a:p>
            <a:pPr algn="just"/>
            <a:r>
              <a:rPr lang="en-US" dirty="0"/>
              <a:t>Embedding HTML code as a response in servlet is not at all good and efficient. So, instead use the language java server pages which has java along with html and ask servlet to use this as a response</a:t>
            </a:r>
            <a:endParaRPr lang="en-IN" dirty="0"/>
          </a:p>
        </p:txBody>
      </p:sp>
    </p:spTree>
    <p:extLst>
      <p:ext uri="{BB962C8B-B14F-4D97-AF65-F5344CB8AC3E}">
        <p14:creationId xmlns:p14="http://schemas.microsoft.com/office/powerpoint/2010/main" val="719204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5DBCA-A415-446A-B3C0-726A52F9DE3B}"/>
              </a:ext>
            </a:extLst>
          </p:cNvPr>
          <p:cNvPicPr>
            <a:picLocks noChangeAspect="1"/>
          </p:cNvPicPr>
          <p:nvPr/>
        </p:nvPicPr>
        <p:blipFill>
          <a:blip r:embed="rId2"/>
          <a:stretch>
            <a:fillRect/>
          </a:stretch>
        </p:blipFill>
        <p:spPr>
          <a:xfrm>
            <a:off x="135260" y="43830"/>
            <a:ext cx="7597384" cy="1597397"/>
          </a:xfrm>
          <a:prstGeom prst="rect">
            <a:avLst/>
          </a:prstGeom>
        </p:spPr>
      </p:pic>
      <p:pic>
        <p:nvPicPr>
          <p:cNvPr id="5" name="Picture 4">
            <a:extLst>
              <a:ext uri="{FF2B5EF4-FFF2-40B4-BE49-F238E27FC236}">
                <a16:creationId xmlns:a16="http://schemas.microsoft.com/office/drawing/2014/main" id="{9180AA56-D045-472E-82DD-2D20A43DFBBD}"/>
              </a:ext>
            </a:extLst>
          </p:cNvPr>
          <p:cNvPicPr>
            <a:picLocks noChangeAspect="1"/>
          </p:cNvPicPr>
          <p:nvPr/>
        </p:nvPicPr>
        <p:blipFill>
          <a:blip r:embed="rId3"/>
          <a:stretch>
            <a:fillRect/>
          </a:stretch>
        </p:blipFill>
        <p:spPr>
          <a:xfrm>
            <a:off x="179543" y="1641228"/>
            <a:ext cx="7985250" cy="5163004"/>
          </a:xfrm>
          <a:prstGeom prst="rect">
            <a:avLst/>
          </a:prstGeom>
        </p:spPr>
      </p:pic>
      <p:pic>
        <p:nvPicPr>
          <p:cNvPr id="9" name="Picture 8">
            <a:extLst>
              <a:ext uri="{FF2B5EF4-FFF2-40B4-BE49-F238E27FC236}">
                <a16:creationId xmlns:a16="http://schemas.microsoft.com/office/drawing/2014/main" id="{4F9BD320-0D9F-48AD-8BEB-5ED996BE6D44}"/>
              </a:ext>
            </a:extLst>
          </p:cNvPr>
          <p:cNvPicPr>
            <a:picLocks noChangeAspect="1"/>
          </p:cNvPicPr>
          <p:nvPr/>
        </p:nvPicPr>
        <p:blipFill>
          <a:blip r:embed="rId4"/>
          <a:stretch>
            <a:fillRect/>
          </a:stretch>
        </p:blipFill>
        <p:spPr>
          <a:xfrm>
            <a:off x="7732644" y="23950"/>
            <a:ext cx="2381601" cy="1496737"/>
          </a:xfrm>
          <a:prstGeom prst="rect">
            <a:avLst/>
          </a:prstGeom>
        </p:spPr>
      </p:pic>
      <p:pic>
        <p:nvPicPr>
          <p:cNvPr id="11" name="Picture 10">
            <a:extLst>
              <a:ext uri="{FF2B5EF4-FFF2-40B4-BE49-F238E27FC236}">
                <a16:creationId xmlns:a16="http://schemas.microsoft.com/office/drawing/2014/main" id="{F4A96ABF-5E35-4362-B1BB-CEEC3F979471}"/>
              </a:ext>
            </a:extLst>
          </p:cNvPr>
          <p:cNvPicPr>
            <a:picLocks noChangeAspect="1"/>
          </p:cNvPicPr>
          <p:nvPr/>
        </p:nvPicPr>
        <p:blipFill>
          <a:blip r:embed="rId5"/>
          <a:stretch>
            <a:fillRect/>
          </a:stretch>
        </p:blipFill>
        <p:spPr>
          <a:xfrm>
            <a:off x="7732644" y="1540567"/>
            <a:ext cx="3190995" cy="490922"/>
          </a:xfrm>
          <a:prstGeom prst="rect">
            <a:avLst/>
          </a:prstGeom>
        </p:spPr>
      </p:pic>
      <p:pic>
        <p:nvPicPr>
          <p:cNvPr id="13" name="Picture 12">
            <a:extLst>
              <a:ext uri="{FF2B5EF4-FFF2-40B4-BE49-F238E27FC236}">
                <a16:creationId xmlns:a16="http://schemas.microsoft.com/office/drawing/2014/main" id="{CCEEEB89-1434-4F63-A700-6FB941A63B0F}"/>
              </a:ext>
            </a:extLst>
          </p:cNvPr>
          <p:cNvPicPr>
            <a:picLocks noChangeAspect="1"/>
          </p:cNvPicPr>
          <p:nvPr/>
        </p:nvPicPr>
        <p:blipFill>
          <a:blip r:embed="rId6"/>
          <a:stretch>
            <a:fillRect/>
          </a:stretch>
        </p:blipFill>
        <p:spPr>
          <a:xfrm>
            <a:off x="6247885" y="2063076"/>
            <a:ext cx="5944115" cy="1569856"/>
          </a:xfrm>
          <a:prstGeom prst="rect">
            <a:avLst/>
          </a:prstGeom>
        </p:spPr>
      </p:pic>
      <p:pic>
        <p:nvPicPr>
          <p:cNvPr id="15" name="Picture 14">
            <a:extLst>
              <a:ext uri="{FF2B5EF4-FFF2-40B4-BE49-F238E27FC236}">
                <a16:creationId xmlns:a16="http://schemas.microsoft.com/office/drawing/2014/main" id="{E55E1CF9-2AE9-4B94-8EAE-1EBAE70B01DB}"/>
              </a:ext>
            </a:extLst>
          </p:cNvPr>
          <p:cNvPicPr>
            <a:picLocks noChangeAspect="1"/>
          </p:cNvPicPr>
          <p:nvPr/>
        </p:nvPicPr>
        <p:blipFill>
          <a:blip r:embed="rId7"/>
          <a:stretch>
            <a:fillRect/>
          </a:stretch>
        </p:blipFill>
        <p:spPr>
          <a:xfrm>
            <a:off x="4136962" y="3711172"/>
            <a:ext cx="8055038" cy="441998"/>
          </a:xfrm>
          <a:prstGeom prst="rect">
            <a:avLst/>
          </a:prstGeom>
        </p:spPr>
      </p:pic>
    </p:spTree>
    <p:extLst>
      <p:ext uri="{BB962C8B-B14F-4D97-AF65-F5344CB8AC3E}">
        <p14:creationId xmlns:p14="http://schemas.microsoft.com/office/powerpoint/2010/main" val="184569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B77457-FEFB-4B81-B0CA-E4AD68C4245A}"/>
              </a:ext>
            </a:extLst>
          </p:cNvPr>
          <p:cNvPicPr>
            <a:picLocks noChangeAspect="1"/>
          </p:cNvPicPr>
          <p:nvPr/>
        </p:nvPicPr>
        <p:blipFill>
          <a:blip r:embed="rId2"/>
          <a:stretch>
            <a:fillRect/>
          </a:stretch>
        </p:blipFill>
        <p:spPr>
          <a:xfrm>
            <a:off x="268356" y="4336779"/>
            <a:ext cx="5827644" cy="1691897"/>
          </a:xfrm>
          <a:prstGeom prst="rect">
            <a:avLst/>
          </a:prstGeom>
        </p:spPr>
      </p:pic>
      <p:pic>
        <p:nvPicPr>
          <p:cNvPr id="8" name="Picture 7">
            <a:extLst>
              <a:ext uri="{FF2B5EF4-FFF2-40B4-BE49-F238E27FC236}">
                <a16:creationId xmlns:a16="http://schemas.microsoft.com/office/drawing/2014/main" id="{0B262B59-0275-483F-AEDB-B6850BF61C94}"/>
              </a:ext>
            </a:extLst>
          </p:cNvPr>
          <p:cNvPicPr>
            <a:picLocks noChangeAspect="1"/>
          </p:cNvPicPr>
          <p:nvPr/>
        </p:nvPicPr>
        <p:blipFill rotWithShape="1">
          <a:blip r:embed="rId3"/>
          <a:srcRect l="1695"/>
          <a:stretch/>
        </p:blipFill>
        <p:spPr>
          <a:xfrm>
            <a:off x="268356" y="108203"/>
            <a:ext cx="4512366" cy="4198759"/>
          </a:xfrm>
          <a:prstGeom prst="rect">
            <a:avLst/>
          </a:prstGeom>
        </p:spPr>
      </p:pic>
      <p:pic>
        <p:nvPicPr>
          <p:cNvPr id="9" name="Picture 8">
            <a:extLst>
              <a:ext uri="{FF2B5EF4-FFF2-40B4-BE49-F238E27FC236}">
                <a16:creationId xmlns:a16="http://schemas.microsoft.com/office/drawing/2014/main" id="{6299DD64-9A0E-47C2-8202-6547998750F2}"/>
              </a:ext>
            </a:extLst>
          </p:cNvPr>
          <p:cNvPicPr>
            <a:picLocks noChangeAspect="1"/>
          </p:cNvPicPr>
          <p:nvPr/>
        </p:nvPicPr>
        <p:blipFill>
          <a:blip r:embed="rId4"/>
          <a:stretch>
            <a:fillRect/>
          </a:stretch>
        </p:blipFill>
        <p:spPr>
          <a:xfrm>
            <a:off x="4184374" y="352225"/>
            <a:ext cx="8007626" cy="3219561"/>
          </a:xfrm>
          <a:prstGeom prst="rect">
            <a:avLst/>
          </a:prstGeom>
        </p:spPr>
      </p:pic>
      <p:sp>
        <p:nvSpPr>
          <p:cNvPr id="10" name="TextBox 9">
            <a:extLst>
              <a:ext uri="{FF2B5EF4-FFF2-40B4-BE49-F238E27FC236}">
                <a16:creationId xmlns:a16="http://schemas.microsoft.com/office/drawing/2014/main" id="{702A4ABE-5D56-4CFB-A28F-59FEE4F3B71B}"/>
              </a:ext>
            </a:extLst>
          </p:cNvPr>
          <p:cNvSpPr txBox="1"/>
          <p:nvPr/>
        </p:nvSpPr>
        <p:spPr>
          <a:xfrm>
            <a:off x="8723244" y="5907162"/>
            <a:ext cx="3200400" cy="784830"/>
          </a:xfrm>
          <a:prstGeom prst="rect">
            <a:avLst/>
          </a:prstGeom>
          <a:solidFill>
            <a:srgbClr val="FFFF00"/>
          </a:solidFill>
          <a:ln>
            <a:solidFill>
              <a:srgbClr val="FFFF00"/>
            </a:solidFill>
          </a:ln>
        </p:spPr>
        <p:txBody>
          <a:bodyPr wrap="square" rtlCol="0">
            <a:spAutoFit/>
          </a:bodyPr>
          <a:lstStyle/>
          <a:p>
            <a:pPr algn="just"/>
            <a:r>
              <a:rPr lang="en-US" sz="1500" dirty="0">
                <a:highlight>
                  <a:srgbClr val="FFFF00"/>
                </a:highlight>
              </a:rPr>
              <a:t>Scripting Elements are most important </a:t>
            </a:r>
          </a:p>
          <a:p>
            <a:pPr algn="just"/>
            <a:r>
              <a:rPr lang="en-US" sz="1500" dirty="0">
                <a:highlight>
                  <a:srgbClr val="FFFF00"/>
                </a:highlight>
              </a:rPr>
              <a:t>Because you are going to use them always when you work with </a:t>
            </a:r>
            <a:r>
              <a:rPr lang="en-US" sz="1500" dirty="0" err="1">
                <a:highlight>
                  <a:srgbClr val="FFFF00"/>
                </a:highlight>
              </a:rPr>
              <a:t>jsp</a:t>
            </a:r>
            <a:r>
              <a:rPr lang="en-US" sz="1500" dirty="0">
                <a:highlight>
                  <a:srgbClr val="FFFF00"/>
                </a:highlight>
              </a:rPr>
              <a:t>.</a:t>
            </a:r>
            <a:endParaRPr lang="en-IN" sz="1500" dirty="0">
              <a:highlight>
                <a:srgbClr val="FFFF00"/>
              </a:highlight>
            </a:endParaRPr>
          </a:p>
        </p:txBody>
      </p:sp>
    </p:spTree>
    <p:extLst>
      <p:ext uri="{BB962C8B-B14F-4D97-AF65-F5344CB8AC3E}">
        <p14:creationId xmlns:p14="http://schemas.microsoft.com/office/powerpoint/2010/main" val="3846645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370B3E-3F82-43E9-96AD-98BF76A95A8F}"/>
              </a:ext>
            </a:extLst>
          </p:cNvPr>
          <p:cNvPicPr>
            <a:picLocks noChangeAspect="1"/>
          </p:cNvPicPr>
          <p:nvPr/>
        </p:nvPicPr>
        <p:blipFill>
          <a:blip r:embed="rId2"/>
          <a:stretch>
            <a:fillRect/>
          </a:stretch>
        </p:blipFill>
        <p:spPr>
          <a:xfrm>
            <a:off x="224761" y="197917"/>
            <a:ext cx="11742478" cy="2148584"/>
          </a:xfrm>
          <a:prstGeom prst="rect">
            <a:avLst/>
          </a:prstGeom>
        </p:spPr>
      </p:pic>
      <p:pic>
        <p:nvPicPr>
          <p:cNvPr id="7" name="Picture 6">
            <a:extLst>
              <a:ext uri="{FF2B5EF4-FFF2-40B4-BE49-F238E27FC236}">
                <a16:creationId xmlns:a16="http://schemas.microsoft.com/office/drawing/2014/main" id="{6307DF85-C449-4BA5-808E-BC051B81BC3C}"/>
              </a:ext>
            </a:extLst>
          </p:cNvPr>
          <p:cNvPicPr>
            <a:picLocks noChangeAspect="1"/>
          </p:cNvPicPr>
          <p:nvPr/>
        </p:nvPicPr>
        <p:blipFill>
          <a:blip r:embed="rId3"/>
          <a:stretch>
            <a:fillRect/>
          </a:stretch>
        </p:blipFill>
        <p:spPr>
          <a:xfrm>
            <a:off x="0" y="2966579"/>
            <a:ext cx="6491976" cy="2619212"/>
          </a:xfrm>
          <a:prstGeom prst="rect">
            <a:avLst/>
          </a:prstGeom>
        </p:spPr>
      </p:pic>
      <p:pic>
        <p:nvPicPr>
          <p:cNvPr id="9" name="Picture 8">
            <a:extLst>
              <a:ext uri="{FF2B5EF4-FFF2-40B4-BE49-F238E27FC236}">
                <a16:creationId xmlns:a16="http://schemas.microsoft.com/office/drawing/2014/main" id="{824CD59B-00C3-4F9F-91E8-6FA793776472}"/>
              </a:ext>
            </a:extLst>
          </p:cNvPr>
          <p:cNvPicPr>
            <a:picLocks noChangeAspect="1"/>
          </p:cNvPicPr>
          <p:nvPr/>
        </p:nvPicPr>
        <p:blipFill>
          <a:blip r:embed="rId4"/>
          <a:stretch>
            <a:fillRect/>
          </a:stretch>
        </p:blipFill>
        <p:spPr>
          <a:xfrm>
            <a:off x="6491976" y="2545268"/>
            <a:ext cx="5706494" cy="3338696"/>
          </a:xfrm>
          <a:prstGeom prst="rect">
            <a:avLst/>
          </a:prstGeom>
        </p:spPr>
      </p:pic>
      <p:sp>
        <p:nvSpPr>
          <p:cNvPr id="11" name="TextBox 10">
            <a:extLst>
              <a:ext uri="{FF2B5EF4-FFF2-40B4-BE49-F238E27FC236}">
                <a16:creationId xmlns:a16="http://schemas.microsoft.com/office/drawing/2014/main" id="{EA5CC347-EE07-4228-B1B4-FEE6F394F8EA}"/>
              </a:ext>
            </a:extLst>
          </p:cNvPr>
          <p:cNvSpPr txBox="1"/>
          <p:nvPr/>
        </p:nvSpPr>
        <p:spPr>
          <a:xfrm>
            <a:off x="586409" y="5713753"/>
            <a:ext cx="4994347" cy="646331"/>
          </a:xfrm>
          <a:prstGeom prst="rect">
            <a:avLst/>
          </a:prstGeom>
          <a:noFill/>
          <a:ln w="28575">
            <a:solidFill>
              <a:srgbClr val="FFFF00"/>
            </a:solidFill>
          </a:ln>
        </p:spPr>
        <p:txBody>
          <a:bodyPr wrap="square" rtlCol="0">
            <a:spAutoFit/>
          </a:bodyPr>
          <a:lstStyle/>
          <a:p>
            <a:r>
              <a:rPr lang="en-US" dirty="0"/>
              <a:t>You can’t use the above objects anywhere else expect _</a:t>
            </a:r>
            <a:r>
              <a:rPr lang="en-US" dirty="0" err="1"/>
              <a:t>jspservice</a:t>
            </a:r>
            <a:r>
              <a:rPr lang="en-US" dirty="0"/>
              <a:t>() method (</a:t>
            </a:r>
            <a:r>
              <a:rPr lang="en-US" dirty="0" err="1"/>
              <a:t>i.e</a:t>
            </a:r>
            <a:r>
              <a:rPr lang="en-US" dirty="0"/>
              <a:t> </a:t>
            </a:r>
            <a:r>
              <a:rPr lang="en-US" dirty="0" err="1"/>
              <a:t>scriplet</a:t>
            </a:r>
            <a:r>
              <a:rPr lang="en-US" dirty="0"/>
              <a:t> tag)</a:t>
            </a:r>
            <a:endParaRPr lang="en-IN" dirty="0"/>
          </a:p>
        </p:txBody>
      </p:sp>
      <p:sp>
        <p:nvSpPr>
          <p:cNvPr id="12" name="TextBox 11">
            <a:extLst>
              <a:ext uri="{FF2B5EF4-FFF2-40B4-BE49-F238E27FC236}">
                <a16:creationId xmlns:a16="http://schemas.microsoft.com/office/drawing/2014/main" id="{DAD35CDA-65CA-4EEE-8B5D-2BE07E8C233B}"/>
              </a:ext>
            </a:extLst>
          </p:cNvPr>
          <p:cNvSpPr txBox="1"/>
          <p:nvPr/>
        </p:nvSpPr>
        <p:spPr>
          <a:xfrm>
            <a:off x="8070574" y="377687"/>
            <a:ext cx="3071191" cy="784830"/>
          </a:xfrm>
          <a:prstGeom prst="rect">
            <a:avLst/>
          </a:prstGeom>
          <a:noFill/>
          <a:ln w="28575">
            <a:solidFill>
              <a:srgbClr val="FFFF00"/>
            </a:solidFill>
          </a:ln>
        </p:spPr>
        <p:txBody>
          <a:bodyPr wrap="square" rtlCol="0">
            <a:spAutoFit/>
          </a:bodyPr>
          <a:lstStyle/>
          <a:p>
            <a:r>
              <a:rPr lang="en-US" sz="1500" dirty="0"/>
              <a:t>Any thing declared in declarative tag are instance members, can be accessed anywhere in the </a:t>
            </a:r>
            <a:r>
              <a:rPr lang="en-US" sz="1500" dirty="0" err="1"/>
              <a:t>jsp</a:t>
            </a:r>
            <a:r>
              <a:rPr lang="en-US" sz="1500" dirty="0"/>
              <a:t> code.</a:t>
            </a:r>
            <a:endParaRPr lang="en-IN" sz="1500" dirty="0"/>
          </a:p>
        </p:txBody>
      </p:sp>
      <p:sp>
        <p:nvSpPr>
          <p:cNvPr id="13" name="TextBox 12">
            <a:extLst>
              <a:ext uri="{FF2B5EF4-FFF2-40B4-BE49-F238E27FC236}">
                <a16:creationId xmlns:a16="http://schemas.microsoft.com/office/drawing/2014/main" id="{1B86D805-766D-44CD-9E55-5916F67FC46D}"/>
              </a:ext>
            </a:extLst>
          </p:cNvPr>
          <p:cNvSpPr txBox="1"/>
          <p:nvPr/>
        </p:nvSpPr>
        <p:spPr>
          <a:xfrm>
            <a:off x="7423074" y="5116095"/>
            <a:ext cx="1669774" cy="323165"/>
          </a:xfrm>
          <a:prstGeom prst="rect">
            <a:avLst/>
          </a:prstGeom>
          <a:noFill/>
        </p:spPr>
        <p:txBody>
          <a:bodyPr wrap="square" rtlCol="0">
            <a:spAutoFit/>
          </a:bodyPr>
          <a:lstStyle/>
          <a:p>
            <a:r>
              <a:rPr lang="en-US" sz="1500" dirty="0"/>
              <a:t>on refreshing</a:t>
            </a:r>
            <a:endParaRPr lang="en-IN" sz="1500" dirty="0"/>
          </a:p>
        </p:txBody>
      </p:sp>
      <p:sp>
        <p:nvSpPr>
          <p:cNvPr id="14" name="TextBox 13">
            <a:extLst>
              <a:ext uri="{FF2B5EF4-FFF2-40B4-BE49-F238E27FC236}">
                <a16:creationId xmlns:a16="http://schemas.microsoft.com/office/drawing/2014/main" id="{4400AE49-E9D5-42B1-9A8B-130E697D9377}"/>
              </a:ext>
            </a:extLst>
          </p:cNvPr>
          <p:cNvSpPr txBox="1"/>
          <p:nvPr/>
        </p:nvSpPr>
        <p:spPr>
          <a:xfrm>
            <a:off x="10378306" y="5029959"/>
            <a:ext cx="1669774" cy="323165"/>
          </a:xfrm>
          <a:prstGeom prst="rect">
            <a:avLst/>
          </a:prstGeom>
          <a:noFill/>
        </p:spPr>
        <p:txBody>
          <a:bodyPr wrap="square" rtlCol="0">
            <a:spAutoFit/>
          </a:bodyPr>
          <a:lstStyle/>
          <a:p>
            <a:r>
              <a:rPr lang="en-US" sz="1500" dirty="0"/>
              <a:t>on refreshing</a:t>
            </a:r>
            <a:endParaRPr lang="en-IN" sz="1500" dirty="0"/>
          </a:p>
        </p:txBody>
      </p:sp>
    </p:spTree>
    <p:extLst>
      <p:ext uri="{BB962C8B-B14F-4D97-AF65-F5344CB8AC3E}">
        <p14:creationId xmlns:p14="http://schemas.microsoft.com/office/powerpoint/2010/main" val="399954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CA9F10-4FCF-40F1-AB5A-DB45637500AA}"/>
              </a:ext>
            </a:extLst>
          </p:cNvPr>
          <p:cNvPicPr>
            <a:picLocks noChangeAspect="1"/>
          </p:cNvPicPr>
          <p:nvPr/>
        </p:nvPicPr>
        <p:blipFill>
          <a:blip r:embed="rId2"/>
          <a:stretch>
            <a:fillRect/>
          </a:stretch>
        </p:blipFill>
        <p:spPr>
          <a:xfrm>
            <a:off x="894049" y="642578"/>
            <a:ext cx="10386864" cy="5154216"/>
          </a:xfrm>
          <a:prstGeom prst="rect">
            <a:avLst/>
          </a:prstGeom>
        </p:spPr>
      </p:pic>
      <p:pic>
        <p:nvPicPr>
          <p:cNvPr id="11" name="Picture 10">
            <a:extLst>
              <a:ext uri="{FF2B5EF4-FFF2-40B4-BE49-F238E27FC236}">
                <a16:creationId xmlns:a16="http://schemas.microsoft.com/office/drawing/2014/main" id="{DAC1DB20-AC06-4770-A40C-337DEC7DB5AA}"/>
              </a:ext>
            </a:extLst>
          </p:cNvPr>
          <p:cNvPicPr>
            <a:picLocks noChangeAspect="1"/>
          </p:cNvPicPr>
          <p:nvPr/>
        </p:nvPicPr>
        <p:blipFill>
          <a:blip r:embed="rId3"/>
          <a:stretch>
            <a:fillRect/>
          </a:stretch>
        </p:blipFill>
        <p:spPr>
          <a:xfrm>
            <a:off x="8496895" y="5632950"/>
            <a:ext cx="1539373" cy="327688"/>
          </a:xfrm>
          <a:prstGeom prst="rect">
            <a:avLst/>
          </a:prstGeom>
        </p:spPr>
      </p:pic>
    </p:spTree>
    <p:extLst>
      <p:ext uri="{BB962C8B-B14F-4D97-AF65-F5344CB8AC3E}">
        <p14:creationId xmlns:p14="http://schemas.microsoft.com/office/powerpoint/2010/main" val="291707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F630B0-2FAD-4C08-A5C8-E115534F6CDD}"/>
              </a:ext>
            </a:extLst>
          </p:cNvPr>
          <p:cNvPicPr>
            <a:picLocks noChangeAspect="1"/>
          </p:cNvPicPr>
          <p:nvPr/>
        </p:nvPicPr>
        <p:blipFill>
          <a:blip r:embed="rId2"/>
          <a:stretch>
            <a:fillRect/>
          </a:stretch>
        </p:blipFill>
        <p:spPr>
          <a:xfrm>
            <a:off x="152530" y="377688"/>
            <a:ext cx="11922462" cy="6291470"/>
          </a:xfrm>
          <a:prstGeom prst="rect">
            <a:avLst/>
          </a:prstGeom>
        </p:spPr>
      </p:pic>
      <p:pic>
        <p:nvPicPr>
          <p:cNvPr id="5" name="Picture 4">
            <a:extLst>
              <a:ext uri="{FF2B5EF4-FFF2-40B4-BE49-F238E27FC236}">
                <a16:creationId xmlns:a16="http://schemas.microsoft.com/office/drawing/2014/main" id="{476BD623-6619-4E6E-8672-283C4C494B75}"/>
              </a:ext>
            </a:extLst>
          </p:cNvPr>
          <p:cNvPicPr>
            <a:picLocks noChangeAspect="1"/>
          </p:cNvPicPr>
          <p:nvPr/>
        </p:nvPicPr>
        <p:blipFill>
          <a:blip r:embed="rId3"/>
          <a:stretch>
            <a:fillRect/>
          </a:stretch>
        </p:blipFill>
        <p:spPr>
          <a:xfrm>
            <a:off x="3767219" y="188842"/>
            <a:ext cx="960203" cy="632515"/>
          </a:xfrm>
          <a:prstGeom prst="rect">
            <a:avLst/>
          </a:prstGeom>
        </p:spPr>
      </p:pic>
    </p:spTree>
    <p:extLst>
      <p:ext uri="{BB962C8B-B14F-4D97-AF65-F5344CB8AC3E}">
        <p14:creationId xmlns:p14="http://schemas.microsoft.com/office/powerpoint/2010/main" val="85199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8DFBF9-6E0B-4F3A-A139-2CD4CD3A3096}"/>
              </a:ext>
            </a:extLst>
          </p:cNvPr>
          <p:cNvPicPr>
            <a:picLocks noChangeAspect="1"/>
          </p:cNvPicPr>
          <p:nvPr/>
        </p:nvPicPr>
        <p:blipFill>
          <a:blip r:embed="rId2"/>
          <a:stretch>
            <a:fillRect/>
          </a:stretch>
        </p:blipFill>
        <p:spPr>
          <a:xfrm>
            <a:off x="225750" y="431034"/>
            <a:ext cx="11685100" cy="5065305"/>
          </a:xfrm>
          <a:prstGeom prst="rect">
            <a:avLst/>
          </a:prstGeom>
        </p:spPr>
      </p:pic>
      <p:sp>
        <p:nvSpPr>
          <p:cNvPr id="4" name="TextBox 3">
            <a:extLst>
              <a:ext uri="{FF2B5EF4-FFF2-40B4-BE49-F238E27FC236}">
                <a16:creationId xmlns:a16="http://schemas.microsoft.com/office/drawing/2014/main" id="{5A1B5D98-C69B-44C8-B7D9-E5A297FC7C30}"/>
              </a:ext>
            </a:extLst>
          </p:cNvPr>
          <p:cNvSpPr txBox="1"/>
          <p:nvPr/>
        </p:nvSpPr>
        <p:spPr>
          <a:xfrm>
            <a:off x="1838739" y="460851"/>
            <a:ext cx="6370983" cy="369332"/>
          </a:xfrm>
          <a:prstGeom prst="rect">
            <a:avLst/>
          </a:prstGeom>
          <a:noFill/>
          <a:ln>
            <a:solidFill>
              <a:schemeClr val="tx1"/>
            </a:solidFill>
          </a:ln>
        </p:spPr>
        <p:txBody>
          <a:bodyPr wrap="square" rtlCol="0">
            <a:spAutoFit/>
          </a:bodyPr>
          <a:lstStyle/>
          <a:p>
            <a:r>
              <a:rPr lang="en-US" dirty="0"/>
              <a:t>It is an implicit object, using this the following things can be done.</a:t>
            </a:r>
            <a:endParaRPr lang="en-IN" dirty="0"/>
          </a:p>
        </p:txBody>
      </p:sp>
      <p:sp>
        <p:nvSpPr>
          <p:cNvPr id="5" name="TextBox 4">
            <a:extLst>
              <a:ext uri="{FF2B5EF4-FFF2-40B4-BE49-F238E27FC236}">
                <a16:creationId xmlns:a16="http://schemas.microsoft.com/office/drawing/2014/main" id="{A42B2171-226A-488B-9924-D0557B7EA8DE}"/>
              </a:ext>
            </a:extLst>
          </p:cNvPr>
          <p:cNvSpPr txBox="1"/>
          <p:nvPr/>
        </p:nvSpPr>
        <p:spPr>
          <a:xfrm>
            <a:off x="7583558" y="863122"/>
            <a:ext cx="2922104" cy="492443"/>
          </a:xfrm>
          <a:prstGeom prst="rect">
            <a:avLst/>
          </a:prstGeom>
          <a:noFill/>
        </p:spPr>
        <p:txBody>
          <a:bodyPr wrap="square" rtlCol="0">
            <a:spAutoFit/>
          </a:bodyPr>
          <a:lstStyle/>
          <a:p>
            <a:r>
              <a:rPr lang="en-US" sz="1300" dirty="0"/>
              <a:t>(In java files, not in </a:t>
            </a:r>
            <a:r>
              <a:rPr lang="en-US" sz="1300" dirty="0" err="1"/>
              <a:t>jsp</a:t>
            </a:r>
            <a:r>
              <a:rPr lang="en-US" sz="1300" dirty="0"/>
              <a:t> because you already have all implicit objects in </a:t>
            </a:r>
            <a:r>
              <a:rPr lang="en-US" sz="1300" dirty="0" err="1"/>
              <a:t>jsp</a:t>
            </a:r>
            <a:r>
              <a:rPr lang="en-US" sz="1300" dirty="0"/>
              <a:t>)</a:t>
            </a:r>
            <a:endParaRPr lang="en-IN" sz="1300" dirty="0"/>
          </a:p>
        </p:txBody>
      </p:sp>
    </p:spTree>
    <p:extLst>
      <p:ext uri="{BB962C8B-B14F-4D97-AF65-F5344CB8AC3E}">
        <p14:creationId xmlns:p14="http://schemas.microsoft.com/office/powerpoint/2010/main" val="285304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882B7-609E-48EC-A97D-2E3DC906F43C}"/>
              </a:ext>
            </a:extLst>
          </p:cNvPr>
          <p:cNvPicPr>
            <a:picLocks noChangeAspect="1"/>
          </p:cNvPicPr>
          <p:nvPr/>
        </p:nvPicPr>
        <p:blipFill>
          <a:blip r:embed="rId2"/>
          <a:stretch>
            <a:fillRect/>
          </a:stretch>
        </p:blipFill>
        <p:spPr>
          <a:xfrm>
            <a:off x="68434" y="73990"/>
            <a:ext cx="4535825" cy="1754810"/>
          </a:xfrm>
          <a:prstGeom prst="rect">
            <a:avLst/>
          </a:prstGeom>
        </p:spPr>
      </p:pic>
      <p:pic>
        <p:nvPicPr>
          <p:cNvPr id="5" name="Picture 4">
            <a:extLst>
              <a:ext uri="{FF2B5EF4-FFF2-40B4-BE49-F238E27FC236}">
                <a16:creationId xmlns:a16="http://schemas.microsoft.com/office/drawing/2014/main" id="{D19860D3-6422-4F2B-AA7A-A4EA16A2ABAE}"/>
              </a:ext>
            </a:extLst>
          </p:cNvPr>
          <p:cNvPicPr>
            <a:picLocks noChangeAspect="1"/>
          </p:cNvPicPr>
          <p:nvPr/>
        </p:nvPicPr>
        <p:blipFill>
          <a:blip r:embed="rId3"/>
          <a:stretch>
            <a:fillRect/>
          </a:stretch>
        </p:blipFill>
        <p:spPr>
          <a:xfrm>
            <a:off x="68434" y="1837693"/>
            <a:ext cx="10467833" cy="1472039"/>
          </a:xfrm>
          <a:prstGeom prst="rect">
            <a:avLst/>
          </a:prstGeom>
        </p:spPr>
      </p:pic>
      <p:pic>
        <p:nvPicPr>
          <p:cNvPr id="7" name="Picture 6">
            <a:extLst>
              <a:ext uri="{FF2B5EF4-FFF2-40B4-BE49-F238E27FC236}">
                <a16:creationId xmlns:a16="http://schemas.microsoft.com/office/drawing/2014/main" id="{43AE50FB-3CBB-4E93-B59D-D1338340CA5B}"/>
              </a:ext>
            </a:extLst>
          </p:cNvPr>
          <p:cNvPicPr>
            <a:picLocks noChangeAspect="1"/>
          </p:cNvPicPr>
          <p:nvPr/>
        </p:nvPicPr>
        <p:blipFill>
          <a:blip r:embed="rId4"/>
          <a:stretch>
            <a:fillRect/>
          </a:stretch>
        </p:blipFill>
        <p:spPr>
          <a:xfrm>
            <a:off x="68434" y="3309732"/>
            <a:ext cx="10522353" cy="1472039"/>
          </a:xfrm>
          <a:prstGeom prst="rect">
            <a:avLst/>
          </a:prstGeom>
        </p:spPr>
      </p:pic>
      <p:pic>
        <p:nvPicPr>
          <p:cNvPr id="9" name="Picture 8">
            <a:extLst>
              <a:ext uri="{FF2B5EF4-FFF2-40B4-BE49-F238E27FC236}">
                <a16:creationId xmlns:a16="http://schemas.microsoft.com/office/drawing/2014/main" id="{780E06C5-0455-4C3A-8670-BCA174653EBE}"/>
              </a:ext>
            </a:extLst>
          </p:cNvPr>
          <p:cNvPicPr>
            <a:picLocks noChangeAspect="1"/>
          </p:cNvPicPr>
          <p:nvPr/>
        </p:nvPicPr>
        <p:blipFill>
          <a:blip r:embed="rId5"/>
          <a:stretch>
            <a:fillRect/>
          </a:stretch>
        </p:blipFill>
        <p:spPr>
          <a:xfrm>
            <a:off x="68434" y="4781771"/>
            <a:ext cx="11983648" cy="1380490"/>
          </a:xfrm>
          <a:prstGeom prst="rect">
            <a:avLst/>
          </a:prstGeom>
        </p:spPr>
      </p:pic>
    </p:spTree>
    <p:extLst>
      <p:ext uri="{BB962C8B-B14F-4D97-AF65-F5344CB8AC3E}">
        <p14:creationId xmlns:p14="http://schemas.microsoft.com/office/powerpoint/2010/main" val="289408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071EC1-E741-4CE8-89AC-2D62AEA1426C}"/>
              </a:ext>
            </a:extLst>
          </p:cNvPr>
          <p:cNvPicPr>
            <a:picLocks noChangeAspect="1"/>
          </p:cNvPicPr>
          <p:nvPr/>
        </p:nvPicPr>
        <p:blipFill>
          <a:blip r:embed="rId2"/>
          <a:stretch>
            <a:fillRect/>
          </a:stretch>
        </p:blipFill>
        <p:spPr>
          <a:xfrm>
            <a:off x="103809" y="166264"/>
            <a:ext cx="9846997" cy="1274909"/>
          </a:xfrm>
          <a:prstGeom prst="rect">
            <a:avLst/>
          </a:prstGeom>
        </p:spPr>
      </p:pic>
      <p:pic>
        <p:nvPicPr>
          <p:cNvPr id="4" name="Picture 3">
            <a:extLst>
              <a:ext uri="{FF2B5EF4-FFF2-40B4-BE49-F238E27FC236}">
                <a16:creationId xmlns:a16="http://schemas.microsoft.com/office/drawing/2014/main" id="{CA1C9685-F577-4B29-A8E9-72E1549F126D}"/>
              </a:ext>
            </a:extLst>
          </p:cNvPr>
          <p:cNvPicPr>
            <a:picLocks noChangeAspect="1"/>
          </p:cNvPicPr>
          <p:nvPr/>
        </p:nvPicPr>
        <p:blipFill>
          <a:blip r:embed="rId3"/>
          <a:stretch>
            <a:fillRect/>
          </a:stretch>
        </p:blipFill>
        <p:spPr>
          <a:xfrm>
            <a:off x="740608" y="1510747"/>
            <a:ext cx="10710783" cy="2773018"/>
          </a:xfrm>
          <a:prstGeom prst="rect">
            <a:avLst/>
          </a:prstGeom>
        </p:spPr>
      </p:pic>
    </p:spTree>
    <p:extLst>
      <p:ext uri="{BB962C8B-B14F-4D97-AF65-F5344CB8AC3E}">
        <p14:creationId xmlns:p14="http://schemas.microsoft.com/office/powerpoint/2010/main" val="319245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03E80A-5234-4781-B8DE-210570C84E7A}"/>
              </a:ext>
            </a:extLst>
          </p:cNvPr>
          <p:cNvPicPr>
            <a:picLocks noChangeAspect="1"/>
          </p:cNvPicPr>
          <p:nvPr/>
        </p:nvPicPr>
        <p:blipFill>
          <a:blip r:embed="rId2"/>
          <a:stretch>
            <a:fillRect/>
          </a:stretch>
        </p:blipFill>
        <p:spPr>
          <a:xfrm>
            <a:off x="197747" y="589233"/>
            <a:ext cx="11630366" cy="4887228"/>
          </a:xfrm>
          <a:prstGeom prst="rect">
            <a:avLst/>
          </a:prstGeom>
        </p:spPr>
      </p:pic>
    </p:spTree>
    <p:extLst>
      <p:ext uri="{BB962C8B-B14F-4D97-AF65-F5344CB8AC3E}">
        <p14:creationId xmlns:p14="http://schemas.microsoft.com/office/powerpoint/2010/main" val="1467776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FFD9C9-FD11-4E9A-9EFE-01097DB56B90}"/>
              </a:ext>
            </a:extLst>
          </p:cNvPr>
          <p:cNvPicPr>
            <a:picLocks noChangeAspect="1"/>
          </p:cNvPicPr>
          <p:nvPr/>
        </p:nvPicPr>
        <p:blipFill>
          <a:blip r:embed="rId2"/>
          <a:stretch>
            <a:fillRect/>
          </a:stretch>
        </p:blipFill>
        <p:spPr>
          <a:xfrm>
            <a:off x="194805" y="157172"/>
            <a:ext cx="8472118" cy="810449"/>
          </a:xfrm>
          <a:prstGeom prst="rect">
            <a:avLst/>
          </a:prstGeom>
        </p:spPr>
      </p:pic>
      <p:pic>
        <p:nvPicPr>
          <p:cNvPr id="5" name="Picture 4">
            <a:extLst>
              <a:ext uri="{FF2B5EF4-FFF2-40B4-BE49-F238E27FC236}">
                <a16:creationId xmlns:a16="http://schemas.microsoft.com/office/drawing/2014/main" id="{B86E78F5-6047-4BD0-B31B-70AD2B95C033}"/>
              </a:ext>
            </a:extLst>
          </p:cNvPr>
          <p:cNvPicPr>
            <a:picLocks noChangeAspect="1"/>
          </p:cNvPicPr>
          <p:nvPr/>
        </p:nvPicPr>
        <p:blipFill>
          <a:blip r:embed="rId3"/>
          <a:stretch>
            <a:fillRect/>
          </a:stretch>
        </p:blipFill>
        <p:spPr>
          <a:xfrm>
            <a:off x="403522" y="1035788"/>
            <a:ext cx="11763515" cy="882466"/>
          </a:xfrm>
          <a:prstGeom prst="rect">
            <a:avLst/>
          </a:prstGeom>
        </p:spPr>
      </p:pic>
    </p:spTree>
    <p:extLst>
      <p:ext uri="{BB962C8B-B14F-4D97-AF65-F5344CB8AC3E}">
        <p14:creationId xmlns:p14="http://schemas.microsoft.com/office/powerpoint/2010/main" val="110221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A8A24F-11A0-4671-870B-9558014A2A6D}"/>
              </a:ext>
            </a:extLst>
          </p:cNvPr>
          <p:cNvPicPr>
            <a:picLocks noChangeAspect="1"/>
          </p:cNvPicPr>
          <p:nvPr/>
        </p:nvPicPr>
        <p:blipFill>
          <a:blip r:embed="rId2"/>
          <a:stretch>
            <a:fillRect/>
          </a:stretch>
        </p:blipFill>
        <p:spPr>
          <a:xfrm>
            <a:off x="0" y="89452"/>
            <a:ext cx="12192000" cy="3959078"/>
          </a:xfrm>
          <a:prstGeom prst="rect">
            <a:avLst/>
          </a:prstGeom>
        </p:spPr>
      </p:pic>
      <p:sp>
        <p:nvSpPr>
          <p:cNvPr id="4" name="TextBox 3">
            <a:extLst>
              <a:ext uri="{FF2B5EF4-FFF2-40B4-BE49-F238E27FC236}">
                <a16:creationId xmlns:a16="http://schemas.microsoft.com/office/drawing/2014/main" id="{9BD8F4BA-9A86-459A-A5CD-C0D451CA661A}"/>
              </a:ext>
            </a:extLst>
          </p:cNvPr>
          <p:cNvSpPr txBox="1"/>
          <p:nvPr/>
        </p:nvSpPr>
        <p:spPr>
          <a:xfrm>
            <a:off x="3369366" y="29818"/>
            <a:ext cx="5188226" cy="369332"/>
          </a:xfrm>
          <a:prstGeom prst="rect">
            <a:avLst/>
          </a:prstGeom>
          <a:noFill/>
          <a:ln>
            <a:solidFill>
              <a:srgbClr val="FFFF00"/>
            </a:solidFill>
          </a:ln>
        </p:spPr>
        <p:txBody>
          <a:bodyPr wrap="square" rtlCol="0">
            <a:spAutoFit/>
          </a:bodyPr>
          <a:lstStyle/>
          <a:p>
            <a:r>
              <a:rPr lang="en-US" dirty="0" err="1"/>
              <a:t>Jsp</a:t>
            </a:r>
            <a:r>
              <a:rPr lang="en-US" dirty="0"/>
              <a:t> files are converted into servlet files by the server</a:t>
            </a:r>
            <a:endParaRPr lang="en-IN" dirty="0"/>
          </a:p>
        </p:txBody>
      </p:sp>
      <p:cxnSp>
        <p:nvCxnSpPr>
          <p:cNvPr id="8" name="Straight Arrow Connector 7">
            <a:extLst>
              <a:ext uri="{FF2B5EF4-FFF2-40B4-BE49-F238E27FC236}">
                <a16:creationId xmlns:a16="http://schemas.microsoft.com/office/drawing/2014/main" id="{4E91D5A1-7B90-449B-9599-7EFC30B92264}"/>
              </a:ext>
            </a:extLst>
          </p:cNvPr>
          <p:cNvCxnSpPr/>
          <p:nvPr/>
        </p:nvCxnSpPr>
        <p:spPr>
          <a:xfrm flipH="1">
            <a:off x="3299791" y="3429000"/>
            <a:ext cx="2623931" cy="516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F3B3BA-ECE6-4B9F-8D92-4A56236AC32D}"/>
              </a:ext>
            </a:extLst>
          </p:cNvPr>
          <p:cNvSpPr txBox="1"/>
          <p:nvPr/>
        </p:nvSpPr>
        <p:spPr>
          <a:xfrm>
            <a:off x="437322" y="3738698"/>
            <a:ext cx="2782956" cy="923330"/>
          </a:xfrm>
          <a:prstGeom prst="rect">
            <a:avLst/>
          </a:prstGeom>
          <a:noFill/>
          <a:ln>
            <a:solidFill>
              <a:schemeClr val="tx1"/>
            </a:solidFill>
          </a:ln>
        </p:spPr>
        <p:txBody>
          <a:bodyPr wrap="square" rtlCol="0">
            <a:spAutoFit/>
          </a:bodyPr>
          <a:lstStyle/>
          <a:p>
            <a:r>
              <a:rPr lang="en-US" dirty="0" err="1"/>
              <a:t>jspInit</a:t>
            </a:r>
            <a:r>
              <a:rPr lang="en-US" dirty="0"/>
              <a:t>() {</a:t>
            </a:r>
          </a:p>
          <a:p>
            <a:r>
              <a:rPr lang="en-US" dirty="0"/>
              <a:t>   _</a:t>
            </a:r>
            <a:r>
              <a:rPr lang="en-US" dirty="0" err="1"/>
              <a:t>jspInit</a:t>
            </a:r>
            <a:r>
              <a:rPr lang="en-US" dirty="0"/>
              <a:t>();</a:t>
            </a:r>
          </a:p>
          <a:p>
            <a:r>
              <a:rPr lang="en-US" dirty="0"/>
              <a:t>}</a:t>
            </a:r>
            <a:endParaRPr lang="en-IN" dirty="0"/>
          </a:p>
        </p:txBody>
      </p:sp>
      <p:cxnSp>
        <p:nvCxnSpPr>
          <p:cNvPr id="12" name="Straight Arrow Connector 11">
            <a:extLst>
              <a:ext uri="{FF2B5EF4-FFF2-40B4-BE49-F238E27FC236}">
                <a16:creationId xmlns:a16="http://schemas.microsoft.com/office/drawing/2014/main" id="{33A40B8E-6B7B-41C6-B398-429F7D47D866}"/>
              </a:ext>
            </a:extLst>
          </p:cNvPr>
          <p:cNvCxnSpPr/>
          <p:nvPr/>
        </p:nvCxnSpPr>
        <p:spPr>
          <a:xfrm flipH="1">
            <a:off x="3369366" y="3945835"/>
            <a:ext cx="2554356" cy="165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435E3B0-6E32-46BA-8B2B-48A428687620}"/>
              </a:ext>
            </a:extLst>
          </p:cNvPr>
          <p:cNvSpPr txBox="1"/>
          <p:nvPr/>
        </p:nvSpPr>
        <p:spPr>
          <a:xfrm>
            <a:off x="450576" y="5083794"/>
            <a:ext cx="2782956" cy="923330"/>
          </a:xfrm>
          <a:prstGeom prst="rect">
            <a:avLst/>
          </a:prstGeom>
          <a:noFill/>
          <a:ln>
            <a:solidFill>
              <a:schemeClr val="tx1"/>
            </a:solidFill>
          </a:ln>
        </p:spPr>
        <p:txBody>
          <a:bodyPr wrap="square" rtlCol="0">
            <a:spAutoFit/>
          </a:bodyPr>
          <a:lstStyle/>
          <a:p>
            <a:r>
              <a:rPr lang="en-US" dirty="0" err="1"/>
              <a:t>jspDestroy</a:t>
            </a:r>
            <a:r>
              <a:rPr lang="en-US" dirty="0"/>
              <a:t>() {</a:t>
            </a:r>
          </a:p>
          <a:p>
            <a:r>
              <a:rPr lang="en-US" dirty="0"/>
              <a:t>   _</a:t>
            </a:r>
            <a:r>
              <a:rPr lang="en-US" dirty="0" err="1"/>
              <a:t>jspDestroy</a:t>
            </a:r>
            <a:r>
              <a:rPr lang="en-US" dirty="0"/>
              <a:t>();</a:t>
            </a:r>
          </a:p>
          <a:p>
            <a:r>
              <a:rPr lang="en-US" dirty="0"/>
              <a:t>}</a:t>
            </a:r>
            <a:endParaRPr lang="en-IN" dirty="0"/>
          </a:p>
        </p:txBody>
      </p:sp>
      <p:pic>
        <p:nvPicPr>
          <p:cNvPr id="16" name="Picture 15">
            <a:extLst>
              <a:ext uri="{FF2B5EF4-FFF2-40B4-BE49-F238E27FC236}">
                <a16:creationId xmlns:a16="http://schemas.microsoft.com/office/drawing/2014/main" id="{908B44BE-C0FA-49A6-BE9E-4522D5E31531}"/>
              </a:ext>
            </a:extLst>
          </p:cNvPr>
          <p:cNvPicPr>
            <a:picLocks noChangeAspect="1"/>
          </p:cNvPicPr>
          <p:nvPr/>
        </p:nvPicPr>
        <p:blipFill>
          <a:blip r:embed="rId3"/>
          <a:stretch>
            <a:fillRect/>
          </a:stretch>
        </p:blipFill>
        <p:spPr>
          <a:xfrm>
            <a:off x="237279" y="6055449"/>
            <a:ext cx="8757637" cy="772732"/>
          </a:xfrm>
          <a:prstGeom prst="rect">
            <a:avLst/>
          </a:prstGeom>
        </p:spPr>
      </p:pic>
      <p:sp>
        <p:nvSpPr>
          <p:cNvPr id="18" name="TextBox 17">
            <a:extLst>
              <a:ext uri="{FF2B5EF4-FFF2-40B4-BE49-F238E27FC236}">
                <a16:creationId xmlns:a16="http://schemas.microsoft.com/office/drawing/2014/main" id="{0F4AA74B-F694-4C54-B199-768625BD9644}"/>
              </a:ext>
            </a:extLst>
          </p:cNvPr>
          <p:cNvSpPr txBox="1"/>
          <p:nvPr/>
        </p:nvSpPr>
        <p:spPr>
          <a:xfrm>
            <a:off x="5426765" y="4785692"/>
            <a:ext cx="5980043" cy="1754326"/>
          </a:xfrm>
          <a:prstGeom prst="rect">
            <a:avLst/>
          </a:prstGeom>
          <a:noFill/>
          <a:ln>
            <a:solidFill>
              <a:schemeClr val="tx1"/>
            </a:solidFill>
          </a:ln>
        </p:spPr>
        <p:txBody>
          <a:bodyPr wrap="square" rtlCol="0">
            <a:spAutoFit/>
          </a:bodyPr>
          <a:lstStyle/>
          <a:p>
            <a:r>
              <a:rPr lang="en-US" dirty="0"/>
              <a:t>As _</a:t>
            </a:r>
            <a:r>
              <a:rPr lang="en-US" dirty="0" err="1"/>
              <a:t>jspService</a:t>
            </a:r>
            <a:r>
              <a:rPr lang="en-US" dirty="0"/>
              <a:t>(), _</a:t>
            </a:r>
            <a:r>
              <a:rPr lang="en-US" dirty="0" err="1"/>
              <a:t>jspInit</a:t>
            </a:r>
            <a:r>
              <a:rPr lang="en-US" dirty="0"/>
              <a:t>(), _</a:t>
            </a:r>
            <a:r>
              <a:rPr lang="en-US" dirty="0" err="1"/>
              <a:t>jspDestroy</a:t>
            </a:r>
            <a:r>
              <a:rPr lang="en-US" dirty="0"/>
              <a:t>() are automatically generated you cannot write code inside them explicitly, and use them. Instead you can override </a:t>
            </a:r>
            <a:r>
              <a:rPr lang="en-US" dirty="0" err="1"/>
              <a:t>jspInit</a:t>
            </a:r>
            <a:r>
              <a:rPr lang="en-US" dirty="0"/>
              <a:t>(), </a:t>
            </a:r>
            <a:r>
              <a:rPr lang="en-US" dirty="0" err="1"/>
              <a:t>jspDestroy</a:t>
            </a:r>
            <a:r>
              <a:rPr lang="en-US" dirty="0"/>
              <a:t>() and _</a:t>
            </a:r>
            <a:r>
              <a:rPr lang="en-US" dirty="0" err="1"/>
              <a:t>jspService</a:t>
            </a:r>
            <a:r>
              <a:rPr lang="en-US" dirty="0"/>
              <a:t>() method is </a:t>
            </a:r>
            <a:r>
              <a:rPr lang="en-US" dirty="0" err="1"/>
              <a:t>anway</a:t>
            </a:r>
            <a:r>
              <a:rPr lang="en-US" dirty="0"/>
              <a:t> automated from the code you written in </a:t>
            </a:r>
            <a:r>
              <a:rPr lang="en-US" dirty="0" err="1"/>
              <a:t>jsp</a:t>
            </a:r>
            <a:r>
              <a:rPr lang="en-US" dirty="0"/>
              <a:t> file.</a:t>
            </a:r>
          </a:p>
          <a:p>
            <a:endParaRPr lang="en-IN" dirty="0"/>
          </a:p>
        </p:txBody>
      </p:sp>
    </p:spTree>
    <p:extLst>
      <p:ext uri="{BB962C8B-B14F-4D97-AF65-F5344CB8AC3E}">
        <p14:creationId xmlns:p14="http://schemas.microsoft.com/office/powerpoint/2010/main" val="356717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8C61F-D781-4A29-9DEE-19D179970834}"/>
              </a:ext>
            </a:extLst>
          </p:cNvPr>
          <p:cNvPicPr>
            <a:picLocks noChangeAspect="1"/>
          </p:cNvPicPr>
          <p:nvPr/>
        </p:nvPicPr>
        <p:blipFill rotWithShape="1">
          <a:blip r:embed="rId2"/>
          <a:srcRect b="1322"/>
          <a:stretch/>
        </p:blipFill>
        <p:spPr>
          <a:xfrm>
            <a:off x="87185" y="80705"/>
            <a:ext cx="8351137" cy="3944643"/>
          </a:xfrm>
          <a:prstGeom prst="rect">
            <a:avLst/>
          </a:prstGeom>
        </p:spPr>
      </p:pic>
      <p:pic>
        <p:nvPicPr>
          <p:cNvPr id="7" name="Picture 6">
            <a:extLst>
              <a:ext uri="{FF2B5EF4-FFF2-40B4-BE49-F238E27FC236}">
                <a16:creationId xmlns:a16="http://schemas.microsoft.com/office/drawing/2014/main" id="{010B7B48-28DD-44B4-8ECA-A61CB6773694}"/>
              </a:ext>
            </a:extLst>
          </p:cNvPr>
          <p:cNvPicPr>
            <a:picLocks noChangeAspect="1"/>
          </p:cNvPicPr>
          <p:nvPr/>
        </p:nvPicPr>
        <p:blipFill rotWithShape="1">
          <a:blip r:embed="rId3"/>
          <a:srcRect t="1949"/>
          <a:stretch/>
        </p:blipFill>
        <p:spPr>
          <a:xfrm>
            <a:off x="141357" y="4038413"/>
            <a:ext cx="8351137" cy="2500651"/>
          </a:xfrm>
          <a:prstGeom prst="rect">
            <a:avLst/>
          </a:prstGeom>
        </p:spPr>
      </p:pic>
    </p:spTree>
    <p:extLst>
      <p:ext uri="{BB962C8B-B14F-4D97-AF65-F5344CB8AC3E}">
        <p14:creationId xmlns:p14="http://schemas.microsoft.com/office/powerpoint/2010/main" val="1355353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38A516-DC5D-45C1-8D88-4729AF84A606}"/>
              </a:ext>
            </a:extLst>
          </p:cNvPr>
          <p:cNvPicPr>
            <a:picLocks noChangeAspect="1"/>
          </p:cNvPicPr>
          <p:nvPr/>
        </p:nvPicPr>
        <p:blipFill>
          <a:blip r:embed="rId2"/>
          <a:stretch>
            <a:fillRect/>
          </a:stretch>
        </p:blipFill>
        <p:spPr>
          <a:xfrm>
            <a:off x="1118700" y="2812637"/>
            <a:ext cx="9150682" cy="4025486"/>
          </a:xfrm>
          <a:prstGeom prst="rect">
            <a:avLst/>
          </a:prstGeom>
        </p:spPr>
      </p:pic>
      <p:pic>
        <p:nvPicPr>
          <p:cNvPr id="6" name="Picture 5">
            <a:extLst>
              <a:ext uri="{FF2B5EF4-FFF2-40B4-BE49-F238E27FC236}">
                <a16:creationId xmlns:a16="http://schemas.microsoft.com/office/drawing/2014/main" id="{0E77E2CC-DCDB-4770-9A40-010DEA680ADB}"/>
              </a:ext>
            </a:extLst>
          </p:cNvPr>
          <p:cNvPicPr>
            <a:picLocks noChangeAspect="1"/>
          </p:cNvPicPr>
          <p:nvPr/>
        </p:nvPicPr>
        <p:blipFill>
          <a:blip r:embed="rId3"/>
          <a:stretch>
            <a:fillRect/>
          </a:stretch>
        </p:blipFill>
        <p:spPr>
          <a:xfrm>
            <a:off x="424006" y="-2"/>
            <a:ext cx="5191602" cy="3146425"/>
          </a:xfrm>
          <a:prstGeom prst="rect">
            <a:avLst/>
          </a:prstGeom>
        </p:spPr>
      </p:pic>
      <p:sp>
        <p:nvSpPr>
          <p:cNvPr id="7" name="TextBox 6">
            <a:extLst>
              <a:ext uri="{FF2B5EF4-FFF2-40B4-BE49-F238E27FC236}">
                <a16:creationId xmlns:a16="http://schemas.microsoft.com/office/drawing/2014/main" id="{B03AD761-A00E-4012-B9F2-2E1695AD0FC4}"/>
              </a:ext>
            </a:extLst>
          </p:cNvPr>
          <p:cNvSpPr txBox="1"/>
          <p:nvPr/>
        </p:nvSpPr>
        <p:spPr>
          <a:xfrm>
            <a:off x="8746435" y="5953539"/>
            <a:ext cx="3101008" cy="369332"/>
          </a:xfrm>
          <a:prstGeom prst="rect">
            <a:avLst/>
          </a:prstGeom>
          <a:noFill/>
        </p:spPr>
        <p:txBody>
          <a:bodyPr wrap="square" rtlCol="0">
            <a:spAutoFit/>
          </a:bodyPr>
          <a:lstStyle/>
          <a:p>
            <a:r>
              <a:rPr lang="en-US" dirty="0"/>
              <a:t>DTO: data transfer object</a:t>
            </a:r>
            <a:endParaRPr lang="en-IN" dirty="0"/>
          </a:p>
        </p:txBody>
      </p:sp>
    </p:spTree>
    <p:extLst>
      <p:ext uri="{BB962C8B-B14F-4D97-AF65-F5344CB8AC3E}">
        <p14:creationId xmlns:p14="http://schemas.microsoft.com/office/powerpoint/2010/main" val="4173164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91AB5F-3A5E-412C-A02E-D1648FC03950}"/>
              </a:ext>
            </a:extLst>
          </p:cNvPr>
          <p:cNvPicPr>
            <a:picLocks noChangeAspect="1"/>
          </p:cNvPicPr>
          <p:nvPr/>
        </p:nvPicPr>
        <p:blipFill>
          <a:blip r:embed="rId2"/>
          <a:stretch>
            <a:fillRect/>
          </a:stretch>
        </p:blipFill>
        <p:spPr>
          <a:xfrm>
            <a:off x="0" y="-29817"/>
            <a:ext cx="8817831" cy="4134677"/>
          </a:xfrm>
          <a:prstGeom prst="rect">
            <a:avLst/>
          </a:prstGeom>
        </p:spPr>
      </p:pic>
    </p:spTree>
    <p:extLst>
      <p:ext uri="{BB962C8B-B14F-4D97-AF65-F5344CB8AC3E}">
        <p14:creationId xmlns:p14="http://schemas.microsoft.com/office/powerpoint/2010/main" val="407752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A9E0EE-2375-4620-B614-8ED46CB3892F}"/>
              </a:ext>
            </a:extLst>
          </p:cNvPr>
          <p:cNvPicPr>
            <a:picLocks noChangeAspect="1"/>
          </p:cNvPicPr>
          <p:nvPr/>
        </p:nvPicPr>
        <p:blipFill>
          <a:blip r:embed="rId2"/>
          <a:stretch>
            <a:fillRect/>
          </a:stretch>
        </p:blipFill>
        <p:spPr>
          <a:xfrm>
            <a:off x="327992" y="182987"/>
            <a:ext cx="11232022" cy="6320950"/>
          </a:xfrm>
          <a:prstGeom prst="rect">
            <a:avLst/>
          </a:prstGeom>
        </p:spPr>
      </p:pic>
    </p:spTree>
    <p:extLst>
      <p:ext uri="{BB962C8B-B14F-4D97-AF65-F5344CB8AC3E}">
        <p14:creationId xmlns:p14="http://schemas.microsoft.com/office/powerpoint/2010/main" val="1566852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28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1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EFB738-DA0D-42B4-A9E3-253FA6D98FC3}"/>
              </a:ext>
            </a:extLst>
          </p:cNvPr>
          <p:cNvPicPr>
            <a:picLocks noChangeAspect="1"/>
          </p:cNvPicPr>
          <p:nvPr/>
        </p:nvPicPr>
        <p:blipFill>
          <a:blip r:embed="rId2"/>
          <a:stretch>
            <a:fillRect/>
          </a:stretch>
        </p:blipFill>
        <p:spPr>
          <a:xfrm>
            <a:off x="99022" y="55971"/>
            <a:ext cx="9037686" cy="4506090"/>
          </a:xfrm>
          <a:prstGeom prst="rect">
            <a:avLst/>
          </a:prstGeom>
        </p:spPr>
      </p:pic>
      <p:pic>
        <p:nvPicPr>
          <p:cNvPr id="8" name="Picture 7">
            <a:extLst>
              <a:ext uri="{FF2B5EF4-FFF2-40B4-BE49-F238E27FC236}">
                <a16:creationId xmlns:a16="http://schemas.microsoft.com/office/drawing/2014/main" id="{FE498557-E720-41FE-AE71-D16AEE06B82C}"/>
              </a:ext>
            </a:extLst>
          </p:cNvPr>
          <p:cNvPicPr>
            <a:picLocks noChangeAspect="1"/>
          </p:cNvPicPr>
          <p:nvPr/>
        </p:nvPicPr>
        <p:blipFill>
          <a:blip r:embed="rId3"/>
          <a:stretch>
            <a:fillRect/>
          </a:stretch>
        </p:blipFill>
        <p:spPr>
          <a:xfrm>
            <a:off x="0" y="4950652"/>
            <a:ext cx="12192000" cy="1506748"/>
          </a:xfrm>
          <a:prstGeom prst="rect">
            <a:avLst/>
          </a:prstGeom>
        </p:spPr>
      </p:pic>
      <p:pic>
        <p:nvPicPr>
          <p:cNvPr id="10" name="Picture 9">
            <a:extLst>
              <a:ext uri="{FF2B5EF4-FFF2-40B4-BE49-F238E27FC236}">
                <a16:creationId xmlns:a16="http://schemas.microsoft.com/office/drawing/2014/main" id="{8C634BF2-DD78-45BD-B592-19DCCE24D04D}"/>
              </a:ext>
            </a:extLst>
          </p:cNvPr>
          <p:cNvPicPr>
            <a:picLocks noChangeAspect="1"/>
          </p:cNvPicPr>
          <p:nvPr/>
        </p:nvPicPr>
        <p:blipFill>
          <a:blip r:embed="rId4"/>
          <a:stretch>
            <a:fillRect/>
          </a:stretch>
        </p:blipFill>
        <p:spPr>
          <a:xfrm>
            <a:off x="5310851" y="55971"/>
            <a:ext cx="6841761" cy="1348683"/>
          </a:xfrm>
          <a:prstGeom prst="rect">
            <a:avLst/>
          </a:prstGeom>
        </p:spPr>
      </p:pic>
    </p:spTree>
    <p:extLst>
      <p:ext uri="{BB962C8B-B14F-4D97-AF65-F5344CB8AC3E}">
        <p14:creationId xmlns:p14="http://schemas.microsoft.com/office/powerpoint/2010/main" val="342070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13D98A-92A0-457B-93BB-54E6341DB998}"/>
              </a:ext>
            </a:extLst>
          </p:cNvPr>
          <p:cNvPicPr>
            <a:picLocks noChangeAspect="1"/>
          </p:cNvPicPr>
          <p:nvPr/>
        </p:nvPicPr>
        <p:blipFill>
          <a:blip r:embed="rId2"/>
          <a:stretch>
            <a:fillRect/>
          </a:stretch>
        </p:blipFill>
        <p:spPr>
          <a:xfrm>
            <a:off x="0" y="56443"/>
            <a:ext cx="8831233" cy="6745114"/>
          </a:xfrm>
          <a:prstGeom prst="rect">
            <a:avLst/>
          </a:prstGeom>
        </p:spPr>
      </p:pic>
      <p:pic>
        <p:nvPicPr>
          <p:cNvPr id="6" name="Picture 5">
            <a:extLst>
              <a:ext uri="{FF2B5EF4-FFF2-40B4-BE49-F238E27FC236}">
                <a16:creationId xmlns:a16="http://schemas.microsoft.com/office/drawing/2014/main" id="{7F2175C9-CB41-4455-B504-C77C3FB448B0}"/>
              </a:ext>
            </a:extLst>
          </p:cNvPr>
          <p:cNvPicPr>
            <a:picLocks noChangeAspect="1"/>
          </p:cNvPicPr>
          <p:nvPr/>
        </p:nvPicPr>
        <p:blipFill>
          <a:blip r:embed="rId3"/>
          <a:stretch>
            <a:fillRect/>
          </a:stretch>
        </p:blipFill>
        <p:spPr>
          <a:xfrm>
            <a:off x="7137437" y="931043"/>
            <a:ext cx="1821338" cy="2194750"/>
          </a:xfrm>
          <a:prstGeom prst="rect">
            <a:avLst/>
          </a:prstGeom>
        </p:spPr>
      </p:pic>
      <p:sp>
        <p:nvSpPr>
          <p:cNvPr id="9" name="TextBox 8">
            <a:extLst>
              <a:ext uri="{FF2B5EF4-FFF2-40B4-BE49-F238E27FC236}">
                <a16:creationId xmlns:a16="http://schemas.microsoft.com/office/drawing/2014/main" id="{62C20F2C-EEBE-44D6-A09A-C21678DB5E0E}"/>
              </a:ext>
            </a:extLst>
          </p:cNvPr>
          <p:cNvSpPr txBox="1"/>
          <p:nvPr/>
        </p:nvSpPr>
        <p:spPr>
          <a:xfrm>
            <a:off x="526776" y="5128590"/>
            <a:ext cx="487016" cy="261610"/>
          </a:xfrm>
          <a:prstGeom prst="rect">
            <a:avLst/>
          </a:prstGeom>
          <a:solidFill>
            <a:schemeClr val="bg1"/>
          </a:solidFill>
        </p:spPr>
        <p:txBody>
          <a:bodyPr wrap="square" rtlCol="0">
            <a:spAutoFit/>
          </a:bodyPr>
          <a:lstStyle/>
          <a:p>
            <a:r>
              <a:rPr lang="en-US" sz="1100" dirty="0"/>
              <a:t>from</a:t>
            </a:r>
            <a:endParaRPr lang="en-IN" sz="1100" dirty="0"/>
          </a:p>
        </p:txBody>
      </p:sp>
      <p:sp>
        <p:nvSpPr>
          <p:cNvPr id="10" name="TextBox 9">
            <a:extLst>
              <a:ext uri="{FF2B5EF4-FFF2-40B4-BE49-F238E27FC236}">
                <a16:creationId xmlns:a16="http://schemas.microsoft.com/office/drawing/2014/main" id="{786A1020-67F1-49F4-B3EF-1EFF775BD5C3}"/>
              </a:ext>
            </a:extLst>
          </p:cNvPr>
          <p:cNvSpPr txBox="1"/>
          <p:nvPr/>
        </p:nvSpPr>
        <p:spPr>
          <a:xfrm>
            <a:off x="7038046" y="2009375"/>
            <a:ext cx="4640433" cy="1323439"/>
          </a:xfrm>
          <a:prstGeom prst="rect">
            <a:avLst/>
          </a:prstGeom>
          <a:noFill/>
          <a:ln>
            <a:solidFill>
              <a:schemeClr val="tx1"/>
            </a:solidFill>
          </a:ln>
        </p:spPr>
        <p:txBody>
          <a:bodyPr wrap="square" rtlCol="0">
            <a:spAutoFit/>
          </a:bodyPr>
          <a:lstStyle/>
          <a:p>
            <a:r>
              <a:rPr lang="en-US" sz="1600" dirty="0"/>
              <a:t>In servlets, compilation and class loading would already be done for the first request itself.</a:t>
            </a:r>
          </a:p>
          <a:p>
            <a:r>
              <a:rPr lang="en-US" sz="1600" dirty="0"/>
              <a:t>In order to do that here also we have to use something like </a:t>
            </a:r>
            <a:r>
              <a:rPr lang="en-US" sz="1600" dirty="0" err="1"/>
              <a:t>loadonstartup</a:t>
            </a:r>
            <a:r>
              <a:rPr lang="en-US" sz="1600" dirty="0"/>
              <a:t> which we had done for servlets.</a:t>
            </a:r>
            <a:endParaRPr lang="en-IN" sz="1600" dirty="0"/>
          </a:p>
        </p:txBody>
      </p:sp>
      <p:pic>
        <p:nvPicPr>
          <p:cNvPr id="12" name="Picture 11">
            <a:extLst>
              <a:ext uri="{FF2B5EF4-FFF2-40B4-BE49-F238E27FC236}">
                <a16:creationId xmlns:a16="http://schemas.microsoft.com/office/drawing/2014/main" id="{8D4D9F77-3C3B-44E0-88E8-AB7F8368B4C6}"/>
              </a:ext>
            </a:extLst>
          </p:cNvPr>
          <p:cNvPicPr>
            <a:picLocks noChangeAspect="1"/>
          </p:cNvPicPr>
          <p:nvPr/>
        </p:nvPicPr>
        <p:blipFill>
          <a:blip r:embed="rId4"/>
          <a:stretch>
            <a:fillRect/>
          </a:stretch>
        </p:blipFill>
        <p:spPr>
          <a:xfrm>
            <a:off x="6804016" y="3897646"/>
            <a:ext cx="5378045" cy="867976"/>
          </a:xfrm>
          <a:prstGeom prst="rect">
            <a:avLst/>
          </a:prstGeom>
        </p:spPr>
      </p:pic>
      <p:cxnSp>
        <p:nvCxnSpPr>
          <p:cNvPr id="14" name="Straight Arrow Connector 13">
            <a:extLst>
              <a:ext uri="{FF2B5EF4-FFF2-40B4-BE49-F238E27FC236}">
                <a16:creationId xmlns:a16="http://schemas.microsoft.com/office/drawing/2014/main" id="{93661AE9-1E15-4839-BF6E-5DFB71E667F7}"/>
              </a:ext>
            </a:extLst>
          </p:cNvPr>
          <p:cNvCxnSpPr/>
          <p:nvPr/>
        </p:nvCxnSpPr>
        <p:spPr>
          <a:xfrm>
            <a:off x="8597348" y="3332814"/>
            <a:ext cx="0" cy="59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651FA3-76F4-48EA-A00D-5EA36DC1BD79}"/>
              </a:ext>
            </a:extLst>
          </p:cNvPr>
          <p:cNvCxnSpPr/>
          <p:nvPr/>
        </p:nvCxnSpPr>
        <p:spPr>
          <a:xfrm>
            <a:off x="10694504" y="4331634"/>
            <a:ext cx="0" cy="129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74F7405-A781-4DBF-B25B-8C3E081CEE86}"/>
              </a:ext>
            </a:extLst>
          </p:cNvPr>
          <p:cNvSpPr txBox="1"/>
          <p:nvPr/>
        </p:nvSpPr>
        <p:spPr>
          <a:xfrm>
            <a:off x="9322904" y="5625548"/>
            <a:ext cx="2673626" cy="738664"/>
          </a:xfrm>
          <a:prstGeom prst="rect">
            <a:avLst/>
          </a:prstGeom>
          <a:noFill/>
          <a:ln>
            <a:solidFill>
              <a:schemeClr val="tx1"/>
            </a:solidFill>
          </a:ln>
        </p:spPr>
        <p:txBody>
          <a:bodyPr wrap="square" rtlCol="0">
            <a:spAutoFit/>
          </a:bodyPr>
          <a:lstStyle/>
          <a:p>
            <a:r>
              <a:rPr lang="en-US" sz="1400" dirty="0"/>
              <a:t>This doesn’t send a request for </a:t>
            </a:r>
            <a:r>
              <a:rPr lang="en-US" sz="1400" dirty="0" err="1"/>
              <a:t>index.jsp</a:t>
            </a:r>
            <a:r>
              <a:rPr lang="en-US" sz="1400" dirty="0"/>
              <a:t> page it just compiles and loads it.</a:t>
            </a:r>
            <a:endParaRPr lang="en-IN" sz="1400" dirty="0"/>
          </a:p>
        </p:txBody>
      </p:sp>
      <p:cxnSp>
        <p:nvCxnSpPr>
          <p:cNvPr id="21" name="Straight Arrow Connector 20">
            <a:extLst>
              <a:ext uri="{FF2B5EF4-FFF2-40B4-BE49-F238E27FC236}">
                <a16:creationId xmlns:a16="http://schemas.microsoft.com/office/drawing/2014/main" id="{3ACF958C-70C1-490D-92C8-28FD2E01E332}"/>
              </a:ext>
            </a:extLst>
          </p:cNvPr>
          <p:cNvCxnSpPr/>
          <p:nvPr/>
        </p:nvCxnSpPr>
        <p:spPr>
          <a:xfrm>
            <a:off x="1709530" y="4331634"/>
            <a:ext cx="725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448F74C-F017-47F4-B35C-AF4DE4383764}"/>
              </a:ext>
            </a:extLst>
          </p:cNvPr>
          <p:cNvSpPr txBox="1"/>
          <p:nvPr/>
        </p:nvSpPr>
        <p:spPr>
          <a:xfrm>
            <a:off x="526776" y="4452731"/>
            <a:ext cx="1828798" cy="261610"/>
          </a:xfrm>
          <a:prstGeom prst="rect">
            <a:avLst/>
          </a:prstGeom>
          <a:noFill/>
        </p:spPr>
        <p:txBody>
          <a:bodyPr wrap="square" rtlCol="0">
            <a:spAutoFit/>
          </a:bodyPr>
          <a:lstStyle/>
          <a:p>
            <a:r>
              <a:rPr lang="en-US" sz="1100" dirty="0"/>
              <a:t>Starts working from here</a:t>
            </a:r>
            <a:endParaRPr lang="en-IN" sz="1100" dirty="0"/>
          </a:p>
        </p:txBody>
      </p:sp>
      <p:sp>
        <p:nvSpPr>
          <p:cNvPr id="23" name="TextBox 22">
            <a:extLst>
              <a:ext uri="{FF2B5EF4-FFF2-40B4-BE49-F238E27FC236}">
                <a16:creationId xmlns:a16="http://schemas.microsoft.com/office/drawing/2014/main" id="{7A6BE279-BCCA-4C7A-8372-E18F58FE2035}"/>
              </a:ext>
            </a:extLst>
          </p:cNvPr>
          <p:cNvSpPr txBox="1"/>
          <p:nvPr/>
        </p:nvSpPr>
        <p:spPr>
          <a:xfrm>
            <a:off x="659298" y="2895600"/>
            <a:ext cx="1828798" cy="600164"/>
          </a:xfrm>
          <a:prstGeom prst="rect">
            <a:avLst/>
          </a:prstGeom>
          <a:noFill/>
        </p:spPr>
        <p:txBody>
          <a:bodyPr wrap="square" rtlCol="0">
            <a:spAutoFit/>
          </a:bodyPr>
          <a:lstStyle/>
          <a:p>
            <a:r>
              <a:rPr lang="en-US" sz="1100" dirty="0"/>
              <a:t>It’s an engine which does translating, compiling, class loading and instantiation</a:t>
            </a:r>
            <a:endParaRPr lang="en-IN" sz="1100" dirty="0"/>
          </a:p>
        </p:txBody>
      </p:sp>
      <p:cxnSp>
        <p:nvCxnSpPr>
          <p:cNvPr id="25" name="Straight Arrow Connector 24">
            <a:extLst>
              <a:ext uri="{FF2B5EF4-FFF2-40B4-BE49-F238E27FC236}">
                <a16:creationId xmlns:a16="http://schemas.microsoft.com/office/drawing/2014/main" id="{25E1F30F-DE2F-4CC3-8236-7D64387693C5}"/>
              </a:ext>
            </a:extLst>
          </p:cNvPr>
          <p:cNvCxnSpPr/>
          <p:nvPr/>
        </p:nvCxnSpPr>
        <p:spPr>
          <a:xfrm>
            <a:off x="1311965" y="3429000"/>
            <a:ext cx="1176131" cy="31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18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7AFB96-4D8D-4E95-A57E-D91F080A144A}"/>
              </a:ext>
            </a:extLst>
          </p:cNvPr>
          <p:cNvPicPr>
            <a:picLocks noChangeAspect="1"/>
          </p:cNvPicPr>
          <p:nvPr/>
        </p:nvPicPr>
        <p:blipFill>
          <a:blip r:embed="rId2"/>
          <a:stretch>
            <a:fillRect/>
          </a:stretch>
        </p:blipFill>
        <p:spPr>
          <a:xfrm>
            <a:off x="0" y="1141264"/>
            <a:ext cx="12192000" cy="4575471"/>
          </a:xfrm>
          <a:prstGeom prst="rect">
            <a:avLst/>
          </a:prstGeom>
        </p:spPr>
      </p:pic>
    </p:spTree>
    <p:extLst>
      <p:ext uri="{BB962C8B-B14F-4D97-AF65-F5344CB8AC3E}">
        <p14:creationId xmlns:p14="http://schemas.microsoft.com/office/powerpoint/2010/main" val="146889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6B6041-4DD0-4DB3-8E4C-0A7026E982EB}"/>
              </a:ext>
            </a:extLst>
          </p:cNvPr>
          <p:cNvPicPr>
            <a:picLocks noChangeAspect="1"/>
          </p:cNvPicPr>
          <p:nvPr/>
        </p:nvPicPr>
        <p:blipFill>
          <a:blip r:embed="rId2"/>
          <a:stretch>
            <a:fillRect/>
          </a:stretch>
        </p:blipFill>
        <p:spPr>
          <a:xfrm>
            <a:off x="28978" y="874646"/>
            <a:ext cx="12130190" cy="4780722"/>
          </a:xfrm>
          <a:prstGeom prst="rect">
            <a:avLst/>
          </a:prstGeom>
        </p:spPr>
      </p:pic>
    </p:spTree>
    <p:extLst>
      <p:ext uri="{BB962C8B-B14F-4D97-AF65-F5344CB8AC3E}">
        <p14:creationId xmlns:p14="http://schemas.microsoft.com/office/powerpoint/2010/main" val="109499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600F26-0AD9-452A-AC74-31B6AB02B789}"/>
              </a:ext>
            </a:extLst>
          </p:cNvPr>
          <p:cNvPicPr>
            <a:picLocks noChangeAspect="1"/>
          </p:cNvPicPr>
          <p:nvPr/>
        </p:nvPicPr>
        <p:blipFill>
          <a:blip r:embed="rId2"/>
          <a:stretch>
            <a:fillRect/>
          </a:stretch>
        </p:blipFill>
        <p:spPr>
          <a:xfrm>
            <a:off x="437320" y="96815"/>
            <a:ext cx="11191461" cy="6682239"/>
          </a:xfrm>
          <a:prstGeom prst="rect">
            <a:avLst/>
          </a:prstGeom>
        </p:spPr>
      </p:pic>
    </p:spTree>
    <p:extLst>
      <p:ext uri="{BB962C8B-B14F-4D97-AF65-F5344CB8AC3E}">
        <p14:creationId xmlns:p14="http://schemas.microsoft.com/office/powerpoint/2010/main" val="278245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F882E8-FF6C-47E7-99E5-0A44688DA638}"/>
              </a:ext>
            </a:extLst>
          </p:cNvPr>
          <p:cNvPicPr>
            <a:picLocks noChangeAspect="1"/>
          </p:cNvPicPr>
          <p:nvPr/>
        </p:nvPicPr>
        <p:blipFill>
          <a:blip r:embed="rId2"/>
          <a:stretch>
            <a:fillRect/>
          </a:stretch>
        </p:blipFill>
        <p:spPr>
          <a:xfrm>
            <a:off x="99390" y="1600200"/>
            <a:ext cx="9996400" cy="5050264"/>
          </a:xfrm>
          <a:prstGeom prst="rect">
            <a:avLst/>
          </a:prstGeom>
        </p:spPr>
      </p:pic>
      <p:pic>
        <p:nvPicPr>
          <p:cNvPr id="5" name="Picture 4">
            <a:extLst>
              <a:ext uri="{FF2B5EF4-FFF2-40B4-BE49-F238E27FC236}">
                <a16:creationId xmlns:a16="http://schemas.microsoft.com/office/drawing/2014/main" id="{93892749-B431-4D52-93F4-769839B2B731}"/>
              </a:ext>
            </a:extLst>
          </p:cNvPr>
          <p:cNvPicPr>
            <a:picLocks noChangeAspect="1"/>
          </p:cNvPicPr>
          <p:nvPr/>
        </p:nvPicPr>
        <p:blipFill>
          <a:blip r:embed="rId3"/>
          <a:stretch>
            <a:fillRect/>
          </a:stretch>
        </p:blipFill>
        <p:spPr>
          <a:xfrm>
            <a:off x="8348870" y="79511"/>
            <a:ext cx="3773557" cy="4161173"/>
          </a:xfrm>
          <a:prstGeom prst="rect">
            <a:avLst/>
          </a:prstGeom>
        </p:spPr>
      </p:pic>
    </p:spTree>
    <p:extLst>
      <p:ext uri="{BB962C8B-B14F-4D97-AF65-F5344CB8AC3E}">
        <p14:creationId xmlns:p14="http://schemas.microsoft.com/office/powerpoint/2010/main" val="61220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3728F1-5EB8-466C-8FAC-018E58245B95}"/>
              </a:ext>
            </a:extLst>
          </p:cNvPr>
          <p:cNvPicPr>
            <a:picLocks noChangeAspect="1"/>
          </p:cNvPicPr>
          <p:nvPr/>
        </p:nvPicPr>
        <p:blipFill>
          <a:blip r:embed="rId2"/>
          <a:stretch>
            <a:fillRect/>
          </a:stretch>
        </p:blipFill>
        <p:spPr>
          <a:xfrm>
            <a:off x="-1" y="178902"/>
            <a:ext cx="12191637" cy="3607904"/>
          </a:xfrm>
          <a:prstGeom prst="rect">
            <a:avLst/>
          </a:prstGeom>
        </p:spPr>
      </p:pic>
      <p:pic>
        <p:nvPicPr>
          <p:cNvPr id="5" name="Picture 4">
            <a:extLst>
              <a:ext uri="{FF2B5EF4-FFF2-40B4-BE49-F238E27FC236}">
                <a16:creationId xmlns:a16="http://schemas.microsoft.com/office/drawing/2014/main" id="{58AA7E1A-6E8C-46F2-88FD-DDBF543280D9}"/>
              </a:ext>
            </a:extLst>
          </p:cNvPr>
          <p:cNvPicPr>
            <a:picLocks noChangeAspect="1"/>
          </p:cNvPicPr>
          <p:nvPr/>
        </p:nvPicPr>
        <p:blipFill>
          <a:blip r:embed="rId3"/>
          <a:stretch>
            <a:fillRect/>
          </a:stretch>
        </p:blipFill>
        <p:spPr>
          <a:xfrm>
            <a:off x="0" y="3816623"/>
            <a:ext cx="12182256" cy="2494722"/>
          </a:xfrm>
          <a:prstGeom prst="rect">
            <a:avLst/>
          </a:prstGeom>
        </p:spPr>
      </p:pic>
    </p:spTree>
    <p:extLst>
      <p:ext uri="{BB962C8B-B14F-4D97-AF65-F5344CB8AC3E}">
        <p14:creationId xmlns:p14="http://schemas.microsoft.com/office/powerpoint/2010/main" val="297730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318</Words>
  <Application>Microsoft Office PowerPoint</Application>
  <PresentationFormat>Widescreen</PresentationFormat>
  <Paragraphs>28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vignesh8reddy@outlook.com</dc:creator>
  <cp:lastModifiedBy>vignesh8reddy@outlook.com</cp:lastModifiedBy>
  <cp:revision>31</cp:revision>
  <dcterms:created xsi:type="dcterms:W3CDTF">2024-07-27T16:52:19Z</dcterms:created>
  <dcterms:modified xsi:type="dcterms:W3CDTF">2024-07-30T21:52:17Z</dcterms:modified>
</cp:coreProperties>
</file>