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84" r:id="rId5"/>
    <p:sldId id="258" r:id="rId6"/>
    <p:sldId id="277" r:id="rId7"/>
    <p:sldId id="278" r:id="rId8"/>
    <p:sldId id="279" r:id="rId9"/>
    <p:sldId id="280" r:id="rId10"/>
    <p:sldId id="281" r:id="rId11"/>
    <p:sldId id="283" r:id="rId12"/>
    <p:sldId id="288" r:id="rId13"/>
    <p:sldId id="282" r:id="rId14"/>
    <p:sldId id="285" r:id="rId15"/>
    <p:sldId id="286" r:id="rId16"/>
    <p:sldId id="287" r:id="rId17"/>
    <p:sldId id="259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1E44-E57A-4D55-8F80-8C7CE5021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DBD38-A867-411C-A3B6-285C59C2B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E3F85-E679-42D8-92CF-F8DA6F43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8E6E-5446-47F0-B9AF-58B304AE44E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4EFE-904D-4580-B0C6-8F603429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0160C-851A-495B-A562-87C0FFEB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B220-34AA-4453-8512-CA72E0A0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0C45-A355-4B43-8C68-8E1848AC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2DED0-B9D4-43FA-8FE6-EC444E048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B1E84-DB81-414D-9EDE-C948AE51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8E6E-5446-47F0-B9AF-58B304AE44E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5925-BD77-42BF-B5F3-8F2F0022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ABA9-6BE6-47E3-9FC4-C8946E04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B220-34AA-4453-8512-CA72E0A0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01A1D-7469-4A81-A0F0-B3CC6E099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AF141-E693-4B13-81EE-7A5631A80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3411-8A45-44F6-AD80-83AE95D8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8E6E-5446-47F0-B9AF-58B304AE44E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3D41F-5E0F-491D-9C6C-2B22C2F5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CBD54-3BC5-4E7B-B95F-9FD80F9D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B220-34AA-4453-8512-CA72E0A0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7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3927-5816-4BB4-B88D-7016A855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DB28-6684-4EED-97E3-A7B06504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48656-D2ED-42E5-B40C-827461F8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8E6E-5446-47F0-B9AF-58B304AE44E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D417-B2E6-47EF-BD44-B2087F79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BAE1-A4A2-4B91-A240-8161EF1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B220-34AA-4453-8512-CA72E0A0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5348-F558-407C-9D2C-F84F4167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94A01-3EBA-41DD-9E13-EF3981BF4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88AC7-1C66-4AC3-9ECE-60557F1F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8E6E-5446-47F0-B9AF-58B304AE44E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5DC38-4BBA-4D4C-A25A-6C366A57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C6BD-1EF3-4A60-8FCD-ADE539C8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B220-34AA-4453-8512-CA72E0A0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3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2AC1-83D7-477B-85CB-C6BB09E9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D4E0-7112-4220-B55E-00F54D616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60974-1B3F-4724-ABD7-D37609E6D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C7678-9F66-43DB-8C80-B7415869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8E6E-5446-47F0-B9AF-58B304AE44E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5CC6A-0CFA-44F5-8741-AAFCFB7B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DDA5B-E2B0-461A-A541-74F7A9AB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B220-34AA-4453-8512-CA72E0A0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7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FACD-B337-490C-B066-F6B67EAA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B22D6-365A-4E7C-B361-EEFC18FD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619E1-6782-4FD7-ADE6-6C7DBC009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9A70F-8153-4F0B-BC86-3E8825369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FA1EE-306D-47A3-96DB-040CA6256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0A57D-0AF1-4F6C-A477-5B33DC24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8E6E-5446-47F0-B9AF-58B304AE44E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BBCBC-7257-4B69-BB1D-8AC73D22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2567A-8EC1-46FB-861C-492798A7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B220-34AA-4453-8512-CA72E0A0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5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E3EF-07A8-425E-B74E-E7CF3B46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B3889-8EB2-44E5-A13F-89D19784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8E6E-5446-47F0-B9AF-58B304AE44E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0A425-F5E6-42A7-8527-4C77E521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D9ED7-C4C4-4806-AE6D-A2BD8AAE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B220-34AA-4453-8512-CA72E0A0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0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AF141-0185-4B27-B5B8-B0B5BF64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8E6E-5446-47F0-B9AF-58B304AE44E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E2A03-8C14-47C4-895F-CA4880B7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C407A-AF24-49F8-880F-09B664F9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B220-34AA-4453-8512-CA72E0A0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9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8E74-222F-4284-9ECD-016C66B9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31CC-2EF4-4C98-86FA-DFF6A2997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6F961-60D9-45A6-881A-F9CBB5B0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78F61-4630-4434-96BD-4287EE58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8E6E-5446-47F0-B9AF-58B304AE44E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431EF-9266-46A2-9E7A-9DB60AB5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D4044-DBE6-4523-8ACC-FD358713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B220-34AA-4453-8512-CA72E0A0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6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0F54-A538-43D2-B1F8-853CB95D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B29AC-C02D-49CE-BF95-61BB40082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BA675-BFF0-4B1D-A5D5-68E471DE8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63DA2-8CAD-4B80-A07D-5A13961F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8E6E-5446-47F0-B9AF-58B304AE44E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94542-1C7D-400D-90F5-694CF044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8B14B-A28E-429A-BAF3-71DB6A00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B220-34AA-4453-8512-CA72E0A0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9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414AF-3261-43AE-9072-A7B5128E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3D3BA-4DA7-42F6-9D34-C28D3B969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A67DF-1F5F-4477-B25B-3B5304C3A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78E6E-5446-47F0-B9AF-58B304AE44E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5EAE7-2A26-4AF4-8F34-15D9EE429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1BCD9-E25E-4294-A275-5662887D5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B220-34AA-4453-8512-CA72E0A0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1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74CF-FF6D-418E-BC1B-E0CB41D7D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Next-Generation Access Control Framework for mHealth Systems</a:t>
            </a:r>
          </a:p>
        </p:txBody>
      </p:sp>
    </p:spTree>
    <p:extLst>
      <p:ext uri="{BB962C8B-B14F-4D97-AF65-F5344CB8AC3E}">
        <p14:creationId xmlns:p14="http://schemas.microsoft.com/office/powerpoint/2010/main" val="130748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8C65-21E8-4322-9D4D-46BE14F2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D1C6-1B49-4829-809F-7162DC27D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graph database, we consider subjects accessing objects under certain constrictions. </a:t>
            </a:r>
          </a:p>
          <a:p>
            <a:r>
              <a:rPr lang="en-US" dirty="0"/>
              <a:t>We assume subjects in this case to be physicians, patient, insurance companies and lawyers.</a:t>
            </a:r>
          </a:p>
          <a:p>
            <a:r>
              <a:rPr lang="en-US" dirty="0"/>
              <a:t>The objects would comprise of the patient’s data – ID, Data-time, Calories and steps-taken.</a:t>
            </a:r>
          </a:p>
          <a:p>
            <a:r>
              <a:rPr lang="en-US" dirty="0"/>
              <a:t>The	constrictions which can apply are read, write and release.</a:t>
            </a:r>
          </a:p>
        </p:txBody>
      </p:sp>
    </p:spTree>
    <p:extLst>
      <p:ext uri="{BB962C8B-B14F-4D97-AF65-F5344CB8AC3E}">
        <p14:creationId xmlns:p14="http://schemas.microsoft.com/office/powerpoint/2010/main" val="40468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539D4A-A648-420D-AE92-3F15FE7DBC41}"/>
              </a:ext>
            </a:extLst>
          </p:cNvPr>
          <p:cNvSpPr/>
          <p:nvPr/>
        </p:nvSpPr>
        <p:spPr>
          <a:xfrm>
            <a:off x="800493" y="1498862"/>
            <a:ext cx="698369" cy="11406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491D72-A3CF-4CDC-9DEF-BFD07F221D11}"/>
              </a:ext>
            </a:extLst>
          </p:cNvPr>
          <p:cNvSpPr/>
          <p:nvPr/>
        </p:nvSpPr>
        <p:spPr>
          <a:xfrm>
            <a:off x="961534" y="1652981"/>
            <a:ext cx="377073" cy="3770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239E91-1FFB-4CA1-8813-CA04827DD355}"/>
              </a:ext>
            </a:extLst>
          </p:cNvPr>
          <p:cNvSpPr/>
          <p:nvPr/>
        </p:nvSpPr>
        <p:spPr>
          <a:xfrm>
            <a:off x="963105" y="2146243"/>
            <a:ext cx="377073" cy="3770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4783D6-7288-4288-BF89-EB7251EE22C5}"/>
              </a:ext>
            </a:extLst>
          </p:cNvPr>
          <p:cNvSpPr/>
          <p:nvPr/>
        </p:nvSpPr>
        <p:spPr>
          <a:xfrm>
            <a:off x="1498862" y="1904215"/>
            <a:ext cx="377073" cy="3770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5586B0-FC3F-4040-B95A-7CDD2DDF428E}"/>
              </a:ext>
            </a:extLst>
          </p:cNvPr>
          <p:cNvSpPr/>
          <p:nvPr/>
        </p:nvSpPr>
        <p:spPr>
          <a:xfrm>
            <a:off x="800493" y="3170696"/>
            <a:ext cx="698369" cy="11406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05ABC6-E477-42E0-A4B3-0C464B064EE4}"/>
              </a:ext>
            </a:extLst>
          </p:cNvPr>
          <p:cNvSpPr/>
          <p:nvPr/>
        </p:nvSpPr>
        <p:spPr>
          <a:xfrm>
            <a:off x="961534" y="3324815"/>
            <a:ext cx="377073" cy="3770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CA9427-9214-4167-8004-D22E15B0FEEC}"/>
              </a:ext>
            </a:extLst>
          </p:cNvPr>
          <p:cNvSpPr/>
          <p:nvPr/>
        </p:nvSpPr>
        <p:spPr>
          <a:xfrm>
            <a:off x="963105" y="3818077"/>
            <a:ext cx="377073" cy="3770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979570-483E-4A04-BA6F-45A28E70EB30}"/>
              </a:ext>
            </a:extLst>
          </p:cNvPr>
          <p:cNvSpPr/>
          <p:nvPr/>
        </p:nvSpPr>
        <p:spPr>
          <a:xfrm>
            <a:off x="1498862" y="3576049"/>
            <a:ext cx="377073" cy="3770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F57E44-5A0F-44BC-A214-57E17B91D92F}"/>
              </a:ext>
            </a:extLst>
          </p:cNvPr>
          <p:cNvSpPr/>
          <p:nvPr/>
        </p:nvSpPr>
        <p:spPr>
          <a:xfrm>
            <a:off x="800493" y="4889664"/>
            <a:ext cx="698369" cy="11406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A281A9-0D7A-4A3D-82B8-9BEBBA0695DF}"/>
              </a:ext>
            </a:extLst>
          </p:cNvPr>
          <p:cNvSpPr/>
          <p:nvPr/>
        </p:nvSpPr>
        <p:spPr>
          <a:xfrm>
            <a:off x="961534" y="5043783"/>
            <a:ext cx="377073" cy="3770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BFF42A-D7C5-4289-A33E-5B7DFD1B33BA}"/>
              </a:ext>
            </a:extLst>
          </p:cNvPr>
          <p:cNvSpPr/>
          <p:nvPr/>
        </p:nvSpPr>
        <p:spPr>
          <a:xfrm>
            <a:off x="963105" y="5537045"/>
            <a:ext cx="377073" cy="3770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2CE487-90AC-4932-8898-86ACF9A14365}"/>
              </a:ext>
            </a:extLst>
          </p:cNvPr>
          <p:cNvSpPr/>
          <p:nvPr/>
        </p:nvSpPr>
        <p:spPr>
          <a:xfrm>
            <a:off x="1498862" y="5295017"/>
            <a:ext cx="377073" cy="3770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51D9C5F-67CB-4CB1-B8A1-18860FBAF90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875935" y="2092751"/>
            <a:ext cx="3115794" cy="164478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131B157-14C5-4D05-BCAE-FDF3AB8753B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875935" y="3737537"/>
            <a:ext cx="3115794" cy="27048"/>
          </a:xfrm>
          <a:prstGeom prst="bentConnector4">
            <a:avLst>
              <a:gd name="adj1" fmla="val 25882"/>
              <a:gd name="adj2" fmla="val 272543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A0D2F10-F476-4A5D-A726-0AAA17E5B9D8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1875935" y="3737537"/>
            <a:ext cx="3115794" cy="1746016"/>
          </a:xfrm>
          <a:prstGeom prst="bentConnector4">
            <a:avLst>
              <a:gd name="adj1" fmla="val 42512"/>
              <a:gd name="adj2" fmla="val 1130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F0D7B4C-0921-4966-B90C-A983ED950A30}"/>
              </a:ext>
            </a:extLst>
          </p:cNvPr>
          <p:cNvSpPr/>
          <p:nvPr/>
        </p:nvSpPr>
        <p:spPr>
          <a:xfrm>
            <a:off x="8062353" y="1904215"/>
            <a:ext cx="929640" cy="8204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7A40BD6-65D8-4C19-95DF-FD8A53041A05}"/>
              </a:ext>
            </a:extLst>
          </p:cNvPr>
          <p:cNvSpPr txBox="1"/>
          <p:nvPr/>
        </p:nvSpPr>
        <p:spPr>
          <a:xfrm>
            <a:off x="9997833" y="977163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065146E-3D15-4E39-B4D0-8997DCA1B896}"/>
              </a:ext>
            </a:extLst>
          </p:cNvPr>
          <p:cNvSpPr txBox="1"/>
          <p:nvPr/>
        </p:nvSpPr>
        <p:spPr>
          <a:xfrm>
            <a:off x="9997833" y="1553736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Physician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5C54FD-96F4-4DEC-9D23-CE7075BBDDB4}"/>
              </a:ext>
            </a:extLst>
          </p:cNvPr>
          <p:cNvSpPr txBox="1"/>
          <p:nvPr/>
        </p:nvSpPr>
        <p:spPr>
          <a:xfrm>
            <a:off x="9997833" y="2129772"/>
            <a:ext cx="143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Insurance companies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01FE43-D690-4CE4-93CB-AC2557F608EF}"/>
              </a:ext>
            </a:extLst>
          </p:cNvPr>
          <p:cNvSpPr txBox="1"/>
          <p:nvPr/>
        </p:nvSpPr>
        <p:spPr>
          <a:xfrm>
            <a:off x="9997833" y="2986030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Legal teams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BBF3B-A62C-4A0E-8303-324AC986CA1F}"/>
              </a:ext>
            </a:extLst>
          </p:cNvPr>
          <p:cNvSpPr/>
          <p:nvPr/>
        </p:nvSpPr>
        <p:spPr>
          <a:xfrm>
            <a:off x="6702458" y="3440214"/>
            <a:ext cx="245097" cy="279441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7962D3D-D438-4B99-9986-78CE2F320E35}"/>
              </a:ext>
            </a:extLst>
          </p:cNvPr>
          <p:cNvCxnSpPr>
            <a:stCxn id="82" idx="1"/>
            <a:endCxn id="81" idx="0"/>
          </p:cNvCxnSpPr>
          <p:nvPr/>
        </p:nvCxnSpPr>
        <p:spPr>
          <a:xfrm rot="10800000" flipV="1">
            <a:off x="8527173" y="1161829"/>
            <a:ext cx="1470660" cy="742386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1B007EE-59D4-410F-B7D9-AFB6297B34B2}"/>
              </a:ext>
            </a:extLst>
          </p:cNvPr>
          <p:cNvCxnSpPr>
            <a:stCxn id="84" idx="1"/>
            <a:endCxn id="81" idx="3"/>
          </p:cNvCxnSpPr>
          <p:nvPr/>
        </p:nvCxnSpPr>
        <p:spPr>
          <a:xfrm rot="10800000" flipV="1">
            <a:off x="8991993" y="1738402"/>
            <a:ext cx="1005840" cy="576036"/>
          </a:xfrm>
          <a:prstGeom prst="bentConnector3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6396DB84-0B2B-4D96-99C1-18D64B98E636}"/>
              </a:ext>
            </a:extLst>
          </p:cNvPr>
          <p:cNvCxnSpPr>
            <a:stCxn id="85" idx="1"/>
            <a:endCxn id="81" idx="3"/>
          </p:cNvCxnSpPr>
          <p:nvPr/>
        </p:nvCxnSpPr>
        <p:spPr>
          <a:xfrm rot="10800000">
            <a:off x="8991993" y="2314438"/>
            <a:ext cx="1005840" cy="138500"/>
          </a:xfrm>
          <a:prstGeom prst="bentConnector3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0DE6E69E-8FCB-43FF-A336-035B6F2CD52C}"/>
              </a:ext>
            </a:extLst>
          </p:cNvPr>
          <p:cNvCxnSpPr>
            <a:stCxn id="86" idx="1"/>
            <a:endCxn id="81" idx="2"/>
          </p:cNvCxnSpPr>
          <p:nvPr/>
        </p:nvCxnSpPr>
        <p:spPr>
          <a:xfrm rot="10800000">
            <a:off x="8527173" y="2724662"/>
            <a:ext cx="1470660" cy="446035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119554B1-BCA0-42EC-870B-B4D35A75621F}"/>
              </a:ext>
            </a:extLst>
          </p:cNvPr>
          <p:cNvCxnSpPr>
            <a:stCxn id="81" idx="1"/>
            <a:endCxn id="105" idx="3"/>
          </p:cNvCxnSpPr>
          <p:nvPr/>
        </p:nvCxnSpPr>
        <p:spPr>
          <a:xfrm rot="10800000" flipV="1">
            <a:off x="6947555" y="2314437"/>
            <a:ext cx="1114798" cy="2522983"/>
          </a:xfrm>
          <a:prstGeom prst="bentConnector3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87E7987D-EB52-4100-8938-D4ADCCA30DBC}"/>
              </a:ext>
            </a:extLst>
          </p:cNvPr>
          <p:cNvCxnSpPr>
            <a:cxnSpLocks/>
            <a:stCxn id="105" idx="1"/>
          </p:cNvCxnSpPr>
          <p:nvPr/>
        </p:nvCxnSpPr>
        <p:spPr>
          <a:xfrm rot="10800000" flipV="1">
            <a:off x="5826002" y="4837421"/>
            <a:ext cx="876457" cy="291614"/>
          </a:xfrm>
          <a:prstGeom prst="bentConnector3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ylinder 139">
            <a:extLst>
              <a:ext uri="{FF2B5EF4-FFF2-40B4-BE49-F238E27FC236}">
                <a16:creationId xmlns:a16="http://schemas.microsoft.com/office/drawing/2014/main" id="{6C17A4A0-6FEA-47BD-912B-D392CF46D268}"/>
              </a:ext>
            </a:extLst>
          </p:cNvPr>
          <p:cNvSpPr/>
          <p:nvPr/>
        </p:nvSpPr>
        <p:spPr>
          <a:xfrm>
            <a:off x="4177802" y="4195149"/>
            <a:ext cx="1668544" cy="2014046"/>
          </a:xfrm>
          <a:prstGeom prst="ca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Health-Record System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9B80A57-E1D1-4F59-A471-75E906E0FCD1}"/>
              </a:ext>
            </a:extLst>
          </p:cNvPr>
          <p:cNvSpPr/>
          <p:nvPr/>
        </p:nvSpPr>
        <p:spPr>
          <a:xfrm>
            <a:off x="4392891" y="3737537"/>
            <a:ext cx="1194769" cy="6993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DA4D674-2581-4D28-8953-27BBD20DAA77}"/>
              </a:ext>
            </a:extLst>
          </p:cNvPr>
          <p:cNvSpPr txBox="1"/>
          <p:nvPr/>
        </p:nvSpPr>
        <p:spPr>
          <a:xfrm>
            <a:off x="2621594" y="1403714"/>
            <a:ext cx="159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Node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660FED2-EDE3-4D7D-9DFF-1AF33F0F9853}"/>
              </a:ext>
            </a:extLst>
          </p:cNvPr>
          <p:cNvSpPr txBox="1"/>
          <p:nvPr/>
        </p:nvSpPr>
        <p:spPr>
          <a:xfrm>
            <a:off x="1538810" y="1013889"/>
            <a:ext cx="159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Node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57017F8-1BCE-4DEB-809B-D528974D42F1}"/>
              </a:ext>
            </a:extLst>
          </p:cNvPr>
          <p:cNvSpPr txBox="1"/>
          <p:nvPr/>
        </p:nvSpPr>
        <p:spPr>
          <a:xfrm>
            <a:off x="6920217" y="5590951"/>
            <a:ext cx="207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NGAC enforcement point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B16F37E-E7F4-4366-8722-07A4A64A2F38}"/>
              </a:ext>
            </a:extLst>
          </p:cNvPr>
          <p:cNvCxnSpPr>
            <a:cxnSpLocks/>
            <a:stCxn id="142" idx="2"/>
            <a:endCxn id="16" idx="1"/>
          </p:cNvCxnSpPr>
          <p:nvPr/>
        </p:nvCxnSpPr>
        <p:spPr>
          <a:xfrm flipH="1">
            <a:off x="1498862" y="1773046"/>
            <a:ext cx="1919297" cy="31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85B75DE-0207-4E75-AE90-50442338CD4F}"/>
              </a:ext>
            </a:extLst>
          </p:cNvPr>
          <p:cNvCxnSpPr>
            <a:cxnSpLocks/>
            <a:stCxn id="142" idx="2"/>
            <a:endCxn id="21" idx="1"/>
          </p:cNvCxnSpPr>
          <p:nvPr/>
        </p:nvCxnSpPr>
        <p:spPr>
          <a:xfrm flipH="1">
            <a:off x="1498862" y="1773046"/>
            <a:ext cx="1919297" cy="199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9FC56A0-8372-4808-A800-9AFD952AAE74}"/>
              </a:ext>
            </a:extLst>
          </p:cNvPr>
          <p:cNvCxnSpPr>
            <a:cxnSpLocks/>
            <a:stCxn id="142" idx="2"/>
            <a:endCxn id="25" idx="1"/>
          </p:cNvCxnSpPr>
          <p:nvPr/>
        </p:nvCxnSpPr>
        <p:spPr>
          <a:xfrm flipH="1">
            <a:off x="1498862" y="1773046"/>
            <a:ext cx="1919297" cy="37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988E508-5120-402B-B65C-2B047CA06000}"/>
              </a:ext>
            </a:extLst>
          </p:cNvPr>
          <p:cNvCxnSpPr>
            <a:stCxn id="143" idx="2"/>
            <a:endCxn id="8" idx="6"/>
          </p:cNvCxnSpPr>
          <p:nvPr/>
        </p:nvCxnSpPr>
        <p:spPr>
          <a:xfrm flipH="1">
            <a:off x="1338607" y="1383221"/>
            <a:ext cx="996768" cy="45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02752B3-7633-4C9D-8BAC-7A6F36230DA3}"/>
              </a:ext>
            </a:extLst>
          </p:cNvPr>
          <p:cNvCxnSpPr>
            <a:stCxn id="143" idx="2"/>
            <a:endCxn id="9" idx="6"/>
          </p:cNvCxnSpPr>
          <p:nvPr/>
        </p:nvCxnSpPr>
        <p:spPr>
          <a:xfrm flipH="1">
            <a:off x="1340178" y="1383221"/>
            <a:ext cx="995197" cy="95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6D97925-2452-46F0-BF5E-BC98C22798E8}"/>
              </a:ext>
            </a:extLst>
          </p:cNvPr>
          <p:cNvCxnSpPr>
            <a:stCxn id="143" idx="2"/>
            <a:endCxn id="19" idx="6"/>
          </p:cNvCxnSpPr>
          <p:nvPr/>
        </p:nvCxnSpPr>
        <p:spPr>
          <a:xfrm flipH="1">
            <a:off x="1338607" y="1383221"/>
            <a:ext cx="996768" cy="213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CB16B49-0003-4211-B22C-3FB690ACC346}"/>
              </a:ext>
            </a:extLst>
          </p:cNvPr>
          <p:cNvSpPr/>
          <p:nvPr/>
        </p:nvSpPr>
        <p:spPr>
          <a:xfrm>
            <a:off x="263951" y="645959"/>
            <a:ext cx="11670383" cy="5661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1DBEDFA-803A-48D2-B1DF-9B7B8B0E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60" y="120974"/>
            <a:ext cx="10515600" cy="524284"/>
          </a:xfrm>
        </p:spPr>
        <p:txBody>
          <a:bodyPr>
            <a:normAutofit fontScale="90000"/>
          </a:bodyPr>
          <a:lstStyle/>
          <a:p>
            <a:r>
              <a:rPr lang="en-US" dirty="0"/>
              <a:t>Enforcement Point</a:t>
            </a:r>
          </a:p>
        </p:txBody>
      </p:sp>
    </p:spTree>
    <p:extLst>
      <p:ext uri="{BB962C8B-B14F-4D97-AF65-F5344CB8AC3E}">
        <p14:creationId xmlns:p14="http://schemas.microsoft.com/office/powerpoint/2010/main" val="386332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1680-DCEE-4B3F-8614-E303ADCD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Construction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5F85-AC10-4FE9-BDE0-01A7B3BBE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6" y="1481585"/>
            <a:ext cx="10515600" cy="1907383"/>
          </a:xfrm>
        </p:spPr>
        <p:txBody>
          <a:bodyPr>
            <a:normAutofit/>
          </a:bodyPr>
          <a:lstStyle/>
          <a:p>
            <a:r>
              <a:rPr lang="en-US" sz="2000" dirty="0"/>
              <a:t>There are two sources from where we receive data. It can either be (1) the MID from where sensor-node data is received and (2) a web-based API from where the patient may register for the mHealth services, and other participants such as physicians and insurance companies can request access.</a:t>
            </a:r>
          </a:p>
          <a:p>
            <a:r>
              <a:rPr lang="en-US" sz="2000" dirty="0"/>
              <a:t>Firstly, let’s consider a patient who registers on his/ her device. Once this is done, a UID is assigned and a node is added to the graph, with the respective policy.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A40B02-241D-4F31-A730-BBBE58024BED}"/>
              </a:ext>
            </a:extLst>
          </p:cNvPr>
          <p:cNvSpPr/>
          <p:nvPr/>
        </p:nvSpPr>
        <p:spPr>
          <a:xfrm>
            <a:off x="9040306" y="4663035"/>
            <a:ext cx="838985" cy="747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UID1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976B1E-AA65-4604-86FD-25C540A5641F}"/>
              </a:ext>
            </a:extLst>
          </p:cNvPr>
          <p:cNvSpPr/>
          <p:nvPr/>
        </p:nvSpPr>
        <p:spPr>
          <a:xfrm>
            <a:off x="6547703" y="4499547"/>
            <a:ext cx="1206630" cy="107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 User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40C148-402D-41CF-A6C8-9755BB421624}"/>
              </a:ext>
            </a:extLst>
          </p:cNvPr>
          <p:cNvCxnSpPr>
            <a:stCxn id="4" idx="2"/>
            <a:endCxn id="5" idx="6"/>
          </p:cNvCxnSpPr>
          <p:nvPr/>
        </p:nvCxnSpPr>
        <p:spPr>
          <a:xfrm flipH="1">
            <a:off x="7754333" y="5036875"/>
            <a:ext cx="1285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5F75950-3E9D-4949-9E37-6467068B62DD}"/>
              </a:ext>
            </a:extLst>
          </p:cNvPr>
          <p:cNvSpPr/>
          <p:nvPr/>
        </p:nvSpPr>
        <p:spPr>
          <a:xfrm>
            <a:off x="2312709" y="4663035"/>
            <a:ext cx="480767" cy="461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D46C84-C9A0-4090-A866-EAEC87FDE36C}"/>
              </a:ext>
            </a:extLst>
          </p:cNvPr>
          <p:cNvSpPr/>
          <p:nvPr/>
        </p:nvSpPr>
        <p:spPr>
          <a:xfrm>
            <a:off x="4154474" y="3544478"/>
            <a:ext cx="1416768" cy="1331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O:Calories</a:t>
            </a:r>
          </a:p>
        </p:txBody>
      </p:sp>
    </p:spTree>
    <p:extLst>
      <p:ext uri="{BB962C8B-B14F-4D97-AF65-F5344CB8AC3E}">
        <p14:creationId xmlns:p14="http://schemas.microsoft.com/office/powerpoint/2010/main" val="257477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CAC1-BA24-40CC-B015-E9EFB4E0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Machine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AA9B0C-49F4-4FB3-A0DC-679412079F45}"/>
              </a:ext>
            </a:extLst>
          </p:cNvPr>
          <p:cNvSpPr/>
          <p:nvPr/>
        </p:nvSpPr>
        <p:spPr>
          <a:xfrm>
            <a:off x="2667784" y="1815837"/>
            <a:ext cx="1338606" cy="1053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O:Calories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A0B0DA-4E14-4ECD-9820-DBA22F31E9A2}"/>
              </a:ext>
            </a:extLst>
          </p:cNvPr>
          <p:cNvSpPr/>
          <p:nvPr/>
        </p:nvSpPr>
        <p:spPr>
          <a:xfrm>
            <a:off x="9654618" y="2642329"/>
            <a:ext cx="1338606" cy="1053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O:Steps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D648C9-E4CC-48E8-BC18-70D70C4A4054}"/>
              </a:ext>
            </a:extLst>
          </p:cNvPr>
          <p:cNvSpPr/>
          <p:nvPr/>
        </p:nvSpPr>
        <p:spPr>
          <a:xfrm>
            <a:off x="2856321" y="4515440"/>
            <a:ext cx="1734532" cy="152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R:Research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A85846-29F2-486B-ADB3-630B4CA9D1FE}"/>
              </a:ext>
            </a:extLst>
          </p:cNvPr>
          <p:cNvSpPr/>
          <p:nvPr/>
        </p:nvSpPr>
        <p:spPr>
          <a:xfrm>
            <a:off x="8572105" y="5218516"/>
            <a:ext cx="1734532" cy="152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R:Doctor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50C7E6-1B34-4617-9748-DD9D2DEE997E}"/>
              </a:ext>
            </a:extLst>
          </p:cNvPr>
          <p:cNvSpPr/>
          <p:nvPr/>
        </p:nvSpPr>
        <p:spPr>
          <a:xfrm>
            <a:off x="5440837" y="5218567"/>
            <a:ext cx="1338606" cy="1208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HIPPA:N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93A027-4F09-4382-9468-7CA203B5A95E}"/>
              </a:ext>
            </a:extLst>
          </p:cNvPr>
          <p:cNvSpPr/>
          <p:nvPr/>
        </p:nvSpPr>
        <p:spPr>
          <a:xfrm>
            <a:off x="9095086" y="9810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UID2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2277B-2294-4917-A13C-37BB131F4A24}"/>
              </a:ext>
            </a:extLst>
          </p:cNvPr>
          <p:cNvSpPr/>
          <p:nvPr/>
        </p:nvSpPr>
        <p:spPr>
          <a:xfrm>
            <a:off x="5021618" y="2868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UID1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81219-F869-49FF-B9D9-F87549D80FF6}"/>
              </a:ext>
            </a:extLst>
          </p:cNvPr>
          <p:cNvSpPr/>
          <p:nvPr/>
        </p:nvSpPr>
        <p:spPr>
          <a:xfrm>
            <a:off x="4807670" y="2342559"/>
            <a:ext cx="509048" cy="42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ECA0F6-49E7-4AF9-AD86-D912449DBD46}"/>
              </a:ext>
            </a:extLst>
          </p:cNvPr>
          <p:cNvSpPr/>
          <p:nvPr/>
        </p:nvSpPr>
        <p:spPr>
          <a:xfrm>
            <a:off x="7467600" y="2342559"/>
            <a:ext cx="509048" cy="42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1E7072-8D34-4647-9BC3-F94913B30EE9}"/>
              </a:ext>
            </a:extLst>
          </p:cNvPr>
          <p:cNvSpPr/>
          <p:nvPr/>
        </p:nvSpPr>
        <p:spPr>
          <a:xfrm>
            <a:off x="7281676" y="3091262"/>
            <a:ext cx="509048" cy="42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1F12C6-E6F2-4BAF-97C2-3A2035D5C6AF}"/>
              </a:ext>
            </a:extLst>
          </p:cNvPr>
          <p:cNvSpPr/>
          <p:nvPr/>
        </p:nvSpPr>
        <p:spPr>
          <a:xfrm>
            <a:off x="8674230" y="2674142"/>
            <a:ext cx="509048" cy="42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70C83F-4894-4E57-A855-973444BE40C3}"/>
              </a:ext>
            </a:extLst>
          </p:cNvPr>
          <p:cNvCxnSpPr>
            <a:cxnSpLocks/>
            <a:stCxn id="3" idx="4"/>
            <a:endCxn id="13" idx="7"/>
          </p:cNvCxnSpPr>
          <p:nvPr/>
        </p:nvCxnSpPr>
        <p:spPr>
          <a:xfrm flipH="1">
            <a:off x="5242170" y="1252291"/>
            <a:ext cx="2150365" cy="115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5CA554-A710-4858-82F7-622E6D2A5CC4}"/>
              </a:ext>
            </a:extLst>
          </p:cNvPr>
          <p:cNvCxnSpPr>
            <a:stCxn id="4" idx="6"/>
            <a:endCxn id="13" idx="2"/>
          </p:cNvCxnSpPr>
          <p:nvPr/>
        </p:nvCxnSpPr>
        <p:spPr>
          <a:xfrm>
            <a:off x="4006390" y="2342560"/>
            <a:ext cx="801280" cy="21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45C582-8C52-4AC4-B051-07E0956B2A7A}"/>
              </a:ext>
            </a:extLst>
          </p:cNvPr>
          <p:cNvCxnSpPr>
            <a:cxnSpLocks/>
            <a:stCxn id="3" idx="4"/>
            <a:endCxn id="14" idx="1"/>
          </p:cNvCxnSpPr>
          <p:nvPr/>
        </p:nvCxnSpPr>
        <p:spPr>
          <a:xfrm>
            <a:off x="7392535" y="1252291"/>
            <a:ext cx="149613" cy="115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B9FBE9-D5AB-4E93-A0B9-4FAD1A27629E}"/>
              </a:ext>
            </a:extLst>
          </p:cNvPr>
          <p:cNvCxnSpPr>
            <a:stCxn id="5" idx="2"/>
            <a:endCxn id="14" idx="6"/>
          </p:cNvCxnSpPr>
          <p:nvPr/>
        </p:nvCxnSpPr>
        <p:spPr>
          <a:xfrm flipH="1" flipV="1">
            <a:off x="7976648" y="2557020"/>
            <a:ext cx="1677970" cy="6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23F2EC-4F80-49FB-99B6-2C16D33D3F9A}"/>
              </a:ext>
            </a:extLst>
          </p:cNvPr>
          <p:cNvCxnSpPr>
            <a:cxnSpLocks/>
            <a:stCxn id="3" idx="4"/>
            <a:endCxn id="16" idx="0"/>
          </p:cNvCxnSpPr>
          <p:nvPr/>
        </p:nvCxnSpPr>
        <p:spPr>
          <a:xfrm>
            <a:off x="7392535" y="1252291"/>
            <a:ext cx="1536219" cy="14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7290D5-D26F-4EDD-9694-24EE59A5E35C}"/>
              </a:ext>
            </a:extLst>
          </p:cNvPr>
          <p:cNvCxnSpPr>
            <a:stCxn id="4" idx="7"/>
            <a:endCxn id="16" idx="2"/>
          </p:cNvCxnSpPr>
          <p:nvPr/>
        </p:nvCxnSpPr>
        <p:spPr>
          <a:xfrm>
            <a:off x="3810356" y="1970110"/>
            <a:ext cx="4863874" cy="91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BD3502-8825-4AE5-8240-71BA50F31048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>
            <a:off x="7392535" y="1252291"/>
            <a:ext cx="143665" cy="18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5D3925-E1B8-48D3-910E-7C8BFDCEE441}"/>
              </a:ext>
            </a:extLst>
          </p:cNvPr>
          <p:cNvCxnSpPr>
            <a:stCxn id="5" idx="3"/>
            <a:endCxn id="15" idx="6"/>
          </p:cNvCxnSpPr>
          <p:nvPr/>
        </p:nvCxnSpPr>
        <p:spPr>
          <a:xfrm flipH="1" flipV="1">
            <a:off x="7790724" y="3305723"/>
            <a:ext cx="2059928" cy="23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CED0524-3A32-44AC-AE03-E0E4F49FF796}"/>
              </a:ext>
            </a:extLst>
          </p:cNvPr>
          <p:cNvSpPr txBox="1"/>
          <p:nvPr/>
        </p:nvSpPr>
        <p:spPr>
          <a:xfrm>
            <a:off x="4259345" y="2733060"/>
            <a:ext cx="58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R, W, 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1A789A-BAE4-417A-93EC-B0CE34585C4A}"/>
              </a:ext>
            </a:extLst>
          </p:cNvPr>
          <p:cNvSpPr txBox="1"/>
          <p:nvPr/>
        </p:nvSpPr>
        <p:spPr>
          <a:xfrm>
            <a:off x="3636263" y="3364876"/>
            <a:ext cx="58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R, W, 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1E52AB-2E0B-4565-AD71-69D7D9F433C8}"/>
              </a:ext>
            </a:extLst>
          </p:cNvPr>
          <p:cNvSpPr txBox="1"/>
          <p:nvPr/>
        </p:nvSpPr>
        <p:spPr>
          <a:xfrm>
            <a:off x="6391178" y="2746409"/>
            <a:ext cx="58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R, W, Re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24F4C48-F97C-4139-957E-CC37D71DF7CC}"/>
              </a:ext>
            </a:extLst>
          </p:cNvPr>
          <p:cNvSpPr/>
          <p:nvPr/>
        </p:nvSpPr>
        <p:spPr>
          <a:xfrm>
            <a:off x="353252" y="1974203"/>
            <a:ext cx="1338605" cy="1128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HIPPA:Y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5E9470-5FD5-42DB-8697-6FA2B56B7D5B}"/>
              </a:ext>
            </a:extLst>
          </p:cNvPr>
          <p:cNvSpPr/>
          <p:nvPr/>
        </p:nvSpPr>
        <p:spPr>
          <a:xfrm>
            <a:off x="6752032" y="157236"/>
            <a:ext cx="1281006" cy="1095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R:User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C6FB2EE-069E-4FD8-8A3F-9D00191061F2}"/>
              </a:ext>
            </a:extLst>
          </p:cNvPr>
          <p:cNvCxnSpPr>
            <a:cxnSpLocks/>
            <a:stCxn id="12" idx="6"/>
            <a:endCxn id="3" idx="2"/>
          </p:cNvCxnSpPr>
          <p:nvPr/>
        </p:nvCxnSpPr>
        <p:spPr>
          <a:xfrm flipV="1">
            <a:off x="5936018" y="704764"/>
            <a:ext cx="816014" cy="3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8E94D3-06FD-4025-B32C-8A595DF0EABF}"/>
              </a:ext>
            </a:extLst>
          </p:cNvPr>
          <p:cNvCxnSpPr>
            <a:stCxn id="11" idx="1"/>
            <a:endCxn id="3" idx="6"/>
          </p:cNvCxnSpPr>
          <p:nvPr/>
        </p:nvCxnSpPr>
        <p:spPr>
          <a:xfrm flipH="1" flipV="1">
            <a:off x="8033038" y="704764"/>
            <a:ext cx="1195959" cy="41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41E6A8EB-A407-4816-B889-F45370768BE6}"/>
              </a:ext>
            </a:extLst>
          </p:cNvPr>
          <p:cNvSpPr/>
          <p:nvPr/>
        </p:nvSpPr>
        <p:spPr>
          <a:xfrm>
            <a:off x="763571" y="567141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AC3D34B-6209-4153-8987-5D0A0CDA44F3}"/>
              </a:ext>
            </a:extLst>
          </p:cNvPr>
          <p:cNvSpPr/>
          <p:nvPr/>
        </p:nvSpPr>
        <p:spPr>
          <a:xfrm>
            <a:off x="338898" y="44771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629BB15-66B3-4EF8-8311-719E657A0246}"/>
              </a:ext>
            </a:extLst>
          </p:cNvPr>
          <p:cNvSpPr/>
          <p:nvPr/>
        </p:nvSpPr>
        <p:spPr>
          <a:xfrm>
            <a:off x="10993224" y="489038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695F2F-D7AE-419C-B99D-6944F69B1FA7}"/>
              </a:ext>
            </a:extLst>
          </p:cNvPr>
          <p:cNvCxnSpPr>
            <a:stCxn id="77" idx="2"/>
            <a:endCxn id="7" idx="6"/>
          </p:cNvCxnSpPr>
          <p:nvPr/>
        </p:nvCxnSpPr>
        <p:spPr>
          <a:xfrm flipH="1">
            <a:off x="10306637" y="5347585"/>
            <a:ext cx="686587" cy="63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AD32F68-D7FF-4A99-BEA4-53ACC393A747}"/>
              </a:ext>
            </a:extLst>
          </p:cNvPr>
          <p:cNvCxnSpPr>
            <a:cxnSpLocks/>
            <a:stCxn id="7" idx="0"/>
            <a:endCxn id="15" idx="4"/>
          </p:cNvCxnSpPr>
          <p:nvPr/>
        </p:nvCxnSpPr>
        <p:spPr>
          <a:xfrm flipH="1" flipV="1">
            <a:off x="7536200" y="3520183"/>
            <a:ext cx="1903171" cy="169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E1E8DD3-D40D-4F00-AED2-6BEB3D43AFBA}"/>
              </a:ext>
            </a:extLst>
          </p:cNvPr>
          <p:cNvCxnSpPr>
            <a:stCxn id="7" idx="0"/>
            <a:endCxn id="16" idx="4"/>
          </p:cNvCxnSpPr>
          <p:nvPr/>
        </p:nvCxnSpPr>
        <p:spPr>
          <a:xfrm flipH="1" flipV="1">
            <a:off x="8928754" y="3103063"/>
            <a:ext cx="510617" cy="211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04852D4-A545-4F10-B448-71D12BF1D572}"/>
              </a:ext>
            </a:extLst>
          </p:cNvPr>
          <p:cNvCxnSpPr>
            <a:stCxn id="7" idx="0"/>
            <a:endCxn id="14" idx="5"/>
          </p:cNvCxnSpPr>
          <p:nvPr/>
        </p:nvCxnSpPr>
        <p:spPr>
          <a:xfrm flipH="1" flipV="1">
            <a:off x="7902100" y="2708666"/>
            <a:ext cx="1537271" cy="250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67FB1FA-F72A-4993-8B8B-25DC791E1869}"/>
              </a:ext>
            </a:extLst>
          </p:cNvPr>
          <p:cNvCxnSpPr>
            <a:stCxn id="7" idx="0"/>
            <a:endCxn id="13" idx="5"/>
          </p:cNvCxnSpPr>
          <p:nvPr/>
        </p:nvCxnSpPr>
        <p:spPr>
          <a:xfrm flipH="1" flipV="1">
            <a:off x="5242170" y="2708666"/>
            <a:ext cx="4197201" cy="250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67A02C8-FF55-46CC-BC76-6A685B4EB231}"/>
              </a:ext>
            </a:extLst>
          </p:cNvPr>
          <p:cNvSpPr/>
          <p:nvPr/>
        </p:nvSpPr>
        <p:spPr>
          <a:xfrm>
            <a:off x="1528266" y="3535917"/>
            <a:ext cx="1483832" cy="112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Researcher &amp; HIPPA:Y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7936CD-DF6F-4C24-9C8B-3C0FBDCE027C}"/>
              </a:ext>
            </a:extLst>
          </p:cNvPr>
          <p:cNvCxnSpPr>
            <a:stCxn id="97" idx="3"/>
            <a:endCxn id="76" idx="7"/>
          </p:cNvCxnSpPr>
          <p:nvPr/>
        </p:nvCxnSpPr>
        <p:spPr>
          <a:xfrm flipH="1">
            <a:off x="1119387" y="4499936"/>
            <a:ext cx="626181" cy="11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2336A9E-FB7A-45A3-ACE3-CBEFF446C89D}"/>
              </a:ext>
            </a:extLst>
          </p:cNvPr>
          <p:cNvCxnSpPr>
            <a:stCxn id="97" idx="4"/>
            <a:endCxn id="75" idx="7"/>
          </p:cNvCxnSpPr>
          <p:nvPr/>
        </p:nvCxnSpPr>
        <p:spPr>
          <a:xfrm flipH="1">
            <a:off x="1544060" y="4665336"/>
            <a:ext cx="726122" cy="113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BD49517-A303-4153-B09F-B4595CBF20F4}"/>
              </a:ext>
            </a:extLst>
          </p:cNvPr>
          <p:cNvCxnSpPr>
            <a:cxnSpLocks/>
            <a:stCxn id="97" idx="7"/>
            <a:endCxn id="13" idx="4"/>
          </p:cNvCxnSpPr>
          <p:nvPr/>
        </p:nvCxnSpPr>
        <p:spPr>
          <a:xfrm flipV="1">
            <a:off x="2794796" y="2771480"/>
            <a:ext cx="2267398" cy="92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7EB6522-E6A3-48C5-88CC-36096EAA5414}"/>
              </a:ext>
            </a:extLst>
          </p:cNvPr>
          <p:cNvCxnSpPr>
            <a:cxnSpLocks/>
            <a:stCxn id="97" idx="6"/>
            <a:endCxn id="14" idx="3"/>
          </p:cNvCxnSpPr>
          <p:nvPr/>
        </p:nvCxnSpPr>
        <p:spPr>
          <a:xfrm flipV="1">
            <a:off x="3012098" y="2708666"/>
            <a:ext cx="4530050" cy="139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94750AD-D352-4BC8-851F-99DE7558592A}"/>
              </a:ext>
            </a:extLst>
          </p:cNvPr>
          <p:cNvCxnSpPr>
            <a:cxnSpLocks/>
            <a:stCxn id="97" idx="7"/>
            <a:endCxn id="15" idx="2"/>
          </p:cNvCxnSpPr>
          <p:nvPr/>
        </p:nvCxnSpPr>
        <p:spPr>
          <a:xfrm flipV="1">
            <a:off x="2794796" y="3305723"/>
            <a:ext cx="4486880" cy="39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EE05EAC-7C7C-4CAE-B8D9-8EC00065902D}"/>
              </a:ext>
            </a:extLst>
          </p:cNvPr>
          <p:cNvCxnSpPr>
            <a:cxnSpLocks/>
            <a:stCxn id="97" idx="6"/>
          </p:cNvCxnSpPr>
          <p:nvPr/>
        </p:nvCxnSpPr>
        <p:spPr>
          <a:xfrm flipV="1">
            <a:off x="3012098" y="3091263"/>
            <a:ext cx="5736680" cy="100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B8505C9-78AF-48DE-8E9A-9F3D817B77D4}"/>
              </a:ext>
            </a:extLst>
          </p:cNvPr>
          <p:cNvSpPr txBox="1"/>
          <p:nvPr/>
        </p:nvSpPr>
        <p:spPr>
          <a:xfrm>
            <a:off x="5316496" y="3475431"/>
            <a:ext cx="58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R, W, 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0C4057F-FF35-4D64-8E10-1621DDB86F15}"/>
              </a:ext>
            </a:extLst>
          </p:cNvPr>
          <p:cNvSpPr txBox="1"/>
          <p:nvPr/>
        </p:nvSpPr>
        <p:spPr>
          <a:xfrm>
            <a:off x="7715282" y="3708812"/>
            <a:ext cx="58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R, W, 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FD87B7-B961-4559-88A9-D5188A6FC875}"/>
              </a:ext>
            </a:extLst>
          </p:cNvPr>
          <p:cNvSpPr txBox="1"/>
          <p:nvPr/>
        </p:nvSpPr>
        <p:spPr>
          <a:xfrm>
            <a:off x="9027832" y="3872935"/>
            <a:ext cx="58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R, W, Re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EFDE179-025D-4F04-A8BF-5E0AA7E92886}"/>
              </a:ext>
            </a:extLst>
          </p:cNvPr>
          <p:cNvSpPr txBox="1"/>
          <p:nvPr/>
        </p:nvSpPr>
        <p:spPr>
          <a:xfrm>
            <a:off x="8537514" y="3950965"/>
            <a:ext cx="58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R, W, Re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1653843-1EDD-479D-B012-A2892DFE4B52}"/>
              </a:ext>
            </a:extLst>
          </p:cNvPr>
          <p:cNvSpPr txBox="1"/>
          <p:nvPr/>
        </p:nvSpPr>
        <p:spPr>
          <a:xfrm>
            <a:off x="8169541" y="4601878"/>
            <a:ext cx="58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R, W, 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36AE2E-EBAE-4AB9-B4B0-F2092DD49724}"/>
              </a:ext>
            </a:extLst>
          </p:cNvPr>
          <p:cNvCxnSpPr>
            <a:stCxn id="50" idx="5"/>
            <a:endCxn id="97" idx="1"/>
          </p:cNvCxnSpPr>
          <p:nvPr/>
        </p:nvCxnSpPr>
        <p:spPr>
          <a:xfrm>
            <a:off x="1495823" y="2937745"/>
            <a:ext cx="249745" cy="76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EDC8DD-0B4B-4860-A2EE-21951CE229D6}"/>
              </a:ext>
            </a:extLst>
          </p:cNvPr>
          <p:cNvCxnSpPr>
            <a:stCxn id="6" idx="1"/>
            <a:endCxn id="97" idx="5"/>
          </p:cNvCxnSpPr>
          <p:nvPr/>
        </p:nvCxnSpPr>
        <p:spPr>
          <a:xfrm flipH="1" flipV="1">
            <a:off x="2794796" y="4499936"/>
            <a:ext cx="315541" cy="23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E7D1-B227-45A1-BA0E-5BB0597D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126"/>
            <a:ext cx="10515600" cy="1325563"/>
          </a:xfrm>
        </p:spPr>
        <p:txBody>
          <a:bodyPr/>
          <a:lstStyle/>
          <a:p>
            <a:r>
              <a:rPr lang="en-US" dirty="0"/>
              <a:t>Policy Machine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B64915-6842-4CF2-8A3E-3960ECD86E0C}"/>
              </a:ext>
            </a:extLst>
          </p:cNvPr>
          <p:cNvSpPr/>
          <p:nvPr/>
        </p:nvSpPr>
        <p:spPr>
          <a:xfrm>
            <a:off x="332687" y="3141438"/>
            <a:ext cx="1773025" cy="1550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R:Research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A82D37-6AA7-4882-8852-F1616EEBDEF4}"/>
              </a:ext>
            </a:extLst>
          </p:cNvPr>
          <p:cNvSpPr/>
          <p:nvPr/>
        </p:nvSpPr>
        <p:spPr>
          <a:xfrm>
            <a:off x="7291071" y="4723541"/>
            <a:ext cx="1479223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R:Doctor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65ABD7-E68C-477A-8D27-A54E22D62CFE}"/>
              </a:ext>
            </a:extLst>
          </p:cNvPr>
          <p:cNvSpPr/>
          <p:nvPr/>
        </p:nvSpPr>
        <p:spPr>
          <a:xfrm>
            <a:off x="6002320" y="808896"/>
            <a:ext cx="1640264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O:Calories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4E0F15-27F6-4CD5-AB76-A00A68757D8B}"/>
              </a:ext>
            </a:extLst>
          </p:cNvPr>
          <p:cNvSpPr/>
          <p:nvPr/>
        </p:nvSpPr>
        <p:spPr>
          <a:xfrm>
            <a:off x="7889842" y="2869128"/>
            <a:ext cx="1640264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O:Steps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9F33EC-D118-400B-B1CB-5815197F15C0}"/>
              </a:ext>
            </a:extLst>
          </p:cNvPr>
          <p:cNvSpPr/>
          <p:nvPr/>
        </p:nvSpPr>
        <p:spPr>
          <a:xfrm>
            <a:off x="8778906" y="1106226"/>
            <a:ext cx="1131217" cy="1168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F8E2E2-AA90-4EE8-AAA3-EB96CDC7FC2F}"/>
              </a:ext>
            </a:extLst>
          </p:cNvPr>
          <p:cNvSpPr/>
          <p:nvPr/>
        </p:nvSpPr>
        <p:spPr>
          <a:xfrm>
            <a:off x="10806260" y="153323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UID2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7F4FD6-E45B-443B-939C-765D9260B528}"/>
              </a:ext>
            </a:extLst>
          </p:cNvPr>
          <p:cNvSpPr/>
          <p:nvPr/>
        </p:nvSpPr>
        <p:spPr>
          <a:xfrm>
            <a:off x="9994348" y="2521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UID1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D2F9FF-5973-455B-AD17-5BB4C6AFDEC9}"/>
              </a:ext>
            </a:extLst>
          </p:cNvPr>
          <p:cNvSpPr/>
          <p:nvPr/>
        </p:nvSpPr>
        <p:spPr>
          <a:xfrm>
            <a:off x="810312" y="180371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BCB64A-5597-429B-8775-F2B3379F03F8}"/>
              </a:ext>
            </a:extLst>
          </p:cNvPr>
          <p:cNvSpPr/>
          <p:nvPr/>
        </p:nvSpPr>
        <p:spPr>
          <a:xfrm>
            <a:off x="9537148" y="531988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A00702-E38F-42BD-912D-204EFD88935A}"/>
              </a:ext>
            </a:extLst>
          </p:cNvPr>
          <p:cNvSpPr/>
          <p:nvPr/>
        </p:nvSpPr>
        <p:spPr>
          <a:xfrm>
            <a:off x="4581426" y="2260913"/>
            <a:ext cx="556181" cy="556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335624-AD9B-4DD1-A4B3-9870D482E6B3}"/>
              </a:ext>
            </a:extLst>
          </p:cNvPr>
          <p:cNvSpPr/>
          <p:nvPr/>
        </p:nvSpPr>
        <p:spPr>
          <a:xfrm>
            <a:off x="5839709" y="3982780"/>
            <a:ext cx="556181" cy="556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395011-EE36-44AB-8B14-6E749BE6A640}"/>
              </a:ext>
            </a:extLst>
          </p:cNvPr>
          <p:cNvSpPr/>
          <p:nvPr/>
        </p:nvSpPr>
        <p:spPr>
          <a:xfrm>
            <a:off x="3316858" y="1777722"/>
            <a:ext cx="556181" cy="556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A02116-375D-4D2D-8B83-D7237D251580}"/>
              </a:ext>
            </a:extLst>
          </p:cNvPr>
          <p:cNvSpPr/>
          <p:nvPr/>
        </p:nvSpPr>
        <p:spPr>
          <a:xfrm>
            <a:off x="4859517" y="3539053"/>
            <a:ext cx="556181" cy="556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131C86-3F34-44B0-A3F6-15B47AA01C6F}"/>
              </a:ext>
            </a:extLst>
          </p:cNvPr>
          <p:cNvCxnSpPr>
            <a:stCxn id="11" idx="3"/>
            <a:endCxn id="8" idx="6"/>
          </p:cNvCxnSpPr>
          <p:nvPr/>
        </p:nvCxnSpPr>
        <p:spPr>
          <a:xfrm flipH="1">
            <a:off x="9910123" y="1032589"/>
            <a:ext cx="218136" cy="65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D0FBFC-09DB-49E9-A98A-28F735F3FEC7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flipH="1" flipV="1">
            <a:off x="9910123" y="1690688"/>
            <a:ext cx="896137" cy="29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7ECFF3-4345-4F7F-A6C0-1DD9D1948969}"/>
              </a:ext>
            </a:extLst>
          </p:cNvPr>
          <p:cNvCxnSpPr>
            <a:stCxn id="8" idx="2"/>
            <a:endCxn id="16" idx="6"/>
          </p:cNvCxnSpPr>
          <p:nvPr/>
        </p:nvCxnSpPr>
        <p:spPr>
          <a:xfrm flipH="1">
            <a:off x="3873039" y="1690688"/>
            <a:ext cx="4905867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3485EC-42B8-4302-AFC9-4DFF551DB1AE}"/>
              </a:ext>
            </a:extLst>
          </p:cNvPr>
          <p:cNvCxnSpPr>
            <a:stCxn id="8" idx="2"/>
            <a:endCxn id="14" idx="6"/>
          </p:cNvCxnSpPr>
          <p:nvPr/>
        </p:nvCxnSpPr>
        <p:spPr>
          <a:xfrm flipH="1">
            <a:off x="5137607" y="1690688"/>
            <a:ext cx="3641299" cy="84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1DCE36-E7F8-4BA8-81C8-388F6C75FE4D}"/>
              </a:ext>
            </a:extLst>
          </p:cNvPr>
          <p:cNvCxnSpPr>
            <a:stCxn id="8" idx="3"/>
            <a:endCxn id="17" idx="7"/>
          </p:cNvCxnSpPr>
          <p:nvPr/>
        </p:nvCxnSpPr>
        <p:spPr>
          <a:xfrm flipH="1">
            <a:off x="5334247" y="2103965"/>
            <a:ext cx="3610322" cy="151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80ED40-1598-4856-84F3-5B2BF636A4C1}"/>
              </a:ext>
            </a:extLst>
          </p:cNvPr>
          <p:cNvCxnSpPr>
            <a:stCxn id="8" idx="3"/>
            <a:endCxn id="15" idx="7"/>
          </p:cNvCxnSpPr>
          <p:nvPr/>
        </p:nvCxnSpPr>
        <p:spPr>
          <a:xfrm flipH="1">
            <a:off x="6314439" y="2103965"/>
            <a:ext cx="2630130" cy="196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765CE8-E332-490F-A566-C5285AA27210}"/>
              </a:ext>
            </a:extLst>
          </p:cNvPr>
          <p:cNvCxnSpPr>
            <a:stCxn id="6" idx="2"/>
            <a:endCxn id="16" idx="6"/>
          </p:cNvCxnSpPr>
          <p:nvPr/>
        </p:nvCxnSpPr>
        <p:spPr>
          <a:xfrm flipH="1">
            <a:off x="3873039" y="1471678"/>
            <a:ext cx="2129281" cy="58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005CA8-2760-43EE-A963-8593F71E0B7C}"/>
              </a:ext>
            </a:extLst>
          </p:cNvPr>
          <p:cNvCxnSpPr>
            <a:stCxn id="6" idx="3"/>
            <a:endCxn id="17" idx="7"/>
          </p:cNvCxnSpPr>
          <p:nvPr/>
        </p:nvCxnSpPr>
        <p:spPr>
          <a:xfrm flipH="1">
            <a:off x="5334247" y="1940335"/>
            <a:ext cx="908284" cy="168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8B6907-071E-4442-99B9-1B2C78F96B47}"/>
              </a:ext>
            </a:extLst>
          </p:cNvPr>
          <p:cNvCxnSpPr>
            <a:stCxn id="7" idx="2"/>
            <a:endCxn id="14" idx="6"/>
          </p:cNvCxnSpPr>
          <p:nvPr/>
        </p:nvCxnSpPr>
        <p:spPr>
          <a:xfrm flipH="1" flipV="1">
            <a:off x="5137607" y="2539004"/>
            <a:ext cx="2752235" cy="99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2BCC19-CF74-4F36-9284-0740EA428937}"/>
              </a:ext>
            </a:extLst>
          </p:cNvPr>
          <p:cNvCxnSpPr>
            <a:stCxn id="7" idx="2"/>
            <a:endCxn id="15" idx="7"/>
          </p:cNvCxnSpPr>
          <p:nvPr/>
        </p:nvCxnSpPr>
        <p:spPr>
          <a:xfrm flipH="1">
            <a:off x="6314439" y="3531910"/>
            <a:ext cx="1575403" cy="53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6DD686-F617-4FD9-B7CA-4023A12B84BD}"/>
              </a:ext>
            </a:extLst>
          </p:cNvPr>
          <p:cNvCxnSpPr>
            <a:stCxn id="12" idx="4"/>
            <a:endCxn id="4" idx="0"/>
          </p:cNvCxnSpPr>
          <p:nvPr/>
        </p:nvCxnSpPr>
        <p:spPr>
          <a:xfrm flipH="1">
            <a:off x="1219200" y="2718113"/>
            <a:ext cx="48312" cy="42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5565D4-E866-4F63-9A93-0BD034EC3443}"/>
              </a:ext>
            </a:extLst>
          </p:cNvPr>
          <p:cNvCxnSpPr>
            <a:stCxn id="13" idx="2"/>
            <a:endCxn id="5" idx="6"/>
          </p:cNvCxnSpPr>
          <p:nvPr/>
        </p:nvCxnSpPr>
        <p:spPr>
          <a:xfrm flipH="1" flipV="1">
            <a:off x="8770294" y="5386323"/>
            <a:ext cx="766854" cy="39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3A39D2-F136-4894-803D-CD7EF26DB696}"/>
              </a:ext>
            </a:extLst>
          </p:cNvPr>
          <p:cNvCxnSpPr>
            <a:cxnSpLocks/>
            <a:stCxn id="51" idx="7"/>
            <a:endCxn id="14" idx="2"/>
          </p:cNvCxnSpPr>
          <p:nvPr/>
        </p:nvCxnSpPr>
        <p:spPr>
          <a:xfrm flipV="1">
            <a:off x="1996651" y="2539004"/>
            <a:ext cx="2584775" cy="277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772CB1-9028-4525-8361-0086953C878C}"/>
              </a:ext>
            </a:extLst>
          </p:cNvPr>
          <p:cNvCxnSpPr>
            <a:cxnSpLocks/>
            <a:stCxn id="51" idx="7"/>
            <a:endCxn id="15" idx="2"/>
          </p:cNvCxnSpPr>
          <p:nvPr/>
        </p:nvCxnSpPr>
        <p:spPr>
          <a:xfrm flipV="1">
            <a:off x="1996651" y="4260871"/>
            <a:ext cx="3843058" cy="105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78CAC4F-E643-4162-AC59-A0504E5F6C06}"/>
              </a:ext>
            </a:extLst>
          </p:cNvPr>
          <p:cNvSpPr txBox="1"/>
          <p:nvPr/>
        </p:nvSpPr>
        <p:spPr>
          <a:xfrm>
            <a:off x="3289038" y="3459569"/>
            <a:ext cx="579696" cy="37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B709B6-51DF-4B9C-A208-2BF8F6BCD1E5}"/>
              </a:ext>
            </a:extLst>
          </p:cNvPr>
          <p:cNvSpPr txBox="1"/>
          <p:nvPr/>
        </p:nvSpPr>
        <p:spPr>
          <a:xfrm>
            <a:off x="3194119" y="4654592"/>
            <a:ext cx="579696" cy="37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922ECB5-E3FB-4672-8F9D-E5F32BE73C9A}"/>
              </a:ext>
            </a:extLst>
          </p:cNvPr>
          <p:cNvSpPr/>
          <p:nvPr/>
        </p:nvSpPr>
        <p:spPr>
          <a:xfrm>
            <a:off x="3887772" y="5079498"/>
            <a:ext cx="1387307" cy="1154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 10 patients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7D8F755-E6D8-4F42-ABFE-59932F0111C3}"/>
              </a:ext>
            </a:extLst>
          </p:cNvPr>
          <p:cNvSpPr/>
          <p:nvPr/>
        </p:nvSpPr>
        <p:spPr>
          <a:xfrm>
            <a:off x="1360995" y="5211391"/>
            <a:ext cx="744717" cy="691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62FCE9-C457-4355-8FDF-E0D71AF2220F}"/>
              </a:ext>
            </a:extLst>
          </p:cNvPr>
          <p:cNvCxnSpPr>
            <a:stCxn id="50" idx="2"/>
            <a:endCxn id="51" idx="6"/>
          </p:cNvCxnSpPr>
          <p:nvPr/>
        </p:nvCxnSpPr>
        <p:spPr>
          <a:xfrm flipH="1" flipV="1">
            <a:off x="2105712" y="5557100"/>
            <a:ext cx="1782060" cy="9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639DA3-7B66-4A65-BF2B-DC0833BEF20F}"/>
              </a:ext>
            </a:extLst>
          </p:cNvPr>
          <p:cNvCxnSpPr>
            <a:stCxn id="4" idx="4"/>
            <a:endCxn id="51" idx="1"/>
          </p:cNvCxnSpPr>
          <p:nvPr/>
        </p:nvCxnSpPr>
        <p:spPr>
          <a:xfrm>
            <a:off x="1219200" y="4691762"/>
            <a:ext cx="250856" cy="62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C87D71B-92A8-4BAC-855D-25AD16A4D3E8}"/>
              </a:ext>
            </a:extLst>
          </p:cNvPr>
          <p:cNvCxnSpPr>
            <a:stCxn id="4" idx="7"/>
            <a:endCxn id="16" idx="2"/>
          </p:cNvCxnSpPr>
          <p:nvPr/>
        </p:nvCxnSpPr>
        <p:spPr>
          <a:xfrm flipV="1">
            <a:off x="1846059" y="2055813"/>
            <a:ext cx="1470799" cy="131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F95C4B-E4CE-4415-A892-4DC4106F2DB8}"/>
              </a:ext>
            </a:extLst>
          </p:cNvPr>
          <p:cNvCxnSpPr>
            <a:stCxn id="4" idx="7"/>
            <a:endCxn id="14" idx="2"/>
          </p:cNvCxnSpPr>
          <p:nvPr/>
        </p:nvCxnSpPr>
        <p:spPr>
          <a:xfrm flipV="1">
            <a:off x="1846059" y="2539004"/>
            <a:ext cx="2735367" cy="82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974C6BB-E65B-46D1-9EC9-9DF3102DB221}"/>
              </a:ext>
            </a:extLst>
          </p:cNvPr>
          <p:cNvCxnSpPr>
            <a:stCxn id="4" idx="6"/>
            <a:endCxn id="17" idx="2"/>
          </p:cNvCxnSpPr>
          <p:nvPr/>
        </p:nvCxnSpPr>
        <p:spPr>
          <a:xfrm flipV="1">
            <a:off x="2105712" y="3817144"/>
            <a:ext cx="2753805" cy="9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140F6C0-67FA-436D-8352-E74B6CAB0E2C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2105712" y="3916600"/>
            <a:ext cx="3733997" cy="34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E089CA5-9C92-458A-8A96-7FD08A72879D}"/>
              </a:ext>
            </a:extLst>
          </p:cNvPr>
          <p:cNvSpPr txBox="1"/>
          <p:nvPr/>
        </p:nvSpPr>
        <p:spPr>
          <a:xfrm>
            <a:off x="2266259" y="2447634"/>
            <a:ext cx="58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R, W, 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3274B8-5967-45C6-A29D-89AE620A86F3}"/>
              </a:ext>
            </a:extLst>
          </p:cNvPr>
          <p:cNvSpPr txBox="1"/>
          <p:nvPr/>
        </p:nvSpPr>
        <p:spPr>
          <a:xfrm>
            <a:off x="2666237" y="2780419"/>
            <a:ext cx="58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R, W, 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1C8C04-0C76-4AE0-A735-DDD68A6A21AB}"/>
              </a:ext>
            </a:extLst>
          </p:cNvPr>
          <p:cNvSpPr txBox="1"/>
          <p:nvPr/>
        </p:nvSpPr>
        <p:spPr>
          <a:xfrm>
            <a:off x="4154102" y="3615087"/>
            <a:ext cx="58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R, W, 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2A6E48-FEDA-4646-A342-EB9457E40327}"/>
              </a:ext>
            </a:extLst>
          </p:cNvPr>
          <p:cNvSpPr txBox="1"/>
          <p:nvPr/>
        </p:nvSpPr>
        <p:spPr>
          <a:xfrm>
            <a:off x="4428240" y="4039164"/>
            <a:ext cx="58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R, W, Re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A71203-D645-4D78-86CC-92A6D1FC5A6D}"/>
              </a:ext>
            </a:extLst>
          </p:cNvPr>
          <p:cNvCxnSpPr>
            <a:stCxn id="5" idx="1"/>
            <a:endCxn id="15" idx="5"/>
          </p:cNvCxnSpPr>
          <p:nvPr/>
        </p:nvCxnSpPr>
        <p:spPr>
          <a:xfrm flipH="1" flipV="1">
            <a:off x="6314439" y="4457511"/>
            <a:ext cx="1193259" cy="46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263CD93-ECCD-46D8-AEC7-0209C27A93B3}"/>
              </a:ext>
            </a:extLst>
          </p:cNvPr>
          <p:cNvCxnSpPr>
            <a:stCxn id="5" idx="0"/>
            <a:endCxn id="17" idx="6"/>
          </p:cNvCxnSpPr>
          <p:nvPr/>
        </p:nvCxnSpPr>
        <p:spPr>
          <a:xfrm flipH="1" flipV="1">
            <a:off x="5415698" y="3817144"/>
            <a:ext cx="2614985" cy="90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C1E95F-D937-4B70-A9D5-9B17EF45F0D8}"/>
              </a:ext>
            </a:extLst>
          </p:cNvPr>
          <p:cNvCxnSpPr>
            <a:stCxn id="5" idx="2"/>
            <a:endCxn id="14" idx="5"/>
          </p:cNvCxnSpPr>
          <p:nvPr/>
        </p:nvCxnSpPr>
        <p:spPr>
          <a:xfrm flipH="1" flipV="1">
            <a:off x="5056156" y="2735644"/>
            <a:ext cx="2234915" cy="265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56358D1-CACA-4E81-9CE8-397C575DBC4E}"/>
              </a:ext>
            </a:extLst>
          </p:cNvPr>
          <p:cNvCxnSpPr>
            <a:stCxn id="5" idx="2"/>
            <a:endCxn id="16" idx="5"/>
          </p:cNvCxnSpPr>
          <p:nvPr/>
        </p:nvCxnSpPr>
        <p:spPr>
          <a:xfrm flipH="1" flipV="1">
            <a:off x="3791588" y="2252453"/>
            <a:ext cx="3499483" cy="313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B684AC0-26C3-4F1A-92B0-3E0DAE9472D5}"/>
              </a:ext>
            </a:extLst>
          </p:cNvPr>
          <p:cNvSpPr txBox="1"/>
          <p:nvPr/>
        </p:nvSpPr>
        <p:spPr>
          <a:xfrm>
            <a:off x="6624671" y="4350782"/>
            <a:ext cx="67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R, W, Re</a:t>
            </a:r>
          </a:p>
        </p:txBody>
      </p:sp>
    </p:spTree>
    <p:extLst>
      <p:ext uri="{BB962C8B-B14F-4D97-AF65-F5344CB8AC3E}">
        <p14:creationId xmlns:p14="http://schemas.microsoft.com/office/powerpoint/2010/main" val="347386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2D9F-2F0C-4D6F-B4B0-F49622F5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Machine 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6374A3-AAEA-44F7-A120-425A6736CBDC}"/>
              </a:ext>
            </a:extLst>
          </p:cNvPr>
          <p:cNvSpPr/>
          <p:nvPr/>
        </p:nvSpPr>
        <p:spPr>
          <a:xfrm>
            <a:off x="2218835" y="3028950"/>
            <a:ext cx="1773025" cy="1550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R:Research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134500-8A49-4C6E-854F-0CC89492D0DA}"/>
              </a:ext>
            </a:extLst>
          </p:cNvPr>
          <p:cNvSpPr/>
          <p:nvPr/>
        </p:nvSpPr>
        <p:spPr>
          <a:xfrm>
            <a:off x="5117083" y="5082470"/>
            <a:ext cx="1479223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R:Doctor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D04B69-33DB-4DA5-BCA0-24D2B51EB332}"/>
              </a:ext>
            </a:extLst>
          </p:cNvPr>
          <p:cNvSpPr/>
          <p:nvPr/>
        </p:nvSpPr>
        <p:spPr>
          <a:xfrm>
            <a:off x="6439679" y="821524"/>
            <a:ext cx="1640264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O:Calories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ED224C-30FA-4B20-8AC8-A62B8695171B}"/>
              </a:ext>
            </a:extLst>
          </p:cNvPr>
          <p:cNvSpPr/>
          <p:nvPr/>
        </p:nvSpPr>
        <p:spPr>
          <a:xfrm>
            <a:off x="8919692" y="3367693"/>
            <a:ext cx="1640264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O:Steps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EFD942-6BA7-4263-A3CE-1769FDE84978}"/>
              </a:ext>
            </a:extLst>
          </p:cNvPr>
          <p:cNvSpPr/>
          <p:nvPr/>
        </p:nvSpPr>
        <p:spPr>
          <a:xfrm>
            <a:off x="8693770" y="1683588"/>
            <a:ext cx="1131217" cy="1168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D07DF5-2A1E-48A9-A4AC-4830F362DF6E}"/>
              </a:ext>
            </a:extLst>
          </p:cNvPr>
          <p:cNvSpPr/>
          <p:nvPr/>
        </p:nvSpPr>
        <p:spPr>
          <a:xfrm>
            <a:off x="10439400" y="169068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UID2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D2B165-0C70-48F0-8173-EA8F9FFC9A92}"/>
              </a:ext>
            </a:extLst>
          </p:cNvPr>
          <p:cNvSpPr/>
          <p:nvPr/>
        </p:nvSpPr>
        <p:spPr>
          <a:xfrm>
            <a:off x="9645556" y="46224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UID1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641D13-74B5-49FF-8841-C5D45C231061}"/>
              </a:ext>
            </a:extLst>
          </p:cNvPr>
          <p:cNvSpPr/>
          <p:nvPr/>
        </p:nvSpPr>
        <p:spPr>
          <a:xfrm>
            <a:off x="744718" y="48265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8B822F-45BB-47DF-BA81-1927DE2FBF39}"/>
              </a:ext>
            </a:extLst>
          </p:cNvPr>
          <p:cNvSpPr/>
          <p:nvPr/>
        </p:nvSpPr>
        <p:spPr>
          <a:xfrm>
            <a:off x="7779370" y="57409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ED0C67-9322-4783-A38F-BCB01E67F5C9}"/>
              </a:ext>
            </a:extLst>
          </p:cNvPr>
          <p:cNvCxnSpPr>
            <a:stCxn id="11" idx="7"/>
            <a:endCxn id="4" idx="3"/>
          </p:cNvCxnSpPr>
          <p:nvPr/>
        </p:nvCxnSpPr>
        <p:spPr>
          <a:xfrm flipV="1">
            <a:off x="1525207" y="4352234"/>
            <a:ext cx="953281" cy="60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A2E5B5C-48C3-418B-8FCC-CFDBE16E9D91}"/>
              </a:ext>
            </a:extLst>
          </p:cNvPr>
          <p:cNvSpPr/>
          <p:nvPr/>
        </p:nvSpPr>
        <p:spPr>
          <a:xfrm>
            <a:off x="4869336" y="1855634"/>
            <a:ext cx="495493" cy="499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406ADC-73FB-462A-B80B-6C8361584F8B}"/>
              </a:ext>
            </a:extLst>
          </p:cNvPr>
          <p:cNvSpPr/>
          <p:nvPr/>
        </p:nvSpPr>
        <p:spPr>
          <a:xfrm>
            <a:off x="6060693" y="2602990"/>
            <a:ext cx="495493" cy="499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87B4C4-AA19-495A-A1FD-38AF53F126CD}"/>
              </a:ext>
            </a:extLst>
          </p:cNvPr>
          <p:cNvSpPr/>
          <p:nvPr/>
        </p:nvSpPr>
        <p:spPr>
          <a:xfrm>
            <a:off x="6734471" y="3238085"/>
            <a:ext cx="495493" cy="499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219049-4D2E-4DA4-BDA9-E5233A53CCCC}"/>
              </a:ext>
            </a:extLst>
          </p:cNvPr>
          <p:cNvSpPr/>
          <p:nvPr/>
        </p:nvSpPr>
        <p:spPr>
          <a:xfrm>
            <a:off x="7531623" y="4461392"/>
            <a:ext cx="495493" cy="499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550E04-6EF3-42B2-AF25-5538F88EF0C9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9659324" y="1242736"/>
            <a:ext cx="120143" cy="61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0B36C6-5BF1-40C7-960F-9C0189FA182A}"/>
              </a:ext>
            </a:extLst>
          </p:cNvPr>
          <p:cNvCxnSpPr>
            <a:stCxn id="9" idx="2"/>
            <a:endCxn id="8" idx="6"/>
          </p:cNvCxnSpPr>
          <p:nvPr/>
        </p:nvCxnSpPr>
        <p:spPr>
          <a:xfrm flipH="1">
            <a:off x="9824987" y="2147887"/>
            <a:ext cx="614413" cy="12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3C05CD-2963-4380-B640-3E540EB81B4E}"/>
              </a:ext>
            </a:extLst>
          </p:cNvPr>
          <p:cNvCxnSpPr>
            <a:stCxn id="8" idx="2"/>
            <a:endCxn id="15" idx="6"/>
          </p:cNvCxnSpPr>
          <p:nvPr/>
        </p:nvCxnSpPr>
        <p:spPr>
          <a:xfrm flipH="1" flipV="1">
            <a:off x="5364829" y="2105156"/>
            <a:ext cx="3328941" cy="16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74C92B-1729-4066-9358-8C71A7D26772}"/>
              </a:ext>
            </a:extLst>
          </p:cNvPr>
          <p:cNvCxnSpPr>
            <a:stCxn id="8" idx="2"/>
            <a:endCxn id="16" idx="7"/>
          </p:cNvCxnSpPr>
          <p:nvPr/>
        </p:nvCxnSpPr>
        <p:spPr>
          <a:xfrm flipH="1">
            <a:off x="6483623" y="2268050"/>
            <a:ext cx="2210147" cy="40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B91780-BADF-4857-B825-36740A123B47}"/>
              </a:ext>
            </a:extLst>
          </p:cNvPr>
          <p:cNvCxnSpPr>
            <a:stCxn id="8" idx="3"/>
            <a:endCxn id="17" idx="6"/>
          </p:cNvCxnSpPr>
          <p:nvPr/>
        </p:nvCxnSpPr>
        <p:spPr>
          <a:xfrm flipH="1">
            <a:off x="7229964" y="2681327"/>
            <a:ext cx="1629469" cy="80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675AE8-06DC-4B0C-8803-F1CED4246D99}"/>
              </a:ext>
            </a:extLst>
          </p:cNvPr>
          <p:cNvCxnSpPr>
            <a:stCxn id="8" idx="3"/>
            <a:endCxn id="18" idx="7"/>
          </p:cNvCxnSpPr>
          <p:nvPr/>
        </p:nvCxnSpPr>
        <p:spPr>
          <a:xfrm flipH="1">
            <a:off x="7954553" y="2681327"/>
            <a:ext cx="904880" cy="185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2458BF5-CCA7-4014-9AD2-F08254C55CBB}"/>
              </a:ext>
            </a:extLst>
          </p:cNvPr>
          <p:cNvCxnSpPr>
            <a:stCxn id="6" idx="2"/>
            <a:endCxn id="15" idx="6"/>
          </p:cNvCxnSpPr>
          <p:nvPr/>
        </p:nvCxnSpPr>
        <p:spPr>
          <a:xfrm flipH="1">
            <a:off x="5364829" y="1484306"/>
            <a:ext cx="1074850" cy="62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ACF6D3B-BB79-4274-B1A2-DDB337652304}"/>
              </a:ext>
            </a:extLst>
          </p:cNvPr>
          <p:cNvCxnSpPr>
            <a:stCxn id="6" idx="2"/>
            <a:endCxn id="16" idx="7"/>
          </p:cNvCxnSpPr>
          <p:nvPr/>
        </p:nvCxnSpPr>
        <p:spPr>
          <a:xfrm>
            <a:off x="6439679" y="1484306"/>
            <a:ext cx="43944" cy="119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0FFFA2-583D-4FA3-9E86-F50D81F8B2DA}"/>
              </a:ext>
            </a:extLst>
          </p:cNvPr>
          <p:cNvCxnSpPr>
            <a:stCxn id="7" idx="2"/>
            <a:endCxn id="17" idx="6"/>
          </p:cNvCxnSpPr>
          <p:nvPr/>
        </p:nvCxnSpPr>
        <p:spPr>
          <a:xfrm flipH="1" flipV="1">
            <a:off x="7229964" y="3487607"/>
            <a:ext cx="1689728" cy="54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349C72-9A28-4B09-BD75-F1EE5F618097}"/>
              </a:ext>
            </a:extLst>
          </p:cNvPr>
          <p:cNvCxnSpPr>
            <a:stCxn id="7" idx="2"/>
            <a:endCxn id="18" idx="7"/>
          </p:cNvCxnSpPr>
          <p:nvPr/>
        </p:nvCxnSpPr>
        <p:spPr>
          <a:xfrm flipH="1">
            <a:off x="7954553" y="4030475"/>
            <a:ext cx="965139" cy="5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1938204-0754-4702-A5D6-341193B635FD}"/>
              </a:ext>
            </a:extLst>
          </p:cNvPr>
          <p:cNvSpPr/>
          <p:nvPr/>
        </p:nvSpPr>
        <p:spPr>
          <a:xfrm>
            <a:off x="2648489" y="5283724"/>
            <a:ext cx="1479223" cy="1164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not drugs-related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FE54D4B-2854-4488-9808-77133B4F1297}"/>
              </a:ext>
            </a:extLst>
          </p:cNvPr>
          <p:cNvSpPr/>
          <p:nvPr/>
        </p:nvSpPr>
        <p:spPr>
          <a:xfrm>
            <a:off x="4779389" y="3855783"/>
            <a:ext cx="682259" cy="681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4B04EC3-5418-44F3-A905-950A6864732A}"/>
              </a:ext>
            </a:extLst>
          </p:cNvPr>
          <p:cNvCxnSpPr>
            <a:cxnSpLocks/>
            <a:stCxn id="54" idx="1"/>
            <a:endCxn id="4" idx="5"/>
          </p:cNvCxnSpPr>
          <p:nvPr/>
        </p:nvCxnSpPr>
        <p:spPr>
          <a:xfrm flipH="1">
            <a:off x="3732207" y="3955565"/>
            <a:ext cx="1147097" cy="39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FEAB0AE-EC0F-4886-972A-77DBEC0866EB}"/>
              </a:ext>
            </a:extLst>
          </p:cNvPr>
          <p:cNvCxnSpPr>
            <a:cxnSpLocks/>
            <a:stCxn id="54" idx="3"/>
            <a:endCxn id="53" idx="7"/>
          </p:cNvCxnSpPr>
          <p:nvPr/>
        </p:nvCxnSpPr>
        <p:spPr>
          <a:xfrm flipH="1">
            <a:off x="3911085" y="4437354"/>
            <a:ext cx="968219" cy="101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C01034-449A-4327-9D86-C3132610807A}"/>
              </a:ext>
            </a:extLst>
          </p:cNvPr>
          <p:cNvCxnSpPr>
            <a:cxnSpLocks/>
            <a:stCxn id="54" idx="4"/>
            <a:endCxn id="5" idx="1"/>
          </p:cNvCxnSpPr>
          <p:nvPr/>
        </p:nvCxnSpPr>
        <p:spPr>
          <a:xfrm>
            <a:off x="5120519" y="4537136"/>
            <a:ext cx="213191" cy="73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2DA5E26-B1CB-4D15-8601-AEE5BE3EACBC}"/>
              </a:ext>
            </a:extLst>
          </p:cNvPr>
          <p:cNvCxnSpPr>
            <a:cxnSpLocks/>
            <a:stCxn id="54" idx="7"/>
            <a:endCxn id="15" idx="4"/>
          </p:cNvCxnSpPr>
          <p:nvPr/>
        </p:nvCxnSpPr>
        <p:spPr>
          <a:xfrm flipH="1" flipV="1">
            <a:off x="5117083" y="2354677"/>
            <a:ext cx="244650" cy="160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8FFB30-B2E1-4D8A-A142-C1A3163636E4}"/>
              </a:ext>
            </a:extLst>
          </p:cNvPr>
          <p:cNvCxnSpPr>
            <a:cxnSpLocks/>
            <a:stCxn id="54" idx="7"/>
            <a:endCxn id="16" idx="3"/>
          </p:cNvCxnSpPr>
          <p:nvPr/>
        </p:nvCxnSpPr>
        <p:spPr>
          <a:xfrm flipV="1">
            <a:off x="5361733" y="3028950"/>
            <a:ext cx="771523" cy="92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A26CEA6-3A2D-4A20-803D-B4A68A643F20}"/>
              </a:ext>
            </a:extLst>
          </p:cNvPr>
          <p:cNvCxnSpPr>
            <a:cxnSpLocks/>
            <a:stCxn id="54" idx="6"/>
            <a:endCxn id="17" idx="2"/>
          </p:cNvCxnSpPr>
          <p:nvPr/>
        </p:nvCxnSpPr>
        <p:spPr>
          <a:xfrm flipV="1">
            <a:off x="5461648" y="3487607"/>
            <a:ext cx="1272823" cy="70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29C6BF-15AC-4D30-A8EB-89737C56B27E}"/>
              </a:ext>
            </a:extLst>
          </p:cNvPr>
          <p:cNvCxnSpPr>
            <a:cxnSpLocks/>
            <a:stCxn id="54" idx="6"/>
            <a:endCxn id="18" idx="2"/>
          </p:cNvCxnSpPr>
          <p:nvPr/>
        </p:nvCxnSpPr>
        <p:spPr>
          <a:xfrm>
            <a:off x="5461648" y="4196460"/>
            <a:ext cx="2069975" cy="51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0C9E7A1-FB4E-4B24-BB0C-A6226D68C631}"/>
              </a:ext>
            </a:extLst>
          </p:cNvPr>
          <p:cNvSpPr txBox="1"/>
          <p:nvPr/>
        </p:nvSpPr>
        <p:spPr>
          <a:xfrm>
            <a:off x="4834519" y="2957755"/>
            <a:ext cx="58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R, W, 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5E175C-977F-4493-A295-59C6F25A5307}"/>
              </a:ext>
            </a:extLst>
          </p:cNvPr>
          <p:cNvSpPr txBox="1"/>
          <p:nvPr/>
        </p:nvSpPr>
        <p:spPr>
          <a:xfrm>
            <a:off x="5495482" y="3299080"/>
            <a:ext cx="58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R, W, 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3447A85-7BC1-4B50-BF71-BE4EC96413B7}"/>
              </a:ext>
            </a:extLst>
          </p:cNvPr>
          <p:cNvSpPr txBox="1"/>
          <p:nvPr/>
        </p:nvSpPr>
        <p:spPr>
          <a:xfrm>
            <a:off x="5945482" y="3573198"/>
            <a:ext cx="58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R, W, 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D9CB15-DFBC-44CB-9B2F-2605E5E77C1E}"/>
              </a:ext>
            </a:extLst>
          </p:cNvPr>
          <p:cNvSpPr txBox="1"/>
          <p:nvPr/>
        </p:nvSpPr>
        <p:spPr>
          <a:xfrm>
            <a:off x="6294837" y="4262091"/>
            <a:ext cx="58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R, W, Re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2AA0E11-C1DD-4B4C-A9E3-DFFE3F75C886}"/>
              </a:ext>
            </a:extLst>
          </p:cNvPr>
          <p:cNvCxnSpPr>
            <a:stCxn id="12" idx="2"/>
            <a:endCxn id="5" idx="6"/>
          </p:cNvCxnSpPr>
          <p:nvPr/>
        </p:nvCxnSpPr>
        <p:spPr>
          <a:xfrm flipH="1" flipV="1">
            <a:off x="6596306" y="5745252"/>
            <a:ext cx="1183064" cy="45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E0AFD2FE-E186-419C-A7DC-461B5B99A440}"/>
              </a:ext>
            </a:extLst>
          </p:cNvPr>
          <p:cNvSpPr/>
          <p:nvPr/>
        </p:nvSpPr>
        <p:spPr>
          <a:xfrm>
            <a:off x="2202520" y="3055999"/>
            <a:ext cx="1773025" cy="1550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R:Research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1B08C0D-DC3B-4AA0-A10E-D1EFFE2B1689}"/>
              </a:ext>
            </a:extLst>
          </p:cNvPr>
          <p:cNvSpPr/>
          <p:nvPr/>
        </p:nvSpPr>
        <p:spPr>
          <a:xfrm>
            <a:off x="5100768" y="5109519"/>
            <a:ext cx="1479223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R:Doctor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E117D60-A82E-4071-BDD5-DE6FE436175A}"/>
              </a:ext>
            </a:extLst>
          </p:cNvPr>
          <p:cNvSpPr/>
          <p:nvPr/>
        </p:nvSpPr>
        <p:spPr>
          <a:xfrm>
            <a:off x="6423364" y="848573"/>
            <a:ext cx="1640264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O:Calories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07CA616-D473-4C4F-A192-2A68649741D7}"/>
              </a:ext>
            </a:extLst>
          </p:cNvPr>
          <p:cNvSpPr/>
          <p:nvPr/>
        </p:nvSpPr>
        <p:spPr>
          <a:xfrm>
            <a:off x="8903377" y="3394742"/>
            <a:ext cx="1640264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O:Steps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1BB10CA-C217-4FE5-AEE5-3E09EC827B66}"/>
              </a:ext>
            </a:extLst>
          </p:cNvPr>
          <p:cNvSpPr/>
          <p:nvPr/>
        </p:nvSpPr>
        <p:spPr>
          <a:xfrm>
            <a:off x="8677455" y="1710637"/>
            <a:ext cx="1131217" cy="1168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R:User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04993F6-E6BC-4195-AEFB-C70D3F6A29DE}"/>
              </a:ext>
            </a:extLst>
          </p:cNvPr>
          <p:cNvSpPr/>
          <p:nvPr/>
        </p:nvSpPr>
        <p:spPr>
          <a:xfrm>
            <a:off x="9629241" y="4892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UID1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B862E38-47BD-4D9B-8FA2-5D8864327685}"/>
              </a:ext>
            </a:extLst>
          </p:cNvPr>
          <p:cNvSpPr/>
          <p:nvPr/>
        </p:nvSpPr>
        <p:spPr>
          <a:xfrm>
            <a:off x="728403" y="48535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225E164-DF62-42C2-A1C8-CFA3A4B1CFA9}"/>
              </a:ext>
            </a:extLst>
          </p:cNvPr>
          <p:cNvSpPr/>
          <p:nvPr/>
        </p:nvSpPr>
        <p:spPr>
          <a:xfrm>
            <a:off x="7763055" y="57679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640185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2193-ADCE-4158-BB34-ABB59238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Machine 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911A1-AB34-4D48-A747-6562CAA36A79}"/>
              </a:ext>
            </a:extLst>
          </p:cNvPr>
          <p:cNvSpPr/>
          <p:nvPr/>
        </p:nvSpPr>
        <p:spPr>
          <a:xfrm>
            <a:off x="9548791" y="187150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UID2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F49C2-1697-40CD-A9D5-D161537F85DE}"/>
              </a:ext>
            </a:extLst>
          </p:cNvPr>
          <p:cNvSpPr/>
          <p:nvPr/>
        </p:nvSpPr>
        <p:spPr>
          <a:xfrm>
            <a:off x="4869336" y="1874488"/>
            <a:ext cx="495493" cy="499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252863-E46F-4BE7-99E1-3718B9D713BB}"/>
              </a:ext>
            </a:extLst>
          </p:cNvPr>
          <p:cNvSpPr/>
          <p:nvPr/>
        </p:nvSpPr>
        <p:spPr>
          <a:xfrm>
            <a:off x="6060693" y="2621844"/>
            <a:ext cx="495493" cy="499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4EEFA6-10DC-453B-9577-B5463EBB3009}"/>
              </a:ext>
            </a:extLst>
          </p:cNvPr>
          <p:cNvSpPr/>
          <p:nvPr/>
        </p:nvSpPr>
        <p:spPr>
          <a:xfrm>
            <a:off x="6554869" y="3378145"/>
            <a:ext cx="495493" cy="499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4FD84D-50CD-4F93-AE0F-35AE4AD7E982}"/>
              </a:ext>
            </a:extLst>
          </p:cNvPr>
          <p:cNvSpPr/>
          <p:nvPr/>
        </p:nvSpPr>
        <p:spPr>
          <a:xfrm>
            <a:off x="7531623" y="4480246"/>
            <a:ext cx="495493" cy="499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8B3435-F37A-49EC-8D7D-406DED71475B}"/>
              </a:ext>
            </a:extLst>
          </p:cNvPr>
          <p:cNvSpPr/>
          <p:nvPr/>
        </p:nvSpPr>
        <p:spPr>
          <a:xfrm>
            <a:off x="2202520" y="3074853"/>
            <a:ext cx="1773025" cy="1550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R:Research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AB1B40-CE0C-48A2-928C-7EE03F0B16B8}"/>
              </a:ext>
            </a:extLst>
          </p:cNvPr>
          <p:cNvSpPr/>
          <p:nvPr/>
        </p:nvSpPr>
        <p:spPr>
          <a:xfrm>
            <a:off x="5100768" y="5128373"/>
            <a:ext cx="1479223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R:Doctor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3CDFFB-B7D7-410E-BC40-4A86EFB45D9D}"/>
              </a:ext>
            </a:extLst>
          </p:cNvPr>
          <p:cNvSpPr/>
          <p:nvPr/>
        </p:nvSpPr>
        <p:spPr>
          <a:xfrm>
            <a:off x="5446543" y="573120"/>
            <a:ext cx="1640264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O:Calories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F048FB-EB01-49B3-8E24-4F195AFADDF5}"/>
              </a:ext>
            </a:extLst>
          </p:cNvPr>
          <p:cNvSpPr/>
          <p:nvPr/>
        </p:nvSpPr>
        <p:spPr>
          <a:xfrm>
            <a:off x="8903377" y="3413596"/>
            <a:ext cx="1640264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O:Steps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6F6DEB-977C-48E5-9AA0-257DBC04F8D0}"/>
              </a:ext>
            </a:extLst>
          </p:cNvPr>
          <p:cNvSpPr/>
          <p:nvPr/>
        </p:nvSpPr>
        <p:spPr>
          <a:xfrm>
            <a:off x="7493191" y="1700316"/>
            <a:ext cx="1131217" cy="1168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R:User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1422E9-11BA-4062-89BF-0589F687BB4E}"/>
              </a:ext>
            </a:extLst>
          </p:cNvPr>
          <p:cNvSpPr/>
          <p:nvPr/>
        </p:nvSpPr>
        <p:spPr>
          <a:xfrm>
            <a:off x="9424443" y="32150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UID1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BDD-44BF-42B6-9772-A54DB462E75A}"/>
              </a:ext>
            </a:extLst>
          </p:cNvPr>
          <p:cNvSpPr/>
          <p:nvPr/>
        </p:nvSpPr>
        <p:spPr>
          <a:xfrm>
            <a:off x="728403" y="48724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23F70B-9861-4F68-8DC5-E7456E2498BF}"/>
              </a:ext>
            </a:extLst>
          </p:cNvPr>
          <p:cNvSpPr/>
          <p:nvPr/>
        </p:nvSpPr>
        <p:spPr>
          <a:xfrm>
            <a:off x="7763055" y="57868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584C9F-D713-4535-BC3A-1B924F03F167}"/>
              </a:ext>
            </a:extLst>
          </p:cNvPr>
          <p:cNvCxnSpPr>
            <a:stCxn id="15" idx="7"/>
            <a:endCxn id="9" idx="3"/>
          </p:cNvCxnSpPr>
          <p:nvPr/>
        </p:nvCxnSpPr>
        <p:spPr>
          <a:xfrm flipV="1">
            <a:off x="1508892" y="4398137"/>
            <a:ext cx="953281" cy="60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D03FA4-019E-454A-B8E4-9467C59CA2F4}"/>
              </a:ext>
            </a:extLst>
          </p:cNvPr>
          <p:cNvCxnSpPr>
            <a:stCxn id="16" idx="2"/>
            <a:endCxn id="10" idx="6"/>
          </p:cNvCxnSpPr>
          <p:nvPr/>
        </p:nvCxnSpPr>
        <p:spPr>
          <a:xfrm flipH="1" flipV="1">
            <a:off x="6579991" y="5791155"/>
            <a:ext cx="1183064" cy="45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C14DEB-856E-4EC8-830D-90675785AF2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8458745" y="1101990"/>
            <a:ext cx="1099609" cy="76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5FD2B9-9C0C-4F31-A866-F5234DD3B5B0}"/>
              </a:ext>
            </a:extLst>
          </p:cNvPr>
          <p:cNvCxnSpPr>
            <a:stCxn id="4" idx="2"/>
            <a:endCxn id="13" idx="7"/>
          </p:cNvCxnSpPr>
          <p:nvPr/>
        </p:nvCxnSpPr>
        <p:spPr>
          <a:xfrm flipH="1" flipV="1">
            <a:off x="8458745" y="1871501"/>
            <a:ext cx="1090046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91C4D8-A42A-4475-81BE-17AEC8D9F85C}"/>
              </a:ext>
            </a:extLst>
          </p:cNvPr>
          <p:cNvCxnSpPr>
            <a:stCxn id="13" idx="2"/>
            <a:endCxn id="5" idx="6"/>
          </p:cNvCxnSpPr>
          <p:nvPr/>
        </p:nvCxnSpPr>
        <p:spPr>
          <a:xfrm flipH="1" flipV="1">
            <a:off x="5364829" y="2124010"/>
            <a:ext cx="2128362" cy="16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66C622-2CBE-400C-86D9-E78DC8EC83B9}"/>
              </a:ext>
            </a:extLst>
          </p:cNvPr>
          <p:cNvCxnSpPr>
            <a:stCxn id="13" idx="2"/>
            <a:endCxn id="6" idx="7"/>
          </p:cNvCxnSpPr>
          <p:nvPr/>
        </p:nvCxnSpPr>
        <p:spPr>
          <a:xfrm flipH="1">
            <a:off x="6483623" y="2284778"/>
            <a:ext cx="1009568" cy="41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2F31EF-DEEA-4C18-9A04-3495573F6B32}"/>
              </a:ext>
            </a:extLst>
          </p:cNvPr>
          <p:cNvCxnSpPr>
            <a:stCxn id="13" idx="3"/>
            <a:endCxn id="7" idx="7"/>
          </p:cNvCxnSpPr>
          <p:nvPr/>
        </p:nvCxnSpPr>
        <p:spPr>
          <a:xfrm flipH="1">
            <a:off x="6977799" y="2698055"/>
            <a:ext cx="681055" cy="75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985977-5962-44A8-9C69-5B9D822A6BD1}"/>
              </a:ext>
            </a:extLst>
          </p:cNvPr>
          <p:cNvCxnSpPr>
            <a:stCxn id="13" idx="3"/>
            <a:endCxn id="8" idx="6"/>
          </p:cNvCxnSpPr>
          <p:nvPr/>
        </p:nvCxnSpPr>
        <p:spPr>
          <a:xfrm>
            <a:off x="7658854" y="2698055"/>
            <a:ext cx="368262" cy="203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AEA48B-C1FE-4693-B869-251496A2734D}"/>
              </a:ext>
            </a:extLst>
          </p:cNvPr>
          <p:cNvCxnSpPr>
            <a:stCxn id="11" idx="2"/>
            <a:endCxn id="5" idx="6"/>
          </p:cNvCxnSpPr>
          <p:nvPr/>
        </p:nvCxnSpPr>
        <p:spPr>
          <a:xfrm flipH="1">
            <a:off x="5364829" y="1235902"/>
            <a:ext cx="81714" cy="88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BA95F6-565F-4663-9CA6-3338D02A7DFB}"/>
              </a:ext>
            </a:extLst>
          </p:cNvPr>
          <p:cNvCxnSpPr>
            <a:stCxn id="11" idx="3"/>
            <a:endCxn id="6" idx="7"/>
          </p:cNvCxnSpPr>
          <p:nvPr/>
        </p:nvCxnSpPr>
        <p:spPr>
          <a:xfrm>
            <a:off x="5686754" y="1704559"/>
            <a:ext cx="796869" cy="99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51B86C-0869-4DDE-8A12-314B5DA21F0E}"/>
              </a:ext>
            </a:extLst>
          </p:cNvPr>
          <p:cNvCxnSpPr>
            <a:stCxn id="12" idx="2"/>
            <a:endCxn id="7" idx="7"/>
          </p:cNvCxnSpPr>
          <p:nvPr/>
        </p:nvCxnSpPr>
        <p:spPr>
          <a:xfrm flipH="1" flipV="1">
            <a:off x="6977799" y="3451228"/>
            <a:ext cx="1925578" cy="62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0535F0-2A12-4866-A6D1-D51BAA8B2E90}"/>
              </a:ext>
            </a:extLst>
          </p:cNvPr>
          <p:cNvCxnSpPr>
            <a:stCxn id="12" idx="2"/>
            <a:endCxn id="8" idx="6"/>
          </p:cNvCxnSpPr>
          <p:nvPr/>
        </p:nvCxnSpPr>
        <p:spPr>
          <a:xfrm flipH="1">
            <a:off x="8027116" y="4076378"/>
            <a:ext cx="876261" cy="65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335E24D-D6AF-41FC-83DD-A22CA2364FA0}"/>
              </a:ext>
            </a:extLst>
          </p:cNvPr>
          <p:cNvSpPr/>
          <p:nvPr/>
        </p:nvSpPr>
        <p:spPr>
          <a:xfrm>
            <a:off x="2806430" y="5377193"/>
            <a:ext cx="1207160" cy="1115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Annual Data only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D87B7D8-4138-4EFE-92C0-18CACEA62511}"/>
              </a:ext>
            </a:extLst>
          </p:cNvPr>
          <p:cNvSpPr/>
          <p:nvPr/>
        </p:nvSpPr>
        <p:spPr>
          <a:xfrm>
            <a:off x="4903853" y="3845739"/>
            <a:ext cx="662620" cy="68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01CDAA-4A1F-4F01-ACF1-CFF9C87A24FB}"/>
              </a:ext>
            </a:extLst>
          </p:cNvPr>
          <p:cNvCxnSpPr>
            <a:stCxn id="44" idx="3"/>
            <a:endCxn id="43" idx="7"/>
          </p:cNvCxnSpPr>
          <p:nvPr/>
        </p:nvCxnSpPr>
        <p:spPr>
          <a:xfrm flipH="1">
            <a:off x="3836806" y="4428582"/>
            <a:ext cx="1164085" cy="111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6C5FE9-E29E-40F8-ABED-4AB2E3AB5156}"/>
              </a:ext>
            </a:extLst>
          </p:cNvPr>
          <p:cNvCxnSpPr>
            <a:stCxn id="44" idx="2"/>
            <a:endCxn id="9" idx="6"/>
          </p:cNvCxnSpPr>
          <p:nvPr/>
        </p:nvCxnSpPr>
        <p:spPr>
          <a:xfrm flipH="1" flipV="1">
            <a:off x="3975545" y="3850015"/>
            <a:ext cx="928308" cy="33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8DFE9B5-C165-4BE4-9DEC-FB282861B1FC}"/>
              </a:ext>
            </a:extLst>
          </p:cNvPr>
          <p:cNvCxnSpPr>
            <a:stCxn id="44" idx="4"/>
            <a:endCxn id="10" idx="0"/>
          </p:cNvCxnSpPr>
          <p:nvPr/>
        </p:nvCxnSpPr>
        <p:spPr>
          <a:xfrm>
            <a:off x="5235163" y="4528582"/>
            <a:ext cx="605217" cy="59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1D2183-4A13-4CFA-B7F7-CB4F403FB497}"/>
              </a:ext>
            </a:extLst>
          </p:cNvPr>
          <p:cNvCxnSpPr>
            <a:stCxn id="44" idx="7"/>
            <a:endCxn id="5" idx="4"/>
          </p:cNvCxnSpPr>
          <p:nvPr/>
        </p:nvCxnSpPr>
        <p:spPr>
          <a:xfrm flipH="1" flipV="1">
            <a:off x="5117083" y="2373531"/>
            <a:ext cx="352352" cy="15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8DB643-8040-4316-8926-2454CF7D4E44}"/>
              </a:ext>
            </a:extLst>
          </p:cNvPr>
          <p:cNvCxnSpPr>
            <a:stCxn id="44" idx="7"/>
            <a:endCxn id="6" idx="3"/>
          </p:cNvCxnSpPr>
          <p:nvPr/>
        </p:nvCxnSpPr>
        <p:spPr>
          <a:xfrm flipV="1">
            <a:off x="5469435" y="3047804"/>
            <a:ext cx="663821" cy="89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9E37203-A04C-4D3A-A20E-819BCB2F02C4}"/>
              </a:ext>
            </a:extLst>
          </p:cNvPr>
          <p:cNvCxnSpPr>
            <a:stCxn id="44" idx="6"/>
            <a:endCxn id="7" idx="2"/>
          </p:cNvCxnSpPr>
          <p:nvPr/>
        </p:nvCxnSpPr>
        <p:spPr>
          <a:xfrm flipV="1">
            <a:off x="5566473" y="3627667"/>
            <a:ext cx="988396" cy="55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955051-8CE1-4349-8385-04CFA2B2290B}"/>
              </a:ext>
            </a:extLst>
          </p:cNvPr>
          <p:cNvCxnSpPr>
            <a:stCxn id="44" idx="6"/>
            <a:endCxn id="8" idx="2"/>
          </p:cNvCxnSpPr>
          <p:nvPr/>
        </p:nvCxnSpPr>
        <p:spPr>
          <a:xfrm>
            <a:off x="5566473" y="4187161"/>
            <a:ext cx="1965150" cy="54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B593F87-DD55-4DC9-8396-4EE6EC260A84}"/>
              </a:ext>
            </a:extLst>
          </p:cNvPr>
          <p:cNvSpPr txBox="1"/>
          <p:nvPr/>
        </p:nvSpPr>
        <p:spPr>
          <a:xfrm>
            <a:off x="5012508" y="2910682"/>
            <a:ext cx="58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R, W, 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DCC94A-BADC-4ACE-9A2F-6A4ADC6334A1}"/>
              </a:ext>
            </a:extLst>
          </p:cNvPr>
          <p:cNvSpPr txBox="1"/>
          <p:nvPr/>
        </p:nvSpPr>
        <p:spPr>
          <a:xfrm>
            <a:off x="5626593" y="3322519"/>
            <a:ext cx="58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R, W, 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51492A0-7B37-4A17-900C-7247E6680EBA}"/>
              </a:ext>
            </a:extLst>
          </p:cNvPr>
          <p:cNvSpPr txBox="1"/>
          <p:nvPr/>
        </p:nvSpPr>
        <p:spPr>
          <a:xfrm>
            <a:off x="6052490" y="3579544"/>
            <a:ext cx="58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R, W, 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2B59C6-8679-482F-9454-D96BFCA64AE7}"/>
              </a:ext>
            </a:extLst>
          </p:cNvPr>
          <p:cNvSpPr txBox="1"/>
          <p:nvPr/>
        </p:nvSpPr>
        <p:spPr>
          <a:xfrm>
            <a:off x="6341406" y="4267699"/>
            <a:ext cx="58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R, W, Re</a:t>
            </a:r>
          </a:p>
        </p:txBody>
      </p:sp>
    </p:spTree>
    <p:extLst>
      <p:ext uri="{BB962C8B-B14F-4D97-AF65-F5344CB8AC3E}">
        <p14:creationId xmlns:p14="http://schemas.microsoft.com/office/powerpoint/2010/main" val="271653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03D9-9B20-4D3D-9500-9034F4A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Unique to mHealth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B2A0E-7AAC-405A-9CB7-170F4FF6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Larger volume of health-data collected continuously.</a:t>
            </a:r>
          </a:p>
          <a:p>
            <a:r>
              <a:rPr lang="en-US" dirty="0"/>
              <a:t>The data collected is more comprehensive and could be related to the general lifestyle of the patient.</a:t>
            </a:r>
          </a:p>
          <a:p>
            <a:r>
              <a:rPr lang="en-US" dirty="0"/>
              <a:t>Has a broader range of applications and may involve the need to share data with a number of different entities (at the discretion of the patient).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2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501F-075E-4743-9749-2D4363AC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0BA3-343F-4D87-9BC5-4D4DB6BBC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S. Avancha, A. </a:t>
            </a:r>
            <a:r>
              <a:rPr lang="en-US" dirty="0" err="1"/>
              <a:t>Baxi</a:t>
            </a:r>
            <a:r>
              <a:rPr lang="en-US" dirty="0"/>
              <a:t>, D. </a:t>
            </a:r>
            <a:r>
              <a:rPr lang="en-US" dirty="0" err="1"/>
              <a:t>Kotz</a:t>
            </a:r>
            <a:r>
              <a:rPr lang="en-US" dirty="0"/>
              <a:t>. </a:t>
            </a:r>
            <a:r>
              <a:rPr lang="en-US" i="1" dirty="0"/>
              <a:t>Privacy in Mobile Technology for Personal Healthcare</a:t>
            </a:r>
          </a:p>
        </p:txBody>
      </p:sp>
    </p:spTree>
    <p:extLst>
      <p:ext uri="{BB962C8B-B14F-4D97-AF65-F5344CB8AC3E}">
        <p14:creationId xmlns:p14="http://schemas.microsoft.com/office/powerpoint/2010/main" val="65947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C01D-7A09-4083-BF2F-7C1BB889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mHealth?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FBDA1-95DC-4CF6-823F-226D5C8E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recent years, mHealth technology has begun to gain traction due to advances in information technology and mobile-computing. We could be on the verge of a new revolution in healthcare technology, with mHealth as a dominant player.</a:t>
            </a:r>
          </a:p>
          <a:p>
            <a:r>
              <a:rPr lang="en-US" dirty="0"/>
              <a:t>An mHealth system is basically one which involves the use of mobile computing devices in discharging healthcare-related services.</a:t>
            </a:r>
          </a:p>
          <a:p>
            <a:r>
              <a:rPr lang="en-US" dirty="0"/>
              <a:t>In this paper, we look into the various privacy issues involved in an mHealth system, and attempt to fabricate a Next-Generation Access Control (NGAC) framework for the same.</a:t>
            </a:r>
          </a:p>
        </p:txBody>
      </p:sp>
    </p:spTree>
    <p:extLst>
      <p:ext uri="{BB962C8B-B14F-4D97-AF65-F5344CB8AC3E}">
        <p14:creationId xmlns:p14="http://schemas.microsoft.com/office/powerpoint/2010/main" val="172006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8D0F-2E64-4D65-BF6E-0A363998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mHealth System Architecture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AA499F-3EEB-48B1-A200-B914991D1EE1}"/>
              </a:ext>
            </a:extLst>
          </p:cNvPr>
          <p:cNvSpPr/>
          <p:nvPr/>
        </p:nvSpPr>
        <p:spPr>
          <a:xfrm>
            <a:off x="2842260" y="2710206"/>
            <a:ext cx="650450" cy="4713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2FD32A7-F35E-452E-A66B-B3102F94F616}"/>
              </a:ext>
            </a:extLst>
          </p:cNvPr>
          <p:cNvSpPr/>
          <p:nvPr/>
        </p:nvSpPr>
        <p:spPr>
          <a:xfrm>
            <a:off x="2945955" y="1690688"/>
            <a:ext cx="443060" cy="4619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59134A-B80C-4134-B2E3-B180A99605D9}"/>
              </a:ext>
            </a:extLst>
          </p:cNvPr>
          <p:cNvSpPr/>
          <p:nvPr/>
        </p:nvSpPr>
        <p:spPr>
          <a:xfrm>
            <a:off x="1715364" y="2084969"/>
            <a:ext cx="443060" cy="4619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FE74AB-AC84-4E34-8FC5-23B18C4EB039}"/>
              </a:ext>
            </a:extLst>
          </p:cNvPr>
          <p:cNvSpPr/>
          <p:nvPr/>
        </p:nvSpPr>
        <p:spPr>
          <a:xfrm>
            <a:off x="1592423" y="3106280"/>
            <a:ext cx="443060" cy="4619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830413-48E1-4AA7-9578-9AA7876A7688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3167485" y="2152601"/>
            <a:ext cx="0" cy="5576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94AB8C-AB54-4084-B21C-34DD6D294F63}"/>
              </a:ext>
            </a:extLst>
          </p:cNvPr>
          <p:cNvCxnSpPr>
            <a:stCxn id="29" idx="6"/>
          </p:cNvCxnSpPr>
          <p:nvPr/>
        </p:nvCxnSpPr>
        <p:spPr>
          <a:xfrm>
            <a:off x="2158424" y="2315926"/>
            <a:ext cx="683836" cy="3942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3E2313D-9170-44FE-919A-99C5B0D705F2}"/>
              </a:ext>
            </a:extLst>
          </p:cNvPr>
          <p:cNvCxnSpPr>
            <a:stCxn id="30" idx="6"/>
          </p:cNvCxnSpPr>
          <p:nvPr/>
        </p:nvCxnSpPr>
        <p:spPr>
          <a:xfrm flipV="1">
            <a:off x="2035483" y="3106280"/>
            <a:ext cx="806777" cy="23095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1154A0-43DD-4BC2-83C3-7720C7C8347C}"/>
              </a:ext>
            </a:extLst>
          </p:cNvPr>
          <p:cNvCxnSpPr>
            <a:stCxn id="27" idx="2"/>
          </p:cNvCxnSpPr>
          <p:nvPr/>
        </p:nvCxnSpPr>
        <p:spPr>
          <a:xfrm>
            <a:off x="3167485" y="3181547"/>
            <a:ext cx="0" cy="11217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6F94EC4-EB81-44B3-99EC-B7AABDE41D04}"/>
              </a:ext>
            </a:extLst>
          </p:cNvPr>
          <p:cNvSpPr/>
          <p:nvPr/>
        </p:nvSpPr>
        <p:spPr>
          <a:xfrm>
            <a:off x="1892117" y="4312763"/>
            <a:ext cx="2550736" cy="6504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707D209D-34BA-4FF9-AED8-5394DC81696A}"/>
              </a:ext>
            </a:extLst>
          </p:cNvPr>
          <p:cNvSpPr/>
          <p:nvPr/>
        </p:nvSpPr>
        <p:spPr>
          <a:xfrm>
            <a:off x="5604313" y="4459721"/>
            <a:ext cx="1263192" cy="1649691"/>
          </a:xfrm>
          <a:prstGeom prst="ca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 Record System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81AA4FD-0320-4E5B-B0AB-80A425B64E73}"/>
              </a:ext>
            </a:extLst>
          </p:cNvPr>
          <p:cNvCxnSpPr>
            <a:stCxn id="39" idx="2"/>
            <a:endCxn id="40" idx="2"/>
          </p:cNvCxnSpPr>
          <p:nvPr/>
        </p:nvCxnSpPr>
        <p:spPr>
          <a:xfrm rot="16200000" flipH="1">
            <a:off x="4225222" y="3905476"/>
            <a:ext cx="321354" cy="2436828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6C0EC0B-2AD7-4471-B853-D0286A56CAE4}"/>
              </a:ext>
            </a:extLst>
          </p:cNvPr>
          <p:cNvSpPr txBox="1"/>
          <p:nvPr/>
        </p:nvSpPr>
        <p:spPr>
          <a:xfrm>
            <a:off x="8539194" y="3645817"/>
            <a:ext cx="194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Physicians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3E7972-EF7F-45E4-8519-F492856D684F}"/>
              </a:ext>
            </a:extLst>
          </p:cNvPr>
          <p:cNvSpPr txBox="1"/>
          <p:nvPr/>
        </p:nvSpPr>
        <p:spPr>
          <a:xfrm>
            <a:off x="8539194" y="4292396"/>
            <a:ext cx="228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Insurance companies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2B1B9C-381D-4309-A7CC-63F3D1DE0827}"/>
              </a:ext>
            </a:extLst>
          </p:cNvPr>
          <p:cNvSpPr txBox="1"/>
          <p:nvPr/>
        </p:nvSpPr>
        <p:spPr>
          <a:xfrm>
            <a:off x="8539194" y="4938975"/>
            <a:ext cx="187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Legal teams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34BBD2-A4EF-421E-B758-E67FDEB9FC1F}"/>
              </a:ext>
            </a:extLst>
          </p:cNvPr>
          <p:cNvSpPr txBox="1"/>
          <p:nvPr/>
        </p:nvSpPr>
        <p:spPr>
          <a:xfrm>
            <a:off x="8539194" y="5585554"/>
            <a:ext cx="173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Researchers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98F778-CE66-4347-8BF2-90429B30D5E5}"/>
              </a:ext>
            </a:extLst>
          </p:cNvPr>
          <p:cNvCxnSpPr>
            <a:stCxn id="40" idx="4"/>
            <a:endCxn id="44" idx="1"/>
          </p:cNvCxnSpPr>
          <p:nvPr/>
        </p:nvCxnSpPr>
        <p:spPr>
          <a:xfrm flipV="1">
            <a:off x="6867505" y="3830483"/>
            <a:ext cx="1671689" cy="145408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09550A-0F89-4F3A-A4F9-CDAB1B4B3F77}"/>
              </a:ext>
            </a:extLst>
          </p:cNvPr>
          <p:cNvCxnSpPr>
            <a:stCxn id="40" idx="4"/>
            <a:endCxn id="46" idx="1"/>
          </p:cNvCxnSpPr>
          <p:nvPr/>
        </p:nvCxnSpPr>
        <p:spPr>
          <a:xfrm flipV="1">
            <a:off x="6867505" y="4477062"/>
            <a:ext cx="1671689" cy="8075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E6CFAC-4FD4-4A76-A66C-001FAEB9A935}"/>
              </a:ext>
            </a:extLst>
          </p:cNvPr>
          <p:cNvCxnSpPr>
            <a:stCxn id="40" idx="4"/>
            <a:endCxn id="47" idx="1"/>
          </p:cNvCxnSpPr>
          <p:nvPr/>
        </p:nvCxnSpPr>
        <p:spPr>
          <a:xfrm flipV="1">
            <a:off x="6867505" y="5123641"/>
            <a:ext cx="1671689" cy="16092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BAC1DA-B494-41FC-A608-75937836008D}"/>
              </a:ext>
            </a:extLst>
          </p:cNvPr>
          <p:cNvCxnSpPr>
            <a:stCxn id="40" idx="4"/>
            <a:endCxn id="48" idx="1"/>
          </p:cNvCxnSpPr>
          <p:nvPr/>
        </p:nvCxnSpPr>
        <p:spPr>
          <a:xfrm>
            <a:off x="6867505" y="5284567"/>
            <a:ext cx="1671689" cy="4856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Brace 56">
            <a:extLst>
              <a:ext uri="{FF2B5EF4-FFF2-40B4-BE49-F238E27FC236}">
                <a16:creationId xmlns:a16="http://schemas.microsoft.com/office/drawing/2014/main" id="{42EFB7AE-D523-48D8-9732-BA0350CCC8E2}"/>
              </a:ext>
            </a:extLst>
          </p:cNvPr>
          <p:cNvSpPr/>
          <p:nvPr/>
        </p:nvSpPr>
        <p:spPr>
          <a:xfrm>
            <a:off x="4689914" y="1690688"/>
            <a:ext cx="254446" cy="2612648"/>
          </a:xfrm>
          <a:prstGeom prst="rightBrace">
            <a:avLst>
              <a:gd name="adj1" fmla="val 8333"/>
              <a:gd name="adj2" fmla="val 4639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EF9CDE-E717-40ED-A00B-0D1596D044A1}"/>
              </a:ext>
            </a:extLst>
          </p:cNvPr>
          <p:cNvSpPr txBox="1"/>
          <p:nvPr/>
        </p:nvSpPr>
        <p:spPr>
          <a:xfrm>
            <a:off x="4960070" y="2710206"/>
            <a:ext cx="2271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Body-area network (wireless)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CE6722F-0F14-4EC5-8317-A8E923FBFD93}"/>
              </a:ext>
            </a:extLst>
          </p:cNvPr>
          <p:cNvSpPr/>
          <p:nvPr/>
        </p:nvSpPr>
        <p:spPr>
          <a:xfrm>
            <a:off x="9317374" y="1471595"/>
            <a:ext cx="276524" cy="29859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B1BDE8-0EF2-4A17-821D-A6197577275B}"/>
              </a:ext>
            </a:extLst>
          </p:cNvPr>
          <p:cNvSpPr txBox="1"/>
          <p:nvPr/>
        </p:nvSpPr>
        <p:spPr>
          <a:xfrm>
            <a:off x="9814320" y="1410746"/>
            <a:ext cx="228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Node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24701C3-C9B6-4492-883A-1B9F7DAAE476}"/>
              </a:ext>
            </a:extLst>
          </p:cNvPr>
          <p:cNvSpPr/>
          <p:nvPr/>
        </p:nvSpPr>
        <p:spPr>
          <a:xfrm>
            <a:off x="9246281" y="2095455"/>
            <a:ext cx="418710" cy="2732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249C50A-8D52-4B06-B17A-B6680BE36EFC}"/>
              </a:ext>
            </a:extLst>
          </p:cNvPr>
          <p:cNvSpPr txBox="1"/>
          <p:nvPr/>
        </p:nvSpPr>
        <p:spPr>
          <a:xfrm>
            <a:off x="9814320" y="2055435"/>
            <a:ext cx="14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Node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202F4F9-E108-46B8-8090-E9100EFA4BB8}"/>
              </a:ext>
            </a:extLst>
          </p:cNvPr>
          <p:cNvSpPr/>
          <p:nvPr/>
        </p:nvSpPr>
        <p:spPr>
          <a:xfrm>
            <a:off x="9014542" y="791853"/>
            <a:ext cx="2281287" cy="175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8C2AB90-7A1C-4B6F-A396-47B40C260613}"/>
              </a:ext>
            </a:extLst>
          </p:cNvPr>
          <p:cNvSpPr txBox="1"/>
          <p:nvPr/>
        </p:nvSpPr>
        <p:spPr>
          <a:xfrm>
            <a:off x="9143241" y="896516"/>
            <a:ext cx="2260933" cy="372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Legend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E78C08-52FA-4C71-B138-7F47204A70D4}"/>
              </a:ext>
            </a:extLst>
          </p:cNvPr>
          <p:cNvSpPr txBox="1"/>
          <p:nvPr/>
        </p:nvSpPr>
        <p:spPr>
          <a:xfrm>
            <a:off x="4786911" y="6141438"/>
            <a:ext cx="261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Electronic Health Record/ Personal Health Record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1BE3A6-8A57-485A-8B08-79EFB751468A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6867505" y="5284567"/>
            <a:ext cx="1671689" cy="100951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FCA8627-0398-4984-B166-33CDB7BD9464}"/>
              </a:ext>
            </a:extLst>
          </p:cNvPr>
          <p:cNvSpPr txBox="1"/>
          <p:nvPr/>
        </p:nvSpPr>
        <p:spPr>
          <a:xfrm>
            <a:off x="8539194" y="6109412"/>
            <a:ext cx="173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116552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BFEF-F277-4C16-995E-C9AADB8C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8310-2C84-48FD-A659-890C2AA75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consider our data to consist of 4 features: Patient ID, Data-Time, Calories and Steps Taken, which are taken from a </a:t>
            </a:r>
            <a:r>
              <a:rPr lang="en-US" dirty="0" err="1"/>
              <a:t>FitBit</a:t>
            </a:r>
            <a:r>
              <a:rPr lang="en-US" dirty="0"/>
              <a:t> dataset.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915C0-86CD-4783-ACA1-117D2B98D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739" y="2870923"/>
            <a:ext cx="5974598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8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B6BC-CD95-4BB8-9166-BDFA1FF1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CEA2-DB3B-4725-AB8D-955D70C33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Sources of Threats: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Patient (the patient himself or herself)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Internal (someone already with authorized access)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External (someone without authorized access)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Vulnerable Assets: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Mobile Internet Device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Sensor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Preprocessing Unit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Health Record System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1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2E6D-E3FD-4AF4-B5AA-9CC27E0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70FB1-BD22-4DD0-9464-B4EFB98F6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types of access threats enforced by each of these categories are described in the following points.</a:t>
            </a:r>
          </a:p>
          <a:p>
            <a:r>
              <a:rPr lang="en-US" dirty="0"/>
              <a:t>The patient himself/ herself: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Gaining access beyond authorized limits.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Performing changes in the system which they’re not supposed to be able to.</a:t>
            </a:r>
          </a:p>
          <a:p>
            <a:r>
              <a:rPr lang="en-US" dirty="0"/>
              <a:t>Insiders: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Unintentionally doing changes which they’re not supposed to (due to unintentional appropriation of privileges).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Gaining unauthorized access.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9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CD49-4801-430B-AF6A-8167E27E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2F9C5-F35E-4DC7-A8F1-8C9AE686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Outsiders: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Gaining unauthorized access.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Performing modifications which are illegal.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threats may affect the:</a:t>
            </a:r>
          </a:p>
          <a:p>
            <a:pPr lvl="1"/>
            <a:r>
              <a:rPr lang="en-US" dirty="0"/>
              <a:t>Data quality and integrity</a:t>
            </a:r>
          </a:p>
          <a:p>
            <a:pPr lvl="1"/>
            <a:r>
              <a:rPr lang="en-US" dirty="0"/>
              <a:t>Patient confidentiality</a:t>
            </a:r>
          </a:p>
          <a:p>
            <a:pPr lvl="1"/>
            <a:r>
              <a:rPr lang="en-US" dirty="0"/>
              <a:t>Access to the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5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14C1-EABF-4ECA-BF6D-DB856114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E0F5-00F3-48B4-B94A-C7890D3D3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may be possible to attack the MID through a malicious mobile application but in this project, since we do not take into account Mobile Operating System-based security, we consider the MID to be secure.</a:t>
            </a:r>
          </a:p>
          <a:p>
            <a:r>
              <a:rPr lang="en-US" dirty="0"/>
              <a:t>We also do not intend to secure against integrity violations, where the patient’s data might be altered.</a:t>
            </a:r>
          </a:p>
          <a:p>
            <a:r>
              <a:rPr lang="en-US" dirty="0"/>
              <a:t>Therefore, we concern ourselves with only securing the patient’s confidentiality (C) with respect to the Health Records System when under threat from the patient, insiders or outsiders. [(P, I, O), HRS, C]</a:t>
            </a:r>
          </a:p>
        </p:txBody>
      </p:sp>
    </p:spTree>
    <p:extLst>
      <p:ext uri="{BB962C8B-B14F-4D97-AF65-F5344CB8AC3E}">
        <p14:creationId xmlns:p14="http://schemas.microsoft.com/office/powerpoint/2010/main" val="355145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176C-6A28-4700-B405-C2FE32A7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A599-F8D0-4A4D-B18B-8845309F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existing system, Role-Based Access Control is made use of. </a:t>
            </a:r>
          </a:p>
          <a:p>
            <a:r>
              <a:rPr lang="en-US" dirty="0"/>
              <a:t>However, RBAC is difficult to manage. Determining roles is hard in a sizeable organization. Hence, we intend to formulate an access-control mechanism using policy-machine. </a:t>
            </a:r>
          </a:p>
          <a:p>
            <a:r>
              <a:rPr lang="en-US" dirty="0"/>
              <a:t>Also, in RBAC, access can only either be given or refused. Therefore, it cannot be considered to be privacy-aware.</a:t>
            </a:r>
          </a:p>
          <a:p>
            <a:r>
              <a:rPr lang="en-US" dirty="0"/>
              <a:t>We describe the structure of the access-control in the form of a graph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3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</TotalTime>
  <Words>977</Words>
  <Application>Microsoft Office PowerPoint</Application>
  <PresentationFormat>Widescreen</PresentationFormat>
  <Paragraphs>168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Next-Generation Access Control Framework for mHealth Systems</vt:lpstr>
      <vt:lpstr>What is mHealth?</vt:lpstr>
      <vt:lpstr>mHealth System Architecture</vt:lpstr>
      <vt:lpstr>Data Model</vt:lpstr>
      <vt:lpstr>Threat Model</vt:lpstr>
      <vt:lpstr>Threat Model</vt:lpstr>
      <vt:lpstr>Threat Model</vt:lpstr>
      <vt:lpstr>Scope </vt:lpstr>
      <vt:lpstr>Solution Overview</vt:lpstr>
      <vt:lpstr>Solution Overview</vt:lpstr>
      <vt:lpstr>Enforcement Point</vt:lpstr>
      <vt:lpstr>Graph Construction Process</vt:lpstr>
      <vt:lpstr>Policy Machine 1</vt:lpstr>
      <vt:lpstr>Policy Machine 2</vt:lpstr>
      <vt:lpstr>Policy Machine 3</vt:lpstr>
      <vt:lpstr>Policy Machine 4</vt:lpstr>
      <vt:lpstr>Challenges Unique to mHealth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Access-Control Framework for m-Health Systems</dc:title>
  <dc:creator>Madharapakkam Pagadala,Vignesh</dc:creator>
  <cp:lastModifiedBy>Madharapakkam Pagadala,Vignesh</cp:lastModifiedBy>
  <cp:revision>51</cp:revision>
  <dcterms:created xsi:type="dcterms:W3CDTF">2018-01-24T16:29:05Z</dcterms:created>
  <dcterms:modified xsi:type="dcterms:W3CDTF">2018-02-01T02:09:38Z</dcterms:modified>
</cp:coreProperties>
</file>