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0" r:id="rId17"/>
    <p:sldId id="271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382A-743C-4549-9AE3-7DA094E6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75195-C1EF-4272-8449-359B3630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B6C5-F43E-48A6-A4AF-35E52B0B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3D372-B0AF-402B-89CD-3F4B89D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D46B-A2AC-4CAA-98B7-AB900271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E206-1470-42D0-85DE-9A2C8479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4D417-C2D8-46F4-B036-6F5357F0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AE78-BC10-402E-9F24-66AF517C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CDCC-CE01-4435-AA07-EF838091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095B-E8B4-4F28-B6FF-AD37FAC4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97FAA-9F80-405C-8737-A53AEFE05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9B546-9818-4E43-A33F-B4CCC2F35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709D-C787-417D-A84C-EEE81791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8088-DAAB-440E-B957-D26F1FE2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6D21-795F-47C7-BBB9-F89D49A4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EA74-1E63-4BDE-9D49-2B2457E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CBAC-70DB-4B20-A839-A3400564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81C9-4EAD-49C6-A946-F40D13E3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942C-B99C-49F5-A2FA-C1D17ED8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5BF3-7A80-4E0E-8A1C-C7818C4E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F81B-E23B-4346-9571-67226695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EC37-2305-42DE-83A4-44873CFF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4223-D7EE-4649-B4B5-E46E8C9B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6B16-2E0B-4283-88F5-36B67B0A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39C3-7011-4C66-B5C5-8DA4703E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7332-58B9-41ED-809F-C16E0698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85D9-F50D-4D9A-AD4D-CD6A71D44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9C4D-9075-4682-9F75-4F1078FE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F4F29-FBA9-4D89-8C2A-9763B6FD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31D8-B043-45D9-9AC8-79742900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2E96-7C1E-4158-81C9-416E7086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C88A-7AE6-4D84-859A-C1015D86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6B68-8479-4E92-892B-7841F302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0251-8DD6-4570-966A-1C3DB65A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A4260-5EC5-4C72-B929-6F19485DC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424BE-3B50-4329-9924-0DEDC2A6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4C5DE-5D50-4274-ACFE-C746A66A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6989F-57EE-4497-84E6-663078A7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852A7-0748-4886-A529-E0385A5B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8917-2369-4FFA-917C-767410EA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4B8E0-760C-42F3-B4EF-98C243D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E003-35DE-49A4-A29A-EBCB370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EBFCD-5DD9-44F6-BA01-14AC0FB0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5C4D-B234-41C6-A7CB-69DB376B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27090-054A-48B8-88A0-AE69B40C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98DD0-F671-41FC-9D3A-0C205B4A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DA51-20AF-42DE-B9EE-80C1C74C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9567-F5F5-4F69-A3A5-97B92596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D566A-8425-4296-8AD5-6A0418757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49FE6-BD72-45D1-B997-5BF0C3B3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199A7-D60C-453B-97E9-1FB71C72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29BE-DD80-41ED-8FC6-E7535E2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DD9D-364A-4366-8311-9CEF9DEE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07004-6FF7-4111-905C-3ED1E8322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181A-3F21-4039-9C90-8996DE61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4A4D6-D0F7-484E-A05E-D902AD55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9607-58DD-4455-9559-F59B4AB6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A3E3-001E-4118-AFF4-5BAF804A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5F900-411A-41CF-9A07-995338A3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BBED-508F-4196-B258-D7EDE7C6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1AB0-2566-42A9-A727-02A10B53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B6AA-378B-4C5C-B8D4-E001FEA7228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4B16-A9E7-4119-9458-44FDFF7BF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9A81-59A8-4407-825E-2D96FFCF8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6BF9-C60C-4070-A335-DFE74EF1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2230-7592-49F8-8438-CBA9E087F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2060"/>
          </a:xfrm>
        </p:spPr>
        <p:txBody>
          <a:bodyPr/>
          <a:lstStyle/>
          <a:p>
            <a:r>
              <a:rPr lang="en-US" dirty="0"/>
              <a:t>CS556 –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BF09-50C3-4562-B8CB-A1FA1A40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56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Exploration of the ‘Heartbleed’ Vulnerability and ‘John the Ripper’ Security Tool</a:t>
            </a:r>
          </a:p>
          <a:p>
            <a:endParaRPr lang="en-US" dirty="0"/>
          </a:p>
          <a:p>
            <a:r>
              <a:rPr lang="en-US" dirty="0"/>
              <a:t>Vignesh M. Pagadala</a:t>
            </a:r>
          </a:p>
        </p:txBody>
      </p:sp>
    </p:spTree>
    <p:extLst>
      <p:ext uri="{BB962C8B-B14F-4D97-AF65-F5344CB8AC3E}">
        <p14:creationId xmlns:p14="http://schemas.microsoft.com/office/powerpoint/2010/main" val="251007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134A-2083-47A8-808A-693BEEF4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3965-2961-4826-AA48-8021C3AA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may allow the sender to receive additional data (stored in the memory space after the payload length gets exhausted). </a:t>
            </a:r>
          </a:p>
          <a:p>
            <a:r>
              <a:rPr lang="en-US" dirty="0"/>
              <a:t>Will also allow the sender to write additional instructions maliciously into the servers memory.</a:t>
            </a:r>
          </a:p>
          <a:p>
            <a:r>
              <a:rPr lang="en-US" dirty="0"/>
              <a:t>A Heartbeat message payload can go up to a maximum of 65535 bytes.</a:t>
            </a:r>
          </a:p>
        </p:txBody>
      </p:sp>
    </p:spTree>
    <p:extLst>
      <p:ext uri="{BB962C8B-B14F-4D97-AF65-F5344CB8AC3E}">
        <p14:creationId xmlns:p14="http://schemas.microsoft.com/office/powerpoint/2010/main" val="268093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C195-C96C-4861-AACA-D0969C4C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49CCA-AEC1-41CD-9D5E-8AA99A95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549"/>
            <a:ext cx="5901125" cy="1933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66DB9-2478-458C-802A-54D2DC70D493}"/>
              </a:ext>
            </a:extLst>
          </p:cNvPr>
          <p:cNvSpPr txBox="1"/>
          <p:nvPr/>
        </p:nvSpPr>
        <p:spPr>
          <a:xfrm>
            <a:off x="838200" y="4279037"/>
            <a:ext cx="9797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tasks are done here: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received payload is checked to see if the length is zero. If yes, then the message is discarded.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received payload is checked to see if the payload length is equal to the actual payload length. If not, the message is discarded.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537F-DF86-4455-8B80-725D4F24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2D90-B5E1-4D54-B62E-FF31D5D0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steps are recommended to all systems subjected to Heartbleed (after patching).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Changing passwords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Regenerating private keys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Replacement of certificates </a:t>
            </a:r>
          </a:p>
        </p:txBody>
      </p:sp>
    </p:spTree>
    <p:extLst>
      <p:ext uri="{BB962C8B-B14F-4D97-AF65-F5344CB8AC3E}">
        <p14:creationId xmlns:p14="http://schemas.microsoft.com/office/powerpoint/2010/main" val="109822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C4A4-B8D8-4549-91E8-3723B9C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the Ripper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7D87-3559-4579-AA57-F56F18FC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password-cracking tool which works with various different encryption frameworks.</a:t>
            </a:r>
          </a:p>
          <a:p>
            <a:endParaRPr lang="en-US" dirty="0"/>
          </a:p>
          <a:p>
            <a:r>
              <a:rPr lang="en-US" dirty="0"/>
              <a:t>Was initially built solely for the UNIX operating system and then extended to cover fifteen different platforms.</a:t>
            </a:r>
          </a:p>
          <a:p>
            <a:endParaRPr lang="en-US" dirty="0"/>
          </a:p>
          <a:p>
            <a:r>
              <a:rPr lang="en-US" dirty="0"/>
              <a:t>Primarily used for the purpose of detecting weak UNIX passwords.</a:t>
            </a:r>
          </a:p>
          <a:p>
            <a:endParaRPr lang="en-US" dirty="0"/>
          </a:p>
          <a:p>
            <a:r>
              <a:rPr lang="en-US" dirty="0"/>
              <a:t>John the Ripper is a result of contributions made by Shinnok, Aleksey </a:t>
            </a:r>
            <a:r>
              <a:rPr lang="en-US" dirty="0" err="1"/>
              <a:t>Cherepanov</a:t>
            </a:r>
            <a:r>
              <a:rPr lang="en-US" dirty="0"/>
              <a:t> and Mathieu </a:t>
            </a:r>
            <a:r>
              <a:rPr lang="en-US" dirty="0" err="1"/>
              <a:t>Laprise</a:t>
            </a:r>
            <a:r>
              <a:rPr lang="en-US" dirty="0"/>
              <a:t> (who worked on it as a part of their GSOC project).</a:t>
            </a:r>
          </a:p>
        </p:txBody>
      </p:sp>
    </p:spTree>
    <p:extLst>
      <p:ext uri="{BB962C8B-B14F-4D97-AF65-F5344CB8AC3E}">
        <p14:creationId xmlns:p14="http://schemas.microsoft.com/office/powerpoint/2010/main" val="393739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313B-2C71-4EF3-A2BE-F1E6091A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663A-0121-4C3B-8662-A50AF381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Concise Cybersecurity considers John the Ripper to be one of the most popular password crackers in use.</a:t>
            </a:r>
          </a:p>
          <a:p>
            <a:endParaRPr lang="en-US" dirty="0"/>
          </a:p>
          <a:p>
            <a:r>
              <a:rPr lang="en-US" dirty="0"/>
              <a:t>In an article by </a:t>
            </a:r>
            <a:r>
              <a:rPr lang="en-US" dirty="0" err="1"/>
              <a:t>AgileBits</a:t>
            </a:r>
            <a:r>
              <a:rPr lang="en-US" dirty="0"/>
              <a:t> (the company behind the development of the password manager 1Password) in 2012, John the Ripper is mentioned as one of the most sophisticated and popular password cracking tool prevalent. </a:t>
            </a:r>
          </a:p>
          <a:p>
            <a:endParaRPr lang="en-US" dirty="0"/>
          </a:p>
          <a:p>
            <a:r>
              <a:rPr lang="en-US" dirty="0"/>
              <a:t>In the same article, they go on to postulate that, John the Ripper’s functionality could indeed be extended to make it suitable for breaking into password managers.</a:t>
            </a:r>
          </a:p>
        </p:txBody>
      </p:sp>
    </p:spTree>
    <p:extLst>
      <p:ext uri="{BB962C8B-B14F-4D97-AF65-F5344CB8AC3E}">
        <p14:creationId xmlns:p14="http://schemas.microsoft.com/office/powerpoint/2010/main" val="375346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4122-3D41-4F59-9E0D-968EFD1E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912D-EC5D-47D4-AC87-65A5C2F5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systems store passwords as hashes. The ideal use-case of John the Ripper would be in a scenario where the following conditions are satisfied: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password file with the stored hashes, is obtained (either through masquerading or sniffing on a network), and is in the attackers possession.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hash is unsalted (which, as a side note, is highly unlikely).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users of the system make use of simple, common passphrases such as ‘123456’ or ‘qwerty’.</a:t>
            </a:r>
          </a:p>
        </p:txBody>
      </p:sp>
    </p:spTree>
    <p:extLst>
      <p:ext uri="{BB962C8B-B14F-4D97-AF65-F5344CB8AC3E}">
        <p14:creationId xmlns:p14="http://schemas.microsoft.com/office/powerpoint/2010/main" val="197821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2582-37AB-4094-B9D5-199ADC54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D56B-3580-4211-8593-3678D895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the Ripper can be used for performing attacks through various modes, which involve the following methodologies: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Dictionary attack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Brute-Force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2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B6FE-AC5B-4066-AFC2-09EA75D4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8AD1-DAF6-422C-B699-94DAF8A1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79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list of all possible passphrases or the commonly used ones are maintained, and encrypted using the same hash algorithm used for the passwords.</a:t>
            </a:r>
          </a:p>
          <a:p>
            <a:r>
              <a:rPr lang="en-US" sz="2400" dirty="0"/>
              <a:t>In the ‘single crack mode’ different variations of these common words are also used, constantly checking the hashed version of each one with the password hashes.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7D34-C6BE-4CCB-9B46-A7DFD5D6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545" y="1027906"/>
            <a:ext cx="3645451" cy="4823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39599-5E8B-4A69-B926-BAD6AEAE714E}"/>
              </a:ext>
            </a:extLst>
          </p:cNvPr>
          <p:cNvSpPr txBox="1"/>
          <p:nvPr/>
        </p:nvSpPr>
        <p:spPr>
          <a:xfrm>
            <a:off x="7624281" y="5867675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Common Passwords List</a:t>
            </a:r>
          </a:p>
        </p:txBody>
      </p:sp>
    </p:spTree>
    <p:extLst>
      <p:ext uri="{BB962C8B-B14F-4D97-AF65-F5344CB8AC3E}">
        <p14:creationId xmlns:p14="http://schemas.microsoft.com/office/powerpoint/2010/main" val="50996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719A-4609-4E46-86D7-F05F53BE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8B13-25F9-44D9-A0F1-F1B5E51C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mode, every possible permutation of plaintext are run through, hashing it each time and comparing with the passwords to see if a match is obtained.</a:t>
            </a:r>
          </a:p>
          <a:p>
            <a:r>
              <a:rPr lang="en-US" dirty="0"/>
              <a:t>The average frequency with which characters occur is also used, to give the program a little bias to try high-frequency characters first.  </a:t>
            </a:r>
          </a:p>
          <a:p>
            <a:r>
              <a:rPr lang="en-US" dirty="0"/>
              <a:t>This method might be able to zero in on much more complicated passphrases, but would take an enormous amount of time. </a:t>
            </a:r>
          </a:p>
        </p:txBody>
      </p:sp>
    </p:spTree>
    <p:extLst>
      <p:ext uri="{BB962C8B-B14F-4D97-AF65-F5344CB8AC3E}">
        <p14:creationId xmlns:p14="http://schemas.microsoft.com/office/powerpoint/2010/main" val="198066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FA57-DCBF-499E-8476-C3EC23BA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481A-F956-4AC5-9244-64D2C728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example, to simply run with the default mode-order (single crack, use wordlist with rules, incremental mode) . We run: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mypasswd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To see cracked passwords: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--show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mypasswd</a:t>
            </a: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For incremental mode: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--incremental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mypasswd</a:t>
            </a: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16F9A4-41D2-44A9-BB14-7659A290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652691-E84C-40E4-8333-017C3E7E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0B19-294A-48B4-ACC8-361BDBDD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65A2-3A7B-4F82-80F8-93C4BBC2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security flaw discovered in 2012 in OpenSSL, which is extensively made use of by Transport Layer Security (TLS) protocols.</a:t>
            </a:r>
          </a:p>
          <a:p>
            <a:endParaRPr lang="en-US" dirty="0"/>
          </a:p>
          <a:p>
            <a:r>
              <a:rPr lang="en-US" dirty="0"/>
              <a:t>Fundamentally, this vulnerability presents itself in the form of a buffer over-read, a scenario where more than allowable data is, inadvertently, read.</a:t>
            </a:r>
          </a:p>
          <a:p>
            <a:endParaRPr lang="en-US" dirty="0"/>
          </a:p>
          <a:p>
            <a:r>
              <a:rPr lang="en-US" dirty="0"/>
              <a:t>Discovered by Neel Mehta of Google.</a:t>
            </a:r>
          </a:p>
        </p:txBody>
      </p:sp>
    </p:spTree>
    <p:extLst>
      <p:ext uri="{BB962C8B-B14F-4D97-AF65-F5344CB8AC3E}">
        <p14:creationId xmlns:p14="http://schemas.microsoft.com/office/powerpoint/2010/main" val="156530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74A4-69D5-4C02-840C-DA1A100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99EC-58E3-4C73-A11F-C5BA8E23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John the Ripper is indeed a very popular, password cracking tool, which can be used to uncover hashed passwords. </a:t>
            </a:r>
          </a:p>
          <a:p>
            <a:endParaRPr lang="en-US" sz="2400" dirty="0"/>
          </a:p>
          <a:p>
            <a:r>
              <a:rPr lang="en-US" sz="2400" dirty="0"/>
              <a:t>It has the inherent ability to automatically detect the hash algorithm used, and can process multiple types of hashing formats.</a:t>
            </a:r>
          </a:p>
          <a:p>
            <a:endParaRPr lang="en-US" sz="2400" dirty="0"/>
          </a:p>
          <a:p>
            <a:r>
              <a:rPr lang="en-US" sz="2400" dirty="0"/>
              <a:t>However, its use becomes significantly limited when salted password hashes are involved and the passwords don’t happen to be common, thereby making them invulnerable to dictionary attacks.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66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2230-7592-49F8-8438-CBA9E087F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0" y="2010130"/>
            <a:ext cx="9144000" cy="1532060"/>
          </a:xfrm>
        </p:spPr>
        <p:txBody>
          <a:bodyPr/>
          <a:lstStyle/>
          <a:p>
            <a:r>
              <a:rPr lang="en-US" sz="4400" dirty="0"/>
              <a:t>End of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2AC4-AC48-44EF-A573-D29A6241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a 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B61E-94C2-416E-921A-0273A31E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Heartbleed attack can lead to confidential data leakage (mostly from a server). This can include unencrypted messages, session cookies, passwords and private keys.</a:t>
            </a:r>
          </a:p>
          <a:p>
            <a:r>
              <a:rPr lang="en-US" dirty="0"/>
              <a:t>It could essentially allow an attacker to extract a segment of active memory from a server, with the associated client being operated by the attacker. </a:t>
            </a:r>
          </a:p>
          <a:p>
            <a:r>
              <a:rPr lang="en-US" dirty="0"/>
              <a:t>Constitutes a significant threat for server systems, but clients could also be subject to attack through ‘Reverse Heartbleed’. </a:t>
            </a:r>
          </a:p>
          <a:p>
            <a:r>
              <a:rPr lang="en-US" dirty="0"/>
              <a:t>The results were severe, leading an article from The Verge going on to state that this was “the most dangerous security flaw on the web”.</a:t>
            </a:r>
          </a:p>
        </p:txBody>
      </p:sp>
    </p:spTree>
    <p:extLst>
      <p:ext uri="{BB962C8B-B14F-4D97-AF65-F5344CB8AC3E}">
        <p14:creationId xmlns:p14="http://schemas.microsoft.com/office/powerpoint/2010/main" val="9235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DB0A-A804-4619-BA36-A79F5D43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a 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4C89-B7C6-4D0C-B62A-68BFDD4F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April, 2014, vulnerabilities were identified in several websites including Yahoo!, Stack Overflow and </a:t>
            </a:r>
            <a:r>
              <a:rPr lang="en-US" dirty="0" err="1"/>
              <a:t>Imgur</a:t>
            </a:r>
            <a:r>
              <a:rPr lang="en-US" dirty="0"/>
              <a:t>. Also forced the temporary closure of the Canadian Revenue Agency’s website over Heartbleed concerns.</a:t>
            </a:r>
          </a:p>
          <a:p>
            <a:endParaRPr lang="en-US" dirty="0"/>
          </a:p>
          <a:p>
            <a:r>
              <a:rPr lang="en-US" dirty="0"/>
              <a:t>Reasons behind Heartbleed’s significant impact: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Because it is rooted in OpenSSL (which was used by 2 out of 3 servers on the internet).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took two years before it was made known to the public (in 2014).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3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6E8-0523-45D7-8663-5B914BD7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A40F-3B18-4366-B90B-7CE815A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Heartbleed works, it is necessary to understand what a ‘Heartbeat’ is.</a:t>
            </a:r>
          </a:p>
          <a:p>
            <a:r>
              <a:rPr lang="en-US" dirty="0"/>
              <a:t>A Heartbeat is a TLS protocol extension used to check if communication between a server and a client is still active.</a:t>
            </a:r>
          </a:p>
          <a:p>
            <a:r>
              <a:rPr lang="en-US" dirty="0"/>
              <a:t>The protocol required both, server and client, to keep exchanging regular ‘heartbeat’ messages (to ensure that the connection was alive).</a:t>
            </a:r>
          </a:p>
          <a:p>
            <a:r>
              <a:rPr lang="en-US" dirty="0"/>
              <a:t>This was brought in since the previously existing methodology was too expensive.</a:t>
            </a:r>
          </a:p>
        </p:txBody>
      </p:sp>
    </p:spTree>
    <p:extLst>
      <p:ext uri="{BB962C8B-B14F-4D97-AF65-F5344CB8AC3E}">
        <p14:creationId xmlns:p14="http://schemas.microsoft.com/office/powerpoint/2010/main" val="311225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DE30A7-D729-4289-8601-74DDDCD1156F}"/>
              </a:ext>
            </a:extLst>
          </p:cNvPr>
          <p:cNvSpPr/>
          <p:nvPr/>
        </p:nvSpPr>
        <p:spPr>
          <a:xfrm>
            <a:off x="1136342" y="3045040"/>
            <a:ext cx="1145831" cy="10120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B54F9-69F3-4C27-8D35-8AD0933129D0}"/>
              </a:ext>
            </a:extLst>
          </p:cNvPr>
          <p:cNvSpPr/>
          <p:nvPr/>
        </p:nvSpPr>
        <p:spPr>
          <a:xfrm>
            <a:off x="3676835" y="3045040"/>
            <a:ext cx="1145831" cy="10120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8E6DF-734C-4F17-BAFC-9C6E718971C2}"/>
              </a:ext>
            </a:extLst>
          </p:cNvPr>
          <p:cNvSpPr txBox="1"/>
          <p:nvPr/>
        </p:nvSpPr>
        <p:spPr>
          <a:xfrm>
            <a:off x="1438183" y="1722268"/>
            <a:ext cx="300065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Reliable Transport Protocol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B4C3-D33B-417D-87DF-5167B8DE30FC}"/>
              </a:ext>
            </a:extLst>
          </p:cNvPr>
          <p:cNvSpPr/>
          <p:nvPr/>
        </p:nvSpPr>
        <p:spPr>
          <a:xfrm>
            <a:off x="7414335" y="3045040"/>
            <a:ext cx="1145831" cy="10120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0B00E-BD62-4EAF-B551-30E5F6559A46}"/>
              </a:ext>
            </a:extLst>
          </p:cNvPr>
          <p:cNvSpPr/>
          <p:nvPr/>
        </p:nvSpPr>
        <p:spPr>
          <a:xfrm>
            <a:off x="9954828" y="3045040"/>
            <a:ext cx="1145831" cy="10120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43C02-FB52-452F-B561-57B50AAF3699}"/>
              </a:ext>
            </a:extLst>
          </p:cNvPr>
          <p:cNvSpPr txBox="1"/>
          <p:nvPr/>
        </p:nvSpPr>
        <p:spPr>
          <a:xfrm>
            <a:off x="7716176" y="1722268"/>
            <a:ext cx="300065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Unreliable Transport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12595-3126-4512-B34E-AF84E17F9825}"/>
              </a:ext>
            </a:extLst>
          </p:cNvPr>
          <p:cNvSpPr txBox="1"/>
          <p:nvPr/>
        </p:nvSpPr>
        <p:spPr>
          <a:xfrm>
            <a:off x="5319817" y="517578"/>
            <a:ext cx="1462723" cy="37821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TLS Protocols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6569E03-5203-4B5A-BD99-C7F0402E4D90}"/>
              </a:ext>
            </a:extLst>
          </p:cNvPr>
          <p:cNvSpPr/>
          <p:nvPr/>
        </p:nvSpPr>
        <p:spPr>
          <a:xfrm rot="5400000">
            <a:off x="5814631" y="-1151883"/>
            <a:ext cx="473094" cy="4840095"/>
          </a:xfrm>
          <a:prstGeom prst="leftBrac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A7BA9B-A0A8-42E9-88B8-035DFD88AAD7}"/>
              </a:ext>
            </a:extLst>
          </p:cNvPr>
          <p:cNvCxnSpPr/>
          <p:nvPr/>
        </p:nvCxnSpPr>
        <p:spPr>
          <a:xfrm>
            <a:off x="2282173" y="3293615"/>
            <a:ext cx="1394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1DFEC3-ECA5-4B11-A197-E199C66422FC}"/>
              </a:ext>
            </a:extLst>
          </p:cNvPr>
          <p:cNvCxnSpPr/>
          <p:nvPr/>
        </p:nvCxnSpPr>
        <p:spPr>
          <a:xfrm>
            <a:off x="8560166" y="3293615"/>
            <a:ext cx="1394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2A57F9-8FFF-46FA-A372-5EC1BCF29824}"/>
              </a:ext>
            </a:extLst>
          </p:cNvPr>
          <p:cNvCxnSpPr/>
          <p:nvPr/>
        </p:nvCxnSpPr>
        <p:spPr>
          <a:xfrm flipH="1">
            <a:off x="2282173" y="3773009"/>
            <a:ext cx="1394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833ED0-2BEF-4D9B-A07F-6643521C52E2}"/>
              </a:ext>
            </a:extLst>
          </p:cNvPr>
          <p:cNvCxnSpPr/>
          <p:nvPr/>
        </p:nvCxnSpPr>
        <p:spPr>
          <a:xfrm flipH="1">
            <a:off x="8560166" y="3773009"/>
            <a:ext cx="1394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369CA5-B75B-43FD-B7A2-7DB0FFDAD05B}"/>
              </a:ext>
            </a:extLst>
          </p:cNvPr>
          <p:cNvSpPr txBox="1"/>
          <p:nvPr/>
        </p:nvSpPr>
        <p:spPr>
          <a:xfrm>
            <a:off x="1998955" y="2539880"/>
            <a:ext cx="196109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HeartbeatRequest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38E01-7986-4EC7-9394-835E875CD52E}"/>
              </a:ext>
            </a:extLst>
          </p:cNvPr>
          <p:cNvSpPr txBox="1"/>
          <p:nvPr/>
        </p:nvSpPr>
        <p:spPr>
          <a:xfrm>
            <a:off x="1955612" y="4305669"/>
            <a:ext cx="204778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HeartbeatResponse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1CEA8-7EB0-461C-85F3-345A1DBD5DE8}"/>
              </a:ext>
            </a:extLst>
          </p:cNvPr>
          <p:cNvSpPr txBox="1"/>
          <p:nvPr/>
        </p:nvSpPr>
        <p:spPr>
          <a:xfrm>
            <a:off x="8260672" y="2539880"/>
            <a:ext cx="196109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HeartbeatRequest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5CDCD-AD90-48F1-A0F5-CD15E7277868}"/>
              </a:ext>
            </a:extLst>
          </p:cNvPr>
          <p:cNvSpPr txBox="1"/>
          <p:nvPr/>
        </p:nvSpPr>
        <p:spPr>
          <a:xfrm>
            <a:off x="8217329" y="4305669"/>
            <a:ext cx="204778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HeartbeatResponse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09DBA-B19C-4146-BBCA-EF1A9991512C}"/>
              </a:ext>
            </a:extLst>
          </p:cNvPr>
          <p:cNvSpPr txBox="1"/>
          <p:nvPr/>
        </p:nvSpPr>
        <p:spPr>
          <a:xfrm>
            <a:off x="1396101" y="4865628"/>
            <a:ext cx="316680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if(</a:t>
            </a:r>
            <a:r>
              <a:rPr lang="en-US" sz="1400" dirty="0" err="1"/>
              <a:t>HeartbeatResponseTime</a:t>
            </a:r>
            <a:r>
              <a:rPr lang="en-US" sz="1400" dirty="0"/>
              <a:t> &gt; 10 seconds)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connection closed;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DABF7-BBB0-4C4F-A986-828D0820A004}"/>
              </a:ext>
            </a:extLst>
          </p:cNvPr>
          <p:cNvSpPr txBox="1"/>
          <p:nvPr/>
        </p:nvSpPr>
        <p:spPr>
          <a:xfrm>
            <a:off x="7633100" y="4865628"/>
            <a:ext cx="316680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if(</a:t>
            </a:r>
            <a:r>
              <a:rPr lang="en-US" sz="1400" dirty="0" err="1"/>
              <a:t>NumberOfRetransmissions</a:t>
            </a:r>
            <a:r>
              <a:rPr lang="en-US" sz="1400" dirty="0"/>
              <a:t> &gt; 5)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connection closed;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04850F-EF5F-4ACE-B587-FF83F2420405}"/>
              </a:ext>
            </a:extLst>
          </p:cNvPr>
          <p:cNvSpPr txBox="1"/>
          <p:nvPr/>
        </p:nvSpPr>
        <p:spPr>
          <a:xfrm>
            <a:off x="248575" y="213063"/>
            <a:ext cx="457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OpenSSL Heartbeat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1AAA51-8D81-4E87-8741-CC5D4A9FDE2C}"/>
              </a:ext>
            </a:extLst>
          </p:cNvPr>
          <p:cNvSpPr txBox="1"/>
          <p:nvPr/>
        </p:nvSpPr>
        <p:spPr>
          <a:xfrm>
            <a:off x="1855433" y="6027938"/>
            <a:ext cx="852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should send back an exact copy of the received message in HeartbeatRequest to the sender, which is checked by the sender to see if it’s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4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4579-95A8-4BBA-8C38-117B0418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31" y="551555"/>
            <a:ext cx="4210191" cy="424987"/>
          </a:xfrm>
        </p:spPr>
        <p:txBody>
          <a:bodyPr>
            <a:normAutofit fontScale="90000"/>
          </a:bodyPr>
          <a:lstStyle/>
          <a:p>
            <a:r>
              <a:rPr lang="en-US" dirty="0"/>
              <a:t>HeartbeatRequest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2A1F0-3CF1-4185-BDB4-79E467994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1" y="1329052"/>
            <a:ext cx="4303771" cy="4770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9A1EB5F-E3B0-4BCE-8D1D-98D334A8B591}"/>
              </a:ext>
            </a:extLst>
          </p:cNvPr>
          <p:cNvSpPr txBox="1">
            <a:spLocks/>
          </p:cNvSpPr>
          <p:nvPr/>
        </p:nvSpPr>
        <p:spPr>
          <a:xfrm>
            <a:off x="6555098" y="502157"/>
            <a:ext cx="4586378" cy="523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HeartbeatResponse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E120D-E9D2-47F4-8E27-3803D0D6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98" y="1329052"/>
            <a:ext cx="43529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493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8115-C2C2-4CF9-807A-56C9FE2463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488A-803D-4D61-A1F1-47F5CBA6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99429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dirty="0"/>
              <a:t>In the excerpt of code shown for HeartbeatResponse, there is a critical problem. This is illustrated below.</a:t>
            </a:r>
            <a:r>
              <a:rPr lang="en-US" dirty="0"/>
              <a:t> </a:t>
            </a:r>
          </a:p>
          <a:p>
            <a:pPr lvl="8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F050C-DF12-44BB-AB72-77D4CBF4EC50}"/>
              </a:ext>
            </a:extLst>
          </p:cNvPr>
          <p:cNvSpPr/>
          <p:nvPr/>
        </p:nvSpPr>
        <p:spPr>
          <a:xfrm>
            <a:off x="4296792" y="2683275"/>
            <a:ext cx="1189608" cy="745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CC5243-1F76-4A67-AA77-44AD56A8215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11371" y="3056138"/>
            <a:ext cx="985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F83A2E4-67E1-4223-B97E-A5F1B77DEAEE}"/>
              </a:ext>
            </a:extLst>
          </p:cNvPr>
          <p:cNvSpPr/>
          <p:nvPr/>
        </p:nvSpPr>
        <p:spPr>
          <a:xfrm>
            <a:off x="7426538" y="4574505"/>
            <a:ext cx="1451129" cy="994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Heartbeat Response Payload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65DF0-50ED-4C4E-A006-75F12519665C}"/>
              </a:ext>
            </a:extLst>
          </p:cNvPr>
          <p:cNvSpPr txBox="1"/>
          <p:nvPr/>
        </p:nvSpPr>
        <p:spPr>
          <a:xfrm>
            <a:off x="1402673" y="2732971"/>
            <a:ext cx="19086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HeartbeatRequest (from Client)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6A207-10D1-4740-AE68-062B3B92E6BE}"/>
              </a:ext>
            </a:extLst>
          </p:cNvPr>
          <p:cNvSpPr/>
          <p:nvPr/>
        </p:nvSpPr>
        <p:spPr>
          <a:xfrm>
            <a:off x="7235301" y="2683275"/>
            <a:ext cx="1420427" cy="745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 Extracted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AEC9DD-C41A-44FA-A66F-183447670F3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5486400" y="3056138"/>
            <a:ext cx="1748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9212A6-95A4-4725-9128-8A4BAD4F8C5B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>
            <a:off x="8655728" y="3056138"/>
            <a:ext cx="221939" cy="2015517"/>
          </a:xfrm>
          <a:prstGeom prst="bentConnector3">
            <a:avLst>
              <a:gd name="adj1" fmla="val 379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34A8A2-D69C-4BB1-9166-E8FFEFFD54F1}"/>
              </a:ext>
            </a:extLst>
          </p:cNvPr>
          <p:cNvSpPr txBox="1"/>
          <p:nvPr/>
        </p:nvSpPr>
        <p:spPr>
          <a:xfrm>
            <a:off x="9580950" y="3535531"/>
            <a:ext cx="2048707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copied to HeartbeatResponse payload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6E5E36-56B0-4C24-A2C1-56F43D43213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249880" y="5071654"/>
            <a:ext cx="11766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EDCCA3-2C63-47AB-93D0-9BBCBB588093}"/>
              </a:ext>
            </a:extLst>
          </p:cNvPr>
          <p:cNvSpPr txBox="1"/>
          <p:nvPr/>
        </p:nvSpPr>
        <p:spPr>
          <a:xfrm>
            <a:off x="4160201" y="4748488"/>
            <a:ext cx="20193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HeartbeatResponse (to Client)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B08184-A3AE-4331-ADD5-41B8DC623E3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195961" y="3997196"/>
            <a:ext cx="6384989" cy="646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5BF793-3C45-4999-8397-551CC29CFAEE}"/>
              </a:ext>
            </a:extLst>
          </p:cNvPr>
          <p:cNvSpPr txBox="1"/>
          <p:nvPr/>
        </p:nvSpPr>
        <p:spPr>
          <a:xfrm>
            <a:off x="528496" y="4187820"/>
            <a:ext cx="2686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procedure is performed without checking if length of payload (received from client) is equal to the actual payload length</a:t>
            </a:r>
          </a:p>
        </p:txBody>
      </p:sp>
    </p:spTree>
    <p:extLst>
      <p:ext uri="{BB962C8B-B14F-4D97-AF65-F5344CB8AC3E}">
        <p14:creationId xmlns:p14="http://schemas.microsoft.com/office/powerpoint/2010/main" val="42436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5C7AB-2A9B-4033-9C06-3925F1FB27F9}"/>
              </a:ext>
            </a:extLst>
          </p:cNvPr>
          <p:cNvSpPr txBox="1">
            <a:spLocks/>
          </p:cNvSpPr>
          <p:nvPr/>
        </p:nvSpPr>
        <p:spPr>
          <a:xfrm>
            <a:off x="3439035" y="768487"/>
            <a:ext cx="4586378" cy="523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HeartbeatResponse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B7843-24BF-493D-9847-9E130B52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8" y="2095130"/>
            <a:ext cx="6199666" cy="3418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58AF7A-7513-446C-80CB-8A4324025400}"/>
              </a:ext>
            </a:extLst>
          </p:cNvPr>
          <p:cNvSpPr/>
          <p:nvPr/>
        </p:nvSpPr>
        <p:spPr>
          <a:xfrm>
            <a:off x="2637923" y="4172505"/>
            <a:ext cx="1996221" cy="2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1153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Courier New</vt:lpstr>
      <vt:lpstr>Office Theme</vt:lpstr>
      <vt:lpstr>CS556 – Project 1</vt:lpstr>
      <vt:lpstr>Heartbleed</vt:lpstr>
      <vt:lpstr>Consequences of a Heartbleed Attack</vt:lpstr>
      <vt:lpstr>Consequences of a Heartbleed Attack</vt:lpstr>
      <vt:lpstr>Working</vt:lpstr>
      <vt:lpstr>PowerPoint Presentation</vt:lpstr>
      <vt:lpstr>HeartbeatRequest</vt:lpstr>
      <vt:lpstr>Mitigation</vt:lpstr>
      <vt:lpstr>PowerPoint Presentation</vt:lpstr>
      <vt:lpstr>Mitigation</vt:lpstr>
      <vt:lpstr>Mitigation</vt:lpstr>
      <vt:lpstr>Mitigation</vt:lpstr>
      <vt:lpstr>John the Ripper</vt:lpstr>
      <vt:lpstr>Relevance</vt:lpstr>
      <vt:lpstr>Use-Case Scenarios</vt:lpstr>
      <vt:lpstr>Working</vt:lpstr>
      <vt:lpstr>Dictionary Attack</vt:lpstr>
      <vt:lpstr>Brute-Force </vt:lpstr>
      <vt:lpstr>Example Uses</vt:lpstr>
      <vt:lpstr>Summary</vt:lpstr>
      <vt:lpstr>End of presentation.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Madharapakkam Pagadala,Vignesh</dc:creator>
  <cp:lastModifiedBy>Madharapakkam Pagadala,Vignesh</cp:lastModifiedBy>
  <cp:revision>33</cp:revision>
  <dcterms:created xsi:type="dcterms:W3CDTF">2018-02-15T03:14:38Z</dcterms:created>
  <dcterms:modified xsi:type="dcterms:W3CDTF">2018-02-15T13:35:14Z</dcterms:modified>
</cp:coreProperties>
</file>