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71"/>
  </p:notesMasterIdLst>
  <p:handoutMasterIdLst>
    <p:handoutMasterId r:id="rId72"/>
  </p:handoutMasterIdLst>
  <p:sldIdLst>
    <p:sldId id="438" r:id="rId5"/>
    <p:sldId id="297" r:id="rId6"/>
    <p:sldId id="440" r:id="rId7"/>
    <p:sldId id="466" r:id="rId8"/>
    <p:sldId id="330" r:id="rId9"/>
    <p:sldId id="354" r:id="rId10"/>
    <p:sldId id="407" r:id="rId11"/>
    <p:sldId id="408" r:id="rId12"/>
    <p:sldId id="409" r:id="rId13"/>
    <p:sldId id="410" r:id="rId14"/>
    <p:sldId id="411" r:id="rId15"/>
    <p:sldId id="412" r:id="rId16"/>
    <p:sldId id="468" r:id="rId17"/>
    <p:sldId id="420" r:id="rId18"/>
    <p:sldId id="413" r:id="rId19"/>
    <p:sldId id="415" r:id="rId20"/>
    <p:sldId id="416" r:id="rId21"/>
    <p:sldId id="417" r:id="rId22"/>
    <p:sldId id="418" r:id="rId23"/>
    <p:sldId id="469" r:id="rId24"/>
    <p:sldId id="419" r:id="rId25"/>
    <p:sldId id="421" r:id="rId26"/>
    <p:sldId id="422" r:id="rId27"/>
    <p:sldId id="423" r:id="rId28"/>
    <p:sldId id="424" r:id="rId29"/>
    <p:sldId id="425" r:id="rId30"/>
    <p:sldId id="426" r:id="rId31"/>
    <p:sldId id="427" r:id="rId32"/>
    <p:sldId id="428" r:id="rId33"/>
    <p:sldId id="429" r:id="rId34"/>
    <p:sldId id="430" r:id="rId35"/>
    <p:sldId id="431" r:id="rId36"/>
    <p:sldId id="432" r:id="rId37"/>
    <p:sldId id="433" r:id="rId38"/>
    <p:sldId id="434" r:id="rId39"/>
    <p:sldId id="435" r:id="rId40"/>
    <p:sldId id="436" r:id="rId41"/>
    <p:sldId id="441" r:id="rId42"/>
    <p:sldId id="442" r:id="rId43"/>
    <p:sldId id="443" r:id="rId44"/>
    <p:sldId id="444" r:id="rId45"/>
    <p:sldId id="445" r:id="rId46"/>
    <p:sldId id="446" r:id="rId47"/>
    <p:sldId id="447" r:id="rId48"/>
    <p:sldId id="448" r:id="rId49"/>
    <p:sldId id="449" r:id="rId50"/>
    <p:sldId id="450" r:id="rId51"/>
    <p:sldId id="451" r:id="rId52"/>
    <p:sldId id="452" r:id="rId53"/>
    <p:sldId id="453" r:id="rId54"/>
    <p:sldId id="454" r:id="rId55"/>
    <p:sldId id="455" r:id="rId56"/>
    <p:sldId id="456" r:id="rId57"/>
    <p:sldId id="457" r:id="rId58"/>
    <p:sldId id="458" r:id="rId59"/>
    <p:sldId id="459" r:id="rId60"/>
    <p:sldId id="460" r:id="rId61"/>
    <p:sldId id="461" r:id="rId62"/>
    <p:sldId id="462" r:id="rId63"/>
    <p:sldId id="463" r:id="rId64"/>
    <p:sldId id="464" r:id="rId65"/>
    <p:sldId id="465" r:id="rId66"/>
    <p:sldId id="467" r:id="rId67"/>
    <p:sldId id="474" r:id="rId68"/>
    <p:sldId id="471" r:id="rId69"/>
    <p:sldId id="473" r:id="rId7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1965A7"/>
    <a:srgbClr val="D2D2D2"/>
    <a:srgbClr val="FECA22"/>
    <a:srgbClr val="97EBFF"/>
    <a:srgbClr val="FAA906"/>
    <a:srgbClr val="FFFFFF"/>
    <a:srgbClr val="6193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vertBarState="maximized">
    <p:restoredLeft sz="13049" autoAdjust="0"/>
    <p:restoredTop sz="89493" autoAdjust="0"/>
  </p:normalViewPr>
  <p:slideViewPr>
    <p:cSldViewPr snapToGrid="0">
      <p:cViewPr>
        <p:scale>
          <a:sx n="72" d="100"/>
          <a:sy n="72" d="100"/>
        </p:scale>
        <p:origin x="-1092" y="-150"/>
      </p:cViewPr>
      <p:guideLst>
        <p:guide orient="horz" pos="3940"/>
        <p:guide orient="horz" pos="495"/>
        <p:guide pos="5474"/>
        <p:guide pos="290"/>
        <p:guide pos="325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86" d="100"/>
          <a:sy n="86" d="100"/>
        </p:scale>
        <p:origin x="-1926" y="18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E4B84FF-9640-4C91-BCCC-085F27DE7EFF}" type="datetimeFigureOut">
              <a:rPr lang="en-US"/>
              <a:pPr>
                <a:defRPr/>
              </a:pPr>
              <a:t>11/25/2018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9F3CC48-9093-426A-9FDB-74E28C2172A8}" type="slidenum">
              <a:rPr lang="en-US"/>
              <a:pPr>
                <a:defRPr/>
              </a:pPr>
              <a:t>‹#›</a:t>
            </a:fld>
            <a:endParaRPr lang="en-US"/>
          </a:p>
        </p:txBody>
      </p:sp>
    </p:spTree>
    <p:extLst>
      <p:ext uri="{BB962C8B-B14F-4D97-AF65-F5344CB8AC3E}">
        <p14:creationId xmlns:p14="http://schemas.microsoft.com/office/powerpoint/2010/main" val="16978697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479B5E4-E74B-47A6-AFDE-FBB093862A13}" type="datetimeFigureOut">
              <a:rPr lang="en-US"/>
              <a:pPr>
                <a:defRPr/>
              </a:pPr>
              <a:t>11/25/2018</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E758199-2B5F-4733-BEAC-4067FCCAA764}" type="slidenum">
              <a:rPr lang="en-US"/>
              <a:pPr>
                <a:defRPr/>
              </a:pPr>
              <a:t>‹#›</a:t>
            </a:fld>
            <a:endParaRPr lang="en-US"/>
          </a:p>
        </p:txBody>
      </p:sp>
    </p:spTree>
    <p:extLst>
      <p:ext uri="{BB962C8B-B14F-4D97-AF65-F5344CB8AC3E}">
        <p14:creationId xmlns:p14="http://schemas.microsoft.com/office/powerpoint/2010/main" val="1052311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defTabSz="914400" eaLnBrk="1" hangingPunct="1"/>
            <a:endParaRPr lang="en-US" smtClean="0"/>
          </a:p>
        </p:txBody>
      </p:sp>
      <p:sp>
        <p:nvSpPr>
          <p:cNvPr id="28675" name="Footer Placeholder 3"/>
          <p:cNvSpPr txBox="1">
            <a:spLocks noGrp="1"/>
          </p:cNvSpPr>
          <p:nvPr/>
        </p:nvSpPr>
        <p:spPr bwMode="auto">
          <a:xfrm>
            <a:off x="0" y="8685213"/>
            <a:ext cx="2971800" cy="457200"/>
          </a:xfrm>
          <a:prstGeom prst="rect">
            <a:avLst/>
          </a:prstGeom>
          <a:noFill/>
          <a:ln w="9525">
            <a:noFill/>
            <a:miter lim="800000"/>
            <a:headEnd/>
            <a:tailEnd/>
          </a:ln>
        </p:spPr>
        <p:txBody>
          <a:bodyPr anchor="b"/>
          <a:lstStyle/>
          <a:p>
            <a:pPr defTabSz="914400"/>
            <a:endParaRPr lang="en-US" sz="1200"/>
          </a:p>
        </p:txBody>
      </p:sp>
      <p:sp>
        <p:nvSpPr>
          <p:cNvPr id="28676"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914400"/>
            <a:fld id="{D817B3A7-34AF-4364-8EA7-99335436DE38}" type="slidenum">
              <a:rPr lang="en-US" sz="1200"/>
              <a:pPr algn="r" defTabSz="914400"/>
              <a:t>1</a:t>
            </a:fld>
            <a:endParaRPr lang="en-US" sz="1200"/>
          </a:p>
        </p:txBody>
      </p:sp>
      <p:sp>
        <p:nvSpPr>
          <p:cNvPr id="6" name="Slide Number Placeholder 5"/>
          <p:cNvSpPr>
            <a:spLocks noGrp="1"/>
          </p:cNvSpPr>
          <p:nvPr>
            <p:ph type="sldNum" sz="quarter" idx="10"/>
          </p:nvPr>
        </p:nvSpPr>
        <p:spPr/>
        <p:txBody>
          <a:bodyPr/>
          <a:lstStyle/>
          <a:p>
            <a:pPr>
              <a:defRPr/>
            </a:pPr>
            <a:fld id="{0E758199-2B5F-4733-BEAC-4067FCCAA764}"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505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710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915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120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529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734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939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144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349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86A9BC-D233-4ABB-8619-D525AF7255A0}" type="slidenum">
              <a:rPr lang="en-US"/>
              <a:pPr fontAlgn="base">
                <a:spcBef>
                  <a:spcPct val="0"/>
                </a:spcBef>
                <a:spcAft>
                  <a:spcPct val="0"/>
                </a:spcAft>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5538"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758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96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168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373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577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782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987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192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397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699"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E119669E-B050-4111-B580-0D3805B58A2C}" type="slidenum">
              <a:rPr lang="en-US" sz="1200">
                <a:latin typeface="+mn-lt"/>
              </a:rPr>
              <a:pPr algn="r">
                <a:defRPr/>
              </a:pPr>
              <a:t>3</a:t>
            </a:fld>
            <a:endParaRPr lang="en-US" sz="1200">
              <a:latin typeface="+mn-lt"/>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601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806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011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216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421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625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830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035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240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445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565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064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b="1" dirty="0" smtClean="0"/>
              <a:t>Unit Testing</a:t>
            </a:r>
            <a:r>
              <a:rPr lang="en-US" dirty="0" smtClean="0"/>
              <a:t> </a:t>
            </a:r>
          </a:p>
          <a:p>
            <a:pPr algn="just" eaLnBrk="1" hangingPunct="1"/>
            <a:r>
              <a:rPr lang="en-US" dirty="0" smtClean="0"/>
              <a:t>A unit test is a piece of code written by a developer that executes a specific functionality in the code under test. Unit tests ensure that code is working as intended and validate that this is still the case after code changes. </a:t>
            </a:r>
          </a:p>
          <a:p>
            <a:pPr algn="just" eaLnBrk="1" hangingPunct="1"/>
            <a:endParaRPr lang="en-US" dirty="0" smtClean="0"/>
          </a:p>
          <a:p>
            <a:pPr algn="just" eaLnBrk="1" hangingPunct="1"/>
            <a:r>
              <a:rPr lang="en-US" b="1" dirty="0" smtClean="0"/>
              <a:t>Unit Testing with </a:t>
            </a:r>
            <a:r>
              <a:rPr lang="en-US" b="1" dirty="0" err="1" smtClean="0"/>
              <a:t>JUnit</a:t>
            </a:r>
            <a:r>
              <a:rPr lang="en-US" b="1" dirty="0" smtClean="0"/>
              <a:t> </a:t>
            </a:r>
          </a:p>
          <a:p>
            <a:pPr algn="just" eaLnBrk="1" hangingPunct="1"/>
            <a:r>
              <a:rPr lang="en-US" dirty="0" err="1" smtClean="0"/>
              <a:t>JUnit</a:t>
            </a:r>
            <a:r>
              <a:rPr lang="en-US" dirty="0" smtClean="0"/>
              <a:t> </a:t>
            </a:r>
            <a:r>
              <a:rPr lang="en-US" dirty="0" err="1" smtClean="0"/>
              <a:t>4.x</a:t>
            </a:r>
            <a:r>
              <a:rPr lang="en-US" dirty="0" smtClean="0"/>
              <a:t> is a test framework which uses annotations to identify methods that are tests. </a:t>
            </a:r>
            <a:r>
              <a:rPr lang="en-US" dirty="0" err="1" smtClean="0"/>
              <a:t>JUnit</a:t>
            </a:r>
            <a:r>
              <a:rPr lang="en-US" dirty="0" smtClean="0"/>
              <a:t> assumes that all test methods can be executed in an arbitrary order. Therefore tests should not depend on other tests. </a:t>
            </a:r>
          </a:p>
          <a:p>
            <a:pPr algn="just" eaLnBrk="1" hangingPunct="1"/>
            <a:endParaRPr lang="en-US" dirty="0" smtClean="0"/>
          </a:p>
          <a:p>
            <a:pPr algn="just" eaLnBrk="1" hangingPunct="1"/>
            <a:r>
              <a:rPr lang="en-US" b="1" dirty="0" smtClean="0"/>
              <a:t>Installation of </a:t>
            </a:r>
            <a:r>
              <a:rPr lang="en-US" b="1" dirty="0" err="1" smtClean="0"/>
              <a:t>JUnit</a:t>
            </a:r>
            <a:r>
              <a:rPr lang="en-US" b="1" dirty="0" smtClean="0"/>
              <a:t> </a:t>
            </a:r>
          </a:p>
          <a:p>
            <a:pPr algn="just" eaLnBrk="1" hangingPunct="1"/>
            <a:r>
              <a:rPr lang="en-US" dirty="0" smtClean="0"/>
              <a:t>If you use Eclipse you can use the integrated </a:t>
            </a:r>
            <a:r>
              <a:rPr lang="en-US" dirty="0" err="1" smtClean="0"/>
              <a:t>JUnit</a:t>
            </a:r>
            <a:r>
              <a:rPr lang="en-US" dirty="0" smtClean="0"/>
              <a:t> in Eclipse for your testing. </a:t>
            </a:r>
          </a:p>
          <a:p>
            <a:pPr algn="just" eaLnBrk="1" hangingPunct="1"/>
            <a:endParaRPr lang="en-US" dirty="0" smtClean="0"/>
          </a:p>
          <a:p>
            <a:pPr algn="just" eaLnBrk="1" hangingPunct="1"/>
            <a:r>
              <a:rPr lang="en-US" dirty="0" smtClean="0"/>
              <a:t>If you want to control the used </a:t>
            </a:r>
            <a:r>
              <a:rPr lang="en-US" dirty="0" err="1" smtClean="0"/>
              <a:t>JUnit</a:t>
            </a:r>
            <a:r>
              <a:rPr lang="en-US" dirty="0" smtClean="0"/>
              <a:t> library explicitly, download </a:t>
            </a:r>
            <a:r>
              <a:rPr lang="en-US" dirty="0" err="1" smtClean="0"/>
              <a:t>JUnit4.x.jar</a:t>
            </a:r>
            <a:r>
              <a:rPr lang="en-US" dirty="0" smtClean="0"/>
              <a:t> from the </a:t>
            </a:r>
            <a:r>
              <a:rPr lang="en-US" dirty="0" err="1" smtClean="0"/>
              <a:t>JUnit</a:t>
            </a:r>
            <a:r>
              <a:rPr lang="en-US" dirty="0" smtClean="0"/>
              <a:t> website at http://</a:t>
            </a:r>
            <a:r>
              <a:rPr lang="en-US" dirty="0" err="1" smtClean="0"/>
              <a:t>www.junit.org</a:t>
            </a:r>
            <a:r>
              <a:rPr lang="en-US" dirty="0" smtClean="0"/>
              <a:t>/ . The download contains the "</a:t>
            </a:r>
            <a:r>
              <a:rPr lang="en-US" dirty="0" err="1" smtClean="0"/>
              <a:t>junit</a:t>
            </a:r>
            <a:r>
              <a:rPr lang="en-US" dirty="0" smtClean="0"/>
              <a:t>-4.*.jar" which is the </a:t>
            </a:r>
            <a:r>
              <a:rPr lang="en-US" dirty="0" err="1" smtClean="0"/>
              <a:t>JUnit</a:t>
            </a:r>
            <a:r>
              <a:rPr lang="en-US" dirty="0" smtClean="0"/>
              <a:t> library. Add this library to your Java project and add it to the </a:t>
            </a:r>
            <a:r>
              <a:rPr lang="en-US" dirty="0" err="1" smtClean="0"/>
              <a:t>classpath</a:t>
            </a:r>
            <a:r>
              <a:rPr lang="en-US" dirty="0" smtClean="0"/>
              <a:t>.</a:t>
            </a:r>
            <a:endParaRPr lang="en-IN" dirty="0" smtClean="0"/>
          </a:p>
        </p:txBody>
      </p:sp>
      <p:sp>
        <p:nvSpPr>
          <p:cNvPr id="33795"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2326A6F9-00D1-47F7-84DC-179B7620466E}" type="slidenum">
              <a:rPr lang="en-US" sz="1200">
                <a:latin typeface="+mn-lt"/>
              </a:rPr>
              <a:pPr algn="r">
                <a:defRPr/>
              </a:pPr>
              <a:t>40</a:t>
            </a:fld>
            <a:endParaRPr lang="en-US" sz="1200">
              <a:latin typeface="+mn-lt"/>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854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105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1059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6CEFA76-2424-4283-95C3-EFC4BBCFD049}" type="slidenum">
              <a:rPr lang="en-US" sz="1200">
                <a:latin typeface="Calibri" pitchFamily="34" charset="0"/>
                <a:cs typeface="Arial" charset="0"/>
              </a:rPr>
              <a:pPr algn="r"/>
              <a:t>42</a:t>
            </a:fld>
            <a:endParaRPr lang="en-US" sz="1200">
              <a:latin typeface="Calibri" pitchFamily="34" charset="0"/>
              <a:cs typeface="Arial" charset="0"/>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126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1264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DA33FE6-6D95-4417-B214-80E2BE105A74}" type="slidenum">
              <a:rPr lang="en-US" sz="1200">
                <a:latin typeface="Calibri" pitchFamily="34" charset="0"/>
                <a:cs typeface="Arial" charset="0"/>
              </a:rPr>
              <a:pPr algn="r"/>
              <a:t>43</a:t>
            </a:fld>
            <a:endParaRPr lang="en-US" sz="1200">
              <a:latin typeface="Calibri" pitchFamily="34" charset="0"/>
              <a:cs typeface="Arial" charset="0"/>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146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146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4079D7B-A066-47FD-8ABF-EF1A8BC019F4}" type="slidenum">
              <a:rPr lang="en-US" sz="1200">
                <a:latin typeface="Calibri" pitchFamily="34" charset="0"/>
                <a:cs typeface="Arial" charset="0"/>
              </a:rPr>
              <a:pPr algn="r"/>
              <a:t>44</a:t>
            </a:fld>
            <a:endParaRPr lang="en-US" sz="1200">
              <a:latin typeface="Calibri" pitchFamily="34" charset="0"/>
              <a:cs typeface="Arial" charset="0"/>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167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1673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10BE5E5-8418-4FCD-9F7A-14213BEC06DD}" type="slidenum">
              <a:rPr lang="en-US" sz="1200">
                <a:latin typeface="Calibri" pitchFamily="34" charset="0"/>
                <a:cs typeface="Arial" charset="0"/>
              </a:rPr>
              <a:pPr algn="r"/>
              <a:t>45</a:t>
            </a:fld>
            <a:endParaRPr lang="en-US" sz="1200">
              <a:latin typeface="Calibri" pitchFamily="34" charset="0"/>
              <a:cs typeface="Arial" charset="0"/>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187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1878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A4D6960-65FC-4166-957B-F0E373D307B7}" type="slidenum">
              <a:rPr lang="en-US" sz="1200">
                <a:latin typeface="Calibri" pitchFamily="34" charset="0"/>
                <a:cs typeface="Arial" charset="0"/>
              </a:rPr>
              <a:pPr algn="r"/>
              <a:t>46</a:t>
            </a:fld>
            <a:endParaRPr lang="en-US" sz="1200">
              <a:latin typeface="Calibri" pitchFamily="34" charset="0"/>
              <a:cs typeface="Arial" charset="0"/>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20834" name="Notes Placeholder 2"/>
          <p:cNvSpPr>
            <a:spLocks noGrp="1"/>
          </p:cNvSpPr>
          <p:nvPr>
            <p:ph type="body" idx="1"/>
          </p:nvPr>
        </p:nvSpPr>
        <p:spPr bwMode="auto">
          <a:xfrm>
            <a:off x="771181" y="4343400"/>
            <a:ext cx="5827922" cy="4114800"/>
          </a:xfrm>
          <a:noFill/>
        </p:spPr>
        <p:txBody>
          <a:bodyPr wrap="square" numCol="1" anchor="t" anchorCtr="0" compatLnSpc="1">
            <a:prstTxWarp prst="textNoShape">
              <a:avLst/>
            </a:prstTxWarp>
          </a:bodyPr>
          <a:lstStyle/>
          <a:p>
            <a:pPr algn="just" eaLnBrk="1" hangingPunct="1">
              <a:spcBef>
                <a:spcPct val="0"/>
              </a:spcBef>
            </a:pPr>
            <a:r>
              <a:rPr lang="en-US" dirty="0" smtClean="0"/>
              <a:t>Unit tests are implemented as classes with test methods. Each test method usually tests a single method of the target class. Sometimes, a test method can test more than one method in the target class, and sometimes, if the method to test is big, you split the test into multiple test methods.</a:t>
            </a:r>
          </a:p>
          <a:p>
            <a:pPr algn="just" eaLnBrk="1" hangingPunct="1">
              <a:spcBef>
                <a:spcPct val="0"/>
              </a:spcBef>
            </a:pPr>
            <a:endParaRPr lang="en-US" sz="800" dirty="0" smtClean="0"/>
          </a:p>
          <a:p>
            <a:pPr algn="just" eaLnBrk="1" hangingPunct="1">
              <a:spcBef>
                <a:spcPct val="0"/>
              </a:spcBef>
            </a:pPr>
            <a:r>
              <a:rPr lang="en-US" dirty="0" smtClean="0"/>
              <a:t>The unit test class is an ordinary class, with two methods, </a:t>
            </a:r>
            <a:r>
              <a:rPr lang="en-US" dirty="0" err="1" smtClean="0"/>
              <a:t>tesAdd</a:t>
            </a:r>
            <a:r>
              <a:rPr lang="en-US" dirty="0" smtClean="0"/>
              <a:t>() and </a:t>
            </a:r>
            <a:r>
              <a:rPr lang="en-US" dirty="0" err="1" smtClean="0"/>
              <a:t>testSub</a:t>
            </a:r>
            <a:r>
              <a:rPr lang="en-US" dirty="0" smtClean="0"/>
              <a:t>. Notice how this method is annotated with the </a:t>
            </a:r>
            <a:r>
              <a:rPr lang="en-US" dirty="0" err="1" smtClean="0"/>
              <a:t>JUnit</a:t>
            </a:r>
            <a:r>
              <a:rPr lang="en-US" dirty="0" smtClean="0"/>
              <a:t> annotation @Test. This is done to signal to the unit test runner, that this is method represents a unit test, that should be executed. Methods that are not annotated with @Test are not executed by the test runner. </a:t>
            </a:r>
          </a:p>
          <a:p>
            <a:pPr algn="just" eaLnBrk="1" hangingPunct="1"/>
            <a:endParaRPr lang="en-US" sz="100" dirty="0" smtClean="0"/>
          </a:p>
          <a:p>
            <a:pPr algn="just" eaLnBrk="1" hangingPunct="1"/>
            <a:r>
              <a:rPr lang="en-US" dirty="0" smtClean="0"/>
              <a:t>Inside the </a:t>
            </a:r>
            <a:r>
              <a:rPr lang="en-US" dirty="0" err="1" smtClean="0"/>
              <a:t>testAdd</a:t>
            </a:r>
            <a:r>
              <a:rPr lang="en-US" dirty="0" smtClean="0"/>
              <a:t>() method an instance of Calculator is created. Then it's add() method is called with two integer values. </a:t>
            </a:r>
          </a:p>
          <a:p>
            <a:pPr algn="just" eaLnBrk="1" hangingPunct="1"/>
            <a:endParaRPr lang="en-US" sz="400" dirty="0" smtClean="0"/>
          </a:p>
          <a:p>
            <a:pPr algn="just" eaLnBrk="1" hangingPunct="1"/>
            <a:r>
              <a:rPr lang="en-US" dirty="0" smtClean="0"/>
              <a:t>Finally, the </a:t>
            </a:r>
            <a:r>
              <a:rPr lang="en-US" dirty="0" err="1" smtClean="0"/>
              <a:t>assertEquals</a:t>
            </a:r>
            <a:r>
              <a:rPr lang="en-US" dirty="0" smtClean="0"/>
              <a:t>() method is called. It is this method that does the actual testing. In this method we compare the output of the called method (add()) with the expected output. </a:t>
            </a:r>
          </a:p>
          <a:p>
            <a:pPr algn="just" eaLnBrk="1" hangingPunct="1"/>
            <a:endParaRPr lang="en-US" sz="300" dirty="0" smtClean="0"/>
          </a:p>
          <a:p>
            <a:pPr algn="just" eaLnBrk="1" hangingPunct="1"/>
            <a:r>
              <a:rPr lang="en-US" dirty="0" smtClean="0"/>
              <a:t>If the two values are equal, nothing happens. The </a:t>
            </a:r>
            <a:r>
              <a:rPr lang="en-US" dirty="0" err="1" smtClean="0"/>
              <a:t>assertEquals</a:t>
            </a:r>
            <a:r>
              <a:rPr lang="en-US" dirty="0" smtClean="0"/>
              <a:t>() method returns normally. If the two values are not equal, an exception is thrown, and the test method stops executing here. </a:t>
            </a:r>
          </a:p>
          <a:p>
            <a:pPr algn="just" eaLnBrk="1" hangingPunct="1"/>
            <a:endParaRPr lang="en-US" sz="300" dirty="0" smtClean="0"/>
          </a:p>
          <a:p>
            <a:pPr algn="just" eaLnBrk="1" hangingPunct="1"/>
            <a:r>
              <a:rPr lang="en-US" dirty="0" smtClean="0"/>
              <a:t>The </a:t>
            </a:r>
            <a:r>
              <a:rPr lang="en-US" dirty="0" err="1" smtClean="0"/>
              <a:t>assertEquals</a:t>
            </a:r>
            <a:r>
              <a:rPr lang="en-US" dirty="0" smtClean="0"/>
              <a:t>() method is a statically imported method, which normally resides in the </a:t>
            </a:r>
            <a:r>
              <a:rPr lang="en-US" dirty="0" err="1" smtClean="0"/>
              <a:t>org.junit.Assert</a:t>
            </a:r>
            <a:r>
              <a:rPr lang="en-US" dirty="0" smtClean="0"/>
              <a:t> class. Notice the static import of this class at the top of </a:t>
            </a:r>
            <a:r>
              <a:rPr lang="en-US" dirty="0" err="1" smtClean="0"/>
              <a:t>MyUnitTest</a:t>
            </a:r>
            <a:r>
              <a:rPr lang="en-US" dirty="0" smtClean="0"/>
              <a:t>. Using the static import of the method is shorter than writing </a:t>
            </a:r>
            <a:r>
              <a:rPr lang="en-US" dirty="0" err="1" smtClean="0"/>
              <a:t>Assert.assertEquals</a:t>
            </a:r>
            <a:r>
              <a:rPr lang="en-US" dirty="0" smtClean="0"/>
              <a:t>(). </a:t>
            </a:r>
          </a:p>
          <a:p>
            <a:pPr eaLnBrk="1" hangingPunct="1"/>
            <a:endParaRPr lang="en-IN" dirty="0" smtClean="0"/>
          </a:p>
        </p:txBody>
      </p:sp>
      <p:sp>
        <p:nvSpPr>
          <p:cNvPr id="12083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F8E4BCF-D58B-490C-8CA0-9D09A585F243}" type="slidenum">
              <a:rPr lang="en-US" sz="1200">
                <a:latin typeface="Calibri" pitchFamily="34" charset="0"/>
                <a:cs typeface="Arial" charset="0"/>
              </a:rPr>
              <a:pPr algn="r"/>
              <a:t>47</a:t>
            </a:fld>
            <a:endParaRPr lang="en-US" sz="1200">
              <a:latin typeface="Calibri" pitchFamily="34" charset="0"/>
              <a:cs typeface="Arial" charset="0"/>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228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88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04ACC1D-0317-49D8-B207-DEDAD213AA19}" type="slidenum">
              <a:rPr lang="en-US" sz="1200">
                <a:latin typeface="Calibri" pitchFamily="34" charset="0"/>
                <a:cs typeface="Arial" charset="0"/>
              </a:rPr>
              <a:pPr algn="r"/>
              <a:t>48</a:t>
            </a:fld>
            <a:endParaRPr lang="en-US" sz="1200">
              <a:latin typeface="Calibri" pitchFamily="34" charset="0"/>
              <a:cs typeface="Arial" charset="0"/>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24930" name="Notes Placeholder 2"/>
          <p:cNvSpPr>
            <a:spLocks noGrp="1"/>
          </p:cNvSpPr>
          <p:nvPr>
            <p:ph type="body" idx="1"/>
          </p:nvPr>
        </p:nvSpPr>
        <p:spPr bwMode="auto">
          <a:xfrm>
            <a:off x="685800" y="4343400"/>
            <a:ext cx="5486400" cy="4362450"/>
          </a:xfrm>
          <a:noFill/>
        </p:spPr>
        <p:txBody>
          <a:bodyPr wrap="square" numCol="1" anchor="t" anchorCtr="0" compatLnSpc="1">
            <a:prstTxWarp prst="textNoShape">
              <a:avLst/>
            </a:prstTxWarp>
          </a:bodyPr>
          <a:lstStyle/>
          <a:p>
            <a:pPr eaLnBrk="1" hangingPunct="1"/>
            <a:r>
              <a:rPr lang="en-US" b="1" dirty="0" err="1" smtClean="0"/>
              <a:t>assertArrayEquals</a:t>
            </a:r>
            <a:r>
              <a:rPr lang="en-US" b="1" dirty="0" smtClean="0"/>
              <a:t>()</a:t>
            </a:r>
          </a:p>
          <a:p>
            <a:pPr algn="just" eaLnBrk="1" hangingPunct="1"/>
            <a:r>
              <a:rPr lang="en-US" dirty="0" smtClean="0"/>
              <a:t>Used to test if two arrays are equal to each other. If the arrays are equal, the </a:t>
            </a:r>
            <a:r>
              <a:rPr lang="en-US" dirty="0" err="1" smtClean="0"/>
              <a:t>assertArrayEquals</a:t>
            </a:r>
            <a:r>
              <a:rPr lang="en-US" dirty="0" smtClean="0"/>
              <a:t>() will proceed without errors. If the arrays are not equal, an exception will be thrown, and the test aborted. Any test code after the </a:t>
            </a:r>
            <a:r>
              <a:rPr lang="en-US" dirty="0" err="1" smtClean="0"/>
              <a:t>assertArrayEquals</a:t>
            </a:r>
            <a:r>
              <a:rPr lang="en-US" dirty="0" smtClean="0"/>
              <a:t>() will not be executed.</a:t>
            </a:r>
          </a:p>
          <a:p>
            <a:pPr algn="just" eaLnBrk="1" hangingPunct="1"/>
            <a:endParaRPr lang="en-US" dirty="0" smtClean="0"/>
          </a:p>
          <a:p>
            <a:pPr algn="just" eaLnBrk="1" hangingPunct="1"/>
            <a:r>
              <a:rPr lang="en-US" b="1" dirty="0" err="1" smtClean="0"/>
              <a:t>assertEquals</a:t>
            </a:r>
            <a:endParaRPr lang="en-US" b="1" dirty="0" smtClean="0"/>
          </a:p>
          <a:p>
            <a:pPr algn="just" eaLnBrk="1" hangingPunct="1"/>
            <a:r>
              <a:rPr lang="en-US" dirty="0" smtClean="0"/>
              <a:t>The </a:t>
            </a:r>
            <a:r>
              <a:rPr lang="en-US" dirty="0" err="1" smtClean="0"/>
              <a:t>assertEquals</a:t>
            </a:r>
            <a:r>
              <a:rPr lang="en-US" dirty="0" smtClean="0"/>
              <a:t>() method can compare any two objects to each other. If the two objects compared are not same, then an </a:t>
            </a:r>
            <a:r>
              <a:rPr lang="en-US" dirty="0" err="1" smtClean="0"/>
              <a:t>AssertionError</a:t>
            </a:r>
            <a:r>
              <a:rPr lang="en-US" dirty="0" smtClean="0"/>
              <a:t> will be thrown.</a:t>
            </a:r>
          </a:p>
          <a:p>
            <a:pPr eaLnBrk="1" hangingPunct="1"/>
            <a:endParaRPr lang="en-US" dirty="0" smtClean="0"/>
          </a:p>
          <a:p>
            <a:pPr eaLnBrk="1" hangingPunct="1"/>
            <a:endParaRPr lang="en-US" dirty="0" smtClean="0"/>
          </a:p>
          <a:p>
            <a:pPr eaLnBrk="1" hangingPunct="1"/>
            <a:endParaRPr lang="en-IN" dirty="0" smtClean="0"/>
          </a:p>
        </p:txBody>
      </p:sp>
      <p:sp>
        <p:nvSpPr>
          <p:cNvPr id="12493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C02E625-1170-4288-975E-5092BBB54772}" type="slidenum">
              <a:rPr lang="en-US" sz="1200">
                <a:latin typeface="Calibri" pitchFamily="34" charset="0"/>
                <a:cs typeface="Arial" charset="0"/>
              </a:rPr>
              <a:pPr algn="r"/>
              <a:t>49</a:t>
            </a:fld>
            <a:endParaRPr lang="en-US" sz="1200">
              <a:latin typeface="Calibri" pitchFamily="34" charset="0"/>
              <a:cs typeface="Arial" charset="0"/>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C6DC03-B54B-4FC7-B306-31212FBE4E5A}" type="slidenum">
              <a:rPr lang="en-US"/>
              <a:pPr fontAlgn="base">
                <a:spcBef>
                  <a:spcPct val="0"/>
                </a:spcBef>
                <a:spcAft>
                  <a:spcPct val="0"/>
                </a:spcAft>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p:cNvSpPr>
          <p:nvPr>
            <p:ph type="body" idx="1"/>
          </p:nvPr>
        </p:nvSpPr>
        <p:spPr bwMode="auto">
          <a:xfrm>
            <a:off x="685800" y="714375"/>
            <a:ext cx="5486400" cy="7743825"/>
          </a:xfrm>
          <a:noFill/>
        </p:spPr>
        <p:txBody>
          <a:bodyPr wrap="square" numCol="1" anchor="t" anchorCtr="0" compatLnSpc="1">
            <a:prstTxWarp prst="textNoShape">
              <a:avLst/>
            </a:prstTxWarp>
          </a:bodyPr>
          <a:lstStyle/>
          <a:p>
            <a:pPr algn="just" eaLnBrk="1" hangingPunct="1"/>
            <a:r>
              <a:rPr lang="en-US" dirty="0" smtClean="0"/>
              <a:t>The new </a:t>
            </a:r>
            <a:r>
              <a:rPr lang="en-US" dirty="0" err="1" smtClean="0"/>
              <a:t>assertEquals</a:t>
            </a:r>
            <a:r>
              <a:rPr lang="en-US" dirty="0" smtClean="0"/>
              <a:t> methods use </a:t>
            </a:r>
            <a:r>
              <a:rPr lang="en-US" dirty="0" err="1" smtClean="0"/>
              <a:t>Autoboxing</a:t>
            </a:r>
            <a:r>
              <a:rPr lang="en-US" dirty="0" smtClean="0"/>
              <a:t>, and hence all the </a:t>
            </a:r>
            <a:r>
              <a:rPr lang="en-US" dirty="0" err="1" smtClean="0"/>
              <a:t>assertEquals</a:t>
            </a:r>
            <a:r>
              <a:rPr lang="en-US" dirty="0" smtClean="0"/>
              <a:t>(primitive, primitive) methods will be tested as </a:t>
            </a:r>
            <a:r>
              <a:rPr lang="en-US" dirty="0" err="1" smtClean="0"/>
              <a:t>assertEquals</a:t>
            </a:r>
            <a:r>
              <a:rPr lang="en-US" dirty="0" smtClean="0"/>
              <a:t>(Object, Object). This may lead to some interesting results. For example </a:t>
            </a:r>
            <a:r>
              <a:rPr lang="en-US" dirty="0" err="1" smtClean="0"/>
              <a:t>autoboxing</a:t>
            </a:r>
            <a:r>
              <a:rPr lang="en-US" dirty="0" smtClean="0"/>
              <a:t> will convert all numbers to the Integer class, so an Integer(10) may not be equal to Long(10). This has to be considered when writing tests for arithmetic methods. For example, the following </a:t>
            </a:r>
            <a:r>
              <a:rPr lang="en-US" dirty="0" err="1" smtClean="0"/>
              <a:t>Calc</a:t>
            </a:r>
            <a:r>
              <a:rPr lang="en-US" dirty="0" smtClean="0"/>
              <a:t> class and it’s corresponding test </a:t>
            </a:r>
            <a:r>
              <a:rPr lang="en-US" dirty="0" err="1" smtClean="0"/>
              <a:t>CalcTest</a:t>
            </a:r>
            <a:r>
              <a:rPr lang="en-US" dirty="0" smtClean="0"/>
              <a:t> will give you an error. </a:t>
            </a:r>
          </a:p>
          <a:p>
            <a:pPr eaLnBrk="1" hangingPunct="1"/>
            <a:endParaRPr lang="en-US" dirty="0" smtClean="0"/>
          </a:p>
          <a:p>
            <a:pPr eaLnBrk="1" hangingPunct="1"/>
            <a:r>
              <a:rPr lang="en-US" dirty="0" smtClean="0"/>
              <a:t>public class </a:t>
            </a:r>
            <a:r>
              <a:rPr lang="en-US" dirty="0" err="1" smtClean="0"/>
              <a:t>Calc</a:t>
            </a:r>
            <a:r>
              <a:rPr lang="en-US" dirty="0" smtClean="0"/>
              <a:t> {</a:t>
            </a:r>
          </a:p>
          <a:p>
            <a:pPr eaLnBrk="1" hangingPunct="1"/>
            <a:r>
              <a:rPr lang="en-US" dirty="0" smtClean="0"/>
              <a:t> public long add(</a:t>
            </a:r>
            <a:r>
              <a:rPr lang="en-US" dirty="0" err="1" smtClean="0"/>
              <a:t>int</a:t>
            </a:r>
            <a:r>
              <a:rPr lang="en-US" dirty="0" smtClean="0"/>
              <a:t> a, </a:t>
            </a:r>
            <a:r>
              <a:rPr lang="en-US" dirty="0" err="1" smtClean="0"/>
              <a:t>int</a:t>
            </a:r>
            <a:r>
              <a:rPr lang="en-US" dirty="0" smtClean="0"/>
              <a:t> b) {</a:t>
            </a:r>
          </a:p>
          <a:p>
            <a:pPr eaLnBrk="1" hangingPunct="1"/>
            <a:r>
              <a:rPr lang="en-US" dirty="0" smtClean="0"/>
              <a:t>  return </a:t>
            </a:r>
            <a:r>
              <a:rPr lang="en-US" dirty="0" err="1" smtClean="0"/>
              <a:t>a+b</a:t>
            </a:r>
            <a:r>
              <a:rPr lang="en-US" dirty="0" smtClean="0"/>
              <a:t>;</a:t>
            </a:r>
          </a:p>
          <a:p>
            <a:pPr eaLnBrk="1" hangingPunct="1"/>
            <a:r>
              <a:rPr lang="en-US" dirty="0" smtClean="0"/>
              <a:t> }</a:t>
            </a:r>
          </a:p>
          <a:p>
            <a:pPr eaLnBrk="1" hangingPunct="1"/>
            <a:r>
              <a:rPr lang="en-US" dirty="0" smtClean="0"/>
              <a:t>}</a:t>
            </a:r>
          </a:p>
          <a:p>
            <a:pPr eaLnBrk="1" hangingPunct="1"/>
            <a:r>
              <a:rPr lang="en-US" dirty="0" smtClean="0"/>
              <a:t> </a:t>
            </a:r>
          </a:p>
          <a:p>
            <a:pPr eaLnBrk="1" hangingPunct="1"/>
            <a:r>
              <a:rPr lang="en-US" dirty="0" smtClean="0"/>
              <a:t>import </a:t>
            </a:r>
            <a:r>
              <a:rPr lang="en-US" dirty="0" err="1" smtClean="0"/>
              <a:t>org.junit.Test</a:t>
            </a:r>
            <a:r>
              <a:rPr lang="en-US" dirty="0" smtClean="0"/>
              <a:t>;</a:t>
            </a:r>
          </a:p>
          <a:p>
            <a:pPr eaLnBrk="1" hangingPunct="1"/>
            <a:r>
              <a:rPr lang="en-US" dirty="0" smtClean="0"/>
              <a:t>import static </a:t>
            </a:r>
            <a:r>
              <a:rPr lang="en-US" dirty="0" err="1" smtClean="0"/>
              <a:t>org.junit.Assert.assertEquals</a:t>
            </a:r>
            <a:r>
              <a:rPr lang="en-US" dirty="0" smtClean="0"/>
              <a:t>;</a:t>
            </a:r>
          </a:p>
          <a:p>
            <a:pPr eaLnBrk="1" hangingPunct="1"/>
            <a:r>
              <a:rPr lang="en-US" dirty="0" smtClean="0"/>
              <a:t> </a:t>
            </a:r>
          </a:p>
          <a:p>
            <a:pPr eaLnBrk="1" hangingPunct="1"/>
            <a:r>
              <a:rPr lang="en-US" dirty="0" smtClean="0"/>
              <a:t>public class </a:t>
            </a:r>
            <a:r>
              <a:rPr lang="en-US" dirty="0" err="1" smtClean="0"/>
              <a:t>CalcTest</a:t>
            </a:r>
            <a:r>
              <a:rPr lang="en-US" dirty="0" smtClean="0"/>
              <a:t> {</a:t>
            </a:r>
          </a:p>
          <a:p>
            <a:pPr eaLnBrk="1" hangingPunct="1"/>
            <a:r>
              <a:rPr lang="en-US" dirty="0" smtClean="0"/>
              <a:t> @Test</a:t>
            </a:r>
          </a:p>
          <a:p>
            <a:pPr eaLnBrk="1" hangingPunct="1"/>
            <a:r>
              <a:rPr lang="en-US" dirty="0" smtClean="0"/>
              <a:t> public void </a:t>
            </a:r>
            <a:r>
              <a:rPr lang="en-US" dirty="0" err="1" smtClean="0"/>
              <a:t>testAdd</a:t>
            </a:r>
            <a:r>
              <a:rPr lang="en-US" dirty="0" smtClean="0"/>
              <a:t>() {</a:t>
            </a:r>
          </a:p>
          <a:p>
            <a:pPr eaLnBrk="1" hangingPunct="1"/>
            <a:r>
              <a:rPr lang="en-US" dirty="0" smtClean="0"/>
              <a:t>  </a:t>
            </a:r>
            <a:r>
              <a:rPr lang="en-US" dirty="0" err="1" smtClean="0"/>
              <a:t>assertEquals</a:t>
            </a:r>
            <a:r>
              <a:rPr lang="en-US" dirty="0" smtClean="0"/>
              <a:t>(5, new </a:t>
            </a:r>
            <a:r>
              <a:rPr lang="en-US" dirty="0" err="1" smtClean="0"/>
              <a:t>Calc</a:t>
            </a:r>
            <a:r>
              <a:rPr lang="en-US" dirty="0" smtClean="0"/>
              <a:t>().add(2, 3));</a:t>
            </a:r>
          </a:p>
          <a:p>
            <a:pPr eaLnBrk="1" hangingPunct="1"/>
            <a:r>
              <a:rPr lang="en-US" dirty="0" smtClean="0"/>
              <a:t> }</a:t>
            </a:r>
          </a:p>
          <a:p>
            <a:pPr eaLnBrk="1" hangingPunct="1"/>
            <a:r>
              <a:rPr lang="en-US" dirty="0" smtClean="0"/>
              <a:t>} </a:t>
            </a:r>
          </a:p>
          <a:p>
            <a:pPr eaLnBrk="1" hangingPunct="1"/>
            <a:endParaRPr lang="en-US" dirty="0" smtClean="0"/>
          </a:p>
          <a:p>
            <a:pPr eaLnBrk="1" hangingPunct="1"/>
            <a:r>
              <a:rPr lang="en-US" dirty="0" smtClean="0"/>
              <a:t>You will end up with the following error.</a:t>
            </a:r>
          </a:p>
          <a:p>
            <a:pPr eaLnBrk="1" hangingPunct="1"/>
            <a:r>
              <a:rPr lang="en-US" dirty="0" smtClean="0"/>
              <a:t> </a:t>
            </a:r>
            <a:r>
              <a:rPr lang="en-US" dirty="0" err="1" smtClean="0"/>
              <a:t>java.lang.AssertionError</a:t>
            </a:r>
            <a:r>
              <a:rPr lang="en-US" dirty="0" smtClean="0"/>
              <a:t>: expected:&amp;</a:t>
            </a:r>
            <a:r>
              <a:rPr lang="en-US" dirty="0" err="1" smtClean="0"/>
              <a:t>lt;5&amp;gt</a:t>
            </a:r>
            <a:r>
              <a:rPr lang="en-US" dirty="0" smtClean="0"/>
              <a:t>; but was:&amp;</a:t>
            </a:r>
            <a:r>
              <a:rPr lang="en-US" dirty="0" err="1" smtClean="0"/>
              <a:t>lt;5&amp;gt</a:t>
            </a:r>
            <a:r>
              <a:rPr lang="en-US" dirty="0" smtClean="0"/>
              <a:t>; </a:t>
            </a:r>
          </a:p>
          <a:p>
            <a:pPr eaLnBrk="1" hangingPunct="1"/>
            <a:endParaRPr lang="en-US" dirty="0" smtClean="0"/>
          </a:p>
          <a:p>
            <a:pPr algn="just" eaLnBrk="1" hangingPunct="1"/>
            <a:r>
              <a:rPr lang="en-US" dirty="0" smtClean="0"/>
              <a:t>This is due to </a:t>
            </a:r>
            <a:r>
              <a:rPr lang="en-US" dirty="0" err="1" smtClean="0"/>
              <a:t>autoboxing</a:t>
            </a:r>
            <a:r>
              <a:rPr lang="en-US" dirty="0" smtClean="0"/>
              <a:t>. By default all the integers are cast to Integer, but we were expecting long here. Hence the error. In order to overcome this problem, it is better if you type cast the first parameter in the </a:t>
            </a:r>
            <a:r>
              <a:rPr lang="en-US" dirty="0" err="1" smtClean="0"/>
              <a:t>assertEquals</a:t>
            </a:r>
            <a:r>
              <a:rPr lang="en-US" dirty="0" smtClean="0"/>
              <a:t> to the appropriate return type for the tested method as follows</a:t>
            </a:r>
          </a:p>
          <a:p>
            <a:pPr eaLnBrk="1" hangingPunct="1"/>
            <a:endParaRPr lang="en-US" dirty="0" smtClean="0"/>
          </a:p>
          <a:p>
            <a:pPr eaLnBrk="1" hangingPunct="1"/>
            <a:r>
              <a:rPr lang="en-US" dirty="0" smtClean="0"/>
              <a:t> </a:t>
            </a:r>
            <a:r>
              <a:rPr lang="en-US" dirty="0" err="1" smtClean="0"/>
              <a:t>assertEquals</a:t>
            </a:r>
            <a:r>
              <a:rPr lang="en-US" dirty="0" smtClean="0"/>
              <a:t>((long)5, new </a:t>
            </a:r>
            <a:r>
              <a:rPr lang="en-US" dirty="0" err="1" smtClean="0"/>
              <a:t>Calc</a:t>
            </a:r>
            <a:r>
              <a:rPr lang="en-US" dirty="0" smtClean="0"/>
              <a:t>().add(2, 3)); </a:t>
            </a:r>
          </a:p>
          <a:p>
            <a:pPr eaLnBrk="1" hangingPunct="1"/>
            <a:endParaRPr lang="en-US" dirty="0" smtClean="0"/>
          </a:p>
        </p:txBody>
      </p:sp>
      <p:sp>
        <p:nvSpPr>
          <p:cNvPr id="3" name="Slide Number Placeholder 2"/>
          <p:cNvSpPr>
            <a:spLocks noGrp="1"/>
          </p:cNvSpPr>
          <p:nvPr>
            <p:ph type="sldNum" sz="quarter" idx="10"/>
          </p:nvPr>
        </p:nvSpPr>
        <p:spPr/>
        <p:txBody>
          <a:bodyPr/>
          <a:lstStyle/>
          <a:p>
            <a:pPr>
              <a:defRPr/>
            </a:pPr>
            <a:fld id="{0E758199-2B5F-4733-BEAC-4067FCCAA764}"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290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z="1600" b="1" dirty="0" err="1" smtClean="0"/>
              <a:t>assertTrue</a:t>
            </a:r>
            <a:r>
              <a:rPr lang="en-US" sz="1600" b="1" dirty="0" smtClean="0"/>
              <a:t>() , </a:t>
            </a:r>
            <a:r>
              <a:rPr lang="en-US" sz="1600" b="1" dirty="0" err="1" smtClean="0"/>
              <a:t>assertFalse</a:t>
            </a:r>
            <a:r>
              <a:rPr lang="en-US" sz="1600" b="1" dirty="0" smtClean="0"/>
              <a:t>()</a:t>
            </a:r>
          </a:p>
          <a:p>
            <a:pPr algn="just" eaLnBrk="1" hangingPunct="1"/>
            <a:r>
              <a:rPr lang="en-US" dirty="0" smtClean="0"/>
              <a:t>If the </a:t>
            </a:r>
            <a:r>
              <a:rPr lang="en-US" dirty="0" err="1" smtClean="0"/>
              <a:t>isSafe</a:t>
            </a:r>
            <a:r>
              <a:rPr lang="en-US" dirty="0" smtClean="0"/>
              <a:t>() method returns true, the </a:t>
            </a:r>
            <a:r>
              <a:rPr lang="en-US" dirty="0" err="1" smtClean="0"/>
              <a:t>assertTrue</a:t>
            </a:r>
            <a:r>
              <a:rPr lang="en-US" dirty="0" smtClean="0"/>
              <a:t>() method will return normally. Else an exception will be thrown, and the test will stop there. </a:t>
            </a:r>
          </a:p>
          <a:p>
            <a:pPr algn="just" eaLnBrk="1" hangingPunct="1"/>
            <a:r>
              <a:rPr lang="en-US" dirty="0" smtClean="0"/>
              <a:t>If the </a:t>
            </a:r>
            <a:r>
              <a:rPr lang="en-US" dirty="0" err="1" smtClean="0"/>
              <a:t>isSafe</a:t>
            </a:r>
            <a:r>
              <a:rPr lang="en-US" dirty="0" smtClean="0"/>
              <a:t>() method returns false, the </a:t>
            </a:r>
            <a:r>
              <a:rPr lang="en-US" dirty="0" err="1" smtClean="0"/>
              <a:t>assertFalse</a:t>
            </a:r>
            <a:r>
              <a:rPr lang="en-US" dirty="0" smtClean="0"/>
              <a:t>() method will return normally. Else an exception will be thrown, and the test will stop there. </a:t>
            </a:r>
          </a:p>
          <a:p>
            <a:pPr eaLnBrk="1" hangingPunct="1"/>
            <a:r>
              <a:rPr lang="en-US" sz="1600" b="1" dirty="0" err="1" smtClean="0"/>
              <a:t>assertNull</a:t>
            </a:r>
            <a:r>
              <a:rPr lang="en-US" sz="1600" b="1" dirty="0" smtClean="0"/>
              <a:t>(),</a:t>
            </a:r>
            <a:r>
              <a:rPr lang="en-US" sz="1600" b="1" dirty="0" err="1" smtClean="0"/>
              <a:t>assertNotNull</a:t>
            </a:r>
            <a:r>
              <a:rPr lang="en-US" sz="1600" b="1" dirty="0" smtClean="0"/>
              <a:t>()</a:t>
            </a:r>
          </a:p>
          <a:p>
            <a:pPr eaLnBrk="1" hangingPunct="1"/>
            <a:r>
              <a:rPr lang="en-US" dirty="0" smtClean="0"/>
              <a:t>If the </a:t>
            </a:r>
            <a:r>
              <a:rPr lang="en-US" dirty="0" err="1" smtClean="0"/>
              <a:t>testClass.getObject</a:t>
            </a:r>
            <a:r>
              <a:rPr lang="en-US" dirty="0" smtClean="0"/>
              <a:t>() returns null, the </a:t>
            </a:r>
            <a:r>
              <a:rPr lang="en-US" dirty="0" err="1" smtClean="0"/>
              <a:t>assertNull</a:t>
            </a:r>
            <a:r>
              <a:rPr lang="en-US" dirty="0" smtClean="0"/>
              <a:t>() method will return normally, else the </a:t>
            </a:r>
            <a:r>
              <a:rPr lang="en-US" dirty="0" err="1" smtClean="0"/>
              <a:t>assertNull</a:t>
            </a:r>
            <a:r>
              <a:rPr lang="en-US" dirty="0" smtClean="0"/>
              <a:t>() method will throw an exception, and the test will be stopped. </a:t>
            </a:r>
          </a:p>
          <a:p>
            <a:pPr algn="just" eaLnBrk="1" hangingPunct="1"/>
            <a:r>
              <a:rPr lang="en-US" dirty="0" smtClean="0"/>
              <a:t>The </a:t>
            </a:r>
            <a:r>
              <a:rPr lang="en-US" dirty="0" err="1" smtClean="0"/>
              <a:t>assertNotNull</a:t>
            </a:r>
            <a:r>
              <a:rPr lang="en-US" dirty="0" smtClean="0"/>
              <a:t>() method works oppositely of the </a:t>
            </a:r>
            <a:r>
              <a:rPr lang="en-US" dirty="0" err="1" smtClean="0"/>
              <a:t>assertNull</a:t>
            </a:r>
            <a:r>
              <a:rPr lang="en-US" dirty="0" smtClean="0"/>
              <a:t>() method. It throws an exception if a null value is passed to it, and returns normally if a non-null value is passed to it. </a:t>
            </a:r>
          </a:p>
          <a:p>
            <a:pPr eaLnBrk="1" hangingPunct="1"/>
            <a:r>
              <a:rPr lang="en-US" sz="1600" b="1" dirty="0" err="1" smtClean="0"/>
              <a:t>assertSame</a:t>
            </a:r>
            <a:r>
              <a:rPr lang="en-US" sz="1600" b="1" dirty="0" smtClean="0"/>
              <a:t>(),</a:t>
            </a:r>
            <a:r>
              <a:rPr lang="en-US" sz="1600" b="1" dirty="0" err="1" smtClean="0"/>
              <a:t>assertNotSame</a:t>
            </a:r>
            <a:r>
              <a:rPr lang="en-US" sz="1600" b="1" dirty="0" smtClean="0"/>
              <a:t>()</a:t>
            </a:r>
          </a:p>
          <a:p>
            <a:pPr eaLnBrk="1" hangingPunct="1"/>
            <a:r>
              <a:rPr lang="en-US" dirty="0" smtClean="0"/>
              <a:t>Used to check if two object references point to the same object or not. </a:t>
            </a:r>
            <a:endParaRPr lang="en-IN" dirty="0" smtClean="0"/>
          </a:p>
        </p:txBody>
      </p:sp>
      <p:sp>
        <p:nvSpPr>
          <p:cNvPr id="12902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5EC9722-77E2-482B-A92A-AB6DB22639A4}" type="slidenum">
              <a:rPr lang="en-US" sz="1200">
                <a:latin typeface="Calibri" pitchFamily="34" charset="0"/>
                <a:cs typeface="Arial" charset="0"/>
              </a:rPr>
              <a:pPr algn="r"/>
              <a:t>51</a:t>
            </a:fld>
            <a:endParaRPr lang="en-US" sz="1200">
              <a:latin typeface="Calibri" pitchFamily="34" charset="0"/>
              <a:cs typeface="Arial" charset="0"/>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31074"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dirty="0" smtClean="0"/>
              <a:t>Let's consider the case in which each of the tests that you design needs a common set of objects. One approach can be to create those objects in each of the methods. Alternatively, the </a:t>
            </a:r>
            <a:r>
              <a:rPr lang="en-US" dirty="0" err="1" smtClean="0"/>
              <a:t>JUnit</a:t>
            </a:r>
            <a:r>
              <a:rPr lang="en-US" dirty="0" smtClean="0"/>
              <a:t> framework provides two special methods, </a:t>
            </a:r>
            <a:r>
              <a:rPr lang="en-US" dirty="0" err="1" smtClean="0"/>
              <a:t>setUp</a:t>
            </a:r>
            <a:r>
              <a:rPr lang="en-US" dirty="0" smtClean="0"/>
              <a:t>() and </a:t>
            </a:r>
            <a:r>
              <a:rPr lang="en-US" dirty="0" err="1" smtClean="0"/>
              <a:t>tearDown</a:t>
            </a:r>
            <a:r>
              <a:rPr lang="en-US" dirty="0" smtClean="0"/>
              <a:t>(), to initialize and clean up any common objects. This avoids duplicating the test code necessary to do the common setup and cleanup tasks. These are together referred to as </a:t>
            </a:r>
            <a:r>
              <a:rPr lang="en-US" i="1" dirty="0" smtClean="0"/>
              <a:t>fixtures</a:t>
            </a:r>
            <a:r>
              <a:rPr lang="en-US" dirty="0" smtClean="0"/>
              <a:t>. The framework calls the setup() before and </a:t>
            </a:r>
            <a:r>
              <a:rPr lang="en-US" dirty="0" err="1" smtClean="0"/>
              <a:t>tearDown</a:t>
            </a:r>
            <a:r>
              <a:rPr lang="en-US" dirty="0" smtClean="0"/>
              <a:t>() after each test method—thereby ensuring that there are no side effects from one test run to the next. </a:t>
            </a:r>
          </a:p>
          <a:p>
            <a:pPr algn="just" eaLnBrk="1" hangingPunct="1">
              <a:spcBef>
                <a:spcPct val="0"/>
              </a:spcBef>
            </a:pPr>
            <a:endParaRPr lang="en-US" dirty="0" smtClean="0"/>
          </a:p>
          <a:p>
            <a:pPr algn="just" eaLnBrk="1" hangingPunct="1">
              <a:spcBef>
                <a:spcPct val="0"/>
              </a:spcBef>
            </a:pPr>
            <a:r>
              <a:rPr lang="en-US" dirty="0" smtClean="0"/>
              <a:t>In </a:t>
            </a:r>
            <a:r>
              <a:rPr lang="en-US" dirty="0" err="1" smtClean="0"/>
              <a:t>Junit</a:t>
            </a:r>
            <a:r>
              <a:rPr lang="en-US" dirty="0" smtClean="0"/>
              <a:t> </a:t>
            </a:r>
            <a:r>
              <a:rPr lang="en-US" dirty="0" err="1" smtClean="0"/>
              <a:t>4.x</a:t>
            </a:r>
            <a:r>
              <a:rPr lang="en-US" dirty="0" smtClean="0"/>
              <a:t> the @Before annotation does the role of the </a:t>
            </a:r>
            <a:r>
              <a:rPr lang="en-US" dirty="0" err="1" smtClean="0"/>
              <a:t>setUp</a:t>
            </a:r>
            <a:r>
              <a:rPr lang="en-US" dirty="0" smtClean="0"/>
              <a:t>() method and the @After annotation performs the role of the </a:t>
            </a:r>
            <a:r>
              <a:rPr lang="en-US" dirty="0" err="1" smtClean="0"/>
              <a:t>tearDown</a:t>
            </a:r>
            <a:r>
              <a:rPr lang="en-US" dirty="0" smtClean="0"/>
              <a:t>() method of </a:t>
            </a:r>
            <a:r>
              <a:rPr lang="en-US" dirty="0" err="1" smtClean="0"/>
              <a:t>JUnit</a:t>
            </a:r>
            <a:r>
              <a:rPr lang="en-US" dirty="0" smtClean="0"/>
              <a:t> </a:t>
            </a:r>
            <a:r>
              <a:rPr lang="en-US" dirty="0" err="1" smtClean="0"/>
              <a:t>3.x</a:t>
            </a:r>
            <a:endParaRPr lang="en-IN" dirty="0" smtClean="0"/>
          </a:p>
        </p:txBody>
      </p:sp>
      <p:sp>
        <p:nvSpPr>
          <p:cNvPr id="13107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94615D1-0A37-47A1-AF56-4CE0FC6C6954}" type="slidenum">
              <a:rPr lang="en-US" sz="1200">
                <a:latin typeface="Calibri" pitchFamily="34" charset="0"/>
                <a:cs typeface="Arial" charset="0"/>
              </a:rPr>
              <a:pPr algn="r"/>
              <a:t>52</a:t>
            </a:fld>
            <a:endParaRPr lang="en-US" sz="1200">
              <a:latin typeface="Calibri" pitchFamily="34" charset="0"/>
              <a:cs typeface="Arial" charset="0"/>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331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dirty="0" smtClean="0"/>
              <a:t>@</a:t>
            </a:r>
            <a:r>
              <a:rPr lang="en-US" b="1" dirty="0" err="1" smtClean="0"/>
              <a:t>BeforeClass</a:t>
            </a:r>
            <a:r>
              <a:rPr lang="en-US" b="1" dirty="0" smtClean="0"/>
              <a:t> and @</a:t>
            </a:r>
            <a:r>
              <a:rPr lang="en-US" b="1" dirty="0" err="1" smtClean="0"/>
              <a:t>AfterClass</a:t>
            </a:r>
            <a:r>
              <a:rPr lang="en-US" b="1" dirty="0" smtClean="0"/>
              <a:t/>
            </a:r>
            <a:br>
              <a:rPr lang="en-US" b="1" dirty="0" smtClean="0"/>
            </a:br>
            <a:r>
              <a:rPr lang="en-US" dirty="0" smtClean="0"/>
              <a:t>Use @</a:t>
            </a:r>
            <a:r>
              <a:rPr lang="en-US" dirty="0" err="1" smtClean="0"/>
              <a:t>BeforeClass</a:t>
            </a:r>
            <a:r>
              <a:rPr lang="en-US" dirty="0" smtClean="0"/>
              <a:t> and @</a:t>
            </a:r>
            <a:r>
              <a:rPr lang="en-US" dirty="0" err="1" smtClean="0"/>
              <a:t>AfterClass</a:t>
            </a:r>
            <a:r>
              <a:rPr lang="en-US" dirty="0" smtClean="0"/>
              <a:t> annotations for class wide “setup” and “</a:t>
            </a:r>
            <a:r>
              <a:rPr lang="en-US" dirty="0" err="1" smtClean="0"/>
              <a:t>tearDown</a:t>
            </a:r>
            <a:r>
              <a:rPr lang="en-US" dirty="0" smtClean="0"/>
              <a:t>” respectively. Think them as one time setup and </a:t>
            </a:r>
            <a:r>
              <a:rPr lang="en-US" dirty="0" err="1" smtClean="0"/>
              <a:t>tearDown</a:t>
            </a:r>
            <a:r>
              <a:rPr lang="en-US" dirty="0" smtClean="0"/>
              <a:t>. They run for one time before and after all test cases. </a:t>
            </a:r>
            <a:endParaRPr lang="en-IN" dirty="0" smtClean="0"/>
          </a:p>
        </p:txBody>
      </p:sp>
      <p:sp>
        <p:nvSpPr>
          <p:cNvPr id="13312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038510B-6594-4816-A6C4-6E7444F81E2A}" type="slidenum">
              <a:rPr lang="en-US" sz="1200">
                <a:latin typeface="Calibri" pitchFamily="34" charset="0"/>
                <a:cs typeface="Arial" charset="0"/>
              </a:rPr>
              <a:pPr algn="r"/>
              <a:t>53</a:t>
            </a:fld>
            <a:endParaRPr lang="en-US" sz="1200">
              <a:latin typeface="Calibri" pitchFamily="34" charset="0"/>
              <a:cs typeface="Arial" charset="0"/>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351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Two optional parameters are supported by Test Annotation. </a:t>
            </a:r>
          </a:p>
          <a:p>
            <a:pPr algn="just" eaLnBrk="1" hangingPunct="1"/>
            <a:r>
              <a:rPr lang="en-US" dirty="0" smtClean="0"/>
              <a:t>The first optional parameter ‘expected’ is used to declare that a test method should throw an exception. If it doesn't throw an exception or if it throws a different exception than the one declared, the test fails. For example, the following test succeeds: </a:t>
            </a:r>
          </a:p>
          <a:p>
            <a:pPr eaLnBrk="1" hangingPunct="1"/>
            <a:r>
              <a:rPr lang="en-US" dirty="0" smtClean="0"/>
              <a:t>@Test(</a:t>
            </a:r>
            <a:r>
              <a:rPr lang="en-US" b="1" dirty="0" smtClean="0"/>
              <a:t>expected=</a:t>
            </a:r>
            <a:r>
              <a:rPr lang="en-US" b="1" dirty="0" err="1" smtClean="0"/>
              <a:t>IndexOutOfBoundsException.class</a:t>
            </a:r>
            <a:r>
              <a:rPr lang="en-US" dirty="0" smtClean="0"/>
              <a:t>)</a:t>
            </a:r>
          </a:p>
          <a:p>
            <a:pPr eaLnBrk="1" hangingPunct="1"/>
            <a:r>
              <a:rPr lang="en-US" dirty="0" smtClean="0"/>
              <a:t> public void </a:t>
            </a:r>
            <a:r>
              <a:rPr lang="en-US" dirty="0" err="1" smtClean="0"/>
              <a:t>checkOutOfBounds</a:t>
            </a:r>
            <a:r>
              <a:rPr lang="en-US" dirty="0" smtClean="0"/>
              <a:t>() </a:t>
            </a:r>
          </a:p>
          <a:p>
            <a:pPr eaLnBrk="1" hangingPunct="1"/>
            <a:r>
              <a:rPr lang="en-US" dirty="0" smtClean="0"/>
              <a:t>{ </a:t>
            </a:r>
          </a:p>
          <a:p>
            <a:pPr eaLnBrk="1" hangingPunct="1"/>
            <a:r>
              <a:rPr lang="en-US" dirty="0" smtClean="0"/>
              <a:t>new </a:t>
            </a:r>
            <a:r>
              <a:rPr lang="en-US" dirty="0" err="1" smtClean="0"/>
              <a:t>ArrayList</a:t>
            </a:r>
            <a:r>
              <a:rPr lang="en-US" dirty="0" smtClean="0"/>
              <a:t>&lt;String&gt;().get(1);</a:t>
            </a:r>
          </a:p>
          <a:p>
            <a:pPr eaLnBrk="1" hangingPunct="1"/>
            <a:r>
              <a:rPr lang="en-US" dirty="0" smtClean="0"/>
              <a:t> } </a:t>
            </a:r>
          </a:p>
          <a:p>
            <a:pPr algn="just" eaLnBrk="1" hangingPunct="1"/>
            <a:r>
              <a:rPr lang="en-US" dirty="0" smtClean="0"/>
              <a:t>The second optional parameter, ‘timeout’, causes a test to fail if it takes longer than a specified amount of clock time (measured in milliseconds). The following test fails: </a:t>
            </a:r>
          </a:p>
          <a:p>
            <a:pPr eaLnBrk="1" hangingPunct="1"/>
            <a:r>
              <a:rPr lang="en-US" dirty="0" smtClean="0"/>
              <a:t>@Test(</a:t>
            </a:r>
            <a:r>
              <a:rPr lang="en-US" b="1" dirty="0" smtClean="0"/>
              <a:t>timeout=1000</a:t>
            </a:r>
            <a:r>
              <a:rPr lang="en-US" dirty="0" smtClean="0"/>
              <a:t>)</a:t>
            </a:r>
          </a:p>
          <a:p>
            <a:pPr eaLnBrk="1" hangingPunct="1"/>
            <a:r>
              <a:rPr lang="en-US" dirty="0" smtClean="0"/>
              <a:t> public void </a:t>
            </a:r>
            <a:r>
              <a:rPr lang="en-US" dirty="0" err="1" smtClean="0"/>
              <a:t>infinityCheck</a:t>
            </a:r>
            <a:r>
              <a:rPr lang="en-US" dirty="0" smtClean="0"/>
              <a:t>() </a:t>
            </a:r>
          </a:p>
          <a:p>
            <a:pPr eaLnBrk="1" hangingPunct="1"/>
            <a:r>
              <a:rPr lang="en-US" dirty="0" smtClean="0"/>
              <a:t>{</a:t>
            </a:r>
          </a:p>
          <a:p>
            <a:pPr eaLnBrk="1" hangingPunct="1"/>
            <a:r>
              <a:rPr lang="en-US" dirty="0" smtClean="0"/>
              <a:t> while(true); </a:t>
            </a:r>
          </a:p>
          <a:p>
            <a:pPr eaLnBrk="1" hangingPunct="1"/>
            <a:r>
              <a:rPr lang="en-US" dirty="0" smtClean="0"/>
              <a:t>} </a:t>
            </a:r>
            <a:endParaRPr lang="en-IN" dirty="0" smtClean="0"/>
          </a:p>
        </p:txBody>
      </p:sp>
      <p:sp>
        <p:nvSpPr>
          <p:cNvPr id="13517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B324E20-E58B-4A5E-B9E5-9C7D1BF0B954}" type="slidenum">
              <a:rPr lang="en-US" sz="1200">
                <a:latin typeface="Calibri" pitchFamily="34" charset="0"/>
                <a:cs typeface="Arial" charset="0"/>
              </a:rPr>
              <a:pPr algn="r"/>
              <a:t>54</a:t>
            </a:fld>
            <a:endParaRPr lang="en-US" sz="1200">
              <a:latin typeface="Calibri" pitchFamily="34" charset="0"/>
              <a:cs typeface="Arial" charset="0"/>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372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3721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ED4F555-25D2-452F-AF98-FEF52D5849B8}" type="slidenum">
              <a:rPr lang="en-US" sz="1200">
                <a:latin typeface="Calibri" pitchFamily="34" charset="0"/>
                <a:cs typeface="Arial" charset="0"/>
              </a:rPr>
              <a:pPr algn="r"/>
              <a:t>55</a:t>
            </a:fld>
            <a:endParaRPr lang="en-US" sz="1200">
              <a:latin typeface="Calibri" pitchFamily="34" charset="0"/>
              <a:cs typeface="Arial" charset="0"/>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926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41314" name="Notes Placeholder 2"/>
          <p:cNvSpPr>
            <a:spLocks noGrp="1"/>
          </p:cNvSpPr>
          <p:nvPr>
            <p:ph type="body" idx="1"/>
          </p:nvPr>
        </p:nvSpPr>
        <p:spPr bwMode="auto">
          <a:xfrm>
            <a:off x="685799" y="4343399"/>
            <a:ext cx="5748051" cy="4341813"/>
          </a:xfrm>
          <a:noFill/>
        </p:spPr>
        <p:txBody>
          <a:bodyPr wrap="square" numCol="1" anchor="t" anchorCtr="0" compatLnSpc="1">
            <a:prstTxWarp prst="textNoShape">
              <a:avLst/>
            </a:prstTxWarp>
          </a:bodyPr>
          <a:lstStyle/>
          <a:p>
            <a:pPr marL="228600" indent="-228600" eaLnBrk="1" hangingPunct="1"/>
            <a:r>
              <a:rPr lang="en-US" b="1" dirty="0" smtClean="0"/>
              <a:t>      Structure of a parameterized test class</a:t>
            </a:r>
          </a:p>
          <a:p>
            <a:pPr marL="228600" indent="-228600" algn="just" eaLnBrk="1" hangingPunct="1"/>
            <a:r>
              <a:rPr lang="en-US" dirty="0" smtClean="0"/>
              <a:t>      The method that generates test data must be annotated with @Parameters, and it must return a Collection of Arrays. Each array represents the data to be used in a particular test run. The number of elements in each array must correspond to the number of parameters in the class's constructor, because each array element will be passed to the constructor, one at a time as the class is instantiated over and over.</a:t>
            </a:r>
          </a:p>
          <a:p>
            <a:pPr marL="228600" indent="-228600" algn="just" eaLnBrk="1" hangingPunct="1"/>
            <a:endParaRPr lang="en-US" dirty="0" smtClean="0"/>
          </a:p>
          <a:p>
            <a:pPr marL="228600" indent="-228600" algn="just" eaLnBrk="1" hangingPunct="1"/>
            <a:r>
              <a:rPr lang="en-US" dirty="0" smtClean="0"/>
              <a:t>      The constructor is simply expected to store each data set in the class's fields, where they can be accessed by the test methods. Note that only a single constructor may be provided. This means that each array provided by the data-generating method must be the same size, and you might have to pad your data sets with nulls if you don't always need a particular value.</a:t>
            </a:r>
          </a:p>
          <a:p>
            <a:pPr marL="228600" indent="-228600" algn="just" eaLnBrk="1" hangingPunct="1"/>
            <a:endParaRPr lang="en-US" dirty="0" smtClean="0"/>
          </a:p>
          <a:p>
            <a:pPr marL="228600" indent="-228600" algn="just" eaLnBrk="1" hangingPunct="1"/>
            <a:r>
              <a:rPr lang="en-US" dirty="0" smtClean="0"/>
              <a:t>      Let's put this together. When the test runner is invoked, the data-generating method will be executed, and it will return a Collection of Arrays, where each array is a set of test data. The test runner will then instantiate the class and pass the first set of test data to the constructor. The constructor will store the data in its fields. Then each test method will be executed, and each test method will have access to that first set of test data. After each test method has executed, the object will be instantiated again, this time using the second element in the Collection of Arrays, and so on.</a:t>
            </a:r>
            <a:endParaRPr lang="en-IN" dirty="0" smtClean="0"/>
          </a:p>
        </p:txBody>
      </p:sp>
      <p:sp>
        <p:nvSpPr>
          <p:cNvPr id="14131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6E1040A-2BDD-4BAF-9F46-465144EF4795}" type="slidenum">
              <a:rPr lang="en-US" sz="1200">
                <a:latin typeface="Calibri" pitchFamily="34" charset="0"/>
                <a:cs typeface="Arial" charset="0"/>
              </a:rPr>
              <a:pPr algn="r"/>
              <a:t>57</a:t>
            </a:fld>
            <a:endParaRPr lang="en-US" sz="1200">
              <a:latin typeface="Calibri" pitchFamily="34" charset="0"/>
              <a:cs typeface="Arial" charset="0"/>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p:cNvSpPr>
          <p:nvPr>
            <p:ph type="body" idx="1"/>
          </p:nvPr>
        </p:nvSpPr>
        <p:spPr bwMode="auto">
          <a:xfrm>
            <a:off x="685800" y="295275"/>
            <a:ext cx="5486400" cy="8162925"/>
          </a:xfrm>
          <a:noFill/>
        </p:spPr>
        <p:txBody>
          <a:bodyPr wrap="square" numCol="1" anchor="t" anchorCtr="0" compatLnSpc="1">
            <a:prstTxWarp prst="textNoShape">
              <a:avLst/>
            </a:prstTxWarp>
          </a:bodyPr>
          <a:lstStyle/>
          <a:p>
            <a:pPr eaLnBrk="1" hangingPunct="1"/>
            <a:r>
              <a:rPr lang="en-US" b="1" dirty="0" smtClean="0"/>
              <a:t>package</a:t>
            </a:r>
            <a:r>
              <a:rPr lang="en-US" dirty="0" smtClean="0"/>
              <a:t> </a:t>
            </a:r>
            <a:r>
              <a:rPr lang="en-US" dirty="0" err="1" smtClean="0"/>
              <a:t>junit.first</a:t>
            </a:r>
            <a:r>
              <a:rPr lang="en-US" dirty="0" smtClean="0"/>
              <a:t>;</a:t>
            </a:r>
          </a:p>
          <a:p>
            <a:pPr eaLnBrk="1" hangingPunct="1"/>
            <a:r>
              <a:rPr lang="en-US" b="1" dirty="0" smtClean="0"/>
              <a:t>import</a:t>
            </a:r>
            <a:r>
              <a:rPr lang="en-US" dirty="0" smtClean="0"/>
              <a:t> </a:t>
            </a:r>
            <a:r>
              <a:rPr lang="en-US" u="sng" dirty="0" err="1" smtClean="0"/>
              <a:t>junit.first.Stringmanip</a:t>
            </a:r>
            <a:r>
              <a:rPr lang="en-US" dirty="0" smtClean="0"/>
              <a:t>.*;</a:t>
            </a:r>
          </a:p>
          <a:p>
            <a:pPr eaLnBrk="1" hangingPunct="1"/>
            <a:r>
              <a:rPr lang="en-US" b="1" dirty="0" smtClean="0"/>
              <a:t>import</a:t>
            </a:r>
            <a:r>
              <a:rPr lang="en-US" dirty="0" smtClean="0"/>
              <a:t> </a:t>
            </a:r>
            <a:r>
              <a:rPr lang="en-US" dirty="0" err="1" smtClean="0"/>
              <a:t>java.util.Arrays</a:t>
            </a:r>
            <a:r>
              <a:rPr lang="en-US" dirty="0" smtClean="0"/>
              <a:t>;</a:t>
            </a:r>
          </a:p>
          <a:p>
            <a:pPr eaLnBrk="1" hangingPunct="1"/>
            <a:r>
              <a:rPr lang="en-US" b="1" dirty="0" smtClean="0"/>
              <a:t>import</a:t>
            </a:r>
            <a:r>
              <a:rPr lang="en-US" dirty="0" smtClean="0"/>
              <a:t> </a:t>
            </a:r>
            <a:r>
              <a:rPr lang="en-US" dirty="0" err="1" smtClean="0"/>
              <a:t>java.util.Collection</a:t>
            </a:r>
            <a:r>
              <a:rPr lang="en-US" dirty="0" smtClean="0"/>
              <a:t>;</a:t>
            </a:r>
          </a:p>
          <a:p>
            <a:pPr eaLnBrk="1" hangingPunct="1"/>
            <a:r>
              <a:rPr lang="en-US" b="1" dirty="0" smtClean="0"/>
              <a:t>import</a:t>
            </a:r>
            <a:r>
              <a:rPr lang="en-US" dirty="0" smtClean="0"/>
              <a:t> </a:t>
            </a:r>
            <a:r>
              <a:rPr lang="en-US" dirty="0" err="1" smtClean="0"/>
              <a:t>org.junit.Test</a:t>
            </a:r>
            <a:r>
              <a:rPr lang="en-US" dirty="0" smtClean="0"/>
              <a:t>;</a:t>
            </a:r>
          </a:p>
          <a:p>
            <a:pPr eaLnBrk="1" hangingPunct="1"/>
            <a:r>
              <a:rPr lang="en-US" b="1" dirty="0" smtClean="0"/>
              <a:t>import</a:t>
            </a:r>
            <a:r>
              <a:rPr lang="en-US" dirty="0" smtClean="0"/>
              <a:t> </a:t>
            </a:r>
            <a:r>
              <a:rPr lang="en-US" dirty="0" err="1" smtClean="0"/>
              <a:t>org.junit.runners.Parameterized</a:t>
            </a:r>
            <a:r>
              <a:rPr lang="en-US" dirty="0" smtClean="0"/>
              <a:t>;</a:t>
            </a:r>
          </a:p>
          <a:p>
            <a:pPr eaLnBrk="1" hangingPunct="1"/>
            <a:r>
              <a:rPr lang="en-US" b="1" dirty="0" smtClean="0"/>
              <a:t>import</a:t>
            </a:r>
            <a:r>
              <a:rPr lang="en-US" dirty="0" smtClean="0"/>
              <a:t> </a:t>
            </a:r>
            <a:r>
              <a:rPr lang="en-US" dirty="0" err="1" smtClean="0"/>
              <a:t>org.junit.runners.Parameterized.Parameters</a:t>
            </a:r>
            <a:r>
              <a:rPr lang="en-US" dirty="0" smtClean="0"/>
              <a:t>;</a:t>
            </a:r>
          </a:p>
          <a:p>
            <a:pPr eaLnBrk="1" hangingPunct="1"/>
            <a:r>
              <a:rPr lang="en-US" b="1" dirty="0" smtClean="0"/>
              <a:t>import</a:t>
            </a:r>
            <a:r>
              <a:rPr lang="en-US" dirty="0" smtClean="0"/>
              <a:t> </a:t>
            </a:r>
            <a:r>
              <a:rPr lang="en-US" dirty="0" err="1" smtClean="0"/>
              <a:t>org.junit.runner.RunWith</a:t>
            </a:r>
            <a:r>
              <a:rPr lang="en-US" dirty="0" smtClean="0"/>
              <a:t>;</a:t>
            </a:r>
          </a:p>
          <a:p>
            <a:pPr eaLnBrk="1" hangingPunct="1"/>
            <a:r>
              <a:rPr lang="en-US" b="1" dirty="0" smtClean="0"/>
              <a:t>import</a:t>
            </a:r>
            <a:r>
              <a:rPr lang="en-US" dirty="0" smtClean="0"/>
              <a:t> </a:t>
            </a:r>
            <a:r>
              <a:rPr lang="en-US" b="1" dirty="0" smtClean="0"/>
              <a:t>static</a:t>
            </a:r>
            <a:r>
              <a:rPr lang="en-US" dirty="0" smtClean="0"/>
              <a:t> </a:t>
            </a:r>
            <a:r>
              <a:rPr lang="en-US" dirty="0" err="1" smtClean="0"/>
              <a:t>org.junit.Assert</a:t>
            </a:r>
            <a:r>
              <a:rPr lang="en-US" dirty="0" smtClean="0"/>
              <a:t>.*;</a:t>
            </a:r>
          </a:p>
          <a:p>
            <a:pPr eaLnBrk="1" hangingPunct="1"/>
            <a:r>
              <a:rPr lang="en-US" dirty="0" smtClean="0"/>
              <a:t>    </a:t>
            </a:r>
          </a:p>
          <a:p>
            <a:pPr eaLnBrk="1" hangingPunct="1"/>
            <a:r>
              <a:rPr lang="en-US" dirty="0" smtClean="0"/>
              <a:t>   @</a:t>
            </a:r>
            <a:r>
              <a:rPr lang="en-US" dirty="0" err="1" smtClean="0"/>
              <a:t>RunWith</a:t>
            </a:r>
            <a:r>
              <a:rPr lang="en-US" dirty="0" smtClean="0"/>
              <a:t>(</a:t>
            </a:r>
            <a:r>
              <a:rPr lang="en-US" dirty="0" err="1" smtClean="0"/>
              <a:t>Parameterized.</a:t>
            </a:r>
            <a:r>
              <a:rPr lang="en-US" b="1" dirty="0" err="1" smtClean="0"/>
              <a:t>class</a:t>
            </a:r>
            <a:r>
              <a:rPr lang="en-US" dirty="0" smtClean="0"/>
              <a:t>)</a:t>
            </a:r>
          </a:p>
          <a:p>
            <a:pPr eaLnBrk="1" hangingPunct="1"/>
            <a:r>
              <a:rPr lang="en-US" dirty="0" smtClean="0"/>
              <a:t>   </a:t>
            </a:r>
            <a:r>
              <a:rPr lang="en-US" b="1" dirty="0" smtClean="0"/>
              <a:t>public</a:t>
            </a:r>
            <a:r>
              <a:rPr lang="en-US" dirty="0" smtClean="0"/>
              <a:t> </a:t>
            </a:r>
            <a:r>
              <a:rPr lang="en-US" b="1" dirty="0" smtClean="0"/>
              <a:t>class</a:t>
            </a:r>
            <a:r>
              <a:rPr lang="en-US" dirty="0" smtClean="0"/>
              <a:t> </a:t>
            </a:r>
            <a:r>
              <a:rPr lang="en-US" dirty="0" err="1" smtClean="0"/>
              <a:t>StringmanipTest2</a:t>
            </a:r>
            <a:endParaRPr lang="en-US" dirty="0" smtClean="0"/>
          </a:p>
          <a:p>
            <a:pPr eaLnBrk="1" hangingPunct="1"/>
            <a:r>
              <a:rPr lang="en-US" dirty="0" smtClean="0"/>
              <a:t>    {</a:t>
            </a:r>
          </a:p>
          <a:p>
            <a:pPr eaLnBrk="1" hangingPunct="1"/>
            <a:r>
              <a:rPr lang="en-US" dirty="0" smtClean="0"/>
              <a:t>       // Fields</a:t>
            </a:r>
          </a:p>
          <a:p>
            <a:pPr eaLnBrk="1" hangingPunct="1"/>
            <a:r>
              <a:rPr lang="en-US" dirty="0" smtClean="0"/>
              <a:t>      </a:t>
            </a:r>
            <a:r>
              <a:rPr lang="en-US" b="1" dirty="0" smtClean="0"/>
              <a:t>private</a:t>
            </a:r>
            <a:r>
              <a:rPr lang="en-US" dirty="0" smtClean="0"/>
              <a:t> String datum;</a:t>
            </a:r>
          </a:p>
          <a:p>
            <a:pPr eaLnBrk="1" hangingPunct="1"/>
            <a:r>
              <a:rPr lang="en-US" dirty="0" smtClean="0"/>
              <a:t>      </a:t>
            </a:r>
            <a:r>
              <a:rPr lang="en-US" b="1" dirty="0" smtClean="0"/>
              <a:t>private</a:t>
            </a:r>
            <a:r>
              <a:rPr lang="en-US" dirty="0" smtClean="0"/>
              <a:t> String expected;</a:t>
            </a:r>
          </a:p>
          <a:p>
            <a:pPr eaLnBrk="1" hangingPunct="1"/>
            <a:r>
              <a:rPr lang="en-US" dirty="0" smtClean="0"/>
              <a:t>           /*</a:t>
            </a:r>
          </a:p>
          <a:p>
            <a:pPr eaLnBrk="1" hangingPunct="1"/>
            <a:r>
              <a:rPr lang="en-US" dirty="0" smtClean="0"/>
              <a:t>       Constructor.</a:t>
            </a:r>
          </a:p>
          <a:p>
            <a:pPr algn="just" eaLnBrk="1" hangingPunct="1"/>
            <a:r>
              <a:rPr lang="en-US" dirty="0" smtClean="0"/>
              <a:t>        The </a:t>
            </a:r>
            <a:r>
              <a:rPr lang="en-US" dirty="0" err="1" smtClean="0"/>
              <a:t>JUnit</a:t>
            </a:r>
            <a:r>
              <a:rPr lang="en-US" dirty="0" smtClean="0"/>
              <a:t> test runner will instantiate this class once for every element in the Collection returned by the method annotated with</a:t>
            </a:r>
          </a:p>
          <a:p>
            <a:pPr eaLnBrk="1" hangingPunct="1"/>
            <a:r>
              <a:rPr lang="en-US" dirty="0" smtClean="0"/>
              <a:t>         @Parameters.</a:t>
            </a:r>
          </a:p>
          <a:p>
            <a:pPr eaLnBrk="1" hangingPunct="1"/>
            <a:r>
              <a:rPr lang="en-US" dirty="0" smtClean="0"/>
              <a:t>       */</a:t>
            </a:r>
          </a:p>
          <a:p>
            <a:pPr eaLnBrk="1" hangingPunct="1"/>
            <a:r>
              <a:rPr lang="en-US" dirty="0" smtClean="0"/>
              <a:t>      </a:t>
            </a:r>
            <a:r>
              <a:rPr lang="en-US" b="1" dirty="0" smtClean="0"/>
              <a:t>public</a:t>
            </a:r>
            <a:r>
              <a:rPr lang="en-US" dirty="0" smtClean="0"/>
              <a:t> </a:t>
            </a:r>
            <a:r>
              <a:rPr lang="en-US" dirty="0" err="1" smtClean="0"/>
              <a:t>StringmanipTest2</a:t>
            </a:r>
            <a:r>
              <a:rPr lang="en-US" dirty="0" smtClean="0"/>
              <a:t>(String datum, String expected)</a:t>
            </a:r>
          </a:p>
          <a:p>
            <a:pPr eaLnBrk="1" hangingPunct="1"/>
            <a:r>
              <a:rPr lang="en-US" dirty="0" smtClean="0"/>
              <a:t>      {</a:t>
            </a:r>
          </a:p>
          <a:p>
            <a:pPr eaLnBrk="1" hangingPunct="1"/>
            <a:r>
              <a:rPr lang="en-US" dirty="0" smtClean="0"/>
              <a:t>         </a:t>
            </a:r>
            <a:r>
              <a:rPr lang="en-US" b="1" dirty="0" err="1" smtClean="0"/>
              <a:t>this</a:t>
            </a:r>
            <a:r>
              <a:rPr lang="en-US" dirty="0" err="1" smtClean="0"/>
              <a:t>.datum</a:t>
            </a:r>
            <a:r>
              <a:rPr lang="en-US" dirty="0" smtClean="0"/>
              <a:t> = datum;</a:t>
            </a:r>
          </a:p>
          <a:p>
            <a:pPr eaLnBrk="1" hangingPunct="1"/>
            <a:r>
              <a:rPr lang="en-US" dirty="0" smtClean="0"/>
              <a:t>          </a:t>
            </a:r>
            <a:r>
              <a:rPr lang="en-US" b="1" dirty="0" err="1" smtClean="0"/>
              <a:t>this</a:t>
            </a:r>
            <a:r>
              <a:rPr lang="en-US" dirty="0" err="1" smtClean="0"/>
              <a:t>.expected</a:t>
            </a:r>
            <a:r>
              <a:rPr lang="en-US" dirty="0" smtClean="0"/>
              <a:t> = expected;</a:t>
            </a:r>
          </a:p>
          <a:p>
            <a:pPr eaLnBrk="1" hangingPunct="1"/>
            <a:r>
              <a:rPr lang="en-US" dirty="0" smtClean="0"/>
              <a:t>       }</a:t>
            </a:r>
          </a:p>
          <a:p>
            <a:pPr eaLnBrk="1" hangingPunct="1"/>
            <a:r>
              <a:rPr lang="en-US" dirty="0" smtClean="0"/>
              <a:t>       </a:t>
            </a:r>
          </a:p>
          <a:p>
            <a:pPr eaLnBrk="1" hangingPunct="1"/>
            <a:r>
              <a:rPr lang="en-US" dirty="0" smtClean="0"/>
              <a:t>       /*</a:t>
            </a:r>
          </a:p>
          <a:p>
            <a:pPr eaLnBrk="1" hangingPunct="1"/>
            <a:r>
              <a:rPr lang="en-US" dirty="0" smtClean="0"/>
              <a:t>         Test data generator.</a:t>
            </a:r>
          </a:p>
          <a:p>
            <a:pPr algn="just" eaLnBrk="1" hangingPunct="1"/>
            <a:r>
              <a:rPr lang="en-US" dirty="0" smtClean="0"/>
              <a:t>        This method is called the the </a:t>
            </a:r>
            <a:r>
              <a:rPr lang="en-US" dirty="0" err="1" smtClean="0"/>
              <a:t>JUnit</a:t>
            </a:r>
            <a:r>
              <a:rPr lang="en-US" dirty="0" smtClean="0"/>
              <a:t> parameterized test runner and returns a Collection of Arrays.  For each Array in the Collection, each array element corresponds to a parameter in the constructor.</a:t>
            </a:r>
          </a:p>
          <a:p>
            <a:pPr eaLnBrk="1" hangingPunct="1"/>
            <a:r>
              <a:rPr lang="en-US" dirty="0" smtClean="0"/>
              <a:t>       */</a:t>
            </a:r>
          </a:p>
          <a:p>
            <a:pPr eaLnBrk="1" hangingPunct="1"/>
            <a:r>
              <a:rPr lang="en-US" dirty="0" smtClean="0"/>
              <a:t>      </a:t>
            </a:r>
          </a:p>
        </p:txBody>
      </p:sp>
      <p:sp>
        <p:nvSpPr>
          <p:cNvPr id="3" name="Slide Number Placeholder 2"/>
          <p:cNvSpPr>
            <a:spLocks noGrp="1"/>
          </p:cNvSpPr>
          <p:nvPr>
            <p:ph type="sldNum" sz="quarter" idx="10"/>
          </p:nvPr>
        </p:nvSpPr>
        <p:spPr/>
        <p:txBody>
          <a:bodyPr/>
          <a:lstStyle/>
          <a:p>
            <a:pPr>
              <a:defRPr/>
            </a:pPr>
            <a:fld id="{0E758199-2B5F-4733-BEAC-4067FCCAA764}" type="slidenum">
              <a:rPr lang="en-US" smtClean="0"/>
              <a:pPr>
                <a:defRPr/>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p:cNvSpPr>
          <p:nvPr>
            <p:ph type="body" idx="1"/>
          </p:nvPr>
        </p:nvSpPr>
        <p:spPr bwMode="auto">
          <a:xfrm>
            <a:off x="685800" y="600075"/>
            <a:ext cx="5486400" cy="7858125"/>
          </a:xfrm>
          <a:noFill/>
        </p:spPr>
        <p:txBody>
          <a:bodyPr wrap="square" numCol="1" anchor="t" anchorCtr="0" compatLnSpc="1">
            <a:prstTxWarp prst="textNoShape">
              <a:avLst/>
            </a:prstTxWarp>
          </a:bodyPr>
          <a:lstStyle/>
          <a:p>
            <a:pPr eaLnBrk="1" hangingPunct="1"/>
            <a:r>
              <a:rPr lang="en-US" dirty="0" smtClean="0"/>
              <a:t>@Parameters</a:t>
            </a:r>
          </a:p>
          <a:p>
            <a:pPr eaLnBrk="1" hangingPunct="1"/>
            <a:r>
              <a:rPr lang="en-US" dirty="0" smtClean="0"/>
              <a:t>       </a:t>
            </a:r>
            <a:r>
              <a:rPr lang="en-US" b="1" dirty="0" smtClean="0"/>
              <a:t>public</a:t>
            </a:r>
            <a:r>
              <a:rPr lang="en-US" dirty="0" smtClean="0"/>
              <a:t> </a:t>
            </a:r>
            <a:r>
              <a:rPr lang="en-US" b="1" dirty="0" smtClean="0"/>
              <a:t>static</a:t>
            </a:r>
            <a:r>
              <a:rPr lang="en-US" dirty="0" smtClean="0"/>
              <a:t> Collection&lt;Object[]&gt; </a:t>
            </a:r>
            <a:r>
              <a:rPr lang="en-US" dirty="0" err="1" smtClean="0"/>
              <a:t>generateData</a:t>
            </a:r>
            <a:r>
              <a:rPr lang="en-US" dirty="0" smtClean="0"/>
              <a:t>()</a:t>
            </a:r>
          </a:p>
          <a:p>
            <a:pPr eaLnBrk="1" hangingPunct="1"/>
            <a:r>
              <a:rPr lang="en-US" dirty="0" smtClean="0"/>
              <a:t>      {</a:t>
            </a:r>
          </a:p>
          <a:p>
            <a:pPr eaLnBrk="1" hangingPunct="1"/>
            <a:r>
              <a:rPr lang="en-US" dirty="0" smtClean="0"/>
              <a:t>          // In this example, the parameter generator returns a List of</a:t>
            </a:r>
          </a:p>
          <a:p>
            <a:pPr eaLnBrk="1" hangingPunct="1"/>
            <a:r>
              <a:rPr lang="en-US" dirty="0" smtClean="0"/>
              <a:t>          // arrays.  Each array has two elements: { datum, expected }.</a:t>
            </a:r>
          </a:p>
          <a:p>
            <a:pPr eaLnBrk="1" hangingPunct="1"/>
            <a:r>
              <a:rPr lang="en-US" dirty="0" smtClean="0"/>
              <a:t>       // These data are hard-coded into the class, but they could be</a:t>
            </a:r>
          </a:p>
          <a:p>
            <a:pPr eaLnBrk="1" hangingPunct="1"/>
            <a:r>
              <a:rPr lang="en-US" dirty="0" smtClean="0"/>
              <a:t>       // generated or loaded in any way you like.</a:t>
            </a:r>
          </a:p>
          <a:p>
            <a:pPr eaLnBrk="1" hangingPunct="1"/>
            <a:r>
              <a:rPr lang="en-US" dirty="0" smtClean="0"/>
              <a:t>       Object[][] data = </a:t>
            </a:r>
            <a:r>
              <a:rPr lang="en-US" b="1" dirty="0" smtClean="0"/>
              <a:t>new</a:t>
            </a:r>
            <a:r>
              <a:rPr lang="en-US" dirty="0" smtClean="0"/>
              <a:t>  Object[][]{</a:t>
            </a:r>
          </a:p>
          <a:p>
            <a:pPr eaLnBrk="1" hangingPunct="1"/>
            <a:r>
              <a:rPr lang="en-US" dirty="0" smtClean="0"/>
              <a:t>                 { "Anitha", "ANITHA" },</a:t>
            </a:r>
          </a:p>
          <a:p>
            <a:pPr eaLnBrk="1" hangingPunct="1"/>
            <a:r>
              <a:rPr lang="en-US" dirty="0" smtClean="0"/>
              <a:t>                 { "</a:t>
            </a:r>
            <a:r>
              <a:rPr lang="en-US" dirty="0" err="1" smtClean="0"/>
              <a:t>anitha</a:t>
            </a:r>
            <a:r>
              <a:rPr lang="en-US" dirty="0" smtClean="0"/>
              <a:t>", "ANITHA" },</a:t>
            </a:r>
          </a:p>
          <a:p>
            <a:pPr eaLnBrk="1" hangingPunct="1"/>
            <a:r>
              <a:rPr lang="en-US" dirty="0" smtClean="0"/>
              <a:t>                 { "ANITHA", "ANITHA" }</a:t>
            </a:r>
          </a:p>
          <a:p>
            <a:pPr eaLnBrk="1" hangingPunct="1"/>
            <a:r>
              <a:rPr lang="en-US" dirty="0" smtClean="0"/>
              <a:t>              };</a:t>
            </a:r>
          </a:p>
          <a:p>
            <a:pPr eaLnBrk="1" hangingPunct="1"/>
            <a:r>
              <a:rPr lang="en-US" dirty="0" smtClean="0"/>
              <a:t>         </a:t>
            </a:r>
            <a:r>
              <a:rPr lang="en-US" b="1" dirty="0" smtClean="0"/>
              <a:t>return</a:t>
            </a:r>
            <a:r>
              <a:rPr lang="en-US" dirty="0" smtClean="0"/>
              <a:t> </a:t>
            </a:r>
            <a:r>
              <a:rPr lang="en-US" dirty="0" err="1" smtClean="0"/>
              <a:t>Arrays.</a:t>
            </a:r>
            <a:r>
              <a:rPr lang="en-US" i="1" dirty="0" err="1" smtClean="0"/>
              <a:t>asList</a:t>
            </a:r>
            <a:r>
              <a:rPr lang="en-US" dirty="0" smtClean="0"/>
              <a:t>(data);</a:t>
            </a:r>
          </a:p>
          <a:p>
            <a:pPr eaLnBrk="1" hangingPunct="1"/>
            <a:r>
              <a:rPr lang="en-US" dirty="0" smtClean="0"/>
              <a:t>      }</a:t>
            </a:r>
          </a:p>
          <a:p>
            <a:pPr eaLnBrk="1" hangingPunct="1"/>
            <a:r>
              <a:rPr lang="en-US" dirty="0" smtClean="0"/>
              <a:t>       /*</a:t>
            </a:r>
          </a:p>
          <a:p>
            <a:pPr eaLnBrk="1" hangingPunct="1"/>
            <a:r>
              <a:rPr lang="en-US" dirty="0" smtClean="0"/>
              <a:t>        The test.</a:t>
            </a:r>
          </a:p>
          <a:p>
            <a:pPr algn="just" eaLnBrk="1" hangingPunct="1"/>
            <a:r>
              <a:rPr lang="en-US" dirty="0" smtClean="0"/>
              <a:t>        This test method is run once for each element in the Collection returned by the test data generator -- that is, every time this class is instantiated. Each time this class is instantiated, it will have a different data set, which is available to the test method through the</a:t>
            </a:r>
          </a:p>
          <a:p>
            <a:pPr eaLnBrk="1" hangingPunct="1"/>
            <a:r>
              <a:rPr lang="en-US" dirty="0" smtClean="0"/>
              <a:t>         instance's fields.</a:t>
            </a:r>
          </a:p>
          <a:p>
            <a:pPr eaLnBrk="1" hangingPunct="1"/>
            <a:r>
              <a:rPr lang="en-US" dirty="0" smtClean="0"/>
              <a:t>        */</a:t>
            </a:r>
          </a:p>
          <a:p>
            <a:pPr eaLnBrk="1" hangingPunct="1"/>
            <a:r>
              <a:rPr lang="en-US" dirty="0" smtClean="0"/>
              <a:t>       @Test</a:t>
            </a:r>
          </a:p>
          <a:p>
            <a:pPr eaLnBrk="1" hangingPunct="1"/>
            <a:r>
              <a:rPr lang="en-US" dirty="0" smtClean="0"/>
              <a:t>       </a:t>
            </a:r>
            <a:r>
              <a:rPr lang="en-US" b="1" dirty="0" smtClean="0"/>
              <a:t>public</a:t>
            </a:r>
            <a:r>
              <a:rPr lang="en-US" dirty="0" smtClean="0"/>
              <a:t> </a:t>
            </a:r>
            <a:r>
              <a:rPr lang="en-US" b="1" dirty="0" smtClean="0"/>
              <a:t>void</a:t>
            </a:r>
            <a:r>
              <a:rPr lang="en-US" dirty="0" smtClean="0"/>
              <a:t> </a:t>
            </a:r>
            <a:r>
              <a:rPr lang="en-US" dirty="0" err="1" smtClean="0"/>
              <a:t>testUpperCase</a:t>
            </a:r>
            <a:r>
              <a:rPr lang="en-US" dirty="0" smtClean="0"/>
              <a:t>()</a:t>
            </a:r>
          </a:p>
          <a:p>
            <a:pPr eaLnBrk="1" hangingPunct="1"/>
            <a:r>
              <a:rPr lang="en-US" dirty="0" smtClean="0"/>
              <a:t>       {</a:t>
            </a:r>
          </a:p>
          <a:p>
            <a:pPr eaLnBrk="1" hangingPunct="1"/>
            <a:r>
              <a:rPr lang="en-US" dirty="0" smtClean="0"/>
              <a:t>          </a:t>
            </a:r>
            <a:r>
              <a:rPr lang="en-US" dirty="0" err="1" smtClean="0"/>
              <a:t>Stringmanip</a:t>
            </a:r>
            <a:r>
              <a:rPr lang="en-US" dirty="0" smtClean="0"/>
              <a:t> s = </a:t>
            </a:r>
            <a:r>
              <a:rPr lang="en-US" b="1" dirty="0" smtClean="0"/>
              <a:t>new</a:t>
            </a:r>
            <a:r>
              <a:rPr lang="en-US" dirty="0" smtClean="0"/>
              <a:t> </a:t>
            </a:r>
            <a:r>
              <a:rPr lang="en-US" dirty="0" err="1" smtClean="0"/>
              <a:t>Stringmanip</a:t>
            </a:r>
            <a:r>
              <a:rPr lang="en-US" dirty="0" smtClean="0"/>
              <a:t>(</a:t>
            </a:r>
            <a:r>
              <a:rPr lang="en-US" b="1" dirty="0" err="1" smtClean="0"/>
              <a:t>this</a:t>
            </a:r>
            <a:r>
              <a:rPr lang="en-US" dirty="0" err="1" smtClean="0"/>
              <a:t>.datum</a:t>
            </a:r>
            <a:r>
              <a:rPr lang="en-US" dirty="0" smtClean="0"/>
              <a:t>);</a:t>
            </a:r>
          </a:p>
          <a:p>
            <a:pPr eaLnBrk="1" hangingPunct="1"/>
            <a:r>
              <a:rPr lang="en-US" dirty="0" smtClean="0"/>
              <a:t>         String </a:t>
            </a:r>
            <a:r>
              <a:rPr lang="en-US" dirty="0" err="1" smtClean="0"/>
              <a:t>actualResult</a:t>
            </a:r>
            <a:r>
              <a:rPr lang="en-US" dirty="0" smtClean="0"/>
              <a:t> = </a:t>
            </a:r>
            <a:r>
              <a:rPr lang="en-US" dirty="0" err="1" smtClean="0"/>
              <a:t>s.upperCase</a:t>
            </a:r>
            <a:r>
              <a:rPr lang="en-US" dirty="0" smtClean="0"/>
              <a:t>();</a:t>
            </a:r>
          </a:p>
          <a:p>
            <a:pPr eaLnBrk="1" hangingPunct="1"/>
            <a:r>
              <a:rPr lang="en-US" dirty="0" smtClean="0"/>
              <a:t>         </a:t>
            </a:r>
            <a:r>
              <a:rPr lang="en-US" i="1" dirty="0" err="1" smtClean="0"/>
              <a:t>assertEquals</a:t>
            </a:r>
            <a:r>
              <a:rPr lang="en-US" dirty="0" smtClean="0"/>
              <a:t>(</a:t>
            </a:r>
            <a:r>
              <a:rPr lang="en-US" dirty="0" err="1" smtClean="0"/>
              <a:t>actualResult</a:t>
            </a:r>
            <a:r>
              <a:rPr lang="en-US" dirty="0" smtClean="0"/>
              <a:t>, </a:t>
            </a:r>
            <a:r>
              <a:rPr lang="en-US" b="1" dirty="0" err="1" smtClean="0"/>
              <a:t>this</a:t>
            </a:r>
            <a:r>
              <a:rPr lang="en-US" dirty="0" err="1" smtClean="0"/>
              <a:t>.expected</a:t>
            </a:r>
            <a:r>
              <a:rPr lang="en-US" dirty="0" smtClean="0"/>
              <a:t>);</a:t>
            </a:r>
          </a:p>
          <a:p>
            <a:pPr eaLnBrk="1" hangingPunct="1"/>
            <a:r>
              <a:rPr lang="en-US" dirty="0" smtClean="0"/>
              <a:t>      }</a:t>
            </a:r>
          </a:p>
          <a:p>
            <a:pPr eaLnBrk="1" hangingPunct="1"/>
            <a:r>
              <a:rPr lang="en-US" dirty="0" smtClean="0"/>
              <a:t>    }</a:t>
            </a:r>
          </a:p>
          <a:p>
            <a:pPr eaLnBrk="1" hangingPunct="1"/>
            <a:r>
              <a:rPr lang="en-US" dirty="0" smtClean="0"/>
              <a:t> </a:t>
            </a:r>
          </a:p>
          <a:p>
            <a:pPr eaLnBrk="1" hangingPunct="1"/>
            <a:endParaRPr lang="en-US" dirty="0" smtClean="0"/>
          </a:p>
          <a:p>
            <a:pPr eaLnBrk="1" hangingPunct="1"/>
            <a:endParaRPr lang="en-US" dirty="0" smtClean="0"/>
          </a:p>
        </p:txBody>
      </p:sp>
      <p:sp>
        <p:nvSpPr>
          <p:cNvPr id="3" name="Slide Number Placeholder 2"/>
          <p:cNvSpPr>
            <a:spLocks noGrp="1"/>
          </p:cNvSpPr>
          <p:nvPr>
            <p:ph type="sldNum" sz="quarter" idx="10"/>
          </p:nvPr>
        </p:nvSpPr>
        <p:spPr/>
        <p:txBody>
          <a:bodyPr/>
          <a:lstStyle/>
          <a:p>
            <a:pPr>
              <a:defRPr/>
            </a:pPr>
            <a:fld id="{0E758199-2B5F-4733-BEAC-4067FCCAA764}"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DB319A9-65E7-4ECD-93E2-3DE33232D9BF}" type="slidenum">
              <a:rPr lang="en-US"/>
              <a:pPr fontAlgn="base">
                <a:spcBef>
                  <a:spcPct val="0"/>
                </a:spcBef>
                <a:spcAft>
                  <a:spcPct val="0"/>
                </a:spcAft>
                <a:defRPr/>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745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950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51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When a class is annotated with @RunWith,JUnit will invoke the class it references to run the tests in that class.</a:t>
            </a:r>
          </a:p>
          <a:p>
            <a:pPr eaLnBrk="1" hangingPunct="1">
              <a:spcBef>
                <a:spcPct val="0"/>
              </a:spcBef>
            </a:pPr>
            <a:r>
              <a:rPr lang="en-US" smtClean="0"/>
              <a:t>Using Suite as a runner allows you to manually build a suite containing tests from many classes.</a:t>
            </a:r>
          </a:p>
          <a:p>
            <a:pPr eaLnBrk="1" hangingPunct="1">
              <a:spcBef>
                <a:spcPct val="0"/>
              </a:spcBef>
            </a:pPr>
            <a:r>
              <a:rPr lang="en-US" smtClean="0"/>
              <a:t>Example:-</a:t>
            </a:r>
          </a:p>
          <a:p>
            <a:pPr eaLnBrk="1" hangingPunct="1">
              <a:spcBef>
                <a:spcPct val="0"/>
              </a:spcBef>
            </a:pPr>
            <a:r>
              <a:rPr lang="en-US" smtClean="0"/>
              <a:t>Calculator.java</a:t>
            </a:r>
          </a:p>
          <a:p>
            <a:pPr eaLnBrk="1" hangingPunct="1">
              <a:spcBef>
                <a:spcPct val="0"/>
              </a:spcBef>
            </a:pPr>
            <a:r>
              <a:rPr lang="en-US" smtClean="0"/>
              <a:t>--------------------</a:t>
            </a:r>
          </a:p>
          <a:p>
            <a:pPr eaLnBrk="1" hangingPunct="1"/>
            <a:r>
              <a:rPr lang="en-IN" b="1" smtClean="0"/>
              <a:t>package</a:t>
            </a:r>
            <a:r>
              <a:rPr lang="en-IN" smtClean="0"/>
              <a:t> junit.first;</a:t>
            </a:r>
          </a:p>
          <a:p>
            <a:pPr eaLnBrk="1" hangingPunct="1"/>
            <a:r>
              <a:rPr lang="en-IN" b="1" smtClean="0"/>
              <a:t>public</a:t>
            </a:r>
            <a:r>
              <a:rPr lang="en-IN" smtClean="0"/>
              <a:t> </a:t>
            </a:r>
            <a:r>
              <a:rPr lang="en-IN" b="1" smtClean="0"/>
              <a:t>class</a:t>
            </a:r>
            <a:r>
              <a:rPr lang="en-IN" smtClean="0"/>
              <a:t> Calculator {</a:t>
            </a:r>
          </a:p>
          <a:p>
            <a:pPr eaLnBrk="1" hangingPunct="1"/>
            <a:r>
              <a:rPr lang="en-IN" b="1" smtClean="0"/>
              <a:t>public</a:t>
            </a:r>
            <a:r>
              <a:rPr lang="en-IN" smtClean="0"/>
              <a:t> </a:t>
            </a:r>
            <a:r>
              <a:rPr lang="en-IN" b="1" smtClean="0"/>
              <a:t>int</a:t>
            </a:r>
            <a:r>
              <a:rPr lang="en-IN" smtClean="0"/>
              <a:t> add(</a:t>
            </a:r>
            <a:r>
              <a:rPr lang="en-IN" b="1" smtClean="0"/>
              <a:t>int</a:t>
            </a:r>
            <a:r>
              <a:rPr lang="en-IN" smtClean="0"/>
              <a:t> x,</a:t>
            </a:r>
            <a:r>
              <a:rPr lang="en-IN" b="1" smtClean="0"/>
              <a:t>int</a:t>
            </a:r>
            <a:r>
              <a:rPr lang="en-IN" smtClean="0"/>
              <a:t> y)</a:t>
            </a:r>
          </a:p>
          <a:p>
            <a:pPr eaLnBrk="1" hangingPunct="1"/>
            <a:r>
              <a:rPr lang="en-IN" smtClean="0"/>
              <a:t>{</a:t>
            </a:r>
          </a:p>
          <a:p>
            <a:pPr eaLnBrk="1" hangingPunct="1"/>
            <a:r>
              <a:rPr lang="en-IN" b="1" smtClean="0"/>
              <a:t>return</a:t>
            </a:r>
            <a:r>
              <a:rPr lang="en-IN" smtClean="0"/>
              <a:t> x+y;</a:t>
            </a:r>
          </a:p>
          <a:p>
            <a:pPr eaLnBrk="1" hangingPunct="1"/>
            <a:r>
              <a:rPr lang="en-IN" smtClean="0"/>
              <a:t>}</a:t>
            </a:r>
          </a:p>
          <a:p>
            <a:pPr eaLnBrk="1" hangingPunct="1"/>
            <a:r>
              <a:rPr lang="en-IN" b="1" smtClean="0"/>
              <a:t>public</a:t>
            </a:r>
            <a:r>
              <a:rPr lang="en-IN" smtClean="0"/>
              <a:t> </a:t>
            </a:r>
            <a:r>
              <a:rPr lang="en-IN" b="1" smtClean="0"/>
              <a:t>int</a:t>
            </a:r>
            <a:r>
              <a:rPr lang="en-IN" smtClean="0"/>
              <a:t> sub(</a:t>
            </a:r>
            <a:r>
              <a:rPr lang="en-IN" b="1" smtClean="0"/>
              <a:t>int</a:t>
            </a:r>
            <a:r>
              <a:rPr lang="en-IN" smtClean="0"/>
              <a:t> x,</a:t>
            </a:r>
            <a:r>
              <a:rPr lang="en-IN" b="1" smtClean="0"/>
              <a:t>int</a:t>
            </a:r>
            <a:r>
              <a:rPr lang="en-IN" smtClean="0"/>
              <a:t> y)</a:t>
            </a:r>
          </a:p>
          <a:p>
            <a:pPr eaLnBrk="1" hangingPunct="1"/>
            <a:r>
              <a:rPr lang="en-IN" smtClean="0"/>
              <a:t>{</a:t>
            </a:r>
          </a:p>
          <a:p>
            <a:pPr eaLnBrk="1" hangingPunct="1"/>
            <a:r>
              <a:rPr lang="en-IN" b="1" smtClean="0"/>
              <a:t>return</a:t>
            </a:r>
            <a:r>
              <a:rPr lang="en-IN" smtClean="0"/>
              <a:t> x-y;</a:t>
            </a:r>
          </a:p>
          <a:p>
            <a:pPr eaLnBrk="1" hangingPunct="1"/>
            <a:r>
              <a:rPr lang="en-IN" smtClean="0"/>
              <a:t>}</a:t>
            </a:r>
          </a:p>
          <a:p>
            <a:pPr eaLnBrk="1" hangingPunct="1"/>
            <a:r>
              <a:rPr lang="en-IN" smtClean="0"/>
              <a:t>}</a:t>
            </a:r>
          </a:p>
          <a:p>
            <a:pPr eaLnBrk="1" hangingPunct="1">
              <a:spcBef>
                <a:spcPct val="0"/>
              </a:spcBef>
            </a:pPr>
            <a:endParaRPr lang="en-IN" smtClean="0"/>
          </a:p>
        </p:txBody>
      </p:sp>
      <p:sp>
        <p:nvSpPr>
          <p:cNvPr id="15155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18D0FC1-856F-461C-8051-351ADEC1AAFA}" type="slidenum">
              <a:rPr lang="en-US" sz="1200">
                <a:latin typeface="Calibri" pitchFamily="34" charset="0"/>
                <a:cs typeface="Arial" charset="0"/>
              </a:rPr>
              <a:pPr algn="r"/>
              <a:t>62</a:t>
            </a:fld>
            <a:endParaRPr lang="en-US" sz="1200">
              <a:latin typeface="Calibri" pitchFamily="34" charset="0"/>
              <a:cs typeface="Arial" charset="0"/>
            </a:endParaRPr>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360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565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7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914400" eaLnBrk="1" hangingPunct="1"/>
            <a:endParaRPr lang="en-US" smtClean="0"/>
          </a:p>
        </p:txBody>
      </p:sp>
      <p:sp>
        <p:nvSpPr>
          <p:cNvPr id="5" name="Slide Number Placeholder 4"/>
          <p:cNvSpPr>
            <a:spLocks noGrp="1"/>
          </p:cNvSpPr>
          <p:nvPr>
            <p:ph type="sldNum" sz="quarter" idx="10"/>
          </p:nvPr>
        </p:nvSpPr>
        <p:spPr/>
        <p:txBody>
          <a:bodyPr/>
          <a:lstStyle/>
          <a:p>
            <a:pPr>
              <a:defRPr/>
            </a:pPr>
            <a:fld id="{0E758199-2B5F-4733-BEAC-4067FCCAA764}" type="slidenum">
              <a:rPr lang="en-US" smtClean="0"/>
              <a:pPr>
                <a:defRPr/>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9746" name="Notes Placeholder 2"/>
          <p:cNvSpPr>
            <a:spLocks noGrp="1"/>
          </p:cNvSpPr>
          <p:nvPr>
            <p:ph type="body" idx="1"/>
          </p:nvPr>
        </p:nvSpPr>
        <p:spPr bwMode="auto">
          <a:noFill/>
        </p:spPr>
        <p:txBody>
          <a:bodyPr wrap="square" numCol="1" anchor="t" anchorCtr="0" compatLnSpc="1">
            <a:prstTxWarp prst="textNoShape">
              <a:avLst/>
            </a:prstTxWarp>
          </a:bodyPr>
          <a:lstStyle/>
          <a:p>
            <a:pPr defTabSz="914400"/>
            <a:endParaRPr lang="en-US" smtClean="0"/>
          </a:p>
        </p:txBody>
      </p:sp>
      <p:sp>
        <p:nvSpPr>
          <p:cNvPr id="159747" name="Footer Placeholder 3"/>
          <p:cNvSpPr txBox="1">
            <a:spLocks noGrp="1"/>
          </p:cNvSpPr>
          <p:nvPr/>
        </p:nvSpPr>
        <p:spPr bwMode="auto">
          <a:xfrm>
            <a:off x="0" y="8685213"/>
            <a:ext cx="2971800" cy="457200"/>
          </a:xfrm>
          <a:prstGeom prst="rect">
            <a:avLst/>
          </a:prstGeom>
          <a:noFill/>
          <a:ln w="9525">
            <a:noFill/>
            <a:miter lim="800000"/>
            <a:headEnd/>
            <a:tailEnd/>
          </a:ln>
        </p:spPr>
        <p:txBody>
          <a:bodyPr anchor="b"/>
          <a:lstStyle/>
          <a:p>
            <a:pPr defTabSz="914400"/>
            <a:endParaRPr lang="en-US" sz="1200"/>
          </a:p>
        </p:txBody>
      </p:sp>
      <p:sp>
        <p:nvSpPr>
          <p:cNvPr id="6" name="Slide Number Placeholder 5"/>
          <p:cNvSpPr>
            <a:spLocks noGrp="1"/>
          </p:cNvSpPr>
          <p:nvPr>
            <p:ph type="sldNum" sz="quarter" idx="10"/>
          </p:nvPr>
        </p:nvSpPr>
        <p:spPr/>
        <p:txBody>
          <a:bodyPr/>
          <a:lstStyle/>
          <a:p>
            <a:pPr>
              <a:defRPr/>
            </a:pPr>
            <a:fld id="{0E758199-2B5F-4733-BEAC-4067FCCAA764}" type="slidenum">
              <a:rPr lang="en-US" smtClean="0"/>
              <a:pPr>
                <a:defRPr/>
              </a:pPr>
              <a:t>66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Blank slide</a:t>
            </a:r>
            <a:r>
              <a:rPr lang="en-US" smtClean="0"/>
              <a:t> you may use this to insert or show screenshots etc</a:t>
            </a:r>
          </a:p>
          <a:p>
            <a:pPr eaLnBrk="1" hangingPunct="1">
              <a:spcBef>
                <a:spcPct val="0"/>
              </a:spcBef>
            </a:pPr>
            <a:endParaRPr lang="en-US" smtClean="0"/>
          </a:p>
          <a:p>
            <a:pPr eaLnBrk="1" hangingPunct="1">
              <a:spcBef>
                <a:spcPct val="0"/>
              </a:spcBef>
            </a:pPr>
            <a:r>
              <a:rPr lang="en-US" smtClean="0"/>
              <a:t>If content is added in this slide you will need to use bulleted text</a:t>
            </a:r>
            <a:endParaRPr lang="en-IN"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1ACFB0-B497-4120-AE51-A64AD7474CE2}" type="slidenum">
              <a:rPr lang="en-US"/>
              <a:pPr fontAlgn="base">
                <a:spcBef>
                  <a:spcPct val="0"/>
                </a:spcBef>
                <a:spcAft>
                  <a:spcPct val="0"/>
                </a:spcAft>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096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301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0E758199-2B5F-4733-BEAC-4067FCCAA764}"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5 Points">
    <p:spTree>
      <p:nvGrpSpPr>
        <p:cNvPr id="1" name=""/>
        <p:cNvGrpSpPr/>
        <p:nvPr/>
      </p:nvGrpSpPr>
      <p:grpSpPr>
        <a:xfrm>
          <a:off x="0" y="0"/>
          <a:ext cx="0" cy="0"/>
          <a:chOff x="0" y="0"/>
          <a:chExt cx="0" cy="0"/>
        </a:xfrm>
      </p:grpSpPr>
      <p:sp>
        <p:nvSpPr>
          <p:cNvPr id="26" name="Title 1"/>
          <p:cNvSpPr>
            <a:spLocks noGrp="1"/>
          </p:cNvSpPr>
          <p:nvPr>
            <p:ph type="ctrTitle"/>
          </p:nvPr>
        </p:nvSpPr>
        <p:spPr>
          <a:xfrm>
            <a:off x="460375" y="145522"/>
            <a:ext cx="8189776" cy="554400"/>
          </a:xfrm>
        </p:spPr>
        <p:txBody>
          <a:bodyPr/>
          <a:lstStyle>
            <a:lvl1pPr>
              <a:defRPr/>
            </a:lvl1pPr>
          </a:lstStyle>
          <a:p>
            <a:r>
              <a:rPr lang="en-US" dirty="0"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1" name="Text Placeholder 38"/>
          <p:cNvSpPr>
            <a:spLocks noGrp="1"/>
          </p:cNvSpPr>
          <p:nvPr>
            <p:ph type="body" sz="quarter" idx="14"/>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ase in point">
    <p:spTree>
      <p:nvGrpSpPr>
        <p:cNvPr id="1" name=""/>
        <p:cNvGrpSpPr/>
        <p:nvPr/>
      </p:nvGrpSpPr>
      <p:grpSpPr>
        <a:xfrm>
          <a:off x="0" y="0"/>
          <a:ext cx="0" cy="0"/>
          <a:chOff x="0" y="0"/>
          <a:chExt cx="0" cy="0"/>
        </a:xfrm>
      </p:grpSpPr>
      <p:sp>
        <p:nvSpPr>
          <p:cNvPr id="7"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fontAlgn="auto">
              <a:spcBef>
                <a:spcPts val="0"/>
              </a:spcBef>
              <a:spcAft>
                <a:spcPts val="0"/>
              </a:spcAft>
              <a:defRPr/>
            </a:pPr>
            <a:endParaRPr lang="en-US">
              <a:latin typeface="+mn-lt"/>
            </a:endParaRPr>
          </a:p>
        </p:txBody>
      </p:sp>
      <p:sp>
        <p:nvSpPr>
          <p:cNvPr id="9"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fontAlgn="auto">
              <a:spcBef>
                <a:spcPts val="0"/>
              </a:spcBef>
              <a:spcAft>
                <a:spcPts val="0"/>
              </a:spcAft>
              <a:defRPr/>
            </a:pPr>
            <a:endParaRPr lang="en-US">
              <a:latin typeface="+mn-lt"/>
            </a:endParaRPr>
          </a:p>
        </p:txBody>
      </p:sp>
      <p:sp>
        <p:nvSpPr>
          <p:cNvPr id="10" name="Right Arrow 14"/>
          <p:cNvSpPr/>
          <p:nvPr userDrawn="1"/>
        </p:nvSpPr>
        <p:spPr>
          <a:xfrm>
            <a:off x="5037138" y="773113"/>
            <a:ext cx="160337" cy="315912"/>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Text Placeholder 11"/>
          <p:cNvSpPr>
            <a:spLocks noGrp="1"/>
          </p:cNvSpPr>
          <p:nvPr>
            <p:ph type="body" sz="quarter" idx="10"/>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dirty="0" smtClean="0"/>
              <a:t>Click to edit Master text styles</a:t>
            </a:r>
          </a:p>
        </p:txBody>
      </p:sp>
      <p:sp>
        <p:nvSpPr>
          <p:cNvPr id="24" name="Text Placeholder 11"/>
          <p:cNvSpPr>
            <a:spLocks noGrp="1"/>
          </p:cNvSpPr>
          <p:nvPr>
            <p:ph type="body" sz="quarter" idx="1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dirty="0"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dirty="0"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ase in poi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endParaRPr lang="en-IN"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endParaRPr lang="en-IN"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endParaRPr lang="en-IN"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endParaRPr lang="en-IN"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7" name="Oval 6"/>
          <p:cNvSpPr>
            <a:spLocks noChangeArrowheads="1"/>
          </p:cNvSpPr>
          <p:nvPr userDrawn="1"/>
        </p:nvSpPr>
        <p:spPr bwMode="gray">
          <a:xfrm>
            <a:off x="355600" y="5857875"/>
            <a:ext cx="8432800" cy="550863"/>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latin typeface="+mn-lt"/>
            </a:endParaRPr>
          </a:p>
        </p:txBody>
      </p:sp>
      <p:sp>
        <p:nvSpPr>
          <p:cNvPr id="57" name="Text Placeholder 56"/>
          <p:cNvSpPr>
            <a:spLocks noGrp="1"/>
          </p:cNvSpPr>
          <p:nvPr>
            <p:ph type="body" sz="quarter" idx="10"/>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60" name="Text Placeholder 56"/>
          <p:cNvSpPr>
            <a:spLocks noGrp="1"/>
          </p:cNvSpPr>
          <p:nvPr>
            <p:ph type="body" sz="quarter" idx="12"/>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63" name="Text Placeholder 56"/>
          <p:cNvSpPr>
            <a:spLocks noGrp="1"/>
          </p:cNvSpPr>
          <p:nvPr>
            <p:ph type="body" sz="quarter" idx="14"/>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66" name="Text Placeholder 56"/>
          <p:cNvSpPr>
            <a:spLocks noGrp="1"/>
          </p:cNvSpPr>
          <p:nvPr>
            <p:ph type="body" sz="quarter" idx="16"/>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dirty="0"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8" name="Oval 11"/>
          <p:cNvSpPr/>
          <p:nvPr userDrawn="1"/>
        </p:nvSpPr>
        <p:spPr>
          <a:xfrm>
            <a:off x="2643188" y="1730375"/>
            <a:ext cx="3857625" cy="3857625"/>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Oval 21"/>
          <p:cNvSpPr/>
          <p:nvPr userDrawn="1"/>
        </p:nvSpPr>
        <p:spPr>
          <a:xfrm>
            <a:off x="2152650" y="293211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10" name="Oval 24"/>
          <p:cNvSpPr/>
          <p:nvPr userDrawn="1"/>
        </p:nvSpPr>
        <p:spPr>
          <a:xfrm>
            <a:off x="5956300" y="2932113"/>
            <a:ext cx="957263"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11" name="Oval 25"/>
          <p:cNvSpPr/>
          <p:nvPr userDrawn="1"/>
        </p:nvSpPr>
        <p:spPr>
          <a:xfrm>
            <a:off x="4092575" y="133826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12" name="Oval 30"/>
          <p:cNvSpPr/>
          <p:nvPr userDrawn="1"/>
        </p:nvSpPr>
        <p:spPr>
          <a:xfrm>
            <a:off x="4092575" y="5126038"/>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38" name="Title 4"/>
          <p:cNvSpPr>
            <a:spLocks noGrp="1"/>
          </p:cNvSpPr>
          <p:nvPr>
            <p:ph type="title"/>
          </p:nvPr>
        </p:nvSpPr>
        <p:spPr>
          <a:xfrm>
            <a:off x="460375" y="140024"/>
            <a:ext cx="8229600" cy="553998"/>
          </a:xfrm>
        </p:spPr>
        <p:txBody>
          <a:bodyPr/>
          <a:lstStyle>
            <a:lvl1pPr>
              <a:defRPr/>
            </a:lvl1pPr>
          </a:lstStyle>
          <a:p>
            <a:r>
              <a:rPr lang="en-US" dirty="0"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7" name="Picture 8" descr="WIPRO PPT Design.jpg"/>
          <p:cNvPicPr>
            <a:picLocks noChangeAspect="1"/>
          </p:cNvPicPr>
          <p:nvPr userDrawn="1"/>
        </p:nvPicPr>
        <p:blipFill>
          <a:blip r:embed="rId2"/>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13"/>
          <p:cNvCxnSpPr/>
          <p:nvPr userDrawn="1"/>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dirty="0"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
        <p:nvSpPr>
          <p:cNvPr id="11" name="Text Placeholder 56"/>
          <p:cNvSpPr>
            <a:spLocks noGrp="1"/>
          </p:cNvSpPr>
          <p:nvPr>
            <p:ph type="body" sz="quarter" idx="20"/>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Name Here">
    <p:spTree>
      <p:nvGrpSpPr>
        <p:cNvPr id="1" name=""/>
        <p:cNvGrpSpPr/>
        <p:nvPr/>
      </p:nvGrpSpPr>
      <p:grpSpPr>
        <a:xfrm>
          <a:off x="0" y="0"/>
          <a:ext cx="0" cy="0"/>
          <a:chOff x="0" y="0"/>
          <a:chExt cx="0" cy="0"/>
        </a:xfrm>
      </p:grpSpPr>
      <p:sp>
        <p:nvSpPr>
          <p:cNvPr id="4"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5" name="Picture 6" descr="WIPRO PPT Design.jpg"/>
          <p:cNvPicPr>
            <a:picLocks noChangeAspect="1"/>
          </p:cNvPicPr>
          <p:nvPr userDrawn="1"/>
        </p:nvPicPr>
        <p:blipFill>
          <a:blip r:embed="rId2"/>
          <a:srcRect/>
          <a:stretch>
            <a:fillRect/>
          </a:stretch>
        </p:blipFill>
        <p:spPr bwMode="auto">
          <a:xfrm>
            <a:off x="4763" y="4470400"/>
            <a:ext cx="9134475" cy="217170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erlogo_titleslide">
    <p:spTree>
      <p:nvGrpSpPr>
        <p:cNvPr id="1" name=""/>
        <p:cNvGrpSpPr/>
        <p:nvPr/>
      </p:nvGrpSpPr>
      <p:grpSpPr>
        <a:xfrm>
          <a:off x="0" y="0"/>
          <a:ext cx="0" cy="0"/>
          <a:chOff x="0" y="0"/>
          <a:chExt cx="0" cy="0"/>
        </a:xfrm>
      </p:grpSpPr>
      <p:pic>
        <p:nvPicPr>
          <p:cNvPr id="6" name="Picture 8" descr="Slides Master - 51.jpg"/>
          <p:cNvPicPr>
            <a:picLocks noChangeAspect="1"/>
          </p:cNvPicPr>
          <p:nvPr userDrawn="1"/>
        </p:nvPicPr>
        <p:blipFill>
          <a:blip r:embed="rId2"/>
          <a:srcRect/>
          <a:stretch>
            <a:fillRect/>
          </a:stretch>
        </p:blipFill>
        <p:spPr bwMode="auto">
          <a:xfrm>
            <a:off x="304800" y="1665288"/>
            <a:ext cx="1871663" cy="2084387"/>
          </a:xfrm>
          <a:prstGeom prst="rect">
            <a:avLst/>
          </a:prstGeom>
          <a:noFill/>
          <a:ln w="9525">
            <a:noFill/>
            <a:miter lim="800000"/>
            <a:headEnd/>
            <a:tailEnd/>
          </a:ln>
        </p:spPr>
      </p:pic>
      <p:cxnSp>
        <p:nvCxnSpPr>
          <p:cNvPr id="7" name="Straight Connector 9"/>
          <p:cNvCxnSpPr/>
          <p:nvPr userDrawn="1"/>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8"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9" name="Picture 14" descr="WIPRO PPT Design.jpg"/>
          <p:cNvPicPr>
            <a:picLocks noChangeAspect="1"/>
          </p:cNvPicPr>
          <p:nvPr userDrawn="1"/>
        </p:nvPicPr>
        <p:blipFill>
          <a:blip r:embed="rId3"/>
          <a:srcRect/>
          <a:stretch>
            <a:fillRect/>
          </a:stretch>
        </p:blipFill>
        <p:spPr bwMode="auto">
          <a:xfrm>
            <a:off x="4763" y="4470400"/>
            <a:ext cx="9134475" cy="2171700"/>
          </a:xfrm>
          <a:prstGeom prst="rect">
            <a:avLst/>
          </a:prstGeom>
          <a:noFill/>
          <a:ln w="9525">
            <a:noFill/>
            <a:miter lim="800000"/>
            <a:headEnd/>
            <a:tailEnd/>
          </a:ln>
        </p:spPr>
      </p:pic>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dirty="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dirty="0"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erlogo_Thank you">
    <p:spTree>
      <p:nvGrpSpPr>
        <p:cNvPr id="1" name=""/>
        <p:cNvGrpSpPr/>
        <p:nvPr/>
      </p:nvGrpSpPr>
      <p:grpSpPr>
        <a:xfrm>
          <a:off x="0" y="0"/>
          <a:ext cx="0" cy="0"/>
          <a:chOff x="0" y="0"/>
          <a:chExt cx="0" cy="0"/>
        </a:xfrm>
      </p:grpSpPr>
      <p:pic>
        <p:nvPicPr>
          <p:cNvPr id="6" name="Picture 13" descr="Slides Master - 51.jpg"/>
          <p:cNvPicPr>
            <a:picLocks noChangeAspect="1"/>
          </p:cNvPicPr>
          <p:nvPr userDrawn="1"/>
        </p:nvPicPr>
        <p:blipFill>
          <a:blip r:embed="rId2"/>
          <a:srcRect/>
          <a:stretch>
            <a:fillRect/>
          </a:stretch>
        </p:blipFill>
        <p:spPr bwMode="auto">
          <a:xfrm>
            <a:off x="304800" y="1665288"/>
            <a:ext cx="1871663" cy="2084387"/>
          </a:xfrm>
          <a:prstGeom prst="rect">
            <a:avLst/>
          </a:prstGeom>
          <a:noFill/>
          <a:ln w="9525">
            <a:noFill/>
            <a:miter lim="800000"/>
            <a:headEnd/>
            <a:tailEnd/>
          </a:ln>
        </p:spPr>
      </p:pic>
      <p:cxnSp>
        <p:nvCxnSpPr>
          <p:cNvPr id="7" name="Straight Connector 14"/>
          <p:cNvCxnSpPr/>
          <p:nvPr userDrawn="1"/>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11" name="Picture 16" descr="WIPRO PPT Design.jpg"/>
          <p:cNvPicPr>
            <a:picLocks noChangeAspect="1"/>
          </p:cNvPicPr>
          <p:nvPr userDrawn="1"/>
        </p:nvPicPr>
        <p:blipFill>
          <a:blip r:embed="rId3"/>
          <a:srcRect/>
          <a:stretch>
            <a:fillRect/>
          </a:stretch>
        </p:blipFill>
        <p:spPr bwMode="auto">
          <a:xfrm>
            <a:off x="4763" y="4470400"/>
            <a:ext cx="9134475" cy="2171700"/>
          </a:xfrm>
          <a:prstGeom prst="rect">
            <a:avLst/>
          </a:prstGeom>
          <a:noFill/>
          <a:ln w="9525">
            <a:noFill/>
            <a:miter lim="800000"/>
            <a:headEnd/>
            <a:tailEnd/>
          </a:ln>
        </p:spPr>
      </p:pic>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dirty="0" smtClean="0"/>
              <a:t>Click icon to add picture</a:t>
            </a:r>
            <a:endParaRPr lang="en-IN" noProof="0" dirty="0"/>
          </a:p>
        </p:txBody>
      </p:sp>
      <p:sp>
        <p:nvSpPr>
          <p:cNvPr id="23" name="Text Placeholder 56"/>
          <p:cNvSpPr>
            <a:spLocks noGrp="1"/>
          </p:cNvSpPr>
          <p:nvPr>
            <p:ph type="body" sz="quarter" idx="20"/>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
        <p:nvSpPr>
          <p:cNvPr id="24" name="Text Placeholder 56"/>
          <p:cNvSpPr>
            <a:spLocks noGrp="1"/>
          </p:cNvSpPr>
          <p:nvPr>
            <p:ph type="body" sz="quarter" idx="2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dirty="0" smtClean="0"/>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81075"/>
            <a:ext cx="8229600" cy="554038"/>
          </a:xfrm>
        </p:spPr>
        <p:txBody>
          <a:bodyPr/>
          <a:lstStyle/>
          <a:p>
            <a:r>
              <a:rPr lang="en-US"/>
              <a:t>Click to edit Master title style</a:t>
            </a:r>
          </a:p>
        </p:txBody>
      </p:sp>
      <p:sp>
        <p:nvSpPr>
          <p:cNvPr id="3" name="Content Placeholder 2"/>
          <p:cNvSpPr>
            <a:spLocks noGrp="1"/>
          </p:cNvSpPr>
          <p:nvPr>
            <p:ph idx="1"/>
          </p:nvPr>
        </p:nvSpPr>
        <p:spPr>
          <a:xfrm>
            <a:off x="457200" y="1725613"/>
            <a:ext cx="8229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8" name="Rectangle 8"/>
          <p:cNvSpPr/>
          <p:nvPr userDrawn="1"/>
        </p:nvSpPr>
        <p:spPr>
          <a:xfrm>
            <a:off x="750888" y="2395538"/>
            <a:ext cx="3625850"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fontAlgn="auto">
              <a:spcBef>
                <a:spcPts val="0"/>
              </a:spcBef>
              <a:spcAft>
                <a:spcPts val="0"/>
              </a:spcAft>
              <a:buFont typeface="Arial"/>
              <a:buNone/>
              <a:defRPr/>
            </a:pPr>
            <a:endParaRPr lang="en-IN" sz="2600" dirty="0">
              <a:solidFill>
                <a:schemeClr val="bg1"/>
              </a:solidFill>
              <a:latin typeface="+mj-lt"/>
            </a:endParaRPr>
          </a:p>
        </p:txBody>
      </p:sp>
      <p:sp>
        <p:nvSpPr>
          <p:cNvPr id="9" name="Rectangle 24"/>
          <p:cNvSpPr/>
          <p:nvPr userDrawn="1"/>
        </p:nvSpPr>
        <p:spPr>
          <a:xfrm>
            <a:off x="4751388" y="2395538"/>
            <a:ext cx="3624262"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fontAlgn="auto">
              <a:spcBef>
                <a:spcPts val="0"/>
              </a:spcBef>
              <a:spcAft>
                <a:spcPts val="0"/>
              </a:spcAft>
              <a:buFont typeface="Arial"/>
              <a:buNone/>
              <a:defRPr/>
            </a:pPr>
            <a:endParaRPr lang="en-IN" sz="2600" dirty="0">
              <a:solidFill>
                <a:schemeClr val="bg1"/>
              </a:solidFill>
              <a:latin typeface="+mj-lt"/>
            </a:endParaRPr>
          </a:p>
        </p:txBody>
      </p:sp>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1" name="Text Placeholder 15"/>
          <p:cNvSpPr>
            <a:spLocks noGrp="1"/>
          </p:cNvSpPr>
          <p:nvPr>
            <p:ph type="body" sz="quarter" idx="22"/>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Text Placeholder 15"/>
          <p:cNvSpPr>
            <a:spLocks noGrp="1"/>
          </p:cNvSpPr>
          <p:nvPr>
            <p:ph type="body" sz="quarter" idx="24"/>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dirty="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dirty="0"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dirty="0"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dirty="0" smtClean="0"/>
              <a:t>Click to edit Master title style</a:t>
            </a:r>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dirty="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dirty="0"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dirty="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81075"/>
            <a:ext cx="8229600" cy="554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457200" y="17256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txBox="1">
            <a:spLocks/>
          </p:cNvSpPr>
          <p:nvPr userDrawn="1"/>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3CA30B6C-0EC3-47DF-A06B-EDAC72978B5D}" type="slidenum">
              <a:rPr lang="en-US" sz="1000" smtClean="0">
                <a:solidFill>
                  <a:schemeClr val="tx1">
                    <a:lumMod val="50000"/>
                    <a:lumOff val="50000"/>
                  </a:schemeClr>
                </a:solidFill>
              </a:rPr>
              <a:pPr algn="l" fontAlgn="auto">
                <a:spcBef>
                  <a:spcPts val="0"/>
                </a:spcBef>
                <a:spcAft>
                  <a:spcPts val="0"/>
                </a:spcAft>
                <a:defRPr/>
              </a:pPr>
              <a:t>‹#›</a:t>
            </a:fld>
            <a:endParaRPr lang="en-US" sz="1000" dirty="0">
              <a:solidFill>
                <a:schemeClr val="tx1">
                  <a:lumMod val="50000"/>
                  <a:lumOff val="50000"/>
                </a:schemeClr>
              </a:solidFill>
            </a:endParaRPr>
          </a:p>
        </p:txBody>
      </p:sp>
      <p:grpSp>
        <p:nvGrpSpPr>
          <p:cNvPr id="1030" name="Group 62"/>
          <p:cNvGrpSpPr>
            <a:grpSpLocks/>
          </p:cNvGrpSpPr>
          <p:nvPr userDrawn="1"/>
        </p:nvGrpSpPr>
        <p:grpSpPr bwMode="auto">
          <a:xfrm>
            <a:off x="0" y="760413"/>
            <a:ext cx="9145588" cy="254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fontAlgn="auto">
                <a:spcBef>
                  <a:spcPts val="0"/>
                </a:spcBef>
                <a:spcAft>
                  <a:spcPts val="0"/>
                </a:spcAft>
                <a:defRPr/>
              </a:pPr>
              <a:endParaRPr lang="en-IN">
                <a:latin typeface="+mn-lt"/>
              </a:endParaRPr>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67"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72"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77"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82"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87"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92"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97"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02"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07"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12"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15"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fontAlgn="auto">
                <a:spcBef>
                  <a:spcPts val="0"/>
                </a:spcBef>
                <a:spcAft>
                  <a:spcPts val="0"/>
                </a:spcAft>
                <a:defRPr/>
              </a:pPr>
              <a:endParaRPr lang="en-IN">
                <a:latin typeface="+mn-lt"/>
              </a:endParaRPr>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a:lstStyle/>
            <a:p>
              <a:pPr fontAlgn="auto">
                <a:spcBef>
                  <a:spcPts val="0"/>
                </a:spcBef>
                <a:spcAft>
                  <a:spcPts val="0"/>
                </a:spcAft>
                <a:defRPr/>
              </a:pPr>
              <a:endParaRPr lang="en-IN">
                <a:latin typeface="+mn-lt"/>
              </a:endParaRPr>
            </a:p>
          </p:txBody>
        </p:sp>
      </p:gr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0" r:id="rId4"/>
    <p:sldLayoutId id="2147483669" r:id="rId5"/>
    <p:sldLayoutId id="2147483668" r:id="rId6"/>
    <p:sldLayoutId id="2147483667" r:id="rId7"/>
    <p:sldLayoutId id="2147483666" r:id="rId8"/>
    <p:sldLayoutId id="2147483665" r:id="rId9"/>
    <p:sldLayoutId id="2147483674" r:id="rId10"/>
    <p:sldLayoutId id="2147483675" r:id="rId11"/>
    <p:sldLayoutId id="2147483664" r:id="rId12"/>
    <p:sldLayoutId id="2147483663" r:id="rId13"/>
    <p:sldLayoutId id="2147483662" r:id="rId14"/>
    <p:sldLayoutId id="2147483661" r:id="rId15"/>
    <p:sldLayoutId id="2147483660" r:id="rId16"/>
    <p:sldLayoutId id="2147483676" r:id="rId17"/>
    <p:sldLayoutId id="2147483677" r:id="rId18"/>
    <p:sldLayoutId id="2147483678" r:id="rId19"/>
    <p:sldLayoutId id="2147483679" r:id="rId20"/>
    <p:sldLayoutId id="2147483680" r:id="rId21"/>
    <p:sldLayoutId id="2147483659" r:id="rId22"/>
    <p:sldLayoutId id="2147483658" r:id="rId23"/>
  </p:sldLayoutIdLst>
  <p:timing>
    <p:tnLst>
      <p:par>
        <p:cTn id="1" dur="indefinite" restart="never" nodeType="tmRoot"/>
      </p:par>
    </p:tnLst>
  </p:timing>
  <p:txStyles>
    <p:titleStyle>
      <a:lvl1pPr algn="l" defTabSz="457200" rtl="0" eaLnBrk="0" fontAlgn="base" hangingPunct="0">
        <a:spcBef>
          <a:spcPct val="0"/>
        </a:spcBef>
        <a:spcAft>
          <a:spcPct val="0"/>
        </a:spcAft>
        <a:defRPr lang="en-US" sz="3000" b="1" kern="1200" dirty="0">
          <a:solidFill>
            <a:srgbClr val="595959"/>
          </a:solidFill>
          <a:latin typeface="+mj-lt"/>
          <a:ea typeface="+mn-ea"/>
          <a:cs typeface="Arial"/>
        </a:defRPr>
      </a:lvl1pPr>
      <a:lvl2pPr algn="l" defTabSz="457200" rtl="0" eaLnBrk="0" fontAlgn="base" hangingPunct="0">
        <a:spcBef>
          <a:spcPct val="0"/>
        </a:spcBef>
        <a:spcAft>
          <a:spcPct val="0"/>
        </a:spcAft>
        <a:defRPr sz="3000" b="1">
          <a:solidFill>
            <a:srgbClr val="595959"/>
          </a:solidFill>
          <a:latin typeface="Arial" charset="0"/>
          <a:cs typeface="Arial" charset="0"/>
        </a:defRPr>
      </a:lvl2pPr>
      <a:lvl3pPr algn="l" defTabSz="457200" rtl="0" eaLnBrk="0" fontAlgn="base" hangingPunct="0">
        <a:spcBef>
          <a:spcPct val="0"/>
        </a:spcBef>
        <a:spcAft>
          <a:spcPct val="0"/>
        </a:spcAft>
        <a:defRPr sz="3000" b="1">
          <a:solidFill>
            <a:srgbClr val="595959"/>
          </a:solidFill>
          <a:latin typeface="Arial" charset="0"/>
          <a:cs typeface="Arial" charset="0"/>
        </a:defRPr>
      </a:lvl3pPr>
      <a:lvl4pPr algn="l" defTabSz="457200" rtl="0" eaLnBrk="0" fontAlgn="base" hangingPunct="0">
        <a:spcBef>
          <a:spcPct val="0"/>
        </a:spcBef>
        <a:spcAft>
          <a:spcPct val="0"/>
        </a:spcAft>
        <a:defRPr sz="3000" b="1">
          <a:solidFill>
            <a:srgbClr val="595959"/>
          </a:solidFill>
          <a:latin typeface="Arial" charset="0"/>
          <a:cs typeface="Arial" charset="0"/>
        </a:defRPr>
      </a:lvl4pPr>
      <a:lvl5pPr algn="l" defTabSz="457200" rtl="0" eaLnBrk="0" fontAlgn="base" hangingPunct="0">
        <a:spcBef>
          <a:spcPct val="0"/>
        </a:spcBef>
        <a:spcAft>
          <a:spcPct val="0"/>
        </a:spcAft>
        <a:defRPr sz="3000" b="1">
          <a:solidFill>
            <a:srgbClr val="595959"/>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eaLnBrk="0" fontAlgn="base" hangingPunct="0">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eaLnBrk="0" fontAlgn="base" hangingPunct="0">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0" fontAlgn="base" hangingPunct="0">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0" fontAlgn="base" hangingPunct="0">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0" fontAlgn="base" hangingPunct="0">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3" Type="http://schemas.openxmlformats.org/officeDocument/2006/relationships/hyperlink" Target="http://www.vogella.com/articles/Eclipse/article.html" TargetMode="External"/><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7"/>
          <p:cNvSpPr>
            <a:spLocks noGrp="1"/>
          </p:cNvSpPr>
          <p:nvPr>
            <p:ph type="ctrTitle" idx="4294967295"/>
          </p:nvPr>
        </p:nvSpPr>
        <p:spPr>
          <a:xfrm>
            <a:off x="4862594" y="2157628"/>
            <a:ext cx="4141788" cy="609600"/>
          </a:xfrm>
        </p:spPr>
        <p:txBody>
          <a:bodyPr anchor="ctr"/>
          <a:lstStyle/>
          <a:p>
            <a:pPr algn="r" eaLnBrk="1" hangingPunct="1"/>
            <a:r>
              <a:rPr sz="3400" dirty="0" smtClean="0">
                <a:solidFill>
                  <a:schemeClr val="tx1"/>
                </a:solidFill>
                <a:cs typeface="Arial" charset="0"/>
              </a:rPr>
              <a:t>Java Programming</a:t>
            </a:r>
          </a:p>
        </p:txBody>
      </p:sp>
      <p:sp>
        <p:nvSpPr>
          <p:cNvPr id="27650" name="Subtitle 8"/>
          <p:cNvSpPr>
            <a:spLocks noGrp="1"/>
          </p:cNvSpPr>
          <p:nvPr>
            <p:ph type="subTitle" idx="4294967295"/>
          </p:nvPr>
        </p:nvSpPr>
        <p:spPr>
          <a:xfrm>
            <a:off x="6075337" y="2935288"/>
            <a:ext cx="2867052" cy="334854"/>
          </a:xfrm>
        </p:spPr>
        <p:txBody>
          <a:bodyPr/>
          <a:lstStyle/>
          <a:p>
            <a:pPr marL="0" indent="0" algn="r" eaLnBrk="1" hangingPunct="1">
              <a:lnSpc>
                <a:spcPct val="80000"/>
              </a:lnSpc>
              <a:buFont typeface="Arial" charset="0"/>
              <a:buNone/>
            </a:pPr>
            <a:r>
              <a:rPr sz="1600" dirty="0" smtClean="0">
                <a:solidFill>
                  <a:schemeClr val="tx1"/>
                </a:solidFill>
                <a:cs typeface="Arial" charset="0"/>
              </a:rPr>
              <a:t>Coding Standard and </a:t>
            </a:r>
            <a:r>
              <a:rPr sz="1600" dirty="0" err="1" smtClean="0">
                <a:solidFill>
                  <a:schemeClr val="tx1"/>
                </a:solidFill>
                <a:cs typeface="Arial" charset="0"/>
              </a:rPr>
              <a:t>JUnit</a:t>
            </a:r>
            <a:endParaRPr sz="1600" dirty="0" smtClean="0">
              <a:solidFill>
                <a:schemeClr val="tx1"/>
              </a:solidFill>
              <a:cs typeface="Arial" charset="0"/>
            </a:endParaRPr>
          </a:p>
        </p:txBody>
      </p:sp>
      <p:sp>
        <p:nvSpPr>
          <p:cNvPr id="27651" name="Text Placeholder 9"/>
          <p:cNvSpPr>
            <a:spLocks noGrp="1"/>
          </p:cNvSpPr>
          <p:nvPr>
            <p:ph type="body" sz="quarter" idx="4294967295"/>
          </p:nvPr>
        </p:nvSpPr>
        <p:spPr>
          <a:xfrm>
            <a:off x="4127483" y="3429001"/>
            <a:ext cx="4735530" cy="310734"/>
          </a:xfrm>
        </p:spPr>
        <p:txBody>
          <a:bodyPr/>
          <a:lstStyle/>
          <a:p>
            <a:pPr algn="r" eaLnBrk="1" hangingPunct="1">
              <a:buFont typeface="Arial" charset="0"/>
              <a:buNone/>
            </a:pPr>
            <a:r>
              <a:rPr sz="1600" dirty="0" smtClean="0">
                <a:solidFill>
                  <a:schemeClr val="tx1"/>
                </a:solidFill>
                <a:cs typeface="Arial" charset="0"/>
              </a:rPr>
              <a:t>Module 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232475" y="153988"/>
            <a:ext cx="8454325" cy="549275"/>
          </a:xfrm>
        </p:spPr>
        <p:txBody>
          <a:bodyPr/>
          <a:lstStyle/>
          <a:p>
            <a:pPr fontAlgn="base">
              <a:spcAft>
                <a:spcPct val="0"/>
              </a:spcAft>
            </a:pPr>
            <a:r>
              <a:rPr dirty="0" smtClean="0">
                <a:solidFill>
                  <a:schemeClr val="tx1"/>
                </a:solidFill>
                <a:cs typeface="Arial" charset="0"/>
              </a:rPr>
              <a:t>Classes or Interface Declarations</a:t>
            </a:r>
          </a:p>
        </p:txBody>
      </p:sp>
      <p:sp>
        <p:nvSpPr>
          <p:cNvPr id="44034" name="Content Placeholder 1"/>
          <p:cNvSpPr txBox="1">
            <a:spLocks/>
          </p:cNvSpPr>
          <p:nvPr/>
        </p:nvSpPr>
        <p:spPr bwMode="auto">
          <a:xfrm>
            <a:off x="457200" y="1371600"/>
            <a:ext cx="8229600" cy="2057400"/>
          </a:xfrm>
          <a:prstGeom prst="rect">
            <a:avLst/>
          </a:prstGeom>
          <a:noFill/>
          <a:ln w="9525">
            <a:noFill/>
            <a:miter lim="800000"/>
            <a:headEnd/>
            <a:tailEnd/>
          </a:ln>
        </p:spPr>
        <p:txBody>
          <a:bodyPr/>
          <a:lstStyle/>
          <a:p>
            <a:pPr marL="231775" indent="-231775" algn="just">
              <a:spcBef>
                <a:spcPct val="20000"/>
              </a:spcBef>
              <a:buFont typeface="Arial" charset="0"/>
              <a:buChar char="•"/>
            </a:pPr>
            <a:r>
              <a:rPr lang="en-US" sz="2000" dirty="0">
                <a:cs typeface="Arial" charset="0"/>
              </a:rPr>
              <a:t>Class or Interface Declarations follow the import declarations section.   A java source file can contain one or more class/interface declarations (a.k.a. type declarations).  However, there should be at the maximum one public declaration per file.   Also the public class/interface declaration should be the first declaration in a source file.  Every type declaration is preceded by a documentation comment. </a:t>
            </a:r>
            <a:r>
              <a:rPr lang="en-US" sz="2000" b="1" dirty="0">
                <a:cs typeface="Arial" charset="0"/>
              </a:rPr>
              <a:t>(Rule Category: Mandatory)</a:t>
            </a:r>
            <a:endParaRPr lang="en-US" sz="2000" dirty="0">
              <a:cs typeface="Arial" charset="0"/>
            </a:endParaRPr>
          </a:p>
          <a:p>
            <a:pPr marL="231775" indent="-231775">
              <a:spcBef>
                <a:spcPct val="20000"/>
              </a:spcBef>
              <a:buFont typeface="Arial" charset="0"/>
              <a:buNone/>
            </a:pPr>
            <a:endParaRPr lang="en-US" sz="2000" dirty="0">
              <a:cs typeface="Arial" charset="0"/>
            </a:endParaRPr>
          </a:p>
        </p:txBody>
      </p:sp>
      <p:sp>
        <p:nvSpPr>
          <p:cNvPr id="44035" name="Text Box 2"/>
          <p:cNvSpPr txBox="1">
            <a:spLocks noChangeArrowheads="1"/>
          </p:cNvSpPr>
          <p:nvPr/>
        </p:nvSpPr>
        <p:spPr bwMode="auto">
          <a:xfrm>
            <a:off x="533400" y="3886200"/>
            <a:ext cx="8229600" cy="1828800"/>
          </a:xfrm>
          <a:prstGeom prst="rect">
            <a:avLst/>
          </a:prstGeom>
          <a:solidFill>
            <a:srgbClr val="EAEAEA"/>
          </a:solidFill>
          <a:ln w="9525">
            <a:noFill/>
            <a:miter lim="800000"/>
            <a:headEnd/>
            <a:tailEnd/>
          </a:ln>
        </p:spPr>
        <p:txBody>
          <a:bodyPr/>
          <a:lstStyle/>
          <a:p>
            <a:pPr defTabSz="914400">
              <a:spcBef>
                <a:spcPts val="500"/>
              </a:spcBef>
              <a:spcAft>
                <a:spcPts val="500"/>
              </a:spcAft>
            </a:pPr>
            <a:r>
              <a:rPr lang="fr-FR" sz="2000">
                <a:latin typeface="Courier New" pitchFamily="49" charset="0"/>
              </a:rPr>
              <a:t>import java.util.Date; </a:t>
            </a:r>
            <a:br>
              <a:rPr lang="fr-FR" sz="2000">
                <a:latin typeface="Courier New" pitchFamily="49" charset="0"/>
              </a:rPr>
            </a:br>
            <a:r>
              <a:rPr lang="fr-FR" sz="2000">
                <a:latin typeface="Courier New" pitchFamily="49" charset="0"/>
              </a:rPr>
              <a:t>import java.util.Timer ; </a:t>
            </a:r>
            <a:br>
              <a:rPr lang="fr-FR" sz="2000">
                <a:latin typeface="Courier New" pitchFamily="49" charset="0"/>
              </a:rPr>
            </a:br>
            <a:r>
              <a:rPr lang="fr-FR" sz="2000">
                <a:latin typeface="Courier New" pitchFamily="49" charset="0"/>
              </a:rPr>
              <a:t/>
            </a:r>
            <a:br>
              <a:rPr lang="fr-FR" sz="2000">
                <a:latin typeface="Courier New" pitchFamily="49" charset="0"/>
              </a:rPr>
            </a:br>
            <a:r>
              <a:rPr lang="fr-FR" sz="2000">
                <a:latin typeface="Courier New" pitchFamily="49" charset="0"/>
              </a:rPr>
              <a:t>public class SomeClass{}</a:t>
            </a:r>
          </a:p>
          <a:p>
            <a:pPr defTabSz="914400">
              <a:spcBef>
                <a:spcPts val="500"/>
              </a:spcBef>
              <a:spcAft>
                <a:spcPts val="500"/>
              </a:spcAft>
            </a:pPr>
            <a:r>
              <a:rPr lang="fr-FR" sz="2000">
                <a:latin typeface="Courier New" pitchFamily="49" charset="0"/>
              </a:rPr>
              <a:t>class SomeOtherClass{}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309966" y="153988"/>
            <a:ext cx="8376834" cy="549275"/>
          </a:xfrm>
        </p:spPr>
        <p:txBody>
          <a:bodyPr/>
          <a:lstStyle/>
          <a:p>
            <a:pPr fontAlgn="base">
              <a:spcAft>
                <a:spcPct val="0"/>
              </a:spcAft>
            </a:pPr>
            <a:r>
              <a:rPr dirty="0" smtClean="0">
                <a:solidFill>
                  <a:schemeClr val="tx1"/>
                </a:solidFill>
                <a:cs typeface="Arial" charset="0"/>
              </a:rPr>
              <a:t>Class / Interface Organization</a:t>
            </a:r>
          </a:p>
        </p:txBody>
      </p:sp>
      <p:sp>
        <p:nvSpPr>
          <p:cNvPr id="46082" name="Content Placeholder 1"/>
          <p:cNvSpPr txBox="1">
            <a:spLocks/>
          </p:cNvSpPr>
          <p:nvPr/>
        </p:nvSpPr>
        <p:spPr bwMode="auto">
          <a:xfrm>
            <a:off x="457200" y="1062038"/>
            <a:ext cx="8229600" cy="5540240"/>
          </a:xfrm>
          <a:prstGeom prst="rect">
            <a:avLst/>
          </a:prstGeom>
          <a:noFill/>
          <a:ln w="9525">
            <a:noFill/>
            <a:miter lim="800000"/>
            <a:headEnd/>
            <a:tailEnd/>
          </a:ln>
        </p:spPr>
        <p:txBody>
          <a:bodyPr/>
          <a:lstStyle/>
          <a:p>
            <a:pPr marL="231775" indent="-231775">
              <a:spcBef>
                <a:spcPct val="20000"/>
              </a:spcBef>
              <a:buFont typeface="Arial" charset="0"/>
              <a:buChar char="•"/>
            </a:pPr>
            <a:r>
              <a:rPr lang="en-US" sz="2000" dirty="0">
                <a:cs typeface="Arial" charset="0"/>
              </a:rPr>
              <a:t>Class or Interface documentation comment (/**...*/) </a:t>
            </a:r>
          </a:p>
          <a:p>
            <a:pPr marL="742950" lvl="1" indent="-285750" algn="just">
              <a:spcBef>
                <a:spcPct val="20000"/>
              </a:spcBef>
              <a:buFont typeface="Arial" charset="0"/>
              <a:buChar char="–"/>
            </a:pPr>
            <a:r>
              <a:rPr lang="en-US" dirty="0"/>
              <a:t>This is a </a:t>
            </a:r>
            <a:r>
              <a:rPr lang="en-US" dirty="0" err="1"/>
              <a:t>javadoc</a:t>
            </a:r>
            <a:r>
              <a:rPr lang="en-US" dirty="0"/>
              <a:t> style comment and will start on the same column as the Class or Interface statement that follows it. </a:t>
            </a:r>
            <a:r>
              <a:rPr lang="en-US" b="1" dirty="0"/>
              <a:t>(Rule Category: Mandatory)</a:t>
            </a:r>
          </a:p>
          <a:p>
            <a:pPr marL="231775" indent="-231775" algn="just">
              <a:spcBef>
                <a:spcPct val="20000"/>
              </a:spcBef>
              <a:buFont typeface="Arial" charset="0"/>
              <a:buChar char="•"/>
            </a:pPr>
            <a:r>
              <a:rPr lang="en-US" sz="2000" dirty="0">
                <a:cs typeface="Arial" charset="0"/>
              </a:rPr>
              <a:t>Class (static) variables (member fields) </a:t>
            </a:r>
          </a:p>
          <a:p>
            <a:pPr marL="742950" lvl="1" indent="-285750" algn="just">
              <a:spcBef>
                <a:spcPct val="20000"/>
              </a:spcBef>
              <a:buFont typeface="Arial" charset="0"/>
              <a:buChar char="–"/>
            </a:pPr>
            <a:r>
              <a:rPr lang="en-US" dirty="0"/>
              <a:t>First the </a:t>
            </a:r>
            <a:r>
              <a:rPr lang="en-US" b="1" dirty="0"/>
              <a:t>public</a:t>
            </a:r>
            <a:r>
              <a:rPr lang="en-US" dirty="0"/>
              <a:t> class variables, then the </a:t>
            </a:r>
            <a:r>
              <a:rPr lang="en-US" b="1" dirty="0"/>
              <a:t>protected</a:t>
            </a:r>
            <a:r>
              <a:rPr lang="en-US" dirty="0"/>
              <a:t>, then the default (no access modifier), and then the </a:t>
            </a:r>
            <a:r>
              <a:rPr lang="en-US" b="1" dirty="0"/>
              <a:t>private </a:t>
            </a:r>
            <a:r>
              <a:rPr lang="en-US" dirty="0"/>
              <a:t>static variables should be declared. </a:t>
            </a:r>
            <a:r>
              <a:rPr lang="en-US" b="1" dirty="0"/>
              <a:t>(Rule Category: Optional) -</a:t>
            </a:r>
            <a:r>
              <a:rPr lang="en-US" i="1" dirty="0"/>
              <a:t> </a:t>
            </a:r>
            <a:r>
              <a:rPr lang="en-US" b="1" dirty="0"/>
              <a:t> </a:t>
            </a:r>
            <a:r>
              <a:rPr lang="en-US" dirty="0"/>
              <a:t>Each static variable should be declared in a line by itself. </a:t>
            </a:r>
            <a:r>
              <a:rPr lang="en-US" b="1" dirty="0"/>
              <a:t>(Rule Category: Mandatory)</a:t>
            </a:r>
            <a:endParaRPr lang="en-US" dirty="0"/>
          </a:p>
          <a:p>
            <a:pPr marL="231775" indent="-231775" algn="just">
              <a:spcBef>
                <a:spcPct val="20000"/>
              </a:spcBef>
              <a:buFont typeface="Arial" charset="0"/>
              <a:buChar char="•"/>
            </a:pPr>
            <a:r>
              <a:rPr lang="en-US" sz="2000" dirty="0">
                <a:cs typeface="Arial" charset="0"/>
              </a:rPr>
              <a:t>Instance variables (member fields) </a:t>
            </a:r>
          </a:p>
          <a:p>
            <a:pPr marL="742950" lvl="1" indent="-285750" algn="just">
              <a:spcBef>
                <a:spcPct val="20000"/>
              </a:spcBef>
              <a:buFont typeface="Arial" charset="0"/>
              <a:buChar char="–"/>
            </a:pPr>
            <a:r>
              <a:rPr lang="en-US" dirty="0"/>
              <a:t>First </a:t>
            </a:r>
            <a:r>
              <a:rPr lang="en-US" b="1" dirty="0"/>
              <a:t>public</a:t>
            </a:r>
            <a:r>
              <a:rPr lang="en-US" dirty="0"/>
              <a:t>, then </a:t>
            </a:r>
            <a:r>
              <a:rPr lang="en-US" b="1" dirty="0"/>
              <a:t>protected</a:t>
            </a:r>
            <a:r>
              <a:rPr lang="en-US" dirty="0"/>
              <a:t>, then default (no access modifier), and then </a:t>
            </a:r>
            <a:r>
              <a:rPr lang="en-US" b="1" dirty="0"/>
              <a:t>private</a:t>
            </a:r>
            <a:r>
              <a:rPr lang="en-US" dirty="0"/>
              <a:t> instance variables should be declared. </a:t>
            </a:r>
            <a:r>
              <a:rPr lang="en-US" b="1" dirty="0"/>
              <a:t>(Rule Category: Optional). </a:t>
            </a:r>
            <a:r>
              <a:rPr lang="en-US" dirty="0"/>
              <a:t>Each instance variable should be declared in a line by itself. </a:t>
            </a:r>
            <a:r>
              <a:rPr lang="en-US" b="1" dirty="0"/>
              <a:t>(Rule Category: Mandatory)</a:t>
            </a:r>
            <a:endParaRPr lang="en-US" dirty="0"/>
          </a:p>
          <a:p>
            <a:pPr marL="231775" indent="-231775" algn="just">
              <a:spcBef>
                <a:spcPct val="20000"/>
              </a:spcBef>
              <a:buFont typeface="Arial" charset="0"/>
              <a:buChar char="•"/>
            </a:pPr>
            <a:r>
              <a:rPr lang="en-US" sz="2000" dirty="0">
                <a:cs typeface="Arial" charset="0"/>
              </a:rPr>
              <a:t>Static Member Inner class declarations</a:t>
            </a:r>
          </a:p>
          <a:p>
            <a:pPr marL="742950" lvl="1" indent="-285750" algn="just">
              <a:spcBef>
                <a:spcPct val="20000"/>
              </a:spcBef>
              <a:buFont typeface="Arial" charset="0"/>
              <a:buChar char="–"/>
            </a:pPr>
            <a:r>
              <a:rPr lang="en-US" dirty="0"/>
              <a:t>Each static member inner class should have a class header (</a:t>
            </a:r>
            <a:r>
              <a:rPr lang="en-US" dirty="0" err="1"/>
              <a:t>javadoc</a:t>
            </a:r>
            <a:r>
              <a:rPr lang="en-US" dirty="0"/>
              <a:t> comment for the class) immediately preceding it. </a:t>
            </a:r>
            <a:r>
              <a:rPr lang="en-US" b="1" dirty="0"/>
              <a:t>(Rule Category: Mandatory)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325464" y="153988"/>
            <a:ext cx="8361336" cy="549275"/>
          </a:xfrm>
        </p:spPr>
        <p:txBody>
          <a:bodyPr/>
          <a:lstStyle/>
          <a:p>
            <a:pPr fontAlgn="base">
              <a:spcAft>
                <a:spcPct val="0"/>
              </a:spcAft>
            </a:pPr>
            <a:r>
              <a:rPr dirty="0" smtClean="0">
                <a:solidFill>
                  <a:schemeClr val="tx1"/>
                </a:solidFill>
                <a:cs typeface="Arial" charset="0"/>
              </a:rPr>
              <a:t>Class / Interface Organization (Contd.).</a:t>
            </a:r>
          </a:p>
        </p:txBody>
      </p:sp>
      <p:sp>
        <p:nvSpPr>
          <p:cNvPr id="48130" name="Content Placeholder 1"/>
          <p:cNvSpPr txBox="1">
            <a:spLocks/>
          </p:cNvSpPr>
          <p:nvPr/>
        </p:nvSpPr>
        <p:spPr bwMode="auto">
          <a:xfrm>
            <a:off x="457200" y="1078423"/>
            <a:ext cx="8229600" cy="5029200"/>
          </a:xfrm>
          <a:prstGeom prst="rect">
            <a:avLst/>
          </a:prstGeom>
          <a:noFill/>
          <a:ln w="9525">
            <a:noFill/>
            <a:miter lim="800000"/>
            <a:headEnd/>
            <a:tailEnd/>
          </a:ln>
        </p:spPr>
        <p:txBody>
          <a:bodyPr/>
          <a:lstStyle/>
          <a:p>
            <a:pPr marL="231775" indent="-231775" algn="just">
              <a:spcBef>
                <a:spcPct val="20000"/>
              </a:spcBef>
              <a:buFont typeface="Arial" charset="0"/>
              <a:buChar char="•"/>
            </a:pPr>
            <a:r>
              <a:rPr lang="en-US" sz="2000" dirty="0">
                <a:cs typeface="Arial" charset="0"/>
              </a:rPr>
              <a:t>Instance Constructors </a:t>
            </a:r>
          </a:p>
          <a:p>
            <a:pPr marL="742950" lvl="1" indent="-285750" algn="just">
              <a:spcBef>
                <a:spcPct val="20000"/>
              </a:spcBef>
              <a:buFont typeface="Arial" charset="0"/>
              <a:buChar char="–"/>
            </a:pPr>
            <a:r>
              <a:rPr lang="en-US" dirty="0"/>
              <a:t>Each constructor should have a method header (</a:t>
            </a:r>
            <a:r>
              <a:rPr lang="en-US" dirty="0" err="1"/>
              <a:t>javadoc</a:t>
            </a:r>
            <a:r>
              <a:rPr lang="en-US" dirty="0"/>
              <a:t> comment for the method) immediately preceding it. </a:t>
            </a:r>
            <a:r>
              <a:rPr lang="en-US" b="1" dirty="0"/>
              <a:t>(Rule Category: Mandatory)</a:t>
            </a:r>
          </a:p>
          <a:p>
            <a:pPr marL="231775" indent="-231775" algn="just">
              <a:spcBef>
                <a:spcPct val="20000"/>
              </a:spcBef>
              <a:buFont typeface="Arial" charset="0"/>
              <a:buChar char="•"/>
            </a:pPr>
            <a:r>
              <a:rPr lang="en-US" sz="2000" dirty="0">
                <a:cs typeface="Arial" charset="0"/>
              </a:rPr>
              <a:t>Instance Member Inner class declarations</a:t>
            </a:r>
          </a:p>
          <a:p>
            <a:pPr marL="742950" lvl="1" indent="-285750" algn="just">
              <a:spcBef>
                <a:spcPct val="20000"/>
              </a:spcBef>
              <a:buFont typeface="Arial" charset="0"/>
              <a:buChar char="–"/>
            </a:pPr>
            <a:r>
              <a:rPr lang="en-US" dirty="0"/>
              <a:t>Each instance member inner class should have a class header (</a:t>
            </a:r>
            <a:r>
              <a:rPr lang="en-US" dirty="0" err="1"/>
              <a:t>javadoc</a:t>
            </a:r>
            <a:r>
              <a:rPr lang="en-US" dirty="0"/>
              <a:t> comment for the class) immediately preceding it. </a:t>
            </a:r>
            <a:r>
              <a:rPr lang="en-US" b="1" dirty="0"/>
              <a:t>(Rule Category: Mandatory)</a:t>
            </a:r>
          </a:p>
          <a:p>
            <a:pPr marL="231775" indent="-231775" algn="just">
              <a:spcBef>
                <a:spcPct val="20000"/>
              </a:spcBef>
              <a:buFont typeface="Arial" charset="0"/>
              <a:buChar char="•"/>
            </a:pPr>
            <a:r>
              <a:rPr lang="en-US" sz="2000" dirty="0">
                <a:cs typeface="Arial" charset="0"/>
              </a:rPr>
              <a:t>Instance Methods </a:t>
            </a:r>
          </a:p>
          <a:p>
            <a:pPr marL="742950" lvl="1" indent="-285750" algn="just">
              <a:spcBef>
                <a:spcPct val="20000"/>
              </a:spcBef>
              <a:buFont typeface="Arial" charset="0"/>
              <a:buChar char="–"/>
            </a:pPr>
            <a:r>
              <a:rPr lang="en-US" dirty="0"/>
              <a:t>The methods in a class or interface should be </a:t>
            </a:r>
            <a:r>
              <a:rPr lang="en-US" b="1" dirty="0"/>
              <a:t>grouped by functionality</a:t>
            </a:r>
            <a:r>
              <a:rPr lang="en-US" dirty="0"/>
              <a:t> rather than by scope or accessibility. For example, a private class method can be in between two public instance methods. The goal is to make reading and understanding the code easier. </a:t>
            </a:r>
            <a:r>
              <a:rPr lang="en-US" b="1" dirty="0"/>
              <a:t>(Rule Category: Optional)</a:t>
            </a:r>
            <a:endParaRPr lang="en-US" dirty="0"/>
          </a:p>
          <a:p>
            <a:pPr marL="742950" lvl="1" indent="-285750" algn="just">
              <a:spcBef>
                <a:spcPct val="20000"/>
              </a:spcBef>
              <a:buFont typeface="Arial" charset="0"/>
              <a:buChar char="–"/>
            </a:pPr>
            <a:r>
              <a:rPr lang="en-US" dirty="0"/>
              <a:t>Each method should be preceded by a </a:t>
            </a:r>
            <a:r>
              <a:rPr lang="en-US" dirty="0" err="1"/>
              <a:t>javadoc</a:t>
            </a:r>
            <a:r>
              <a:rPr lang="en-US" dirty="0"/>
              <a:t> comment explaining description of the method, return variables and parameters. </a:t>
            </a:r>
            <a:r>
              <a:rPr lang="en-US" b="1" dirty="0"/>
              <a:t>(Rule Category: Mandatory)</a:t>
            </a:r>
            <a:endParaRPr lang="en-US" dirty="0"/>
          </a:p>
          <a:p>
            <a:pPr marL="742950" lvl="1" indent="-285750">
              <a:spcBef>
                <a:spcPct val="20000"/>
              </a:spcBef>
              <a:buFont typeface="Arial" charset="0"/>
              <a:buChar char="–"/>
            </a:pPr>
            <a:endParaRPr lang="en-US" b="1" dirty="0"/>
          </a:p>
          <a:p>
            <a:pPr marL="231775" indent="-231775">
              <a:spcBef>
                <a:spcPct val="20000"/>
              </a:spcBef>
              <a:buFont typeface="Arial" charset="0"/>
              <a:buChar char="•"/>
            </a:pPr>
            <a:endParaRPr lang="en-US" sz="2000" dirty="0">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232475" y="198438"/>
            <a:ext cx="8340025" cy="549275"/>
          </a:xfrm>
        </p:spPr>
        <p:txBody>
          <a:bodyPr/>
          <a:lstStyle/>
          <a:p>
            <a:pPr eaLnBrk="1" hangingPunct="1"/>
            <a:r>
              <a:rPr dirty="0" smtClean="0">
                <a:solidFill>
                  <a:schemeClr val="tx1"/>
                </a:solidFill>
                <a:cs typeface="Arial" charset="0"/>
              </a:rPr>
              <a:t>Quiz</a:t>
            </a:r>
          </a:p>
        </p:txBody>
      </p:sp>
      <p:sp>
        <p:nvSpPr>
          <p:cNvPr id="176131" name="Rectangle 3"/>
          <p:cNvSpPr>
            <a:spLocks noGrp="1"/>
          </p:cNvSpPr>
          <p:nvPr>
            <p:ph type="body" idx="1"/>
          </p:nvPr>
        </p:nvSpPr>
        <p:spPr>
          <a:xfrm>
            <a:off x="457200" y="1154113"/>
            <a:ext cx="8229600" cy="5097462"/>
          </a:xfrm>
        </p:spPr>
        <p:txBody>
          <a:bodyPr/>
          <a:lstStyle/>
          <a:p>
            <a:pPr eaLnBrk="1" hangingPunct="1">
              <a:buFont typeface="Arial" charset="0"/>
              <a:buNone/>
            </a:pPr>
            <a:r>
              <a:rPr dirty="0" smtClean="0">
                <a:solidFill>
                  <a:schemeClr val="tx1"/>
                </a:solidFill>
                <a:cs typeface="Arial" charset="0"/>
              </a:rPr>
              <a:t>1. The first non-comment line of a java source file is </a:t>
            </a:r>
          </a:p>
          <a:p>
            <a:pPr eaLnBrk="1" hangingPunct="1">
              <a:buFont typeface="Arial" charset="0"/>
              <a:buNone/>
            </a:pPr>
            <a:r>
              <a:rPr dirty="0" smtClean="0">
                <a:solidFill>
                  <a:schemeClr val="tx1"/>
                </a:solidFill>
                <a:cs typeface="Arial" charset="0"/>
              </a:rPr>
              <a:t>a. Package declaration</a:t>
            </a:r>
          </a:p>
          <a:p>
            <a:pPr eaLnBrk="1" hangingPunct="1">
              <a:buFont typeface="Arial" charset="0"/>
              <a:buNone/>
            </a:pPr>
            <a:r>
              <a:rPr dirty="0" smtClean="0">
                <a:solidFill>
                  <a:schemeClr val="tx1"/>
                </a:solidFill>
                <a:cs typeface="Arial" charset="0"/>
              </a:rPr>
              <a:t>b. File header</a:t>
            </a:r>
          </a:p>
          <a:p>
            <a:pPr eaLnBrk="1" hangingPunct="1">
              <a:buFont typeface="Arial" charset="0"/>
              <a:buNone/>
            </a:pPr>
            <a:r>
              <a:rPr dirty="0" smtClean="0">
                <a:solidFill>
                  <a:schemeClr val="tx1"/>
                </a:solidFill>
                <a:cs typeface="Arial" charset="0"/>
              </a:rPr>
              <a:t>c. import statement</a:t>
            </a:r>
          </a:p>
          <a:p>
            <a:pPr eaLnBrk="1" hangingPunct="1">
              <a:buFont typeface="Arial" charset="0"/>
              <a:buNone/>
            </a:pPr>
            <a:r>
              <a:rPr dirty="0" smtClean="0">
                <a:solidFill>
                  <a:schemeClr val="tx1"/>
                </a:solidFill>
                <a:cs typeface="Arial" charset="0"/>
              </a:rPr>
              <a:t>d. class and interface declaration</a:t>
            </a:r>
          </a:p>
          <a:p>
            <a:pPr eaLnBrk="1" hangingPunct="1">
              <a:buFont typeface="Arial" charset="0"/>
              <a:buNone/>
            </a:pPr>
            <a:endParaRPr dirty="0" smtClean="0">
              <a:solidFill>
                <a:schemeClr val="tx1"/>
              </a:solidFill>
              <a:cs typeface="Arial" charset="0"/>
            </a:endParaRPr>
          </a:p>
          <a:p>
            <a:pPr eaLnBrk="1" hangingPunct="1">
              <a:buFont typeface="Arial" charset="0"/>
              <a:buNone/>
            </a:pPr>
            <a:r>
              <a:rPr dirty="0" smtClean="0">
                <a:solidFill>
                  <a:schemeClr val="tx1"/>
                </a:solidFill>
                <a:cs typeface="Arial" charset="0"/>
              </a:rPr>
              <a:t>2. Which of the following is the class or interface documentation comment?</a:t>
            </a:r>
          </a:p>
          <a:p>
            <a:pPr eaLnBrk="1" hangingPunct="1">
              <a:buFont typeface="Arial" charset="0"/>
              <a:buNone/>
            </a:pPr>
            <a:r>
              <a:rPr dirty="0" smtClean="0">
                <a:solidFill>
                  <a:schemeClr val="tx1"/>
                </a:solidFill>
                <a:cs typeface="Arial" charset="0"/>
              </a:rPr>
              <a:t>a. //</a:t>
            </a:r>
          </a:p>
          <a:p>
            <a:pPr eaLnBrk="1" hangingPunct="1">
              <a:buFont typeface="Arial" charset="0"/>
              <a:buNone/>
            </a:pPr>
            <a:r>
              <a:rPr dirty="0" smtClean="0">
                <a:solidFill>
                  <a:schemeClr val="tx1"/>
                </a:solidFill>
                <a:cs typeface="Arial" charset="0"/>
              </a:rPr>
              <a:t>b. /* */</a:t>
            </a:r>
          </a:p>
          <a:p>
            <a:pPr eaLnBrk="1" hangingPunct="1">
              <a:buFont typeface="Arial" charset="0"/>
              <a:buNone/>
            </a:pPr>
            <a:r>
              <a:rPr dirty="0" smtClean="0">
                <a:solidFill>
                  <a:schemeClr val="tx1"/>
                </a:solidFill>
                <a:cs typeface="Arial" charset="0"/>
              </a:rPr>
              <a:t>c./**.. */</a:t>
            </a:r>
          </a:p>
          <a:p>
            <a:pPr eaLnBrk="1" hangingPunct="1">
              <a:buFont typeface="Arial" charset="0"/>
              <a:buNone/>
            </a:pPr>
            <a:r>
              <a:rPr dirty="0" smtClean="0">
                <a:solidFill>
                  <a:schemeClr val="tx1"/>
                </a:solidFill>
                <a:cs typeface="Arial" charset="0"/>
              </a:rPr>
              <a:t>d. None of the above</a:t>
            </a:r>
          </a:p>
        </p:txBody>
      </p:sp>
      <p:sp>
        <p:nvSpPr>
          <p:cNvPr id="176132" name="Text Box 4"/>
          <p:cNvSpPr txBox="1">
            <a:spLocks noChangeArrowheads="1"/>
          </p:cNvSpPr>
          <p:nvPr/>
        </p:nvSpPr>
        <p:spPr bwMode="auto">
          <a:xfrm>
            <a:off x="4838700" y="2425700"/>
            <a:ext cx="2290763" cy="366713"/>
          </a:xfrm>
          <a:prstGeom prst="rect">
            <a:avLst/>
          </a:prstGeom>
          <a:solidFill>
            <a:srgbClr val="FF99CC"/>
          </a:solidFill>
          <a:ln w="9525">
            <a:noFill/>
            <a:miter lim="800000"/>
            <a:headEnd/>
            <a:tailEnd/>
          </a:ln>
        </p:spPr>
        <p:txBody>
          <a:bodyPr>
            <a:spAutoFit/>
          </a:bodyPr>
          <a:lstStyle/>
          <a:p>
            <a:pPr defTabSz="914400"/>
            <a:r>
              <a:rPr lang="en-US"/>
              <a:t>Package declaration</a:t>
            </a:r>
          </a:p>
        </p:txBody>
      </p:sp>
      <p:sp>
        <p:nvSpPr>
          <p:cNvPr id="176133" name="Text Box 5"/>
          <p:cNvSpPr txBox="1">
            <a:spLocks noChangeArrowheads="1"/>
          </p:cNvSpPr>
          <p:nvPr/>
        </p:nvSpPr>
        <p:spPr bwMode="auto">
          <a:xfrm>
            <a:off x="4713288" y="4994275"/>
            <a:ext cx="854075" cy="366713"/>
          </a:xfrm>
          <a:prstGeom prst="rect">
            <a:avLst/>
          </a:prstGeom>
          <a:solidFill>
            <a:srgbClr val="FF99CC"/>
          </a:solidFill>
          <a:ln w="9525">
            <a:noFill/>
            <a:miter lim="800000"/>
            <a:headEnd/>
            <a:tailEnd/>
          </a:ln>
        </p:spPr>
        <p:txBody>
          <a:bodyPr>
            <a:spAutoFit/>
          </a:bodyPr>
          <a:lstStyle/>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 calcmode="lin" valueType="num">
                                      <p:cBhvr additive="base">
                                        <p:cTn id="7" dur="500" fill="hold"/>
                                        <p:tgtEl>
                                          <p:spTgt spid="176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61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6131">
                                            <p:txEl>
                                              <p:pRg st="1" end="1"/>
                                            </p:txEl>
                                          </p:spTgt>
                                        </p:tgtEl>
                                        <p:attrNameLst>
                                          <p:attrName>style.visibility</p:attrName>
                                        </p:attrNameLst>
                                      </p:cBhvr>
                                      <p:to>
                                        <p:strVal val="visible"/>
                                      </p:to>
                                    </p:set>
                                    <p:anim calcmode="lin" valueType="num">
                                      <p:cBhvr additive="base">
                                        <p:cTn id="11" dur="500" fill="hold"/>
                                        <p:tgtEl>
                                          <p:spTgt spid="1761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61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6131">
                                            <p:txEl>
                                              <p:pRg st="2" end="2"/>
                                            </p:txEl>
                                          </p:spTgt>
                                        </p:tgtEl>
                                        <p:attrNameLst>
                                          <p:attrName>style.visibility</p:attrName>
                                        </p:attrNameLst>
                                      </p:cBhvr>
                                      <p:to>
                                        <p:strVal val="visible"/>
                                      </p:to>
                                    </p:set>
                                    <p:anim calcmode="lin" valueType="num">
                                      <p:cBhvr additive="base">
                                        <p:cTn id="15" dur="500" fill="hold"/>
                                        <p:tgtEl>
                                          <p:spTgt spid="1761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613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6131">
                                            <p:txEl>
                                              <p:pRg st="3" end="3"/>
                                            </p:txEl>
                                          </p:spTgt>
                                        </p:tgtEl>
                                        <p:attrNameLst>
                                          <p:attrName>style.visibility</p:attrName>
                                        </p:attrNameLst>
                                      </p:cBhvr>
                                      <p:to>
                                        <p:strVal val="visible"/>
                                      </p:to>
                                    </p:set>
                                    <p:anim calcmode="lin" valueType="num">
                                      <p:cBhvr additive="base">
                                        <p:cTn id="19" dur="500" fill="hold"/>
                                        <p:tgtEl>
                                          <p:spTgt spid="1761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613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6131">
                                            <p:txEl>
                                              <p:pRg st="4" end="4"/>
                                            </p:txEl>
                                          </p:spTgt>
                                        </p:tgtEl>
                                        <p:attrNameLst>
                                          <p:attrName>style.visibility</p:attrName>
                                        </p:attrNameLst>
                                      </p:cBhvr>
                                      <p:to>
                                        <p:strVal val="visible"/>
                                      </p:to>
                                    </p:set>
                                    <p:anim calcmode="lin" valueType="num">
                                      <p:cBhvr additive="base">
                                        <p:cTn id="23" dur="500" fill="hold"/>
                                        <p:tgtEl>
                                          <p:spTgt spid="17613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6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6132"/>
                                        </p:tgtEl>
                                        <p:attrNameLst>
                                          <p:attrName>style.visibility</p:attrName>
                                        </p:attrNameLst>
                                      </p:cBhvr>
                                      <p:to>
                                        <p:strVal val="visible"/>
                                      </p:to>
                                    </p:set>
                                    <p:anim calcmode="lin" valueType="num">
                                      <p:cBhvr additive="base">
                                        <p:cTn id="29" dur="500" fill="hold"/>
                                        <p:tgtEl>
                                          <p:spTgt spid="176132"/>
                                        </p:tgtEl>
                                        <p:attrNameLst>
                                          <p:attrName>ppt_x</p:attrName>
                                        </p:attrNameLst>
                                      </p:cBhvr>
                                      <p:tavLst>
                                        <p:tav tm="0">
                                          <p:val>
                                            <p:strVal val="#ppt_x"/>
                                          </p:val>
                                        </p:tav>
                                        <p:tav tm="100000">
                                          <p:val>
                                            <p:strVal val="#ppt_x"/>
                                          </p:val>
                                        </p:tav>
                                      </p:tavLst>
                                    </p:anim>
                                    <p:anim calcmode="lin" valueType="num">
                                      <p:cBhvr additive="base">
                                        <p:cTn id="30" dur="500" fill="hold"/>
                                        <p:tgtEl>
                                          <p:spTgt spid="17613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76131">
                                            <p:txEl>
                                              <p:pRg st="6" end="6"/>
                                            </p:txEl>
                                          </p:spTgt>
                                        </p:tgtEl>
                                        <p:attrNameLst>
                                          <p:attrName>style.visibility</p:attrName>
                                        </p:attrNameLst>
                                      </p:cBhvr>
                                      <p:to>
                                        <p:strVal val="visible"/>
                                      </p:to>
                                    </p:set>
                                    <p:anim calcmode="lin" valueType="num">
                                      <p:cBhvr additive="base">
                                        <p:cTn id="35" dur="500" fill="hold"/>
                                        <p:tgtEl>
                                          <p:spTgt spid="17613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613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6131">
                                            <p:txEl>
                                              <p:pRg st="7" end="7"/>
                                            </p:txEl>
                                          </p:spTgt>
                                        </p:tgtEl>
                                        <p:attrNameLst>
                                          <p:attrName>style.visibility</p:attrName>
                                        </p:attrNameLst>
                                      </p:cBhvr>
                                      <p:to>
                                        <p:strVal val="visible"/>
                                      </p:to>
                                    </p:set>
                                    <p:anim calcmode="lin" valueType="num">
                                      <p:cBhvr additive="base">
                                        <p:cTn id="39" dur="500" fill="hold"/>
                                        <p:tgtEl>
                                          <p:spTgt spid="17613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6131">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6131">
                                            <p:txEl>
                                              <p:pRg st="8" end="8"/>
                                            </p:txEl>
                                          </p:spTgt>
                                        </p:tgtEl>
                                        <p:attrNameLst>
                                          <p:attrName>style.visibility</p:attrName>
                                        </p:attrNameLst>
                                      </p:cBhvr>
                                      <p:to>
                                        <p:strVal val="visible"/>
                                      </p:to>
                                    </p:set>
                                    <p:anim calcmode="lin" valueType="num">
                                      <p:cBhvr additive="base">
                                        <p:cTn id="43" dur="500" fill="hold"/>
                                        <p:tgtEl>
                                          <p:spTgt spid="17613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6131">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6131">
                                            <p:txEl>
                                              <p:pRg st="9" end="9"/>
                                            </p:txEl>
                                          </p:spTgt>
                                        </p:tgtEl>
                                        <p:attrNameLst>
                                          <p:attrName>style.visibility</p:attrName>
                                        </p:attrNameLst>
                                      </p:cBhvr>
                                      <p:to>
                                        <p:strVal val="visible"/>
                                      </p:to>
                                    </p:set>
                                    <p:anim calcmode="lin" valueType="num">
                                      <p:cBhvr additive="base">
                                        <p:cTn id="47" dur="500" fill="hold"/>
                                        <p:tgtEl>
                                          <p:spTgt spid="17613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6131">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6131">
                                            <p:txEl>
                                              <p:pRg st="10" end="10"/>
                                            </p:txEl>
                                          </p:spTgt>
                                        </p:tgtEl>
                                        <p:attrNameLst>
                                          <p:attrName>style.visibility</p:attrName>
                                        </p:attrNameLst>
                                      </p:cBhvr>
                                      <p:to>
                                        <p:strVal val="visible"/>
                                      </p:to>
                                    </p:set>
                                    <p:anim calcmode="lin" valueType="num">
                                      <p:cBhvr additive="base">
                                        <p:cTn id="51" dur="500" fill="hold"/>
                                        <p:tgtEl>
                                          <p:spTgt spid="176131">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7613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76133"/>
                                        </p:tgtEl>
                                        <p:attrNameLst>
                                          <p:attrName>style.visibility</p:attrName>
                                        </p:attrNameLst>
                                      </p:cBhvr>
                                      <p:to>
                                        <p:strVal val="visible"/>
                                      </p:to>
                                    </p:set>
                                    <p:anim calcmode="lin" valueType="num">
                                      <p:cBhvr additive="base">
                                        <p:cTn id="57" dur="500" fill="hold"/>
                                        <p:tgtEl>
                                          <p:spTgt spid="176133"/>
                                        </p:tgtEl>
                                        <p:attrNameLst>
                                          <p:attrName>ppt_x</p:attrName>
                                        </p:attrNameLst>
                                      </p:cBhvr>
                                      <p:tavLst>
                                        <p:tav tm="0">
                                          <p:val>
                                            <p:strVal val="#ppt_x"/>
                                          </p:val>
                                        </p:tav>
                                        <p:tav tm="100000">
                                          <p:val>
                                            <p:strVal val="#ppt_x"/>
                                          </p:val>
                                        </p:tav>
                                      </p:tavLst>
                                    </p:anim>
                                    <p:anim calcmode="lin" valueType="num">
                                      <p:cBhvr additive="base">
                                        <p:cTn id="58" dur="500" fill="hold"/>
                                        <p:tgtEl>
                                          <p:spTgt spid="176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animBg="1"/>
      <p:bldP spid="1761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Placeholder 2"/>
          <p:cNvSpPr>
            <a:spLocks noGrp="1"/>
          </p:cNvSpPr>
          <p:nvPr>
            <p:ph type="body" sz="quarter" idx="11"/>
          </p:nvPr>
        </p:nvSpPr>
        <p:spPr>
          <a:xfrm>
            <a:off x="469900" y="2613025"/>
            <a:ext cx="8220075" cy="623888"/>
          </a:xfrm>
        </p:spPr>
        <p:txBody>
          <a:bodyPr/>
          <a:lstStyle/>
          <a:p>
            <a:pPr eaLnBrk="1" hangingPunct="1"/>
            <a:r>
              <a:rPr dirty="0">
                <a:solidFill>
                  <a:schemeClr val="tx1"/>
                </a:solidFill>
                <a:cs typeface="Arial" charset="0"/>
              </a:rPr>
              <a:t>Naming Conventions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278969" y="153988"/>
            <a:ext cx="8407831" cy="549275"/>
          </a:xfrm>
        </p:spPr>
        <p:txBody>
          <a:bodyPr/>
          <a:lstStyle/>
          <a:p>
            <a:pPr fontAlgn="base">
              <a:spcAft>
                <a:spcPct val="0"/>
              </a:spcAft>
            </a:pPr>
            <a:r>
              <a:rPr dirty="0" smtClean="0">
                <a:solidFill>
                  <a:schemeClr val="tx1"/>
                </a:solidFill>
                <a:cs typeface="Arial" charset="0"/>
              </a:rPr>
              <a:t>Naming Conventions</a:t>
            </a:r>
          </a:p>
        </p:txBody>
      </p:sp>
      <p:sp>
        <p:nvSpPr>
          <p:cNvPr id="54274" name="Content Placeholder 1"/>
          <p:cNvSpPr txBox="1">
            <a:spLocks/>
          </p:cNvSpPr>
          <p:nvPr/>
        </p:nvSpPr>
        <p:spPr bwMode="auto">
          <a:xfrm>
            <a:off x="457200" y="1062925"/>
            <a:ext cx="8229600" cy="5029200"/>
          </a:xfrm>
          <a:prstGeom prst="rect">
            <a:avLst/>
          </a:prstGeom>
          <a:noFill/>
          <a:ln w="9525">
            <a:noFill/>
            <a:miter lim="800000"/>
            <a:headEnd/>
            <a:tailEnd/>
          </a:ln>
        </p:spPr>
        <p:txBody>
          <a:bodyPr/>
          <a:lstStyle/>
          <a:p>
            <a:pPr algn="just">
              <a:lnSpc>
                <a:spcPct val="90000"/>
              </a:lnSpc>
              <a:spcBef>
                <a:spcPct val="20000"/>
              </a:spcBef>
              <a:buFont typeface="Arial" charset="0"/>
              <a:buNone/>
            </a:pPr>
            <a:r>
              <a:rPr lang="en-US" sz="2000" dirty="0">
                <a:cs typeface="Arial" charset="0"/>
              </a:rPr>
              <a:t>Naming conventions make programs more understandable by making them easier to read. They can also give information about the purpose of the identifier--for example, whether it is a constant, package, or class--which can be helpful in understanding the code</a:t>
            </a:r>
          </a:p>
          <a:p>
            <a:pPr algn="just">
              <a:lnSpc>
                <a:spcPct val="90000"/>
              </a:lnSpc>
              <a:spcBef>
                <a:spcPct val="20000"/>
              </a:spcBef>
              <a:buFont typeface="Arial" charset="0"/>
              <a:buChar char="•"/>
            </a:pPr>
            <a:r>
              <a:rPr lang="en-US" sz="2000" dirty="0">
                <a:cs typeface="Arial" charset="0"/>
              </a:rPr>
              <a:t>Packages</a:t>
            </a:r>
          </a:p>
          <a:p>
            <a:pPr marL="742950" lvl="1" indent="-285750" algn="just">
              <a:lnSpc>
                <a:spcPct val="90000"/>
              </a:lnSpc>
              <a:spcBef>
                <a:spcPct val="20000"/>
              </a:spcBef>
              <a:buFont typeface="Arial" charset="0"/>
              <a:buChar char="–"/>
            </a:pPr>
            <a:r>
              <a:rPr lang="en-US" dirty="0"/>
              <a:t>Package names should be single lowercase words. Package names should not contain words containing capital letters. From the package name the keyword 'package 'should be separated by a Single Space and first column should start with package statement. For packages that will be widely distributed, unique package prefix scheme should be used. Prefix the site DNS name in reverse order to the package to make it unique. For example, ‘</a:t>
            </a:r>
            <a:r>
              <a:rPr lang="en-US" dirty="0" err="1"/>
              <a:t>com.wipro</a:t>
            </a:r>
            <a:r>
              <a:rPr lang="en-US" dirty="0"/>
              <a:t>’ should be used for naming packages in Wipro.  </a:t>
            </a:r>
            <a:r>
              <a:rPr lang="en-US" b="1" dirty="0"/>
              <a:t>(Rule Category: Mandatory)</a:t>
            </a:r>
          </a:p>
          <a:p>
            <a:pPr algn="just">
              <a:lnSpc>
                <a:spcPct val="90000"/>
              </a:lnSpc>
              <a:spcBef>
                <a:spcPct val="20000"/>
              </a:spcBef>
              <a:buFont typeface="Arial" charset="0"/>
              <a:buChar char="•"/>
            </a:pPr>
            <a:r>
              <a:rPr lang="en-US" sz="2000" dirty="0">
                <a:cs typeface="Arial" charset="0"/>
              </a:rPr>
              <a:t>Source Files </a:t>
            </a:r>
          </a:p>
          <a:p>
            <a:pPr marL="742950" lvl="1" indent="-285750" algn="just">
              <a:lnSpc>
                <a:spcPct val="90000"/>
              </a:lnSpc>
              <a:spcBef>
                <a:spcPct val="20000"/>
              </a:spcBef>
              <a:buFont typeface="Arial" charset="0"/>
              <a:buChar char="–"/>
            </a:pPr>
            <a:r>
              <a:rPr lang="en-US" dirty="0"/>
              <a:t>Source Files name should be same as Class Name (See Classes row for details). Each source file should contain only one public named class to avoid difficulties in figuring out the source file while coding and debugging. </a:t>
            </a:r>
            <a:r>
              <a:rPr lang="en-US" b="1" dirty="0"/>
              <a:t>(Rule Category: Mandatory)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263471" y="153988"/>
            <a:ext cx="8423329" cy="549275"/>
          </a:xfrm>
        </p:spPr>
        <p:txBody>
          <a:bodyPr/>
          <a:lstStyle/>
          <a:p>
            <a:pPr fontAlgn="base">
              <a:spcAft>
                <a:spcPct val="0"/>
              </a:spcAft>
            </a:pPr>
            <a:r>
              <a:rPr dirty="0" smtClean="0">
                <a:solidFill>
                  <a:schemeClr val="tx1"/>
                </a:solidFill>
                <a:cs typeface="Arial" charset="0"/>
              </a:rPr>
              <a:t>Naming Conventions (Contd.).</a:t>
            </a:r>
          </a:p>
        </p:txBody>
      </p:sp>
      <p:sp>
        <p:nvSpPr>
          <p:cNvPr id="56322" name="Content Placeholder 1"/>
          <p:cNvSpPr txBox="1">
            <a:spLocks/>
          </p:cNvSpPr>
          <p:nvPr/>
        </p:nvSpPr>
        <p:spPr bwMode="auto">
          <a:xfrm>
            <a:off x="457200" y="1031929"/>
            <a:ext cx="8229600" cy="5029200"/>
          </a:xfrm>
          <a:prstGeom prst="rect">
            <a:avLst/>
          </a:prstGeom>
          <a:noFill/>
          <a:ln w="9525">
            <a:noFill/>
            <a:miter lim="800000"/>
            <a:headEnd/>
            <a:tailEnd/>
          </a:ln>
        </p:spPr>
        <p:txBody>
          <a:bodyPr/>
          <a:lstStyle/>
          <a:p>
            <a:pPr marL="231775" indent="-231775" algn="just">
              <a:spcBef>
                <a:spcPct val="20000"/>
              </a:spcBef>
              <a:buFont typeface="Arial" charset="0"/>
              <a:buChar char="•"/>
            </a:pPr>
            <a:r>
              <a:rPr lang="en-US" sz="2000" dirty="0">
                <a:cs typeface="Arial" charset="0"/>
              </a:rPr>
              <a:t>Classes and Interfaces</a:t>
            </a:r>
          </a:p>
          <a:p>
            <a:pPr marL="742950" lvl="1" indent="-285750" algn="just">
              <a:spcBef>
                <a:spcPct val="20000"/>
              </a:spcBef>
              <a:buFont typeface="Arial" charset="0"/>
              <a:buChar char="–"/>
            </a:pPr>
            <a:r>
              <a:rPr lang="en-US" dirty="0"/>
              <a:t>A class name should be in mixed case with the first letter capitalized and the first letter of each internal word capitalized. Class names should be nouns or noun phrases. </a:t>
            </a:r>
          </a:p>
          <a:p>
            <a:pPr marL="742950" lvl="1" indent="-285750" algn="just">
              <a:spcBef>
                <a:spcPct val="20000"/>
              </a:spcBef>
              <a:buFont typeface="Arial" charset="0"/>
              <a:buChar char="–"/>
            </a:pPr>
            <a:r>
              <a:rPr lang="en-US" dirty="0"/>
              <a:t>Try to keep your class names simple and descriptive. Use mnemonic whole words--avoid acronyms and </a:t>
            </a:r>
            <a:r>
              <a:rPr lang="en-US" dirty="0" smtClean="0"/>
              <a:t>abbreviations (</a:t>
            </a:r>
            <a:r>
              <a:rPr lang="en-US" dirty="0"/>
              <a:t>unless the abbreviation is much more widely used than the long form, such as URL or HTML).</a:t>
            </a:r>
          </a:p>
          <a:p>
            <a:pPr marL="742950" lvl="1" indent="-285750" algn="just">
              <a:spcBef>
                <a:spcPct val="20000"/>
              </a:spcBef>
              <a:buFont typeface="Arial" charset="0"/>
              <a:buChar char="–"/>
            </a:pPr>
            <a:r>
              <a:rPr lang="en-US" dirty="0" err="1"/>
              <a:t>SessionBean</a:t>
            </a:r>
            <a:r>
              <a:rPr lang="en-US" dirty="0"/>
              <a:t> or </a:t>
            </a:r>
            <a:r>
              <a:rPr lang="en-US" dirty="0" err="1"/>
              <a:t>MessageBean</a:t>
            </a:r>
            <a:r>
              <a:rPr lang="en-US" dirty="0"/>
              <a:t> should be suffixed by </a:t>
            </a:r>
            <a:r>
              <a:rPr lang="en-US" dirty="0" err="1"/>
              <a:t>Bean.The</a:t>
            </a:r>
            <a:r>
              <a:rPr lang="en-US" dirty="0"/>
              <a:t> Local Interface of a Session </a:t>
            </a:r>
            <a:r>
              <a:rPr lang="en-US" dirty="0" err="1"/>
              <a:t>EJB</a:t>
            </a:r>
            <a:r>
              <a:rPr lang="en-US" dirty="0"/>
              <a:t> should be suffixed by ‘</a:t>
            </a:r>
            <a:r>
              <a:rPr lang="en-US" dirty="0" err="1"/>
              <a:t>Local’.The</a:t>
            </a:r>
            <a:r>
              <a:rPr lang="en-US" dirty="0"/>
              <a:t> Local Home interface of a Session </a:t>
            </a:r>
            <a:r>
              <a:rPr lang="en-US" dirty="0" err="1"/>
              <a:t>EJB</a:t>
            </a:r>
            <a:r>
              <a:rPr lang="en-US" dirty="0"/>
              <a:t> should be suffixed by '</a:t>
            </a:r>
            <a:r>
              <a:rPr lang="en-US" dirty="0" err="1"/>
              <a:t>LocalHome</a:t>
            </a:r>
            <a:r>
              <a:rPr lang="en-US" dirty="0"/>
              <a:t>'. Remote Interface of a Session </a:t>
            </a:r>
            <a:r>
              <a:rPr lang="en-US" dirty="0" err="1"/>
              <a:t>EJB</a:t>
            </a:r>
            <a:r>
              <a:rPr lang="en-US" dirty="0"/>
              <a:t> should NOT be suffixed.  </a:t>
            </a:r>
            <a:r>
              <a:rPr lang="en-US" b="1" dirty="0"/>
              <a:t>(Rule Category: Mandatory)</a:t>
            </a:r>
          </a:p>
          <a:p>
            <a:pPr marL="231775" indent="-231775" algn="just">
              <a:spcBef>
                <a:spcPct val="20000"/>
              </a:spcBef>
              <a:buFont typeface="Arial" charset="0"/>
              <a:buChar char="•"/>
            </a:pPr>
            <a:r>
              <a:rPr lang="en-US" sz="2000" dirty="0">
                <a:cs typeface="Arial" charset="0"/>
              </a:rPr>
              <a:t>Annotations</a:t>
            </a:r>
          </a:p>
          <a:p>
            <a:pPr marL="742950" lvl="1" indent="-285750" algn="just">
              <a:spcBef>
                <a:spcPct val="20000"/>
              </a:spcBef>
              <a:buFont typeface="Arial" charset="0"/>
              <a:buChar char="–"/>
            </a:pPr>
            <a:r>
              <a:rPr lang="en-US" dirty="0"/>
              <a:t>Same as class or interface naming conventions </a:t>
            </a:r>
            <a:r>
              <a:rPr lang="en-US" b="1" dirty="0"/>
              <a:t>(Rule Category: Mandatory)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457200" y="153988"/>
            <a:ext cx="8229600" cy="549275"/>
          </a:xfrm>
        </p:spPr>
        <p:txBody>
          <a:bodyPr/>
          <a:lstStyle/>
          <a:p>
            <a:pPr fontAlgn="base">
              <a:spcAft>
                <a:spcPct val="0"/>
              </a:spcAft>
            </a:pPr>
            <a:r>
              <a:rPr smtClean="0">
                <a:solidFill>
                  <a:schemeClr val="tx1"/>
                </a:solidFill>
                <a:cs typeface="Arial" charset="0"/>
              </a:rPr>
              <a:t>Naming Conventions (Contd.).</a:t>
            </a:r>
          </a:p>
        </p:txBody>
      </p:sp>
      <p:sp>
        <p:nvSpPr>
          <p:cNvPr id="58370" name="Content Placeholder 1"/>
          <p:cNvSpPr txBox="1">
            <a:spLocks/>
          </p:cNvSpPr>
          <p:nvPr/>
        </p:nvSpPr>
        <p:spPr bwMode="auto">
          <a:xfrm>
            <a:off x="317716" y="907941"/>
            <a:ext cx="8531816" cy="5756329"/>
          </a:xfrm>
          <a:prstGeom prst="rect">
            <a:avLst/>
          </a:prstGeom>
          <a:noFill/>
          <a:ln w="9525">
            <a:noFill/>
            <a:miter lim="800000"/>
            <a:headEnd/>
            <a:tailEnd/>
          </a:ln>
        </p:spPr>
        <p:txBody>
          <a:bodyPr/>
          <a:lstStyle/>
          <a:p>
            <a:pPr marL="231775" indent="-231775">
              <a:spcBef>
                <a:spcPct val="20000"/>
              </a:spcBef>
              <a:buFont typeface="Arial" charset="0"/>
              <a:buChar char="•"/>
            </a:pPr>
            <a:r>
              <a:rPr lang="en-US" sz="2000" dirty="0">
                <a:cs typeface="Arial" charset="0"/>
              </a:rPr>
              <a:t>Methods</a:t>
            </a:r>
          </a:p>
          <a:p>
            <a:pPr marL="742950" lvl="1" indent="-285750" algn="just">
              <a:spcBef>
                <a:spcPct val="20000"/>
              </a:spcBef>
              <a:buFont typeface="Arial" charset="0"/>
              <a:buChar char="–"/>
            </a:pPr>
            <a:r>
              <a:rPr lang="en-US" dirty="0"/>
              <a:t>A method name should be in mixed case with the first letter lowercase and the first letter of each internal word capitalized. </a:t>
            </a:r>
            <a:r>
              <a:rPr lang="en-US" b="1" dirty="0"/>
              <a:t>(Rule Category: Mandatory</a:t>
            </a:r>
            <a:r>
              <a:rPr lang="en-US" b="1" dirty="0" smtClean="0"/>
              <a:t>)</a:t>
            </a:r>
          </a:p>
          <a:p>
            <a:pPr marL="742950" lvl="1" indent="-285750">
              <a:spcBef>
                <a:spcPct val="20000"/>
              </a:spcBef>
              <a:buFont typeface="Arial" charset="0"/>
              <a:buChar char="–"/>
            </a:pPr>
            <a:r>
              <a:rPr lang="en-US" dirty="0" smtClean="0"/>
              <a:t>Avoid </a:t>
            </a:r>
            <a:r>
              <a:rPr lang="en-US" dirty="0"/>
              <a:t>using short method names</a:t>
            </a:r>
            <a:r>
              <a:rPr lang="en-US" b="1" dirty="0"/>
              <a:t>(Rule Category: Mandatory)</a:t>
            </a:r>
            <a:endParaRPr lang="en-US" sz="3800" dirty="0"/>
          </a:p>
          <a:p>
            <a:pPr marL="742950" lvl="1" indent="-285750" algn="just">
              <a:spcBef>
                <a:spcPct val="20000"/>
              </a:spcBef>
              <a:buFont typeface="Arial" charset="0"/>
              <a:buChar char="–"/>
            </a:pPr>
            <a:r>
              <a:rPr lang="en-US" dirty="0"/>
              <a:t>Classes should not have non-constructor methods with the same name as the class</a:t>
            </a:r>
            <a:r>
              <a:rPr lang="en-US" b="1" dirty="0"/>
              <a:t>(Rule Category: Mandatory)</a:t>
            </a:r>
            <a:endParaRPr lang="en-US" sz="3800" dirty="0"/>
          </a:p>
          <a:p>
            <a:pPr marL="742950" lvl="1" indent="-285750" algn="just">
              <a:spcBef>
                <a:spcPct val="20000"/>
              </a:spcBef>
              <a:buFont typeface="Arial" charset="0"/>
              <a:buChar char="–"/>
            </a:pPr>
            <a:r>
              <a:rPr lang="en-US" dirty="0"/>
              <a:t>Getter is a method that returns the value of an attribute. Prefix the word ‘get’ to the name of the attribute to form the name of a getter.</a:t>
            </a:r>
            <a:r>
              <a:rPr lang="en-US" b="1" dirty="0"/>
              <a:t> </a:t>
            </a:r>
            <a:r>
              <a:rPr lang="en-US" dirty="0"/>
              <a:t>Setter is a method that modifies the value of an attribute. Prefix the word ‘set’ to the name of the attribute to form the name of a setter. </a:t>
            </a:r>
            <a:r>
              <a:rPr lang="en-US" b="1" dirty="0"/>
              <a:t>(Rule Category: Mandatory)</a:t>
            </a:r>
            <a:endParaRPr lang="en-US" sz="3800" dirty="0"/>
          </a:p>
          <a:p>
            <a:pPr marL="0" lvl="1" indent="-285750">
              <a:spcBef>
                <a:spcPts val="0"/>
              </a:spcBef>
              <a:buFont typeface="Arial" charset="0"/>
              <a:buChar char="–"/>
            </a:pPr>
            <a:r>
              <a:rPr lang="en-US" dirty="0"/>
              <a:t>Methods which are expected to return a Boolean should be formed as a question which can be answered with a Boolean. </a:t>
            </a:r>
            <a:r>
              <a:rPr lang="en-US" b="1" dirty="0"/>
              <a:t>(Rule Category: Mandatory)</a:t>
            </a:r>
            <a:endParaRPr lang="en-US" sz="3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232475" y="153988"/>
            <a:ext cx="8454325" cy="549275"/>
          </a:xfrm>
        </p:spPr>
        <p:txBody>
          <a:bodyPr/>
          <a:lstStyle/>
          <a:p>
            <a:pPr fontAlgn="base">
              <a:spcAft>
                <a:spcPct val="0"/>
              </a:spcAft>
            </a:pPr>
            <a:r>
              <a:rPr dirty="0" smtClean="0">
                <a:solidFill>
                  <a:schemeClr val="tx1"/>
                </a:solidFill>
                <a:cs typeface="Arial" charset="0"/>
              </a:rPr>
              <a:t>Naming Conventions (Contd.).</a:t>
            </a:r>
          </a:p>
        </p:txBody>
      </p:sp>
      <p:sp>
        <p:nvSpPr>
          <p:cNvPr id="60418" name="Content Placeholder 1"/>
          <p:cNvSpPr txBox="1">
            <a:spLocks/>
          </p:cNvSpPr>
          <p:nvPr/>
        </p:nvSpPr>
        <p:spPr bwMode="auto">
          <a:xfrm>
            <a:off x="457200" y="1047427"/>
            <a:ext cx="8229600" cy="5029200"/>
          </a:xfrm>
          <a:prstGeom prst="rect">
            <a:avLst/>
          </a:prstGeom>
          <a:noFill/>
          <a:ln w="9525">
            <a:noFill/>
            <a:miter lim="800000"/>
            <a:headEnd/>
            <a:tailEnd/>
          </a:ln>
        </p:spPr>
        <p:txBody>
          <a:bodyPr/>
          <a:lstStyle/>
          <a:p>
            <a:pPr marL="231775" indent="-231775">
              <a:spcBef>
                <a:spcPct val="20000"/>
              </a:spcBef>
              <a:buFont typeface="Arial" charset="0"/>
              <a:buChar char="•"/>
            </a:pPr>
            <a:r>
              <a:rPr lang="en-US" sz="2000" dirty="0">
                <a:cs typeface="Arial" charset="0"/>
              </a:rPr>
              <a:t>Variables</a:t>
            </a:r>
          </a:p>
          <a:p>
            <a:pPr marL="742950" lvl="1" indent="-285750" algn="just">
              <a:spcBef>
                <a:spcPct val="20000"/>
              </a:spcBef>
              <a:buFont typeface="Arial" charset="0"/>
              <a:buChar char="–"/>
            </a:pPr>
            <a:r>
              <a:rPr lang="en-US" dirty="0"/>
              <a:t>Naming conventions are the same for instance variables, class (static) variables, variables local to a method and method parameters. They all should be in mixed case with a lowercase first letter. Internal words start with capital letters. </a:t>
            </a:r>
            <a:r>
              <a:rPr lang="en-US" b="1" dirty="0"/>
              <a:t>(Rule Category: Mandatory)</a:t>
            </a:r>
          </a:p>
          <a:p>
            <a:pPr marL="742950" lvl="1" indent="-285750" algn="just">
              <a:spcBef>
                <a:spcPct val="20000"/>
              </a:spcBef>
              <a:buFont typeface="Arial" charset="0"/>
              <a:buChar char="–"/>
            </a:pPr>
            <a:r>
              <a:rPr lang="en-US" dirty="0"/>
              <a:t>Integer literals should not start with zero.      Zero means that the rest of literal will be interpreted as an octal value.</a:t>
            </a:r>
            <a:r>
              <a:rPr lang="en-US" b="1" dirty="0"/>
              <a:t> (Rule Category: Mandatory)</a:t>
            </a:r>
          </a:p>
          <a:p>
            <a:pPr marL="742950" lvl="1" indent="-285750" algn="just">
              <a:spcBef>
                <a:spcPct val="20000"/>
              </a:spcBef>
              <a:buFont typeface="Arial" charset="0"/>
              <a:buChar char="–"/>
            </a:pPr>
            <a:r>
              <a:rPr lang="en-US" dirty="0"/>
              <a:t>Avoid excessively long variable names </a:t>
            </a:r>
            <a:r>
              <a:rPr lang="en-US" b="1" dirty="0"/>
              <a:t>(Rule Category: Mandatory)</a:t>
            </a:r>
            <a:endParaRPr lang="en-US" dirty="0"/>
          </a:p>
          <a:p>
            <a:pPr marL="231775" indent="-231775" algn="just">
              <a:spcBef>
                <a:spcPct val="20000"/>
              </a:spcBef>
              <a:buFont typeface="Arial" charset="0"/>
              <a:buChar char="•"/>
            </a:pPr>
            <a:r>
              <a:rPr lang="en-US" sz="2000" dirty="0">
                <a:cs typeface="Arial" charset="0"/>
              </a:rPr>
              <a:t>Final Static Variables</a:t>
            </a:r>
          </a:p>
          <a:p>
            <a:pPr marL="742950" lvl="1" indent="-285750" algn="just">
              <a:spcBef>
                <a:spcPct val="20000"/>
              </a:spcBef>
              <a:buFont typeface="Arial" charset="0"/>
              <a:buChar char="–"/>
            </a:pPr>
            <a:r>
              <a:rPr lang="en-US" dirty="0"/>
              <a:t>Constants, values that do not change, should be implemented as </a:t>
            </a:r>
            <a:r>
              <a:rPr lang="en-US" b="1" dirty="0"/>
              <a:t>static</a:t>
            </a:r>
            <a:r>
              <a:rPr lang="en-US" dirty="0"/>
              <a:t> </a:t>
            </a:r>
            <a:r>
              <a:rPr lang="en-US" b="1" dirty="0"/>
              <a:t>final</a:t>
            </a:r>
            <a:r>
              <a:rPr lang="en-US" dirty="0"/>
              <a:t> attributes of classes.  </a:t>
            </a:r>
            <a:r>
              <a:rPr lang="en-US" b="1" dirty="0"/>
              <a:t>(Rule Category: Mandatory)</a:t>
            </a:r>
          </a:p>
          <a:p>
            <a:pPr marL="742950" lvl="1" indent="-285750" algn="just">
              <a:spcBef>
                <a:spcPct val="20000"/>
              </a:spcBef>
              <a:buFont typeface="Arial" charset="0"/>
              <a:buChar char="–"/>
            </a:pPr>
            <a:r>
              <a:rPr lang="en-US" dirty="0"/>
              <a:t>Use all upper case letters with internal words separate by underscores.  </a:t>
            </a:r>
            <a:r>
              <a:rPr lang="en-US" b="1" dirty="0"/>
              <a:t>(Rule Category: Mandatory)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170481" y="153988"/>
            <a:ext cx="8516319" cy="549275"/>
          </a:xfrm>
        </p:spPr>
        <p:txBody>
          <a:bodyPr/>
          <a:lstStyle/>
          <a:p>
            <a:pPr fontAlgn="base">
              <a:spcAft>
                <a:spcPct val="0"/>
              </a:spcAft>
            </a:pPr>
            <a:r>
              <a:rPr dirty="0" smtClean="0">
                <a:solidFill>
                  <a:schemeClr val="tx1"/>
                </a:solidFill>
                <a:cs typeface="Arial" charset="0"/>
              </a:rPr>
              <a:t>Naming Convention (Contd.).</a:t>
            </a:r>
          </a:p>
        </p:txBody>
      </p:sp>
      <p:sp>
        <p:nvSpPr>
          <p:cNvPr id="62466" name="Content Placeholder 1"/>
          <p:cNvSpPr txBox="1">
            <a:spLocks/>
          </p:cNvSpPr>
          <p:nvPr/>
        </p:nvSpPr>
        <p:spPr bwMode="auto">
          <a:xfrm>
            <a:off x="457200" y="1295400"/>
            <a:ext cx="8229600" cy="5029200"/>
          </a:xfrm>
          <a:prstGeom prst="rect">
            <a:avLst/>
          </a:prstGeom>
          <a:noFill/>
          <a:ln w="9525">
            <a:noFill/>
            <a:miter lim="800000"/>
            <a:headEnd/>
            <a:tailEnd/>
          </a:ln>
        </p:spPr>
        <p:txBody>
          <a:bodyPr/>
          <a:lstStyle/>
          <a:p>
            <a:pPr marL="231775" indent="-231775">
              <a:spcBef>
                <a:spcPct val="20000"/>
              </a:spcBef>
              <a:buFont typeface="Arial" charset="0"/>
              <a:buChar char="•"/>
            </a:pPr>
            <a:r>
              <a:rPr lang="en-US" sz="2000" b="1" dirty="0">
                <a:cs typeface="Arial" charset="0"/>
              </a:rPr>
              <a:t>Exception Objects</a:t>
            </a:r>
          </a:p>
          <a:p>
            <a:pPr marL="742950" lvl="1" indent="-285750" algn="just">
              <a:spcBef>
                <a:spcPct val="20000"/>
              </a:spcBef>
              <a:buFont typeface="Arial" charset="0"/>
              <a:buChar char="–"/>
            </a:pPr>
            <a:r>
              <a:rPr lang="en-US" dirty="0"/>
              <a:t>Because exception handling is very common in Java, the letter ‘e’ should be used for a generic exception.   However, when using multiple exception types in a single try catch block use an abbreviated name of the Exception in small case followed by ‘e’ </a:t>
            </a:r>
            <a:r>
              <a:rPr lang="en-US" b="1" dirty="0"/>
              <a:t>(Rule Category: Mandatory)</a:t>
            </a:r>
            <a:endParaRPr lang="en-US" dirty="0"/>
          </a:p>
          <a:p>
            <a:pPr marL="231775" indent="-231775">
              <a:spcBef>
                <a:spcPct val="20000"/>
              </a:spcBef>
              <a:buFont typeface="Arial" charset="0"/>
              <a:buChar char="•"/>
            </a:pPr>
            <a:endParaRPr lang="en-US" sz="2000" dirty="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8"/>
          <p:cNvSpPr>
            <a:spLocks noGrp="1"/>
          </p:cNvSpPr>
          <p:nvPr>
            <p:ph type="ctrTitle"/>
          </p:nvPr>
        </p:nvSpPr>
        <p:spPr>
          <a:xfrm>
            <a:off x="154983" y="146050"/>
            <a:ext cx="8495305" cy="549275"/>
          </a:xfrm>
        </p:spPr>
        <p:txBody>
          <a:bodyPr/>
          <a:lstStyle/>
          <a:p>
            <a:pPr eaLnBrk="1" hangingPunct="1"/>
            <a:r>
              <a:rPr lang="en-IN" dirty="0" smtClean="0">
                <a:solidFill>
                  <a:schemeClr val="tx1"/>
                </a:solidFill>
                <a:cs typeface="Arial" charset="0"/>
              </a:rPr>
              <a:t>Agenda</a:t>
            </a:r>
          </a:p>
        </p:txBody>
      </p:sp>
      <p:sp>
        <p:nvSpPr>
          <p:cNvPr id="29698" name="Text Placeholder 13"/>
          <p:cNvSpPr>
            <a:spLocks noGrp="1"/>
          </p:cNvSpPr>
          <p:nvPr>
            <p:ph type="body" sz="quarter" idx="10"/>
          </p:nvPr>
        </p:nvSpPr>
        <p:spPr>
          <a:xfrm>
            <a:off x="1004888" y="1350963"/>
            <a:ext cx="7010400" cy="652462"/>
          </a:xfrm>
        </p:spPr>
        <p:txBody>
          <a:bodyPr/>
          <a:lstStyle/>
          <a:p>
            <a:pPr eaLnBrk="1" hangingPunct="1"/>
            <a:r>
              <a:rPr dirty="0" smtClean="0">
                <a:solidFill>
                  <a:schemeClr val="tx1"/>
                </a:solidFill>
                <a:latin typeface="+mj-lt"/>
                <a:cs typeface="Arial" charset="0"/>
              </a:rPr>
              <a:t>File Organization</a:t>
            </a:r>
          </a:p>
        </p:txBody>
      </p:sp>
      <p:sp>
        <p:nvSpPr>
          <p:cNvPr id="29699" name="Text Placeholder 14"/>
          <p:cNvSpPr>
            <a:spLocks noGrp="1"/>
          </p:cNvSpPr>
          <p:nvPr>
            <p:ph type="body" sz="quarter" idx="11"/>
          </p:nvPr>
        </p:nvSpPr>
        <p:spPr>
          <a:xfrm>
            <a:off x="1004888" y="2381250"/>
            <a:ext cx="7010400" cy="652463"/>
          </a:xfrm>
        </p:spPr>
        <p:txBody>
          <a:bodyPr/>
          <a:lstStyle/>
          <a:p>
            <a:pPr eaLnBrk="1" hangingPunct="1"/>
            <a:r>
              <a:rPr smtClean="0">
                <a:solidFill>
                  <a:schemeClr val="tx1"/>
                </a:solidFill>
                <a:latin typeface="+mj-lt"/>
                <a:cs typeface="Arial" charset="0"/>
              </a:rPr>
              <a:t>Naming Conventions</a:t>
            </a:r>
            <a:endParaRPr lang="en-IN" smtClean="0">
              <a:solidFill>
                <a:schemeClr val="tx1"/>
              </a:solidFill>
              <a:latin typeface="+mj-lt"/>
              <a:cs typeface="Arial" charset="0"/>
            </a:endParaRPr>
          </a:p>
        </p:txBody>
      </p:sp>
      <p:sp>
        <p:nvSpPr>
          <p:cNvPr id="29700" name="Text Placeholder 15"/>
          <p:cNvSpPr>
            <a:spLocks noGrp="1"/>
          </p:cNvSpPr>
          <p:nvPr>
            <p:ph type="body" sz="quarter" idx="12"/>
          </p:nvPr>
        </p:nvSpPr>
        <p:spPr>
          <a:xfrm>
            <a:off x="1004888" y="3403600"/>
            <a:ext cx="7010400" cy="652463"/>
          </a:xfrm>
        </p:spPr>
        <p:txBody>
          <a:bodyPr/>
          <a:lstStyle/>
          <a:p>
            <a:pPr eaLnBrk="1" hangingPunct="1"/>
            <a:r>
              <a:rPr smtClean="0">
                <a:solidFill>
                  <a:schemeClr val="tx1"/>
                </a:solidFill>
                <a:latin typeface="+mj-lt"/>
                <a:cs typeface="Arial" charset="0"/>
              </a:rPr>
              <a:t>Documentation</a:t>
            </a:r>
            <a:endParaRPr lang="en-IN" smtClean="0">
              <a:solidFill>
                <a:schemeClr val="tx1"/>
              </a:solidFill>
              <a:latin typeface="+mj-lt"/>
              <a:cs typeface="Arial" charset="0"/>
            </a:endParaRPr>
          </a:p>
        </p:txBody>
      </p:sp>
      <p:sp>
        <p:nvSpPr>
          <p:cNvPr id="29701" name="Text Placeholder 16"/>
          <p:cNvSpPr>
            <a:spLocks noGrp="1"/>
          </p:cNvSpPr>
          <p:nvPr>
            <p:ph type="body" sz="quarter" idx="13"/>
          </p:nvPr>
        </p:nvSpPr>
        <p:spPr>
          <a:xfrm>
            <a:off x="1004888" y="4462463"/>
            <a:ext cx="7010400" cy="652462"/>
          </a:xfrm>
        </p:spPr>
        <p:txBody>
          <a:bodyPr/>
          <a:lstStyle/>
          <a:p>
            <a:pPr eaLnBrk="1" hangingPunct="1"/>
            <a:r>
              <a:rPr smtClean="0">
                <a:solidFill>
                  <a:schemeClr val="tx1"/>
                </a:solidFill>
                <a:latin typeface="+mj-lt"/>
                <a:cs typeface="Arial" charset="0"/>
              </a:rPr>
              <a:t>Formatting</a:t>
            </a:r>
            <a:endParaRPr lang="en-IN" smtClean="0">
              <a:solidFill>
                <a:schemeClr val="tx1"/>
              </a:solidFill>
              <a:latin typeface="+mj-lt"/>
              <a:cs typeface="Arial" charset="0"/>
            </a:endParaRPr>
          </a:p>
        </p:txBody>
      </p:sp>
      <p:sp>
        <p:nvSpPr>
          <p:cNvPr id="29702" name="Text Placeholder 17"/>
          <p:cNvSpPr>
            <a:spLocks noGrp="1"/>
          </p:cNvSpPr>
          <p:nvPr>
            <p:ph type="body" sz="quarter" idx="14"/>
          </p:nvPr>
        </p:nvSpPr>
        <p:spPr>
          <a:xfrm>
            <a:off x="1004888" y="5503863"/>
            <a:ext cx="7010400" cy="652462"/>
          </a:xfrm>
        </p:spPr>
        <p:txBody>
          <a:bodyPr/>
          <a:lstStyle/>
          <a:p>
            <a:pPr eaLnBrk="1" hangingPunct="1"/>
            <a:r>
              <a:rPr smtClean="0">
                <a:solidFill>
                  <a:schemeClr val="tx1"/>
                </a:solidFill>
                <a:latin typeface="+mj-lt"/>
                <a:cs typeface="Arial" charset="0"/>
              </a:rPr>
              <a:t>Java Beans</a:t>
            </a:r>
            <a:endParaRPr smtClean="0">
              <a:solidFill>
                <a:schemeClr val="tx1"/>
              </a:solidFill>
              <a:latin typeface="+mj-lt"/>
              <a:ea typeface="Arial Unicode MS"/>
              <a:cs typeface="Arial Unicode MS"/>
            </a:endParaRPr>
          </a:p>
        </p:txBody>
      </p:sp>
      <p:sp>
        <p:nvSpPr>
          <p:cNvPr id="45" name="Rectangle 44"/>
          <p:cNvSpPr/>
          <p:nvPr/>
        </p:nvSpPr>
        <p:spPr>
          <a:xfrm>
            <a:off x="458788" y="2260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46" name="Rectangle 45"/>
          <p:cNvSpPr/>
          <p:nvPr/>
        </p:nvSpPr>
        <p:spPr>
          <a:xfrm>
            <a:off x="461695" y="2504932"/>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2</a:t>
            </a:r>
          </a:p>
        </p:txBody>
      </p:sp>
      <p:sp>
        <p:nvSpPr>
          <p:cNvPr id="47" name="Rectangle 46"/>
          <p:cNvSpPr/>
          <p:nvPr/>
        </p:nvSpPr>
        <p:spPr>
          <a:xfrm>
            <a:off x="458788" y="3303588"/>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48" name="Rectangle 47"/>
          <p:cNvSpPr/>
          <p:nvPr/>
        </p:nvSpPr>
        <p:spPr>
          <a:xfrm>
            <a:off x="461695" y="3526230"/>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3</a:t>
            </a:r>
          </a:p>
        </p:txBody>
      </p:sp>
      <p:sp>
        <p:nvSpPr>
          <p:cNvPr id="49" name="Rectangle 48"/>
          <p:cNvSpPr/>
          <p:nvPr/>
        </p:nvSpPr>
        <p:spPr>
          <a:xfrm>
            <a:off x="458788" y="12319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0" name="Rectangle 49"/>
          <p:cNvSpPr/>
          <p:nvPr/>
        </p:nvSpPr>
        <p:spPr>
          <a:xfrm>
            <a:off x="461695" y="1450574"/>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1</a:t>
            </a:r>
          </a:p>
        </p:txBody>
      </p:sp>
      <p:sp>
        <p:nvSpPr>
          <p:cNvPr id="51" name="Rectangle 50"/>
          <p:cNvSpPr/>
          <p:nvPr/>
        </p:nvSpPr>
        <p:spPr>
          <a:xfrm>
            <a:off x="458788" y="4367213"/>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2" name="Rectangle 51"/>
          <p:cNvSpPr/>
          <p:nvPr/>
        </p:nvSpPr>
        <p:spPr>
          <a:xfrm>
            <a:off x="461695" y="4588783"/>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4</a:t>
            </a:r>
          </a:p>
        </p:txBody>
      </p:sp>
      <p:sp>
        <p:nvSpPr>
          <p:cNvPr id="53" name="Rectangle 52"/>
          <p:cNvSpPr/>
          <p:nvPr/>
        </p:nvSpPr>
        <p:spPr>
          <a:xfrm>
            <a:off x="458788" y="5408613"/>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4" name="Rectangle 53"/>
          <p:cNvSpPr/>
          <p:nvPr/>
        </p:nvSpPr>
        <p:spPr>
          <a:xfrm>
            <a:off x="461695" y="5630873"/>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a:xfrm>
            <a:off x="441325" y="196850"/>
            <a:ext cx="8229600" cy="549275"/>
          </a:xfrm>
        </p:spPr>
        <p:txBody>
          <a:bodyPr/>
          <a:lstStyle/>
          <a:p>
            <a:pPr eaLnBrk="1" hangingPunct="1"/>
            <a:r>
              <a:rPr smtClean="0">
                <a:solidFill>
                  <a:schemeClr val="tx1"/>
                </a:solidFill>
                <a:cs typeface="Arial" charset="0"/>
              </a:rPr>
              <a:t>Quiz</a:t>
            </a:r>
          </a:p>
        </p:txBody>
      </p:sp>
      <p:sp>
        <p:nvSpPr>
          <p:cNvPr id="177155" name="Rectangle 3"/>
          <p:cNvSpPr>
            <a:spLocks noGrp="1"/>
          </p:cNvSpPr>
          <p:nvPr>
            <p:ph type="body" idx="1"/>
          </p:nvPr>
        </p:nvSpPr>
        <p:spPr>
          <a:xfrm>
            <a:off x="457200" y="1057275"/>
            <a:ext cx="8229600" cy="5194300"/>
          </a:xfrm>
        </p:spPr>
        <p:txBody>
          <a:bodyPr/>
          <a:lstStyle/>
          <a:p>
            <a:pPr algn="just" eaLnBrk="1" hangingPunct="1">
              <a:buFont typeface="Arial" charset="0"/>
              <a:buNone/>
            </a:pPr>
            <a:r>
              <a:rPr dirty="0" smtClean="0">
                <a:solidFill>
                  <a:schemeClr val="tx1"/>
                </a:solidFill>
                <a:cs typeface="Arial" charset="0"/>
              </a:rPr>
              <a:t>Which of the following are true regarding Naming Conventions?</a:t>
            </a:r>
          </a:p>
          <a:p>
            <a:pPr algn="just" eaLnBrk="1" hangingPunct="1">
              <a:buFont typeface="Arial" charset="0"/>
              <a:buNone/>
            </a:pPr>
            <a:r>
              <a:rPr dirty="0" smtClean="0">
                <a:solidFill>
                  <a:schemeClr val="tx1"/>
                </a:solidFill>
                <a:cs typeface="Arial" charset="0"/>
              </a:rPr>
              <a:t>a. The Package names should be in Capital letters</a:t>
            </a:r>
          </a:p>
          <a:p>
            <a:pPr algn="just" eaLnBrk="1" hangingPunct="1">
              <a:buFont typeface="Arial" charset="0"/>
              <a:buNone/>
            </a:pPr>
            <a:r>
              <a:rPr dirty="0" smtClean="0">
                <a:solidFill>
                  <a:schemeClr val="tx1"/>
                </a:solidFill>
                <a:cs typeface="Arial" charset="0"/>
              </a:rPr>
              <a:t>b. The Package names should be in Lowercase letters</a:t>
            </a:r>
          </a:p>
          <a:p>
            <a:pPr algn="just" eaLnBrk="1" hangingPunct="1">
              <a:buFont typeface="Arial" charset="0"/>
              <a:buNone/>
            </a:pPr>
            <a:r>
              <a:rPr dirty="0" smtClean="0">
                <a:solidFill>
                  <a:schemeClr val="tx1"/>
                </a:solidFill>
                <a:cs typeface="Arial" charset="0"/>
              </a:rPr>
              <a:t>c. Classes and interfaces should have mixed case (first letter Capital)</a:t>
            </a:r>
          </a:p>
          <a:p>
            <a:pPr algn="just" eaLnBrk="1" hangingPunct="1">
              <a:buFont typeface="Arial" charset="0"/>
              <a:buNone/>
            </a:pPr>
            <a:r>
              <a:rPr dirty="0" smtClean="0">
                <a:solidFill>
                  <a:schemeClr val="tx1"/>
                </a:solidFill>
                <a:cs typeface="Arial" charset="0"/>
              </a:rPr>
              <a:t>d. Class names should be verbs</a:t>
            </a:r>
          </a:p>
          <a:p>
            <a:pPr eaLnBrk="1" hangingPunct="1">
              <a:buFont typeface="Arial" charset="0"/>
              <a:buNone/>
            </a:pPr>
            <a:r>
              <a:rPr dirty="0" smtClean="0">
                <a:solidFill>
                  <a:schemeClr val="tx1"/>
                </a:solidFill>
                <a:cs typeface="Arial" charset="0"/>
              </a:rPr>
              <a:t>e. Final variables should be all in lowercase</a:t>
            </a:r>
          </a:p>
          <a:p>
            <a:pPr eaLnBrk="1" hangingPunct="1">
              <a:buFont typeface="Arial" charset="0"/>
              <a:buNone/>
            </a:pPr>
            <a:endParaRPr dirty="0" smtClean="0">
              <a:solidFill>
                <a:schemeClr val="tx1"/>
              </a:solidFill>
              <a:cs typeface="Arial" charset="0"/>
            </a:endParaRPr>
          </a:p>
        </p:txBody>
      </p:sp>
      <p:sp>
        <p:nvSpPr>
          <p:cNvPr id="177156" name="Text Box 4"/>
          <p:cNvSpPr txBox="1">
            <a:spLocks noChangeArrowheads="1"/>
          </p:cNvSpPr>
          <p:nvPr/>
        </p:nvSpPr>
        <p:spPr bwMode="auto">
          <a:xfrm>
            <a:off x="1312863" y="4238625"/>
            <a:ext cx="2089150" cy="366713"/>
          </a:xfrm>
          <a:prstGeom prst="rect">
            <a:avLst/>
          </a:prstGeom>
          <a:solidFill>
            <a:srgbClr val="FF99CC"/>
          </a:solidFill>
          <a:ln w="9525">
            <a:noFill/>
            <a:miter lim="800000"/>
            <a:headEnd/>
            <a:tailEnd/>
          </a:ln>
        </p:spPr>
        <p:txBody>
          <a:bodyPr wrap="none">
            <a:spAutoFit/>
          </a:bodyPr>
          <a:lstStyle/>
          <a:p>
            <a:pPr defTabSz="914400"/>
            <a:r>
              <a:rPr lang="en-US"/>
              <a:t>b and c are correct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 calcmode="lin" valueType="num">
                                      <p:cBhvr additive="base">
                                        <p:cTn id="7" dur="500" fill="hold"/>
                                        <p:tgtEl>
                                          <p:spTgt spid="177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1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7155">
                                            <p:txEl>
                                              <p:pRg st="1" end="1"/>
                                            </p:txEl>
                                          </p:spTgt>
                                        </p:tgtEl>
                                        <p:attrNameLst>
                                          <p:attrName>style.visibility</p:attrName>
                                        </p:attrNameLst>
                                      </p:cBhvr>
                                      <p:to>
                                        <p:strVal val="visible"/>
                                      </p:to>
                                    </p:set>
                                    <p:anim calcmode="lin" valueType="num">
                                      <p:cBhvr additive="base">
                                        <p:cTn id="11" dur="500" fill="hold"/>
                                        <p:tgtEl>
                                          <p:spTgt spid="1771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71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7155">
                                            <p:txEl>
                                              <p:pRg st="2" end="2"/>
                                            </p:txEl>
                                          </p:spTgt>
                                        </p:tgtEl>
                                        <p:attrNameLst>
                                          <p:attrName>style.visibility</p:attrName>
                                        </p:attrNameLst>
                                      </p:cBhvr>
                                      <p:to>
                                        <p:strVal val="visible"/>
                                      </p:to>
                                    </p:set>
                                    <p:anim calcmode="lin" valueType="num">
                                      <p:cBhvr additive="base">
                                        <p:cTn id="15" dur="500" fill="hold"/>
                                        <p:tgtEl>
                                          <p:spTgt spid="1771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71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7155">
                                            <p:txEl>
                                              <p:pRg st="3" end="3"/>
                                            </p:txEl>
                                          </p:spTgt>
                                        </p:tgtEl>
                                        <p:attrNameLst>
                                          <p:attrName>style.visibility</p:attrName>
                                        </p:attrNameLst>
                                      </p:cBhvr>
                                      <p:to>
                                        <p:strVal val="visible"/>
                                      </p:to>
                                    </p:set>
                                    <p:anim calcmode="lin" valueType="num">
                                      <p:cBhvr additive="base">
                                        <p:cTn id="19" dur="500" fill="hold"/>
                                        <p:tgtEl>
                                          <p:spTgt spid="1771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715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7155">
                                            <p:txEl>
                                              <p:pRg st="4" end="4"/>
                                            </p:txEl>
                                          </p:spTgt>
                                        </p:tgtEl>
                                        <p:attrNameLst>
                                          <p:attrName>style.visibility</p:attrName>
                                        </p:attrNameLst>
                                      </p:cBhvr>
                                      <p:to>
                                        <p:strVal val="visible"/>
                                      </p:to>
                                    </p:set>
                                    <p:anim calcmode="lin" valueType="num">
                                      <p:cBhvr additive="base">
                                        <p:cTn id="23" dur="500" fill="hold"/>
                                        <p:tgtEl>
                                          <p:spTgt spid="1771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715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7155">
                                            <p:txEl>
                                              <p:pRg st="5" end="5"/>
                                            </p:txEl>
                                          </p:spTgt>
                                        </p:tgtEl>
                                        <p:attrNameLst>
                                          <p:attrName>style.visibility</p:attrName>
                                        </p:attrNameLst>
                                      </p:cBhvr>
                                      <p:to>
                                        <p:strVal val="visible"/>
                                      </p:to>
                                    </p:set>
                                    <p:anim calcmode="lin" valueType="num">
                                      <p:cBhvr additive="base">
                                        <p:cTn id="27" dur="500" fill="hold"/>
                                        <p:tgtEl>
                                          <p:spTgt spid="1771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71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7156"/>
                                        </p:tgtEl>
                                        <p:attrNameLst>
                                          <p:attrName>style.visibility</p:attrName>
                                        </p:attrNameLst>
                                      </p:cBhvr>
                                      <p:to>
                                        <p:strVal val="visible"/>
                                      </p:to>
                                    </p:set>
                                    <p:anim calcmode="lin" valueType="num">
                                      <p:cBhvr additive="base">
                                        <p:cTn id="33" dur="500" fill="hold"/>
                                        <p:tgtEl>
                                          <p:spTgt spid="177156"/>
                                        </p:tgtEl>
                                        <p:attrNameLst>
                                          <p:attrName>ppt_x</p:attrName>
                                        </p:attrNameLst>
                                      </p:cBhvr>
                                      <p:tavLst>
                                        <p:tav tm="0">
                                          <p:val>
                                            <p:strVal val="#ppt_x"/>
                                          </p:val>
                                        </p:tav>
                                        <p:tav tm="100000">
                                          <p:val>
                                            <p:strVal val="#ppt_x"/>
                                          </p:val>
                                        </p:tav>
                                      </p:tavLst>
                                    </p:anim>
                                    <p:anim calcmode="lin" valueType="num">
                                      <p:cBhvr additive="base">
                                        <p:cTn id="34" dur="500" fill="hold"/>
                                        <p:tgtEl>
                                          <p:spTgt spid="177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Placeholder 2"/>
          <p:cNvSpPr>
            <a:spLocks noGrp="1"/>
          </p:cNvSpPr>
          <p:nvPr>
            <p:ph type="body" sz="quarter" idx="11"/>
          </p:nvPr>
        </p:nvSpPr>
        <p:spPr>
          <a:xfrm>
            <a:off x="469900" y="2613025"/>
            <a:ext cx="8220075" cy="623888"/>
          </a:xfrm>
        </p:spPr>
        <p:txBody>
          <a:bodyPr/>
          <a:lstStyle/>
          <a:p>
            <a:pPr eaLnBrk="1" hangingPunct="1"/>
            <a:r>
              <a:rPr dirty="0">
                <a:solidFill>
                  <a:schemeClr val="tx1"/>
                </a:solidFill>
                <a:cs typeface="Arial" charset="0"/>
              </a:rPr>
              <a:t>Documentation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0375" y="144463"/>
            <a:ext cx="8229600" cy="549275"/>
          </a:xfrm>
        </p:spPr>
        <p:txBody>
          <a:bodyPr/>
          <a:lstStyle/>
          <a:p>
            <a:pPr>
              <a:defRPr/>
            </a:pPr>
            <a:r>
              <a:rPr>
                <a:solidFill>
                  <a:schemeClr val="tx1"/>
                </a:solidFill>
                <a:cs typeface="Arial" charset="0"/>
              </a:rPr>
              <a:t>Documentation</a:t>
            </a:r>
          </a:p>
        </p:txBody>
      </p:sp>
      <p:sp>
        <p:nvSpPr>
          <p:cNvPr id="68610" name="Text Placeholder 4"/>
          <p:cNvSpPr>
            <a:spLocks noGrp="1"/>
          </p:cNvSpPr>
          <p:nvPr>
            <p:ph type="body" sz="quarter" idx="16"/>
          </p:nvPr>
        </p:nvSpPr>
        <p:spPr/>
        <p:txBody>
          <a:bodyPr/>
          <a:lstStyle/>
          <a:p>
            <a:pPr algn="just" eaLnBrk="1" hangingPunct="1"/>
            <a:r>
              <a:rPr sz="2000" dirty="0" smtClean="0">
                <a:solidFill>
                  <a:schemeClr val="tx1"/>
                </a:solidFill>
                <a:cs typeface="Arial" charset="0"/>
              </a:rPr>
              <a:t>Java language supports two types of comments:  documentation and implementation comments. </a:t>
            </a:r>
          </a:p>
          <a:p>
            <a:pPr algn="just" eaLnBrk="1" hangingPunct="1"/>
            <a:endParaRPr sz="2000" dirty="0" smtClean="0">
              <a:solidFill>
                <a:schemeClr val="tx1"/>
              </a:solidFill>
              <a:cs typeface="Arial" charset="0"/>
            </a:endParaRPr>
          </a:p>
          <a:p>
            <a:pPr algn="just" eaLnBrk="1" hangingPunct="1"/>
            <a:r>
              <a:rPr sz="2000" dirty="0" smtClean="0">
                <a:solidFill>
                  <a:schemeClr val="tx1"/>
                </a:solidFill>
                <a:cs typeface="Arial" charset="0"/>
              </a:rPr>
              <a:t>Documentation comments are delimited by /** … */. </a:t>
            </a:r>
            <a:r>
              <a:rPr sz="2000" dirty="0" err="1" smtClean="0">
                <a:solidFill>
                  <a:schemeClr val="tx1"/>
                </a:solidFill>
                <a:cs typeface="Arial" charset="0"/>
              </a:rPr>
              <a:t>Javadoc</a:t>
            </a:r>
            <a:r>
              <a:rPr sz="2000" dirty="0" smtClean="0">
                <a:solidFill>
                  <a:schemeClr val="tx1"/>
                </a:solidFill>
                <a:cs typeface="Arial" charset="0"/>
              </a:rPr>
              <a:t> comments are meant to describe the specification of code,  from an implementation free prospective to read by developers.</a:t>
            </a:r>
          </a:p>
          <a:p>
            <a:pPr algn="just" eaLnBrk="1" hangingPunct="1"/>
            <a:endParaRPr sz="2000" dirty="0" smtClean="0">
              <a:solidFill>
                <a:schemeClr val="tx1"/>
              </a:solidFill>
              <a:cs typeface="Arial" charset="0"/>
            </a:endParaRPr>
          </a:p>
          <a:p>
            <a:pPr algn="just" eaLnBrk="1" hangingPunct="1"/>
            <a:r>
              <a:rPr sz="2000" dirty="0" smtClean="0">
                <a:solidFill>
                  <a:schemeClr val="tx1"/>
                </a:solidFill>
                <a:cs typeface="Arial" charset="0"/>
              </a:rPr>
              <a:t>The other type of comments includes two other styles, which are delimited by /* … */ and //.</a:t>
            </a:r>
          </a:p>
          <a:p>
            <a:pPr algn="just" eaLnBrk="1" hangingPunct="1"/>
            <a:endParaRPr sz="2000" dirty="0" smtClean="0">
              <a:solidFill>
                <a:schemeClr val="tx1"/>
              </a:solidFill>
              <a:cs typeface="Arial" charset="0"/>
            </a:endParaRPr>
          </a:p>
          <a:p>
            <a:pPr algn="just" eaLnBrk="1" hangingPunct="1"/>
            <a:r>
              <a:rPr sz="2000" dirty="0" smtClean="0">
                <a:solidFill>
                  <a:schemeClr val="tx1"/>
                </a:solidFill>
                <a:cs typeface="Arial" charset="0"/>
              </a:rPr>
              <a:t>These types of comments are used either for explaining the developers thinking behind a particular piece of code or to comment out unused code.</a:t>
            </a:r>
          </a:p>
          <a:p>
            <a:pPr eaLnBrk="1" hangingPunct="1">
              <a:buFont typeface="Arial" charset="0"/>
              <a:buNone/>
            </a:pPr>
            <a:endParaRPr sz="20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94468" y="144463"/>
            <a:ext cx="8395507" cy="549275"/>
          </a:xfrm>
        </p:spPr>
        <p:txBody>
          <a:bodyPr/>
          <a:lstStyle/>
          <a:p>
            <a:pPr>
              <a:defRPr/>
            </a:pPr>
            <a:r>
              <a:rPr dirty="0">
                <a:solidFill>
                  <a:schemeClr val="tx1"/>
                </a:solidFill>
                <a:cs typeface="Arial" charset="0"/>
              </a:rPr>
              <a:t>Documentation Comments</a:t>
            </a:r>
          </a:p>
        </p:txBody>
      </p:sp>
      <p:sp>
        <p:nvSpPr>
          <p:cNvPr id="70658" name="Text Placeholder 2"/>
          <p:cNvSpPr>
            <a:spLocks noGrp="1"/>
          </p:cNvSpPr>
          <p:nvPr>
            <p:ph type="body" sz="quarter" idx="16"/>
          </p:nvPr>
        </p:nvSpPr>
        <p:spPr>
          <a:xfrm>
            <a:off x="410705" y="974348"/>
            <a:ext cx="8240713" cy="5530850"/>
          </a:xfrm>
        </p:spPr>
        <p:txBody>
          <a:bodyPr/>
          <a:lstStyle/>
          <a:p>
            <a:pPr algn="just" eaLnBrk="1" hangingPunct="1"/>
            <a:r>
              <a:rPr sz="2000" dirty="0" smtClean="0">
                <a:solidFill>
                  <a:schemeClr val="tx1"/>
                </a:solidFill>
                <a:cs typeface="Arial" charset="0"/>
              </a:rPr>
              <a:t>Always first line comment should be in simple characters /** without any text on the line and should be aligned with the following declared entity. </a:t>
            </a:r>
          </a:p>
          <a:p>
            <a:pPr algn="just" eaLnBrk="1" hangingPunct="1"/>
            <a:r>
              <a:rPr sz="2000" dirty="0" smtClean="0">
                <a:solidFill>
                  <a:schemeClr val="tx1"/>
                </a:solidFill>
                <a:cs typeface="Arial" charset="0"/>
              </a:rPr>
              <a:t>Remaining lines may consists of an asterisk, single space, comment text and aligned with the first asterisk of the first line. </a:t>
            </a:r>
          </a:p>
          <a:p>
            <a:pPr algn="just" eaLnBrk="1" hangingPunct="1"/>
            <a:r>
              <a:rPr sz="2000" dirty="0" smtClean="0">
                <a:solidFill>
                  <a:schemeClr val="tx1"/>
                </a:solidFill>
                <a:cs typeface="Arial" charset="0"/>
              </a:rPr>
              <a:t>Comment text in the beginning sentence is special and should be a self contained summary sentence. (Rule Category: Mandatory)</a:t>
            </a:r>
          </a:p>
          <a:p>
            <a:pPr algn="just" eaLnBrk="1" hangingPunct="1"/>
            <a:r>
              <a:rPr sz="2000" dirty="0" smtClean="0">
                <a:solidFill>
                  <a:schemeClr val="tx1"/>
                </a:solidFill>
                <a:cs typeface="Arial" charset="0"/>
              </a:rPr>
              <a:t>Class and interface comments can use the @version, @author, and @see tags, in that order.  If there are multiple authors, use a separate @author tag for each one.  Required tags: @version, @author tags. (Rule Category: Mandatory)</a:t>
            </a:r>
          </a:p>
          <a:p>
            <a:pPr algn="just" eaLnBrk="1" hangingPunct="1"/>
            <a:r>
              <a:rPr sz="2000" dirty="0" smtClean="0">
                <a:solidFill>
                  <a:schemeClr val="tx1"/>
                </a:solidFill>
                <a:cs typeface="Arial" charset="0"/>
              </a:rPr>
              <a:t>Constructor comments can use the @</a:t>
            </a:r>
            <a:r>
              <a:rPr sz="2000" dirty="0" err="1" smtClean="0">
                <a:solidFill>
                  <a:schemeClr val="tx1"/>
                </a:solidFill>
                <a:cs typeface="Arial" charset="0"/>
              </a:rPr>
              <a:t>param</a:t>
            </a:r>
            <a:r>
              <a:rPr sz="2000" dirty="0" smtClean="0">
                <a:solidFill>
                  <a:schemeClr val="tx1"/>
                </a:solidFill>
                <a:cs typeface="Arial" charset="0"/>
              </a:rPr>
              <a:t>, @exception, and @see tags, in that order.  Required tags: one @</a:t>
            </a:r>
            <a:r>
              <a:rPr sz="2000" dirty="0" err="1" smtClean="0">
                <a:solidFill>
                  <a:schemeClr val="tx1"/>
                </a:solidFill>
                <a:cs typeface="Arial" charset="0"/>
              </a:rPr>
              <a:t>param</a:t>
            </a:r>
            <a:r>
              <a:rPr sz="2000" dirty="0" smtClean="0">
                <a:solidFill>
                  <a:schemeClr val="tx1"/>
                </a:solidFill>
                <a:cs typeface="Arial" charset="0"/>
              </a:rPr>
              <a:t> tag for each parameter and one @exception tag for each exception thrown. (Rule Category: Mandatory)</a:t>
            </a:r>
          </a:p>
          <a:p>
            <a:pPr eaLnBrk="1" hangingPunct="1"/>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49275"/>
          </a:xfrm>
        </p:spPr>
        <p:txBody>
          <a:bodyPr/>
          <a:lstStyle/>
          <a:p>
            <a:pPr>
              <a:defRPr/>
            </a:pPr>
            <a:r>
              <a:rPr>
                <a:solidFill>
                  <a:schemeClr val="tx1"/>
                </a:solidFill>
                <a:cs typeface="Arial" charset="0"/>
              </a:rPr>
              <a:t>Documentation </a:t>
            </a:r>
            <a:r>
              <a:rPr smtClean="0">
                <a:solidFill>
                  <a:schemeClr val="tx1"/>
                </a:solidFill>
                <a:cs typeface="Arial" charset="0"/>
              </a:rPr>
              <a:t>Comments</a:t>
            </a:r>
            <a:r>
              <a:rPr>
                <a:solidFill>
                  <a:schemeClr val="tx1"/>
                </a:solidFill>
                <a:cs typeface="Arial" charset="0"/>
              </a:rPr>
              <a:t> (Contd.).</a:t>
            </a:r>
          </a:p>
        </p:txBody>
      </p:sp>
      <p:sp>
        <p:nvSpPr>
          <p:cNvPr id="72706" name="Text Placeholder 2"/>
          <p:cNvSpPr>
            <a:spLocks noGrp="1"/>
          </p:cNvSpPr>
          <p:nvPr>
            <p:ph type="body" sz="quarter" idx="16"/>
          </p:nvPr>
        </p:nvSpPr>
        <p:spPr/>
        <p:txBody>
          <a:bodyPr/>
          <a:lstStyle/>
          <a:p>
            <a:pPr algn="just" eaLnBrk="1" hangingPunct="1"/>
            <a:r>
              <a:rPr sz="2000" dirty="0" smtClean="0">
                <a:solidFill>
                  <a:schemeClr val="tx1"/>
                </a:solidFill>
                <a:cs typeface="Arial" charset="0"/>
              </a:rPr>
              <a:t>Method comments can use the @</a:t>
            </a:r>
            <a:r>
              <a:rPr sz="2000" dirty="0" err="1" smtClean="0">
                <a:solidFill>
                  <a:schemeClr val="tx1"/>
                </a:solidFill>
                <a:cs typeface="Arial" charset="0"/>
              </a:rPr>
              <a:t>param</a:t>
            </a:r>
            <a:r>
              <a:rPr sz="2000" dirty="0" smtClean="0">
                <a:solidFill>
                  <a:schemeClr val="tx1"/>
                </a:solidFill>
                <a:cs typeface="Arial" charset="0"/>
              </a:rPr>
              <a:t>, @return, @exception, and @see tags, in that order.  Required tags: one @</a:t>
            </a:r>
            <a:r>
              <a:rPr sz="2000" dirty="0" err="1" smtClean="0">
                <a:solidFill>
                  <a:schemeClr val="tx1"/>
                </a:solidFill>
                <a:cs typeface="Arial" charset="0"/>
              </a:rPr>
              <a:t>param</a:t>
            </a:r>
            <a:r>
              <a:rPr sz="2000" dirty="0" smtClean="0">
                <a:solidFill>
                  <a:schemeClr val="tx1"/>
                </a:solidFill>
                <a:cs typeface="Arial" charset="0"/>
              </a:rPr>
              <a:t> tag for each parameter, one @return tag if the return type is not void, and one @exception tag for each exception thrown. (Rule Category: Mandatory)</a:t>
            </a:r>
          </a:p>
          <a:p>
            <a:pPr algn="just" eaLnBrk="1" hangingPunct="1"/>
            <a:r>
              <a:rPr sz="2000" dirty="0" smtClean="0">
                <a:solidFill>
                  <a:schemeClr val="tx1"/>
                </a:solidFill>
                <a:cs typeface="Arial" charset="0"/>
              </a:rPr>
              <a:t>Variable comments can use any </a:t>
            </a:r>
            <a:r>
              <a:rPr sz="2000" dirty="0" err="1" smtClean="0">
                <a:solidFill>
                  <a:schemeClr val="tx1"/>
                </a:solidFill>
                <a:cs typeface="Arial" charset="0"/>
              </a:rPr>
              <a:t>javadoc</a:t>
            </a:r>
            <a:r>
              <a:rPr sz="2000" dirty="0" smtClean="0">
                <a:solidFill>
                  <a:schemeClr val="tx1"/>
                </a:solidFill>
                <a:cs typeface="Arial" charset="0"/>
              </a:rPr>
              <a:t> tags, which are applicable, should be used. These </a:t>
            </a:r>
            <a:r>
              <a:rPr sz="2000" dirty="0" err="1" smtClean="0">
                <a:solidFill>
                  <a:schemeClr val="tx1"/>
                </a:solidFill>
                <a:cs typeface="Arial" charset="0"/>
              </a:rPr>
              <a:t>javadoc</a:t>
            </a:r>
            <a:r>
              <a:rPr sz="2000" dirty="0" smtClean="0">
                <a:solidFill>
                  <a:schemeClr val="tx1"/>
                </a:solidFill>
                <a:cs typeface="Arial" charset="0"/>
              </a:rPr>
              <a:t> tags are @values, @concurrency, @see, @example, @</a:t>
            </a:r>
            <a:r>
              <a:rPr sz="2000" dirty="0" err="1" smtClean="0">
                <a:solidFill>
                  <a:schemeClr val="tx1"/>
                </a:solidFill>
                <a:cs typeface="Arial" charset="0"/>
              </a:rPr>
              <a:t>fyi</a:t>
            </a:r>
            <a:r>
              <a:rPr sz="2000" dirty="0" smtClean="0">
                <a:solidFill>
                  <a:schemeClr val="tx1"/>
                </a:solidFill>
                <a:cs typeface="Arial" charset="0"/>
              </a:rPr>
              <a:t>, etc. Required tags: none. (Rule Category: Mandatory)</a:t>
            </a:r>
          </a:p>
          <a:p>
            <a:pPr eaLnBrk="1" hangingPunct="1"/>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01478" y="144463"/>
            <a:ext cx="8488497" cy="549275"/>
          </a:xfrm>
        </p:spPr>
        <p:txBody>
          <a:bodyPr/>
          <a:lstStyle/>
          <a:p>
            <a:pPr>
              <a:defRPr/>
            </a:pPr>
            <a:r>
              <a:rPr dirty="0">
                <a:solidFill>
                  <a:schemeClr val="tx1"/>
                </a:solidFill>
                <a:cs typeface="Arial" charset="0"/>
              </a:rPr>
              <a:t>Comments for Class or Interface</a:t>
            </a:r>
          </a:p>
        </p:txBody>
      </p:sp>
      <p:sp>
        <p:nvSpPr>
          <p:cNvPr id="74754" name="Text Placeholder 2"/>
          <p:cNvSpPr>
            <a:spLocks noGrp="1"/>
          </p:cNvSpPr>
          <p:nvPr>
            <p:ph type="body" sz="quarter" idx="16"/>
          </p:nvPr>
        </p:nvSpPr>
        <p:spPr>
          <a:xfrm>
            <a:off x="457200" y="790575"/>
            <a:ext cx="8240713" cy="5551488"/>
          </a:xfrm>
        </p:spPr>
        <p:txBody>
          <a:bodyPr/>
          <a:lstStyle/>
          <a:p>
            <a:pPr marL="0" indent="0" eaLnBrk="1" hangingPunct="1">
              <a:lnSpc>
                <a:spcPct val="80000"/>
              </a:lnSpc>
              <a:buFont typeface="Arial" charset="0"/>
              <a:buNone/>
            </a:pPr>
            <a:r>
              <a:rPr sz="1400" smtClean="0">
                <a:solidFill>
                  <a:schemeClr val="tx1"/>
                </a:solidFill>
                <a:latin typeface="Courier New" pitchFamily="49" charset="0"/>
                <a:cs typeface="Arial" charset="0"/>
              </a:rPr>
              <a:t>/**</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A facility for threads to schedule tasks for future execution in a background thread. Tasks may</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be scheduled for one-time execution, or for repeated execution at regular intervals. </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&lt;p&gt;If the timer's task execution thread terminates unexpectedly, for example, because its</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&lt;tt&gt;stop&lt;/tt&gt; method is invoked, any further attempt to schedule a task on the timer will</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result in an &lt;tt&gt;IllegalStateException&lt;/tt&gt;, as if the timer's &lt;tt&gt;cancel&lt;/tt&gt; method had</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been invoked. </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&lt;p&gt;This class is thread-safe: multiple threads can share a single &lt;tt&gt;Timer&lt;/tt&gt; object without</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the need for external synchronization. </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&lt;p&gt;Implementation note: This class scales to large numbers of concurrently scheduled tasks</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(thousands should present no problem).  Internally, it uses a binary heap to represent its</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task queue, so the cost to schedule a task is O(log n), where n is the number of concurrently</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scheduled tasks.</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@author  Josh Bloch</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@version 1.9, 01/23/03</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@see     TimerTask</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@see     Object#wait(long) </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 @since   1.3</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 */</a:t>
            </a:r>
            <a:br>
              <a:rPr sz="1400" smtClean="0">
                <a:solidFill>
                  <a:schemeClr val="tx1"/>
                </a:solidFill>
                <a:latin typeface="Courier New" pitchFamily="49" charset="0"/>
                <a:cs typeface="Arial" charset="0"/>
              </a:rPr>
            </a:br>
            <a:r>
              <a:rPr sz="1400" smtClean="0">
                <a:solidFill>
                  <a:schemeClr val="tx1"/>
                </a:solidFill>
                <a:latin typeface="Courier New" pitchFamily="49" charset="0"/>
                <a:cs typeface="Arial" charset="0"/>
              </a:rPr>
              <a:t>public class Timer {</a:t>
            </a:r>
          </a:p>
          <a:p>
            <a:pPr marL="0" indent="0" eaLnBrk="1" hangingPunct="1">
              <a:lnSpc>
                <a:spcPct val="80000"/>
              </a:lnSpc>
              <a:buFont typeface="Arial" charset="0"/>
              <a:buNone/>
            </a:pPr>
            <a:endParaRPr sz="1400" smtClean="0">
              <a:solidFill>
                <a:schemeClr val="tx1"/>
              </a:solidFill>
              <a:latin typeface="Courier New" pitchFamily="49" charset="0"/>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6976" y="144463"/>
            <a:ext cx="8472999" cy="549275"/>
          </a:xfrm>
        </p:spPr>
        <p:txBody>
          <a:bodyPr/>
          <a:lstStyle/>
          <a:p>
            <a:pPr>
              <a:defRPr/>
            </a:pPr>
            <a:r>
              <a:rPr dirty="0">
                <a:solidFill>
                  <a:schemeClr val="tx1"/>
                </a:solidFill>
                <a:cs typeface="Arial" charset="0"/>
              </a:rPr>
              <a:t>Comments for method</a:t>
            </a:r>
          </a:p>
        </p:txBody>
      </p:sp>
      <p:sp>
        <p:nvSpPr>
          <p:cNvPr id="76802" name="Text Placeholder 2"/>
          <p:cNvSpPr>
            <a:spLocks noGrp="1"/>
          </p:cNvSpPr>
          <p:nvPr>
            <p:ph type="body" sz="quarter" idx="16"/>
          </p:nvPr>
        </p:nvSpPr>
        <p:spPr>
          <a:xfrm>
            <a:off x="457200" y="1065213"/>
            <a:ext cx="8240713" cy="4768850"/>
          </a:xfrm>
        </p:spPr>
        <p:txBody>
          <a:bodyPr/>
          <a:lstStyle/>
          <a:p>
            <a:pPr marL="0" indent="0" eaLnBrk="1" hangingPunct="1">
              <a:lnSpc>
                <a:spcPct val="80000"/>
              </a:lnSpc>
              <a:buFont typeface="Arial" charset="0"/>
              <a:buNone/>
            </a:pPr>
            <a:r>
              <a:rPr sz="1800" dirty="0" smtClean="0">
                <a:solidFill>
                  <a:schemeClr val="tx1"/>
                </a:solidFill>
                <a:latin typeface="Courier New" pitchFamily="49" charset="0"/>
                <a:cs typeface="Arial" charset="0"/>
              </a:rPr>
              <a:t>/**</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 * Checks a object for “coolness”. Performs a comprehensive</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 * coolness analysis on the object. An object is cool if it</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 * inherited coolness from its parent; however, an object can</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 * also establish coolness in its own right. </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 *</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 * @</a:t>
            </a:r>
            <a:r>
              <a:rPr sz="1800" dirty="0" err="1" smtClean="0">
                <a:solidFill>
                  <a:schemeClr val="tx1"/>
                </a:solidFill>
                <a:latin typeface="Courier New" pitchFamily="49" charset="0"/>
                <a:cs typeface="Arial" charset="0"/>
              </a:rPr>
              <a:t>param</a:t>
            </a:r>
            <a:r>
              <a:rPr sz="1800" dirty="0" smtClean="0">
                <a:solidFill>
                  <a:schemeClr val="tx1"/>
                </a:solidFill>
                <a:latin typeface="Courier New" pitchFamily="49" charset="0"/>
                <a:cs typeface="Arial" charset="0"/>
              </a:rPr>
              <a:t> </a:t>
            </a:r>
            <a:r>
              <a:rPr sz="1800" dirty="0" err="1" smtClean="0">
                <a:solidFill>
                  <a:schemeClr val="tx1"/>
                </a:solidFill>
                <a:latin typeface="Courier New" pitchFamily="49" charset="0"/>
                <a:cs typeface="Arial" charset="0"/>
              </a:rPr>
              <a:t>obj</a:t>
            </a:r>
            <a:r>
              <a:rPr sz="1800" dirty="0" smtClean="0">
                <a:solidFill>
                  <a:schemeClr val="tx1"/>
                </a:solidFill>
                <a:latin typeface="Courier New" pitchFamily="49" charset="0"/>
                <a:cs typeface="Arial" charset="0"/>
              </a:rPr>
              <a:t> the object to check for coolness</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 * @</a:t>
            </a:r>
            <a:r>
              <a:rPr sz="1800" dirty="0" err="1" smtClean="0">
                <a:solidFill>
                  <a:schemeClr val="tx1"/>
                </a:solidFill>
                <a:latin typeface="Courier New" pitchFamily="49" charset="0"/>
                <a:cs typeface="Arial" charset="0"/>
              </a:rPr>
              <a:t>param</a:t>
            </a:r>
            <a:r>
              <a:rPr sz="1800" dirty="0" smtClean="0">
                <a:solidFill>
                  <a:schemeClr val="tx1"/>
                </a:solidFill>
                <a:latin typeface="Courier New" pitchFamily="49" charset="0"/>
                <a:cs typeface="Arial" charset="0"/>
              </a:rPr>
              <a:t> name the name of the object</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 * @return true if the object is cool; false otherwise. </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 * @exception </a:t>
            </a:r>
            <a:r>
              <a:rPr sz="1800" dirty="0" err="1" smtClean="0">
                <a:solidFill>
                  <a:schemeClr val="tx1"/>
                </a:solidFill>
                <a:latin typeface="Courier New" pitchFamily="49" charset="0"/>
                <a:cs typeface="Arial" charset="0"/>
              </a:rPr>
              <a:t>OutOfMemoryError</a:t>
            </a:r>
            <a:r>
              <a:rPr sz="1800" dirty="0" smtClean="0">
                <a:solidFill>
                  <a:schemeClr val="tx1"/>
                </a:solidFill>
                <a:latin typeface="Courier New" pitchFamily="49" charset="0"/>
                <a:cs typeface="Arial" charset="0"/>
              </a:rPr>
              <a:t> If there is not enough memory to</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 * determine coolness. </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 * @exception </a:t>
            </a:r>
            <a:r>
              <a:rPr sz="1800" dirty="0" err="1" smtClean="0">
                <a:solidFill>
                  <a:schemeClr val="tx1"/>
                </a:solidFill>
                <a:latin typeface="Courier New" pitchFamily="49" charset="0"/>
                <a:cs typeface="Arial" charset="0"/>
              </a:rPr>
              <a:t>SecurityException</a:t>
            </a:r>
            <a:r>
              <a:rPr sz="1800" dirty="0" smtClean="0">
                <a:solidFill>
                  <a:schemeClr val="tx1"/>
                </a:solidFill>
                <a:latin typeface="Courier New" pitchFamily="49" charset="0"/>
                <a:cs typeface="Arial" charset="0"/>
              </a:rPr>
              <a:t> If the security manager cannot be</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 * created</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 * @see </a:t>
            </a:r>
            <a:r>
              <a:rPr sz="1800" dirty="0" err="1" smtClean="0">
                <a:solidFill>
                  <a:schemeClr val="tx1"/>
                </a:solidFill>
                <a:latin typeface="Courier New" pitchFamily="49" charset="0"/>
                <a:cs typeface="Arial" charset="0"/>
              </a:rPr>
              <a:t>isUncool</a:t>
            </a:r>
            <a:r>
              <a:rPr sz="1800" dirty="0" smtClean="0">
                <a:solidFill>
                  <a:schemeClr val="tx1"/>
                </a:solidFill>
                <a:latin typeface="Courier New" pitchFamily="49" charset="0"/>
                <a:cs typeface="Arial" charset="0"/>
              </a:rPr>
              <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 * @see </a:t>
            </a:r>
            <a:r>
              <a:rPr sz="1800" dirty="0" err="1" smtClean="0">
                <a:solidFill>
                  <a:schemeClr val="tx1"/>
                </a:solidFill>
                <a:latin typeface="Courier New" pitchFamily="49" charset="0"/>
                <a:cs typeface="Arial" charset="0"/>
              </a:rPr>
              <a:t>isHip</a:t>
            </a:r>
            <a:r>
              <a:rPr sz="1800" dirty="0" smtClean="0">
                <a:solidFill>
                  <a:schemeClr val="tx1"/>
                </a:solidFill>
                <a:latin typeface="Courier New" pitchFamily="49" charset="0"/>
                <a:cs typeface="Arial" charset="0"/>
              </a:rPr>
              <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 */</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public </a:t>
            </a:r>
            <a:r>
              <a:rPr sz="1800" dirty="0" err="1" smtClean="0">
                <a:solidFill>
                  <a:schemeClr val="tx1"/>
                </a:solidFill>
                <a:latin typeface="Courier New" pitchFamily="49" charset="0"/>
                <a:cs typeface="Arial" charset="0"/>
              </a:rPr>
              <a:t>boolean</a:t>
            </a:r>
            <a:r>
              <a:rPr sz="1800" dirty="0" smtClean="0">
                <a:solidFill>
                  <a:schemeClr val="tx1"/>
                </a:solidFill>
                <a:latin typeface="Courier New" pitchFamily="49" charset="0"/>
                <a:cs typeface="Arial" charset="0"/>
              </a:rPr>
              <a:t> </a:t>
            </a:r>
            <a:r>
              <a:rPr sz="1800" dirty="0" err="1" smtClean="0">
                <a:solidFill>
                  <a:schemeClr val="tx1"/>
                </a:solidFill>
                <a:latin typeface="Courier New" pitchFamily="49" charset="0"/>
                <a:cs typeface="Arial" charset="0"/>
              </a:rPr>
              <a:t>isCool</a:t>
            </a:r>
            <a:r>
              <a:rPr sz="1800" dirty="0" smtClean="0">
                <a:solidFill>
                  <a:schemeClr val="tx1"/>
                </a:solidFill>
                <a:latin typeface="Courier New" pitchFamily="49" charset="0"/>
                <a:cs typeface="Arial" charset="0"/>
              </a:rPr>
              <a:t>(Object </a:t>
            </a:r>
            <a:r>
              <a:rPr sz="1800" dirty="0" err="1" smtClean="0">
                <a:solidFill>
                  <a:schemeClr val="tx1"/>
                </a:solidFill>
                <a:latin typeface="Courier New" pitchFamily="49" charset="0"/>
                <a:cs typeface="Arial" charset="0"/>
              </a:rPr>
              <a:t>obj</a:t>
            </a:r>
            <a:r>
              <a:rPr sz="1800" dirty="0" smtClean="0">
                <a:solidFill>
                  <a:schemeClr val="tx1"/>
                </a:solidFill>
                <a:latin typeface="Courier New" pitchFamily="49" charset="0"/>
                <a:cs typeface="Arial" charset="0"/>
              </a:rPr>
              <a:t>, String name) </a:t>
            </a:r>
            <a:br>
              <a:rPr sz="1800" dirty="0" smtClean="0">
                <a:solidFill>
                  <a:schemeClr val="tx1"/>
                </a:solidFill>
                <a:latin typeface="Courier New" pitchFamily="49" charset="0"/>
                <a:cs typeface="Arial" charset="0"/>
              </a:rPr>
            </a:br>
            <a:r>
              <a:rPr sz="1800" dirty="0" smtClean="0">
                <a:solidFill>
                  <a:schemeClr val="tx1"/>
                </a:solidFill>
                <a:latin typeface="Courier New" pitchFamily="49" charset="0"/>
                <a:cs typeface="Arial" charset="0"/>
              </a:rPr>
              <a:t>    throws </a:t>
            </a:r>
            <a:r>
              <a:rPr sz="1800" dirty="0" err="1" smtClean="0">
                <a:solidFill>
                  <a:schemeClr val="tx1"/>
                </a:solidFill>
                <a:latin typeface="Courier New" pitchFamily="49" charset="0"/>
                <a:cs typeface="Arial" charset="0"/>
              </a:rPr>
              <a:t>OutOfMemoryError</a:t>
            </a:r>
            <a:r>
              <a:rPr sz="1800" dirty="0" smtClean="0">
                <a:solidFill>
                  <a:schemeClr val="tx1"/>
                </a:solidFill>
                <a:latin typeface="Courier New" pitchFamily="49" charset="0"/>
                <a:cs typeface="Arial" charset="0"/>
              </a:rPr>
              <a:t>, </a:t>
            </a:r>
            <a:r>
              <a:rPr sz="1800" dirty="0" err="1" smtClean="0">
                <a:solidFill>
                  <a:schemeClr val="tx1"/>
                </a:solidFill>
                <a:latin typeface="Courier New" pitchFamily="49" charset="0"/>
                <a:cs typeface="Arial" charset="0"/>
              </a:rPr>
              <a:t>SecurityException</a:t>
            </a:r>
            <a:r>
              <a:rPr sz="1800" dirty="0" smtClean="0">
                <a:solidFill>
                  <a:schemeClr val="tx1"/>
                </a:solidFill>
                <a:latin typeface="Courier New" pitchFamily="49" charset="0"/>
                <a:cs typeface="Arial" charset="0"/>
              </a:rPr>
              <a:t> {</a:t>
            </a:r>
          </a:p>
          <a:p>
            <a:pPr marL="0" indent="0" eaLnBrk="1" hangingPunct="1">
              <a:lnSpc>
                <a:spcPct val="80000"/>
              </a:lnSpc>
              <a:buFont typeface="Arial" charset="0"/>
              <a:buNone/>
            </a:pPr>
            <a:endParaRPr sz="1800" dirty="0" smtClean="0">
              <a:solidFill>
                <a:schemeClr val="tx1"/>
              </a:solidFill>
              <a:latin typeface="Courier New" pitchFamily="49" charset="0"/>
              <a:cs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32475" y="144463"/>
            <a:ext cx="8457500" cy="549275"/>
          </a:xfrm>
        </p:spPr>
        <p:txBody>
          <a:bodyPr/>
          <a:lstStyle/>
          <a:p>
            <a:pPr>
              <a:defRPr/>
            </a:pPr>
            <a:r>
              <a:rPr dirty="0">
                <a:solidFill>
                  <a:schemeClr val="tx1"/>
                </a:solidFill>
                <a:cs typeface="Arial" charset="0"/>
              </a:rPr>
              <a:t>Block Comments</a:t>
            </a:r>
          </a:p>
        </p:txBody>
      </p:sp>
      <p:sp>
        <p:nvSpPr>
          <p:cNvPr id="78850" name="Text Placeholder 2"/>
          <p:cNvSpPr>
            <a:spLocks noGrp="1"/>
          </p:cNvSpPr>
          <p:nvPr>
            <p:ph type="body" sz="quarter" idx="16"/>
          </p:nvPr>
        </p:nvSpPr>
        <p:spPr>
          <a:xfrm>
            <a:off x="457200" y="1097016"/>
            <a:ext cx="8240713" cy="4473575"/>
          </a:xfrm>
        </p:spPr>
        <p:txBody>
          <a:bodyPr/>
          <a:lstStyle/>
          <a:p>
            <a:pPr marL="0" algn="just" eaLnBrk="1" hangingPunct="1">
              <a:spcBef>
                <a:spcPts val="0"/>
              </a:spcBef>
            </a:pPr>
            <a:r>
              <a:rPr sz="1800" dirty="0" smtClean="0">
                <a:solidFill>
                  <a:schemeClr val="tx1"/>
                </a:solidFill>
                <a:cs typeface="Arial" charset="0"/>
              </a:rPr>
              <a:t>A regular block comment starts with the characters /* and ends with the characters */. A block comment should be preceded by a blank line to set it apart from the rest of the code. </a:t>
            </a:r>
            <a:r>
              <a:rPr sz="1800" b="1" dirty="0" smtClean="0">
                <a:solidFill>
                  <a:schemeClr val="tx1"/>
                </a:solidFill>
                <a:cs typeface="Arial" charset="0"/>
              </a:rPr>
              <a:t>(Rule Category: Mandatory) </a:t>
            </a:r>
            <a:r>
              <a:rPr sz="1800" dirty="0" smtClean="0">
                <a:solidFill>
                  <a:schemeClr val="tx1"/>
                </a:solidFill>
                <a:cs typeface="Arial" charset="0"/>
              </a:rPr>
              <a:t>Block comments have an asterisk "*" at the beginning of each line except the first.</a:t>
            </a:r>
          </a:p>
          <a:p>
            <a:pPr eaLnBrk="1" hangingPunct="1">
              <a:lnSpc>
                <a:spcPct val="80000"/>
              </a:lnSpc>
              <a:buFont typeface="Arial" charset="0"/>
              <a:buNone/>
            </a:pPr>
            <a:endParaRPr sz="1800" dirty="0" smtClean="0">
              <a:solidFill>
                <a:schemeClr val="tx1"/>
              </a:solidFill>
              <a:cs typeface="Arial" charset="0"/>
            </a:endParaRPr>
          </a:p>
          <a:p>
            <a:pPr eaLnBrk="1" hangingPunct="1">
              <a:lnSpc>
                <a:spcPct val="80000"/>
              </a:lnSpc>
              <a:buFont typeface="Arial" charset="0"/>
              <a:buNone/>
            </a:pPr>
            <a:r>
              <a:rPr sz="1600" dirty="0" smtClean="0">
                <a:solidFill>
                  <a:schemeClr val="tx1"/>
                </a:solidFill>
                <a:latin typeface="Courier New" pitchFamily="49" charset="0"/>
                <a:cs typeface="Arial" charset="0"/>
              </a:rPr>
              <a:t>/*</a:t>
            </a:r>
          </a:p>
          <a:p>
            <a:pPr eaLnBrk="1" hangingPunct="1">
              <a:lnSpc>
                <a:spcPct val="80000"/>
              </a:lnSpc>
              <a:buFont typeface="Arial" charset="0"/>
              <a:buNone/>
            </a:pPr>
            <a:r>
              <a:rPr sz="1600" dirty="0" smtClean="0">
                <a:solidFill>
                  <a:schemeClr val="tx1"/>
                </a:solidFill>
                <a:latin typeface="Courier New" pitchFamily="49" charset="0"/>
                <a:cs typeface="Arial" charset="0"/>
              </a:rPr>
              <a:t> * Look for preexisting entry for key. This will never happen for clone</a:t>
            </a:r>
          </a:p>
          <a:p>
            <a:pPr eaLnBrk="1" hangingPunct="1">
              <a:lnSpc>
                <a:spcPct val="80000"/>
              </a:lnSpc>
              <a:buFont typeface="Arial" charset="0"/>
              <a:buNone/>
            </a:pPr>
            <a:r>
              <a:rPr sz="1600" dirty="0" smtClean="0">
                <a:solidFill>
                  <a:schemeClr val="tx1"/>
                </a:solidFill>
                <a:latin typeface="Courier New" pitchFamily="49" charset="0"/>
                <a:cs typeface="Arial" charset="0"/>
              </a:rPr>
              <a:t> * or </a:t>
            </a:r>
            <a:r>
              <a:rPr sz="1600" dirty="0" err="1" smtClean="0">
                <a:solidFill>
                  <a:schemeClr val="tx1"/>
                </a:solidFill>
                <a:latin typeface="Courier New" pitchFamily="49" charset="0"/>
                <a:cs typeface="Arial" charset="0"/>
              </a:rPr>
              <a:t>deserialize</a:t>
            </a:r>
            <a:r>
              <a:rPr sz="1600" dirty="0" smtClean="0">
                <a:solidFill>
                  <a:schemeClr val="tx1"/>
                </a:solidFill>
                <a:latin typeface="Courier New" pitchFamily="49" charset="0"/>
                <a:cs typeface="Arial" charset="0"/>
              </a:rPr>
              <a:t>. It will only happen for construction if the input Map</a:t>
            </a:r>
          </a:p>
          <a:p>
            <a:pPr eaLnBrk="1" hangingPunct="1">
              <a:lnSpc>
                <a:spcPct val="80000"/>
              </a:lnSpc>
              <a:buFont typeface="Arial" charset="0"/>
              <a:buNone/>
            </a:pPr>
            <a:r>
              <a:rPr sz="1600" dirty="0" smtClean="0">
                <a:solidFill>
                  <a:schemeClr val="tx1"/>
                </a:solidFill>
                <a:latin typeface="Courier New" pitchFamily="49" charset="0"/>
                <a:cs typeface="Arial" charset="0"/>
              </a:rPr>
              <a:t> * is a sorted map whose ordering is inconsistent w/ equals.</a:t>
            </a:r>
          </a:p>
          <a:p>
            <a:pPr eaLnBrk="1" hangingPunct="1">
              <a:lnSpc>
                <a:spcPct val="80000"/>
              </a:lnSpc>
              <a:buFont typeface="Arial" charset="0"/>
              <a:buNone/>
            </a:pPr>
            <a:r>
              <a:rPr sz="1600" dirty="0" smtClean="0">
                <a:solidFill>
                  <a:schemeClr val="tx1"/>
                </a:solidFill>
                <a:latin typeface="Courier New" pitchFamily="49" charset="0"/>
                <a:cs typeface="Arial" charset="0"/>
              </a:rPr>
              <a:t> */</a:t>
            </a:r>
          </a:p>
          <a:p>
            <a:pPr eaLnBrk="1" hangingPunct="1">
              <a:lnSpc>
                <a:spcPct val="80000"/>
              </a:lnSpc>
              <a:buFont typeface="Arial" charset="0"/>
              <a:buNone/>
            </a:pPr>
            <a:r>
              <a:rPr sz="1600" dirty="0" smtClean="0">
                <a:solidFill>
                  <a:schemeClr val="tx1"/>
                </a:solidFill>
                <a:latin typeface="Courier New" pitchFamily="49" charset="0"/>
                <a:cs typeface="Arial" charset="0"/>
              </a:rPr>
              <a:t>for (Entry e = table[i]; e != null; e = </a:t>
            </a:r>
            <a:r>
              <a:rPr sz="1600" dirty="0" err="1" smtClean="0">
                <a:solidFill>
                  <a:schemeClr val="tx1"/>
                </a:solidFill>
                <a:latin typeface="Courier New" pitchFamily="49" charset="0"/>
                <a:cs typeface="Arial" charset="0"/>
              </a:rPr>
              <a:t>e.next</a:t>
            </a:r>
            <a:r>
              <a:rPr sz="1600" dirty="0" smtClean="0">
                <a:solidFill>
                  <a:schemeClr val="tx1"/>
                </a:solidFill>
                <a:latin typeface="Courier New" pitchFamily="49" charset="0"/>
                <a:cs typeface="Arial" charset="0"/>
              </a:rPr>
              <a:t>) {</a:t>
            </a:r>
          </a:p>
          <a:p>
            <a:pPr eaLnBrk="1" hangingPunct="1">
              <a:lnSpc>
                <a:spcPct val="80000"/>
              </a:lnSpc>
              <a:buFont typeface="Arial" charset="0"/>
              <a:buNone/>
            </a:pPr>
            <a:r>
              <a:rPr sz="1600" dirty="0" smtClean="0">
                <a:solidFill>
                  <a:schemeClr val="tx1"/>
                </a:solidFill>
                <a:latin typeface="Courier New" pitchFamily="49" charset="0"/>
                <a:cs typeface="Arial" charset="0"/>
              </a:rPr>
              <a:t>	if (</a:t>
            </a:r>
            <a:r>
              <a:rPr sz="1600" dirty="0" err="1" smtClean="0">
                <a:solidFill>
                  <a:schemeClr val="tx1"/>
                </a:solidFill>
                <a:latin typeface="Courier New" pitchFamily="49" charset="0"/>
                <a:cs typeface="Arial" charset="0"/>
              </a:rPr>
              <a:t>e.hash</a:t>
            </a:r>
            <a:r>
              <a:rPr sz="1600" dirty="0" smtClean="0">
                <a:solidFill>
                  <a:schemeClr val="tx1"/>
                </a:solidFill>
                <a:latin typeface="Courier New" pitchFamily="49" charset="0"/>
                <a:cs typeface="Arial" charset="0"/>
              </a:rPr>
              <a:t> == hash &amp;&amp; </a:t>
            </a:r>
            <a:r>
              <a:rPr sz="1600" dirty="0" err="1" smtClean="0">
                <a:solidFill>
                  <a:schemeClr val="tx1"/>
                </a:solidFill>
                <a:latin typeface="Courier New" pitchFamily="49" charset="0"/>
                <a:cs typeface="Arial" charset="0"/>
              </a:rPr>
              <a:t>eq</a:t>
            </a:r>
            <a:r>
              <a:rPr sz="1600" dirty="0" smtClean="0">
                <a:solidFill>
                  <a:schemeClr val="tx1"/>
                </a:solidFill>
                <a:latin typeface="Courier New" pitchFamily="49" charset="0"/>
                <a:cs typeface="Arial" charset="0"/>
              </a:rPr>
              <a:t>(k, </a:t>
            </a:r>
            <a:r>
              <a:rPr sz="1600" dirty="0" err="1" smtClean="0">
                <a:solidFill>
                  <a:schemeClr val="tx1"/>
                </a:solidFill>
                <a:latin typeface="Courier New" pitchFamily="49" charset="0"/>
                <a:cs typeface="Arial" charset="0"/>
              </a:rPr>
              <a:t>e.key</a:t>
            </a:r>
            <a:r>
              <a:rPr sz="1600" dirty="0" smtClean="0">
                <a:solidFill>
                  <a:schemeClr val="tx1"/>
                </a:solidFill>
                <a:latin typeface="Courier New" pitchFamily="49" charset="0"/>
                <a:cs typeface="Arial" charset="0"/>
              </a:rPr>
              <a:t>)) {</a:t>
            </a:r>
          </a:p>
          <a:p>
            <a:pPr eaLnBrk="1" hangingPunct="1">
              <a:lnSpc>
                <a:spcPct val="80000"/>
              </a:lnSpc>
              <a:buFont typeface="Arial" charset="0"/>
              <a:buNone/>
            </a:pPr>
            <a:r>
              <a:rPr sz="1600" dirty="0" smtClean="0">
                <a:solidFill>
                  <a:schemeClr val="tx1"/>
                </a:solidFill>
                <a:latin typeface="Courier New" pitchFamily="49" charset="0"/>
                <a:cs typeface="Arial" charset="0"/>
              </a:rPr>
              <a:t>		</a:t>
            </a:r>
            <a:r>
              <a:rPr sz="1600" dirty="0" err="1" smtClean="0">
                <a:solidFill>
                  <a:schemeClr val="tx1"/>
                </a:solidFill>
                <a:latin typeface="Courier New" pitchFamily="49" charset="0"/>
                <a:cs typeface="Arial" charset="0"/>
              </a:rPr>
              <a:t>e.value</a:t>
            </a:r>
            <a:r>
              <a:rPr sz="1600" dirty="0" smtClean="0">
                <a:solidFill>
                  <a:schemeClr val="tx1"/>
                </a:solidFill>
                <a:latin typeface="Courier New" pitchFamily="49" charset="0"/>
                <a:cs typeface="Arial" charset="0"/>
              </a:rPr>
              <a:t> = value;</a:t>
            </a:r>
          </a:p>
          <a:p>
            <a:pPr eaLnBrk="1" hangingPunct="1">
              <a:lnSpc>
                <a:spcPct val="80000"/>
              </a:lnSpc>
              <a:buFont typeface="Arial" charset="0"/>
              <a:buNone/>
            </a:pPr>
            <a:r>
              <a:rPr sz="1600" dirty="0" smtClean="0">
                <a:solidFill>
                  <a:schemeClr val="tx1"/>
                </a:solidFill>
                <a:latin typeface="Courier New" pitchFamily="49" charset="0"/>
                <a:cs typeface="Arial" charset="0"/>
              </a:rPr>
              <a:t>		return;</a:t>
            </a:r>
          </a:p>
          <a:p>
            <a:pPr eaLnBrk="1" hangingPunct="1">
              <a:lnSpc>
                <a:spcPct val="80000"/>
              </a:lnSpc>
              <a:buFont typeface="Arial" charset="0"/>
              <a:buNone/>
            </a:pPr>
            <a:r>
              <a:rPr sz="1600" dirty="0" smtClean="0">
                <a:solidFill>
                  <a:schemeClr val="tx1"/>
                </a:solidFill>
                <a:latin typeface="Courier New" pitchFamily="49" charset="0"/>
                <a:cs typeface="Arial" charset="0"/>
              </a:rPr>
              <a:t>	}</a:t>
            </a:r>
          </a:p>
          <a:p>
            <a:pPr eaLnBrk="1" hangingPunct="1">
              <a:lnSpc>
                <a:spcPct val="80000"/>
              </a:lnSpc>
              <a:buFont typeface="Arial" charset="0"/>
              <a:buNone/>
            </a:pPr>
            <a:r>
              <a:rPr sz="1600" dirty="0" smtClean="0">
                <a:solidFill>
                  <a:schemeClr val="tx1"/>
                </a:solidFill>
                <a:latin typeface="Courier New" pitchFamily="49" charset="0"/>
                <a:cs typeface="Arial"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32475" y="144463"/>
            <a:ext cx="8457500" cy="549275"/>
          </a:xfrm>
        </p:spPr>
        <p:txBody>
          <a:bodyPr/>
          <a:lstStyle/>
          <a:p>
            <a:pPr>
              <a:defRPr/>
            </a:pPr>
            <a:r>
              <a:rPr dirty="0">
                <a:solidFill>
                  <a:schemeClr val="tx1"/>
                </a:solidFill>
                <a:cs typeface="Arial" charset="0"/>
              </a:rPr>
              <a:t>Java Documentation</a:t>
            </a:r>
          </a:p>
        </p:txBody>
      </p:sp>
      <p:sp>
        <p:nvSpPr>
          <p:cNvPr id="80898" name="Text Placeholder 2"/>
          <p:cNvSpPr>
            <a:spLocks noGrp="1"/>
          </p:cNvSpPr>
          <p:nvPr>
            <p:ph type="body" sz="quarter" idx="16"/>
          </p:nvPr>
        </p:nvSpPr>
        <p:spPr>
          <a:xfrm>
            <a:off x="472698" y="1112515"/>
            <a:ext cx="8240713" cy="4473575"/>
          </a:xfrm>
        </p:spPr>
        <p:txBody>
          <a:bodyPr/>
          <a:lstStyle/>
          <a:p>
            <a:pPr eaLnBrk="1" hangingPunct="1">
              <a:lnSpc>
                <a:spcPct val="90000"/>
              </a:lnSpc>
            </a:pPr>
            <a:r>
              <a:rPr sz="2000" dirty="0" err="1" smtClean="0">
                <a:solidFill>
                  <a:schemeClr val="tx1"/>
                </a:solidFill>
                <a:cs typeface="Arial" charset="0"/>
              </a:rPr>
              <a:t>Javadoc</a:t>
            </a:r>
            <a:r>
              <a:rPr sz="2000" dirty="0" smtClean="0">
                <a:solidFill>
                  <a:schemeClr val="tx1"/>
                </a:solidFill>
                <a:cs typeface="Arial" charset="0"/>
              </a:rPr>
              <a:t> Method</a:t>
            </a:r>
          </a:p>
          <a:p>
            <a:pPr lvl="1" eaLnBrk="1" hangingPunct="1">
              <a:lnSpc>
                <a:spcPct val="90000"/>
              </a:lnSpc>
              <a:buFont typeface="Arial" charset="0"/>
              <a:buChar char="•"/>
            </a:pPr>
            <a:r>
              <a:rPr sz="1600" dirty="0" smtClean="0">
                <a:solidFill>
                  <a:schemeClr val="tx1"/>
                </a:solidFill>
              </a:rPr>
              <a:t>Java documentation should not contain syntax errors. (</a:t>
            </a:r>
            <a:r>
              <a:rPr sz="1600" b="1" dirty="0" smtClean="0">
                <a:solidFill>
                  <a:schemeClr val="tx1"/>
                </a:solidFill>
              </a:rPr>
              <a:t>Rule Category</a:t>
            </a:r>
            <a:r>
              <a:rPr sz="1600" dirty="0" smtClean="0">
                <a:solidFill>
                  <a:schemeClr val="tx1"/>
                </a:solidFill>
              </a:rPr>
              <a:t>:</a:t>
            </a:r>
            <a:r>
              <a:rPr sz="1600" b="1" dirty="0" smtClean="0">
                <a:solidFill>
                  <a:schemeClr val="tx1"/>
                </a:solidFill>
              </a:rPr>
              <a:t> Mandatory</a:t>
            </a:r>
            <a:r>
              <a:rPr sz="1600" dirty="0" smtClean="0">
                <a:solidFill>
                  <a:schemeClr val="tx1"/>
                </a:solidFill>
              </a:rPr>
              <a:t>)</a:t>
            </a:r>
          </a:p>
          <a:p>
            <a:pPr lvl="1" eaLnBrk="1" hangingPunct="1">
              <a:lnSpc>
                <a:spcPct val="90000"/>
              </a:lnSpc>
              <a:buFont typeface="Arial" charset="0"/>
              <a:buNone/>
            </a:pPr>
            <a:r>
              <a:rPr sz="1600" dirty="0" smtClean="0">
                <a:solidFill>
                  <a:schemeClr val="tx1"/>
                </a:solidFill>
              </a:rPr>
              <a:t>Use the correct syntax for the @throws tag:</a:t>
            </a:r>
          </a:p>
          <a:p>
            <a:pPr lvl="1" eaLnBrk="1" hangingPunct="1">
              <a:lnSpc>
                <a:spcPct val="90000"/>
              </a:lnSpc>
              <a:buFont typeface="Arial" charset="0"/>
              <a:buNone/>
            </a:pPr>
            <a:r>
              <a:rPr dirty="0" smtClean="0">
                <a:solidFill>
                  <a:schemeClr val="tx1"/>
                </a:solidFill>
                <a:latin typeface="Courier New" pitchFamily="49" charset="0"/>
              </a:rPr>
              <a:t>	/** @throws </a:t>
            </a:r>
            <a:r>
              <a:rPr dirty="0" err="1" smtClean="0">
                <a:solidFill>
                  <a:schemeClr val="tx1"/>
                </a:solidFill>
                <a:latin typeface="Courier New" pitchFamily="49" charset="0"/>
              </a:rPr>
              <a:t>exception_class_name</a:t>
            </a:r>
            <a:r>
              <a:rPr dirty="0" smtClean="0">
                <a:solidFill>
                  <a:schemeClr val="tx1"/>
                </a:solidFill>
                <a:latin typeface="Courier New" pitchFamily="49" charset="0"/>
              </a:rPr>
              <a:t> text */</a:t>
            </a:r>
          </a:p>
          <a:p>
            <a:pPr lvl="1" eaLnBrk="1" hangingPunct="1">
              <a:lnSpc>
                <a:spcPct val="90000"/>
              </a:lnSpc>
              <a:buFont typeface="Arial" charset="0"/>
              <a:buNone/>
            </a:pPr>
            <a:r>
              <a:rPr dirty="0" smtClean="0">
                <a:solidFill>
                  <a:schemeClr val="tx1"/>
                </a:solidFill>
                <a:latin typeface="Courier New" pitchFamily="49" charset="0"/>
              </a:rPr>
              <a:t>        public class </a:t>
            </a:r>
            <a:r>
              <a:rPr dirty="0" err="1" smtClean="0">
                <a:solidFill>
                  <a:schemeClr val="tx1"/>
                </a:solidFill>
                <a:latin typeface="Courier New" pitchFamily="49" charset="0"/>
              </a:rPr>
              <a:t>SampleFixed</a:t>
            </a:r>
            <a:r>
              <a:rPr dirty="0" smtClean="0">
                <a:solidFill>
                  <a:schemeClr val="tx1"/>
                </a:solidFill>
                <a:latin typeface="Courier New" pitchFamily="49" charset="0"/>
              </a:rPr>
              <a:t>	{</a:t>
            </a:r>
          </a:p>
          <a:p>
            <a:pPr lvl="1" eaLnBrk="1" hangingPunct="1">
              <a:lnSpc>
                <a:spcPct val="90000"/>
              </a:lnSpc>
              <a:buFont typeface="Arial" charset="0"/>
              <a:buNone/>
            </a:pPr>
            <a:r>
              <a:rPr dirty="0" smtClean="0">
                <a:solidFill>
                  <a:schemeClr val="tx1"/>
                </a:solidFill>
                <a:latin typeface="Courier New" pitchFamily="49" charset="0"/>
              </a:rPr>
              <a:t>    	/** @throws </a:t>
            </a:r>
            <a:r>
              <a:rPr dirty="0" err="1" smtClean="0">
                <a:solidFill>
                  <a:schemeClr val="tx1"/>
                </a:solidFill>
                <a:latin typeface="Courier New" pitchFamily="49" charset="0"/>
              </a:rPr>
              <a:t>IOException</a:t>
            </a:r>
            <a:r>
              <a:rPr dirty="0" smtClean="0">
                <a:solidFill>
                  <a:schemeClr val="tx1"/>
                </a:solidFill>
                <a:latin typeface="Courier New" pitchFamily="49" charset="0"/>
              </a:rPr>
              <a:t> */  // FIXED</a:t>
            </a:r>
          </a:p>
          <a:p>
            <a:pPr lvl="1" eaLnBrk="1" hangingPunct="1">
              <a:lnSpc>
                <a:spcPct val="90000"/>
              </a:lnSpc>
              <a:buFont typeface="Arial" charset="0"/>
              <a:buNone/>
            </a:pPr>
            <a:r>
              <a:rPr dirty="0" smtClean="0">
                <a:solidFill>
                  <a:schemeClr val="tx1"/>
                </a:solidFill>
                <a:latin typeface="Courier New" pitchFamily="49" charset="0"/>
              </a:rPr>
              <a:t>     	</a:t>
            </a:r>
            <a:r>
              <a:rPr dirty="0" err="1" smtClean="0">
                <a:solidFill>
                  <a:schemeClr val="tx1"/>
                </a:solidFill>
                <a:latin typeface="Courier New" pitchFamily="49" charset="0"/>
              </a:rPr>
              <a:t>FileInputStream</a:t>
            </a:r>
            <a:r>
              <a:rPr dirty="0" smtClean="0">
                <a:solidFill>
                  <a:schemeClr val="tx1"/>
                </a:solidFill>
                <a:latin typeface="Courier New" pitchFamily="49" charset="0"/>
              </a:rPr>
              <a:t> </a:t>
            </a:r>
            <a:r>
              <a:rPr dirty="0" err="1" smtClean="0">
                <a:solidFill>
                  <a:schemeClr val="tx1"/>
                </a:solidFill>
                <a:latin typeface="Courier New" pitchFamily="49" charset="0"/>
              </a:rPr>
              <a:t>openFile</a:t>
            </a:r>
            <a:r>
              <a:rPr dirty="0" smtClean="0">
                <a:solidFill>
                  <a:schemeClr val="tx1"/>
                </a:solidFill>
                <a:latin typeface="Courier New" pitchFamily="49" charset="0"/>
              </a:rPr>
              <a:t> (String path) throws </a:t>
            </a:r>
            <a:r>
              <a:rPr dirty="0" err="1" smtClean="0">
                <a:solidFill>
                  <a:schemeClr val="tx1"/>
                </a:solidFill>
                <a:latin typeface="Courier New" pitchFamily="49" charset="0"/>
              </a:rPr>
              <a:t>IOException</a:t>
            </a:r>
            <a:r>
              <a:rPr dirty="0" smtClean="0">
                <a:solidFill>
                  <a:schemeClr val="tx1"/>
                </a:solidFill>
                <a:latin typeface="Courier New" pitchFamily="49" charset="0"/>
              </a:rPr>
              <a:t>{</a:t>
            </a:r>
          </a:p>
          <a:p>
            <a:pPr lvl="1" eaLnBrk="1" hangingPunct="1">
              <a:lnSpc>
                <a:spcPct val="90000"/>
              </a:lnSpc>
              <a:buFont typeface="Arial" charset="0"/>
              <a:buNone/>
            </a:pPr>
            <a:r>
              <a:rPr dirty="0" smtClean="0">
                <a:solidFill>
                  <a:schemeClr val="tx1"/>
                </a:solidFill>
                <a:latin typeface="Courier New" pitchFamily="49" charset="0"/>
              </a:rPr>
              <a:t>       	 	</a:t>
            </a:r>
            <a:r>
              <a:rPr dirty="0" err="1" smtClean="0">
                <a:solidFill>
                  <a:schemeClr val="tx1"/>
                </a:solidFill>
                <a:latin typeface="Courier New" pitchFamily="49" charset="0"/>
              </a:rPr>
              <a:t>System.in.read</a:t>
            </a:r>
            <a:r>
              <a:rPr dirty="0" smtClean="0">
                <a:solidFill>
                  <a:schemeClr val="tx1"/>
                </a:solidFill>
                <a:latin typeface="Courier New" pitchFamily="49" charset="0"/>
              </a:rPr>
              <a:t> (); </a:t>
            </a:r>
          </a:p>
          <a:p>
            <a:pPr lvl="1" eaLnBrk="1" hangingPunct="1">
              <a:lnSpc>
                <a:spcPct val="90000"/>
              </a:lnSpc>
              <a:buFont typeface="Arial" charset="0"/>
              <a:buNone/>
            </a:pPr>
            <a:r>
              <a:rPr dirty="0" smtClean="0">
                <a:solidFill>
                  <a:schemeClr val="tx1"/>
                </a:solidFill>
                <a:latin typeface="Courier New" pitchFamily="49" charset="0"/>
              </a:rPr>
              <a:t>	       	return null;</a:t>
            </a:r>
          </a:p>
          <a:p>
            <a:pPr lvl="1" eaLnBrk="1" hangingPunct="1">
              <a:lnSpc>
                <a:spcPct val="90000"/>
              </a:lnSpc>
              <a:buFont typeface="Arial" charset="0"/>
              <a:buNone/>
            </a:pPr>
            <a:r>
              <a:rPr dirty="0" smtClean="0">
                <a:solidFill>
                  <a:schemeClr val="tx1"/>
                </a:solidFill>
                <a:latin typeface="Courier New" pitchFamily="49" charset="0"/>
              </a:rPr>
              <a:t>        }</a:t>
            </a:r>
          </a:p>
          <a:p>
            <a:pPr lvl="1" eaLnBrk="1" hangingPunct="1">
              <a:lnSpc>
                <a:spcPct val="90000"/>
              </a:lnSpc>
              <a:buFont typeface="Arial" charset="0"/>
              <a:buNone/>
            </a:pPr>
            <a:r>
              <a:rPr dirty="0" smtClean="0">
                <a:solidFill>
                  <a:schemeClr val="tx1"/>
                </a:solidFill>
                <a:latin typeface="Courier New" pitchFamily="49" charset="0"/>
              </a:rPr>
              <a:t>        /** @throws $none */  // FIXED</a:t>
            </a:r>
          </a:p>
          <a:p>
            <a:pPr lvl="1" eaLnBrk="1" hangingPunct="1">
              <a:lnSpc>
                <a:spcPct val="90000"/>
              </a:lnSpc>
              <a:buFont typeface="Arial" charset="0"/>
              <a:buNone/>
            </a:pPr>
            <a:r>
              <a:rPr dirty="0" smtClean="0">
                <a:solidFill>
                  <a:schemeClr val="tx1"/>
                </a:solidFill>
                <a:latin typeface="Courier New" pitchFamily="49" charset="0"/>
              </a:rPr>
              <a:t>        static void method () {        }</a:t>
            </a:r>
          </a:p>
          <a:p>
            <a:pPr lvl="1" eaLnBrk="1" hangingPunct="1">
              <a:lnSpc>
                <a:spcPct val="90000"/>
              </a:lnSpc>
              <a:buFont typeface="Arial" charset="0"/>
              <a:buNone/>
            </a:pPr>
            <a:r>
              <a:rPr dirty="0" smtClean="0">
                <a:solidFill>
                  <a:schemeClr val="tx1"/>
                </a:solidFill>
                <a:latin typeface="Courier New" pitchFamily="49" charset="0"/>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9966" y="144463"/>
            <a:ext cx="8380009" cy="549275"/>
          </a:xfrm>
        </p:spPr>
        <p:txBody>
          <a:bodyPr/>
          <a:lstStyle/>
          <a:p>
            <a:pPr>
              <a:defRPr/>
            </a:pPr>
            <a:r>
              <a:rPr dirty="0">
                <a:solidFill>
                  <a:schemeClr val="tx1"/>
                </a:solidFill>
                <a:cs typeface="Arial" charset="0"/>
              </a:rPr>
              <a:t>@ return tag in </a:t>
            </a:r>
            <a:r>
              <a:rPr dirty="0" err="1">
                <a:solidFill>
                  <a:schemeClr val="tx1"/>
                </a:solidFill>
                <a:cs typeface="Arial" charset="0"/>
              </a:rPr>
              <a:t>Javadoc</a:t>
            </a:r>
            <a:r>
              <a:rPr dirty="0">
                <a:solidFill>
                  <a:schemeClr val="tx1"/>
                </a:solidFill>
                <a:cs typeface="Arial" charset="0"/>
              </a:rPr>
              <a:t> Method </a:t>
            </a:r>
          </a:p>
        </p:txBody>
      </p:sp>
      <p:sp>
        <p:nvSpPr>
          <p:cNvPr id="82946" name="Text Placeholder 2"/>
          <p:cNvSpPr>
            <a:spLocks noGrp="1"/>
          </p:cNvSpPr>
          <p:nvPr>
            <p:ph type="body" sz="quarter" idx="16"/>
          </p:nvPr>
        </p:nvSpPr>
        <p:spPr>
          <a:xfrm>
            <a:off x="503695" y="1112515"/>
            <a:ext cx="8240713" cy="4473575"/>
          </a:xfrm>
        </p:spPr>
        <p:txBody>
          <a:bodyPr/>
          <a:lstStyle/>
          <a:p>
            <a:pPr eaLnBrk="1" hangingPunct="1"/>
            <a:r>
              <a:rPr sz="1800" dirty="0" smtClean="0">
                <a:solidFill>
                  <a:schemeClr val="tx1"/>
                </a:solidFill>
                <a:cs typeface="Arial" charset="0"/>
              </a:rPr>
              <a:t>Every method which returns a data type should contain @return statement in the java documentation.  (</a:t>
            </a:r>
            <a:r>
              <a:rPr sz="1800" b="1" dirty="0" smtClean="0">
                <a:solidFill>
                  <a:schemeClr val="tx1"/>
                </a:solidFill>
                <a:cs typeface="Arial" charset="0"/>
              </a:rPr>
              <a:t>Rule </a:t>
            </a:r>
            <a:r>
              <a:rPr sz="1800" b="1" dirty="0" err="1" smtClean="0">
                <a:solidFill>
                  <a:schemeClr val="tx1"/>
                </a:solidFill>
                <a:cs typeface="Arial" charset="0"/>
              </a:rPr>
              <a:t>Category:Mandatory</a:t>
            </a:r>
            <a:r>
              <a:rPr sz="1800" dirty="0" smtClean="0">
                <a:solidFill>
                  <a:schemeClr val="tx1"/>
                </a:solidFill>
                <a:cs typeface="Arial" charset="0"/>
              </a:rPr>
              <a:t>) </a:t>
            </a:r>
          </a:p>
          <a:p>
            <a:pPr eaLnBrk="1" hangingPunct="1">
              <a:buFont typeface="Arial" charset="0"/>
              <a:buNone/>
            </a:pPr>
            <a:r>
              <a:rPr sz="1800" dirty="0" smtClean="0">
                <a:solidFill>
                  <a:schemeClr val="tx1"/>
                </a:solidFill>
                <a:latin typeface="Courier New" pitchFamily="49" charset="0"/>
                <a:cs typeface="Arial" charset="0"/>
              </a:rPr>
              <a:t>public class Sample {</a:t>
            </a:r>
          </a:p>
          <a:p>
            <a:pPr eaLnBrk="1" hangingPunct="1">
              <a:buFont typeface="Arial" charset="0"/>
              <a:buNone/>
            </a:pPr>
            <a:r>
              <a:rPr sz="1800" dirty="0" smtClean="0">
                <a:solidFill>
                  <a:schemeClr val="tx1"/>
                </a:solidFill>
                <a:latin typeface="Courier New" pitchFamily="49" charset="0"/>
                <a:cs typeface="Arial" charset="0"/>
              </a:rPr>
              <a:t>	/** </a:t>
            </a:r>
          </a:p>
          <a:p>
            <a:pPr eaLnBrk="1" hangingPunct="1">
              <a:buFont typeface="Arial" charset="0"/>
              <a:buNone/>
            </a:pPr>
            <a:r>
              <a:rPr sz="1800" dirty="0" smtClean="0">
                <a:solidFill>
                  <a:schemeClr val="tx1"/>
                </a:solidFill>
                <a:latin typeface="Courier New" pitchFamily="49" charset="0"/>
                <a:cs typeface="Arial" charset="0"/>
              </a:rPr>
              <a:t>	* This method print the message and return the integer value.		* @return </a:t>
            </a:r>
            <a:r>
              <a:rPr sz="1800" dirty="0" err="1" smtClean="0">
                <a:solidFill>
                  <a:schemeClr val="tx1"/>
                </a:solidFill>
                <a:latin typeface="Courier New" pitchFamily="49" charset="0"/>
                <a:cs typeface="Arial" charset="0"/>
              </a:rPr>
              <a:t>int</a:t>
            </a:r>
            <a:r>
              <a:rPr sz="1800" dirty="0" smtClean="0">
                <a:solidFill>
                  <a:schemeClr val="tx1"/>
                </a:solidFill>
                <a:latin typeface="Courier New" pitchFamily="49" charset="0"/>
                <a:cs typeface="Arial" charset="0"/>
              </a:rPr>
              <a:t> - of value.     // FIXED</a:t>
            </a:r>
          </a:p>
          <a:p>
            <a:pPr eaLnBrk="1" hangingPunct="1">
              <a:buFont typeface="Arial" charset="0"/>
              <a:buNone/>
            </a:pPr>
            <a:r>
              <a:rPr sz="1800" dirty="0" smtClean="0">
                <a:solidFill>
                  <a:schemeClr val="tx1"/>
                </a:solidFill>
                <a:latin typeface="Courier New" pitchFamily="49" charset="0"/>
                <a:cs typeface="Arial" charset="0"/>
              </a:rPr>
              <a:t>	*/</a:t>
            </a:r>
          </a:p>
          <a:p>
            <a:pPr eaLnBrk="1" hangingPunct="1">
              <a:buFont typeface="Arial" charset="0"/>
              <a:buNone/>
            </a:pPr>
            <a:r>
              <a:rPr sz="1800" dirty="0" smtClean="0">
                <a:solidFill>
                  <a:schemeClr val="tx1"/>
                </a:solidFill>
                <a:latin typeface="Courier New" pitchFamily="49" charset="0"/>
                <a:cs typeface="Arial" charset="0"/>
              </a:rPr>
              <a:t>	public </a:t>
            </a:r>
            <a:r>
              <a:rPr sz="1800" dirty="0" err="1" smtClean="0">
                <a:solidFill>
                  <a:schemeClr val="tx1"/>
                </a:solidFill>
                <a:latin typeface="Courier New" pitchFamily="49" charset="0"/>
                <a:cs typeface="Arial" charset="0"/>
              </a:rPr>
              <a:t>int</a:t>
            </a:r>
            <a:r>
              <a:rPr sz="1800" dirty="0" smtClean="0">
                <a:solidFill>
                  <a:schemeClr val="tx1"/>
                </a:solidFill>
                <a:latin typeface="Courier New" pitchFamily="49" charset="0"/>
                <a:cs typeface="Arial" charset="0"/>
              </a:rPr>
              <a:t> </a:t>
            </a:r>
            <a:r>
              <a:rPr sz="1800" dirty="0" err="1" smtClean="0">
                <a:solidFill>
                  <a:schemeClr val="tx1"/>
                </a:solidFill>
                <a:latin typeface="Courier New" pitchFamily="49" charset="0"/>
                <a:cs typeface="Arial" charset="0"/>
              </a:rPr>
              <a:t>SampleMethod</a:t>
            </a:r>
            <a:r>
              <a:rPr sz="1800" dirty="0" smtClean="0">
                <a:solidFill>
                  <a:schemeClr val="tx1"/>
                </a:solidFill>
                <a:latin typeface="Courier New" pitchFamily="49" charset="0"/>
                <a:cs typeface="Arial" charset="0"/>
              </a:rPr>
              <a:t>() {</a:t>
            </a:r>
          </a:p>
          <a:p>
            <a:pPr eaLnBrk="1" hangingPunct="1">
              <a:buFont typeface="Arial" charset="0"/>
              <a:buNone/>
            </a:pPr>
            <a:r>
              <a:rPr sz="1800" dirty="0" smtClean="0">
                <a:solidFill>
                  <a:schemeClr val="tx1"/>
                </a:solidFill>
                <a:latin typeface="Courier New" pitchFamily="49" charset="0"/>
                <a:cs typeface="Arial" charset="0"/>
              </a:rPr>
              <a:t>		</a:t>
            </a:r>
            <a:r>
              <a:rPr sz="1800" dirty="0" err="1" smtClean="0">
                <a:solidFill>
                  <a:schemeClr val="tx1"/>
                </a:solidFill>
                <a:latin typeface="Courier New" pitchFamily="49" charset="0"/>
                <a:cs typeface="Arial" charset="0"/>
              </a:rPr>
              <a:t>int</a:t>
            </a:r>
            <a:r>
              <a:rPr sz="1800" dirty="0" smtClean="0">
                <a:solidFill>
                  <a:schemeClr val="tx1"/>
                </a:solidFill>
                <a:latin typeface="Courier New" pitchFamily="49" charset="0"/>
                <a:cs typeface="Arial" charset="0"/>
              </a:rPr>
              <a:t> a = 10;</a:t>
            </a:r>
          </a:p>
          <a:p>
            <a:pPr eaLnBrk="1" hangingPunct="1">
              <a:buFont typeface="Arial" charset="0"/>
              <a:buNone/>
            </a:pPr>
            <a:r>
              <a:rPr sz="1800" dirty="0" smtClean="0">
                <a:solidFill>
                  <a:schemeClr val="tx1"/>
                </a:solidFill>
                <a:latin typeface="Courier New" pitchFamily="49" charset="0"/>
                <a:cs typeface="Arial" charset="0"/>
              </a:rPr>
              <a:t>		//To-Do (</a:t>
            </a:r>
            <a:r>
              <a:rPr sz="1800" dirty="0" err="1" smtClean="0">
                <a:solidFill>
                  <a:schemeClr val="tx1"/>
                </a:solidFill>
                <a:latin typeface="Courier New" pitchFamily="49" charset="0"/>
                <a:cs typeface="Arial" charset="0"/>
              </a:rPr>
              <a:t>implementattion</a:t>
            </a:r>
            <a:r>
              <a:rPr sz="1800" dirty="0" smtClean="0">
                <a:solidFill>
                  <a:schemeClr val="tx1"/>
                </a:solidFill>
                <a:latin typeface="Courier New" pitchFamily="49" charset="0"/>
                <a:cs typeface="Arial" charset="0"/>
              </a:rPr>
              <a:t> for "Sample");</a:t>
            </a:r>
          </a:p>
          <a:p>
            <a:pPr eaLnBrk="1" hangingPunct="1">
              <a:buFont typeface="Arial" charset="0"/>
              <a:buNone/>
            </a:pPr>
            <a:r>
              <a:rPr sz="1800" dirty="0" smtClean="0">
                <a:solidFill>
                  <a:schemeClr val="tx1"/>
                </a:solidFill>
                <a:latin typeface="Courier New" pitchFamily="49" charset="0"/>
                <a:cs typeface="Arial" charset="0"/>
              </a:rPr>
              <a:t>		return a*a;</a:t>
            </a:r>
          </a:p>
          <a:p>
            <a:pPr eaLnBrk="1" hangingPunct="1">
              <a:buFont typeface="Arial" charset="0"/>
              <a:buNone/>
            </a:pPr>
            <a:r>
              <a:rPr sz="1800" dirty="0" smtClean="0">
                <a:solidFill>
                  <a:schemeClr val="tx1"/>
                </a:solidFill>
                <a:latin typeface="Courier New" pitchFamily="49" charset="0"/>
                <a:cs typeface="Arial" charset="0"/>
              </a:rPr>
              <a:t>	}</a:t>
            </a:r>
          </a:p>
          <a:p>
            <a:pPr eaLnBrk="1" hangingPunct="1">
              <a:buFont typeface="Arial" charset="0"/>
              <a:buNone/>
            </a:pPr>
            <a:r>
              <a:rPr sz="1800" dirty="0" smtClean="0">
                <a:solidFill>
                  <a:schemeClr val="tx1"/>
                </a:solidFill>
                <a:latin typeface="Courier New" pitchFamily="49" charset="0"/>
                <a:cs typeface="Arial"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Placeholder 13"/>
          <p:cNvSpPr>
            <a:spLocks noGrp="1"/>
          </p:cNvSpPr>
          <p:nvPr>
            <p:ph type="body" sz="quarter" idx="4294967295"/>
          </p:nvPr>
        </p:nvSpPr>
        <p:spPr>
          <a:xfrm>
            <a:off x="1004888" y="1350963"/>
            <a:ext cx="7010400" cy="652462"/>
          </a:xfrm>
        </p:spPr>
        <p:txBody>
          <a:bodyPr/>
          <a:lstStyle/>
          <a:p>
            <a:pPr marL="0" indent="0" eaLnBrk="1" hangingPunct="1">
              <a:buFont typeface="Arial" charset="0"/>
              <a:buNone/>
            </a:pPr>
            <a:r>
              <a:rPr lang="en-IN" sz="2800" b="1" smtClean="0">
                <a:solidFill>
                  <a:schemeClr val="tx1"/>
                </a:solidFill>
                <a:cs typeface="Arial" charset="0"/>
              </a:rPr>
              <a:t>Introduction to JUnit</a:t>
            </a:r>
          </a:p>
        </p:txBody>
      </p:sp>
      <p:sp>
        <p:nvSpPr>
          <p:cNvPr id="31746" name="Text Placeholder 15"/>
          <p:cNvSpPr>
            <a:spLocks noGrp="1"/>
          </p:cNvSpPr>
          <p:nvPr>
            <p:ph type="body" sz="quarter" idx="4294967295"/>
          </p:nvPr>
        </p:nvSpPr>
        <p:spPr>
          <a:xfrm>
            <a:off x="1054100" y="2439988"/>
            <a:ext cx="7010400" cy="652462"/>
          </a:xfrm>
        </p:spPr>
        <p:txBody>
          <a:bodyPr/>
          <a:lstStyle/>
          <a:p>
            <a:pPr marL="0" indent="0" eaLnBrk="1" hangingPunct="1">
              <a:buFont typeface="Arial" charset="0"/>
              <a:buNone/>
            </a:pPr>
            <a:r>
              <a:rPr lang="en-IN" sz="2800" b="1" dirty="0" err="1" smtClean="0">
                <a:solidFill>
                  <a:schemeClr val="tx1"/>
                </a:solidFill>
                <a:cs typeface="Arial" charset="0"/>
              </a:rPr>
              <a:t>JUnit</a:t>
            </a:r>
            <a:r>
              <a:rPr lang="en-IN" sz="2800" b="1" dirty="0" smtClean="0">
                <a:solidFill>
                  <a:schemeClr val="tx1"/>
                </a:solidFill>
                <a:cs typeface="Arial" charset="0"/>
              </a:rPr>
              <a:t> with Eclipse</a:t>
            </a:r>
          </a:p>
        </p:txBody>
      </p:sp>
      <p:sp>
        <p:nvSpPr>
          <p:cNvPr id="31747" name="Text Placeholder 16"/>
          <p:cNvSpPr>
            <a:spLocks noGrp="1"/>
          </p:cNvSpPr>
          <p:nvPr>
            <p:ph type="body" sz="quarter" idx="4294967295"/>
          </p:nvPr>
        </p:nvSpPr>
        <p:spPr>
          <a:xfrm>
            <a:off x="1036638" y="3433763"/>
            <a:ext cx="7010400" cy="652462"/>
          </a:xfrm>
        </p:spPr>
        <p:txBody>
          <a:bodyPr/>
          <a:lstStyle/>
          <a:p>
            <a:pPr marL="0" indent="0" eaLnBrk="1" hangingPunct="1">
              <a:buFont typeface="Arial" charset="0"/>
              <a:buNone/>
            </a:pPr>
            <a:r>
              <a:rPr lang="en-IN" sz="2800" b="1" smtClean="0">
                <a:solidFill>
                  <a:schemeClr val="tx1"/>
                </a:solidFill>
                <a:cs typeface="Arial" charset="0"/>
              </a:rPr>
              <a:t>Assert methods and Annotations</a:t>
            </a:r>
          </a:p>
        </p:txBody>
      </p:sp>
      <p:sp>
        <p:nvSpPr>
          <p:cNvPr id="31748" name="Text Placeholder 17"/>
          <p:cNvSpPr>
            <a:spLocks noGrp="1"/>
          </p:cNvSpPr>
          <p:nvPr>
            <p:ph type="body" sz="quarter" idx="4294967295"/>
          </p:nvPr>
        </p:nvSpPr>
        <p:spPr>
          <a:xfrm>
            <a:off x="1101725" y="4524375"/>
            <a:ext cx="7010400" cy="652463"/>
          </a:xfrm>
        </p:spPr>
        <p:txBody>
          <a:bodyPr/>
          <a:lstStyle/>
          <a:p>
            <a:pPr eaLnBrk="1" hangingPunct="1">
              <a:spcBef>
                <a:spcPct val="0"/>
              </a:spcBef>
              <a:buFont typeface="Arial" charset="0"/>
              <a:buNone/>
            </a:pPr>
            <a:r>
              <a:rPr lang="en-IN" sz="3000" b="1" smtClean="0">
                <a:solidFill>
                  <a:schemeClr val="tx1"/>
                </a:solidFill>
                <a:cs typeface="Arial" charset="0"/>
              </a:rPr>
              <a:t>Parameterized test</a:t>
            </a:r>
          </a:p>
        </p:txBody>
      </p:sp>
      <p:sp>
        <p:nvSpPr>
          <p:cNvPr id="31749" name="Title 18"/>
          <p:cNvSpPr>
            <a:spLocks noGrp="1"/>
          </p:cNvSpPr>
          <p:nvPr>
            <p:ph type="ctrTitle" idx="4294967295"/>
          </p:nvPr>
        </p:nvSpPr>
        <p:spPr>
          <a:xfrm>
            <a:off x="460375" y="146050"/>
            <a:ext cx="8189913" cy="549275"/>
          </a:xfrm>
        </p:spPr>
        <p:txBody>
          <a:bodyPr/>
          <a:lstStyle/>
          <a:p>
            <a:pPr eaLnBrk="1" hangingPunct="1"/>
            <a:r>
              <a:rPr lang="en-IN" dirty="0" smtClean="0">
                <a:solidFill>
                  <a:schemeClr val="tx1"/>
                </a:solidFill>
                <a:cs typeface="Arial" charset="0"/>
              </a:rPr>
              <a:t>Agenda (Contd.).</a:t>
            </a:r>
          </a:p>
        </p:txBody>
      </p:sp>
      <p:sp>
        <p:nvSpPr>
          <p:cNvPr id="8" name="Rectangle 7"/>
          <p:cNvSpPr/>
          <p:nvPr/>
        </p:nvSpPr>
        <p:spPr>
          <a:xfrm>
            <a:off x="458788" y="2260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a:solidFill>
                  <a:schemeClr val="bg1"/>
                </a:solidFill>
                <a:cs typeface="Arial" charset="0"/>
              </a:rPr>
              <a:t>7</a:t>
            </a:r>
          </a:p>
        </p:txBody>
      </p:sp>
      <p:sp>
        <p:nvSpPr>
          <p:cNvPr id="10" name="Rectangle 9"/>
          <p:cNvSpPr/>
          <p:nvPr/>
        </p:nvSpPr>
        <p:spPr>
          <a:xfrm>
            <a:off x="458788" y="3303588"/>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a:solidFill>
                  <a:schemeClr val="bg1"/>
                </a:solidFill>
                <a:cs typeface="Arial" charset="0"/>
              </a:rPr>
              <a:t>8</a:t>
            </a:r>
          </a:p>
        </p:txBody>
      </p:sp>
      <p:sp>
        <p:nvSpPr>
          <p:cNvPr id="12" name="Rectangle 11"/>
          <p:cNvSpPr/>
          <p:nvPr/>
        </p:nvSpPr>
        <p:spPr>
          <a:xfrm>
            <a:off x="458788" y="12319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a:solidFill>
                  <a:schemeClr val="bg1"/>
                </a:solidFill>
                <a:cs typeface="Arial" charset="0"/>
              </a:rPr>
              <a:t>6</a:t>
            </a:r>
          </a:p>
        </p:txBody>
      </p:sp>
      <p:sp>
        <p:nvSpPr>
          <p:cNvPr id="20" name="Rectangle 19"/>
          <p:cNvSpPr/>
          <p:nvPr/>
        </p:nvSpPr>
        <p:spPr>
          <a:xfrm>
            <a:off x="458788" y="4367213"/>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b="1">
              <a:solidFill>
                <a:schemeClr val="bg1"/>
              </a:solidFill>
              <a:cs typeface="Arial" charset="0"/>
            </a:endParaRPr>
          </a:p>
        </p:txBody>
      </p:sp>
      <p:sp>
        <p:nvSpPr>
          <p:cNvPr id="22" name="Rectangle 21"/>
          <p:cNvSpPr/>
          <p:nvPr/>
        </p:nvSpPr>
        <p:spPr>
          <a:xfrm>
            <a:off x="458788" y="5408613"/>
            <a:ext cx="447675"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a:solidFill>
                  <a:schemeClr val="bg1"/>
                </a:solidFill>
                <a:cs typeface="Arial" charset="0"/>
              </a:rPr>
              <a:t>10</a:t>
            </a:r>
          </a:p>
        </p:txBody>
      </p:sp>
      <p:sp>
        <p:nvSpPr>
          <p:cNvPr id="31755" name="Text Placeholder 14"/>
          <p:cNvSpPr>
            <a:spLocks/>
          </p:cNvSpPr>
          <p:nvPr/>
        </p:nvSpPr>
        <p:spPr bwMode="auto">
          <a:xfrm>
            <a:off x="1103313" y="5483225"/>
            <a:ext cx="7010400" cy="652463"/>
          </a:xfrm>
          <a:prstGeom prst="rect">
            <a:avLst/>
          </a:prstGeom>
          <a:noFill/>
          <a:ln w="9525">
            <a:noFill/>
            <a:miter lim="800000"/>
            <a:headEnd/>
            <a:tailEnd/>
          </a:ln>
        </p:spPr>
        <p:txBody>
          <a:bodyPr/>
          <a:lstStyle/>
          <a:p>
            <a:pPr>
              <a:spcBef>
                <a:spcPct val="20000"/>
              </a:spcBef>
              <a:buFont typeface="Arial" charset="0"/>
              <a:buNone/>
            </a:pPr>
            <a:r>
              <a:rPr lang="en-IN" sz="2800" b="1">
                <a:cs typeface="Arial" charset="0"/>
              </a:rPr>
              <a:t>Test Suite</a:t>
            </a:r>
          </a:p>
        </p:txBody>
      </p:sp>
      <p:sp>
        <p:nvSpPr>
          <p:cNvPr id="31756" name="Rectangle 19"/>
          <p:cNvSpPr>
            <a:spLocks noChangeArrowheads="1"/>
          </p:cNvSpPr>
          <p:nvPr/>
        </p:nvSpPr>
        <p:spPr bwMode="auto">
          <a:xfrm>
            <a:off x="439738" y="4621213"/>
            <a:ext cx="311150" cy="366712"/>
          </a:xfrm>
          <a:prstGeom prst="rect">
            <a:avLst/>
          </a:prstGeom>
          <a:noFill/>
          <a:ln w="9525">
            <a:noFill/>
            <a:miter lim="800000"/>
            <a:headEnd/>
            <a:tailEnd/>
          </a:ln>
        </p:spPr>
        <p:txBody>
          <a:bodyPr wrap="none">
            <a:spAutoFit/>
          </a:bodyPr>
          <a:lstStyle/>
          <a:p>
            <a:pPr defTabSz="914400"/>
            <a:r>
              <a:rPr lang="en-US" b="1">
                <a:solidFill>
                  <a:schemeClr val="bg1"/>
                </a:solidFill>
              </a:rPr>
              <a:t>9</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49275"/>
          </a:xfrm>
        </p:spPr>
        <p:txBody>
          <a:bodyPr/>
          <a:lstStyle/>
          <a:p>
            <a:pPr>
              <a:defRPr/>
            </a:pPr>
            <a:r>
              <a:rPr>
                <a:solidFill>
                  <a:schemeClr val="tx1"/>
                </a:solidFill>
                <a:cs typeface="Arial" charset="0"/>
              </a:rPr>
              <a:t>@ param tag in Javadoc </a:t>
            </a:r>
            <a:r>
              <a:rPr smtClean="0">
                <a:solidFill>
                  <a:schemeClr val="tx1"/>
                </a:solidFill>
                <a:cs typeface="Arial" charset="0"/>
              </a:rPr>
              <a:t>Method</a:t>
            </a:r>
            <a:r>
              <a:rPr>
                <a:solidFill>
                  <a:schemeClr val="tx1"/>
                </a:solidFill>
                <a:cs typeface="Arial" charset="0"/>
              </a:rPr>
              <a:t> (Contd.).</a:t>
            </a:r>
          </a:p>
        </p:txBody>
      </p:sp>
      <p:sp>
        <p:nvSpPr>
          <p:cNvPr id="84994" name="Text Placeholder 2"/>
          <p:cNvSpPr>
            <a:spLocks noGrp="1"/>
          </p:cNvSpPr>
          <p:nvPr>
            <p:ph type="body" sz="quarter" idx="16"/>
          </p:nvPr>
        </p:nvSpPr>
        <p:spPr/>
        <p:txBody>
          <a:bodyPr/>
          <a:lstStyle/>
          <a:p>
            <a:pPr marL="0" algn="just" eaLnBrk="1" hangingPunct="1">
              <a:spcBef>
                <a:spcPts val="0"/>
              </a:spcBef>
            </a:pPr>
            <a:r>
              <a:rPr sz="1800" dirty="0" smtClean="0">
                <a:solidFill>
                  <a:schemeClr val="tx1"/>
                </a:solidFill>
                <a:cs typeface="Arial" charset="0"/>
              </a:rPr>
              <a:t>In any public method written in the java code which contains parameters, the java documentation should contain @</a:t>
            </a:r>
            <a:r>
              <a:rPr sz="1800" dirty="0" err="1" smtClean="0">
                <a:solidFill>
                  <a:schemeClr val="tx1"/>
                </a:solidFill>
                <a:cs typeface="Arial" charset="0"/>
              </a:rPr>
              <a:t>param</a:t>
            </a:r>
            <a:r>
              <a:rPr sz="1800" dirty="0" smtClean="0">
                <a:solidFill>
                  <a:schemeClr val="tx1"/>
                </a:solidFill>
                <a:cs typeface="Arial" charset="0"/>
              </a:rPr>
              <a:t> tag for specifying the parameters used in the method.  (</a:t>
            </a:r>
            <a:r>
              <a:rPr sz="1800" b="1" dirty="0" smtClean="0">
                <a:solidFill>
                  <a:schemeClr val="tx1"/>
                </a:solidFill>
                <a:cs typeface="Arial" charset="0"/>
              </a:rPr>
              <a:t>Rule Category : Mandatory</a:t>
            </a:r>
            <a:r>
              <a:rPr sz="1800" dirty="0" smtClean="0">
                <a:solidFill>
                  <a:schemeClr val="tx1"/>
                </a:solidFill>
                <a:cs typeface="Arial" charset="0"/>
              </a:rPr>
              <a:t>)</a:t>
            </a:r>
          </a:p>
          <a:p>
            <a:pPr eaLnBrk="1" hangingPunct="1">
              <a:lnSpc>
                <a:spcPct val="80000"/>
              </a:lnSpc>
              <a:buFont typeface="Arial" charset="0"/>
              <a:buNone/>
            </a:pPr>
            <a:endParaRPr sz="1800" dirty="0" smtClean="0">
              <a:solidFill>
                <a:schemeClr val="tx1"/>
              </a:solidFill>
              <a:cs typeface="Arial" charset="0"/>
            </a:endParaRPr>
          </a:p>
          <a:p>
            <a:pPr eaLnBrk="1" hangingPunct="1">
              <a:lnSpc>
                <a:spcPct val="80000"/>
              </a:lnSpc>
              <a:buFont typeface="Arial" charset="0"/>
              <a:buNone/>
            </a:pPr>
            <a:r>
              <a:rPr sz="2000" dirty="0" smtClean="0">
                <a:solidFill>
                  <a:schemeClr val="tx1"/>
                </a:solidFill>
                <a:latin typeface="Courier New" pitchFamily="49" charset="0"/>
                <a:cs typeface="Arial" charset="0"/>
              </a:rPr>
              <a:t>public class </a:t>
            </a:r>
            <a:r>
              <a:rPr sz="2000" dirty="0" err="1" smtClean="0">
                <a:solidFill>
                  <a:schemeClr val="tx1"/>
                </a:solidFill>
                <a:latin typeface="Courier New" pitchFamily="49" charset="0"/>
                <a:cs typeface="Arial" charset="0"/>
              </a:rPr>
              <a:t>ParamTest</a:t>
            </a:r>
            <a:r>
              <a:rPr sz="2000" dirty="0" smtClean="0">
                <a:solidFill>
                  <a:schemeClr val="tx1"/>
                </a:solidFill>
                <a:latin typeface="Courier New" pitchFamily="49" charset="0"/>
                <a:cs typeface="Arial" charset="0"/>
              </a:rPr>
              <a:t> {</a:t>
            </a:r>
          </a:p>
          <a:p>
            <a:pPr eaLnBrk="1" hangingPunct="1">
              <a:lnSpc>
                <a:spcPct val="80000"/>
              </a:lnSpc>
              <a:buFont typeface="Arial" charset="0"/>
              <a:buNone/>
            </a:pPr>
            <a:r>
              <a:rPr sz="2000" dirty="0" smtClean="0">
                <a:solidFill>
                  <a:schemeClr val="tx1"/>
                </a:solidFill>
                <a:latin typeface="Courier New" pitchFamily="49" charset="0"/>
                <a:cs typeface="Arial" charset="0"/>
              </a:rPr>
              <a:t>	/**</a:t>
            </a:r>
          </a:p>
          <a:p>
            <a:pPr eaLnBrk="1" hangingPunct="1">
              <a:lnSpc>
                <a:spcPct val="80000"/>
              </a:lnSpc>
              <a:buFont typeface="Arial" charset="0"/>
              <a:buNone/>
            </a:pPr>
            <a:r>
              <a:rPr sz="2000" dirty="0" smtClean="0">
                <a:solidFill>
                  <a:schemeClr val="tx1"/>
                </a:solidFill>
                <a:latin typeface="Courier New" pitchFamily="49" charset="0"/>
                <a:cs typeface="Arial" charset="0"/>
              </a:rPr>
              <a:t>	* This method print the message and return the integer value.		* @</a:t>
            </a:r>
            <a:r>
              <a:rPr sz="2000" dirty="0" err="1" smtClean="0">
                <a:solidFill>
                  <a:schemeClr val="tx1"/>
                </a:solidFill>
                <a:latin typeface="Courier New" pitchFamily="49" charset="0"/>
                <a:cs typeface="Arial" charset="0"/>
              </a:rPr>
              <a:t>param</a:t>
            </a:r>
            <a:r>
              <a:rPr sz="2000" dirty="0" smtClean="0">
                <a:solidFill>
                  <a:schemeClr val="tx1"/>
                </a:solidFill>
                <a:latin typeface="Courier New" pitchFamily="49" charset="0"/>
                <a:cs typeface="Arial" charset="0"/>
              </a:rPr>
              <a:t> b - Takes the </a:t>
            </a:r>
            <a:r>
              <a:rPr sz="2000" dirty="0" err="1" smtClean="0">
                <a:solidFill>
                  <a:schemeClr val="tx1"/>
                </a:solidFill>
                <a:latin typeface="Courier New" pitchFamily="49" charset="0"/>
                <a:cs typeface="Arial" charset="0"/>
              </a:rPr>
              <a:t>int</a:t>
            </a:r>
            <a:r>
              <a:rPr sz="2000" dirty="0" smtClean="0">
                <a:solidFill>
                  <a:schemeClr val="tx1"/>
                </a:solidFill>
                <a:latin typeface="Courier New" pitchFamily="49" charset="0"/>
                <a:cs typeface="Arial" charset="0"/>
              </a:rPr>
              <a:t> value as parameter         // FIXED		*/</a:t>
            </a:r>
          </a:p>
          <a:p>
            <a:pPr eaLnBrk="1" hangingPunct="1">
              <a:lnSpc>
                <a:spcPct val="80000"/>
              </a:lnSpc>
              <a:buFont typeface="Arial" charset="0"/>
              <a:buNone/>
            </a:pPr>
            <a:r>
              <a:rPr sz="2000" dirty="0" smtClean="0">
                <a:solidFill>
                  <a:schemeClr val="tx1"/>
                </a:solidFill>
                <a:latin typeface="Courier New" pitchFamily="49" charset="0"/>
                <a:cs typeface="Arial" charset="0"/>
              </a:rPr>
              <a:t>	public void </a:t>
            </a:r>
            <a:r>
              <a:rPr sz="2000" dirty="0" err="1" smtClean="0">
                <a:solidFill>
                  <a:schemeClr val="tx1"/>
                </a:solidFill>
                <a:latin typeface="Courier New" pitchFamily="49" charset="0"/>
                <a:cs typeface="Arial" charset="0"/>
              </a:rPr>
              <a:t>SampleMethod</a:t>
            </a:r>
            <a:r>
              <a:rPr sz="2000" dirty="0" smtClean="0">
                <a:solidFill>
                  <a:schemeClr val="tx1"/>
                </a:solidFill>
                <a:latin typeface="Courier New" pitchFamily="49" charset="0"/>
                <a:cs typeface="Arial" charset="0"/>
              </a:rPr>
              <a:t>(</a:t>
            </a:r>
            <a:r>
              <a:rPr sz="2000" dirty="0" err="1" smtClean="0">
                <a:solidFill>
                  <a:schemeClr val="tx1"/>
                </a:solidFill>
                <a:latin typeface="Courier New" pitchFamily="49" charset="0"/>
                <a:cs typeface="Arial" charset="0"/>
              </a:rPr>
              <a:t>int</a:t>
            </a:r>
            <a:r>
              <a:rPr sz="2000" dirty="0" smtClean="0">
                <a:solidFill>
                  <a:schemeClr val="tx1"/>
                </a:solidFill>
                <a:latin typeface="Courier New" pitchFamily="49" charset="0"/>
                <a:cs typeface="Arial" charset="0"/>
              </a:rPr>
              <a:t> b) {</a:t>
            </a:r>
          </a:p>
          <a:p>
            <a:pPr eaLnBrk="1" hangingPunct="1">
              <a:lnSpc>
                <a:spcPct val="80000"/>
              </a:lnSpc>
              <a:buFont typeface="Arial" charset="0"/>
              <a:buNone/>
            </a:pPr>
            <a:r>
              <a:rPr sz="2000" dirty="0" smtClean="0">
                <a:solidFill>
                  <a:schemeClr val="tx1"/>
                </a:solidFill>
                <a:latin typeface="Courier New" pitchFamily="49" charset="0"/>
                <a:cs typeface="Arial" charset="0"/>
              </a:rPr>
              <a:t>		</a:t>
            </a:r>
            <a:r>
              <a:rPr sz="2000" dirty="0" err="1" smtClean="0">
                <a:solidFill>
                  <a:schemeClr val="tx1"/>
                </a:solidFill>
                <a:latin typeface="Courier New" pitchFamily="49" charset="0"/>
                <a:cs typeface="Arial" charset="0"/>
              </a:rPr>
              <a:t>int</a:t>
            </a:r>
            <a:r>
              <a:rPr sz="2000" dirty="0" smtClean="0">
                <a:solidFill>
                  <a:schemeClr val="tx1"/>
                </a:solidFill>
                <a:latin typeface="Courier New" pitchFamily="49" charset="0"/>
                <a:cs typeface="Arial" charset="0"/>
              </a:rPr>
              <a:t> a = b;</a:t>
            </a:r>
          </a:p>
          <a:p>
            <a:pPr eaLnBrk="1" hangingPunct="1">
              <a:lnSpc>
                <a:spcPct val="80000"/>
              </a:lnSpc>
              <a:buFont typeface="Arial" charset="0"/>
              <a:buNone/>
            </a:pPr>
            <a:r>
              <a:rPr sz="2000" dirty="0" smtClean="0">
                <a:solidFill>
                  <a:schemeClr val="tx1"/>
                </a:solidFill>
                <a:latin typeface="Courier New" pitchFamily="49" charset="0"/>
                <a:cs typeface="Arial" charset="0"/>
              </a:rPr>
              <a:t>		//To-Do (</a:t>
            </a:r>
            <a:r>
              <a:rPr sz="2000" dirty="0" err="1" smtClean="0">
                <a:solidFill>
                  <a:schemeClr val="tx1"/>
                </a:solidFill>
                <a:latin typeface="Courier New" pitchFamily="49" charset="0"/>
                <a:cs typeface="Arial" charset="0"/>
              </a:rPr>
              <a:t>implementattion</a:t>
            </a:r>
            <a:r>
              <a:rPr sz="2000" dirty="0" smtClean="0">
                <a:solidFill>
                  <a:schemeClr val="tx1"/>
                </a:solidFill>
                <a:latin typeface="Courier New" pitchFamily="49" charset="0"/>
                <a:cs typeface="Arial" charset="0"/>
              </a:rPr>
              <a:t> for "</a:t>
            </a:r>
            <a:r>
              <a:rPr sz="2000" dirty="0" err="1" smtClean="0">
                <a:solidFill>
                  <a:schemeClr val="tx1"/>
                </a:solidFill>
                <a:latin typeface="Courier New" pitchFamily="49" charset="0"/>
                <a:cs typeface="Arial" charset="0"/>
              </a:rPr>
              <a:t>Param</a:t>
            </a:r>
            <a:r>
              <a:rPr sz="2000" dirty="0" smtClean="0">
                <a:solidFill>
                  <a:schemeClr val="tx1"/>
                </a:solidFill>
                <a:latin typeface="Courier New" pitchFamily="49" charset="0"/>
                <a:cs typeface="Arial" charset="0"/>
              </a:rPr>
              <a:t> Value :" + a);</a:t>
            </a:r>
          </a:p>
          <a:p>
            <a:pPr eaLnBrk="1" hangingPunct="1">
              <a:lnSpc>
                <a:spcPct val="80000"/>
              </a:lnSpc>
              <a:buFont typeface="Arial" charset="0"/>
              <a:buNone/>
            </a:pPr>
            <a:r>
              <a:rPr sz="2000" dirty="0" smtClean="0">
                <a:solidFill>
                  <a:schemeClr val="tx1"/>
                </a:solidFill>
                <a:latin typeface="Courier New" pitchFamily="49" charset="0"/>
                <a:cs typeface="Arial" charset="0"/>
              </a:rPr>
              <a:t>	}</a:t>
            </a:r>
          </a:p>
          <a:p>
            <a:pPr eaLnBrk="1" hangingPunct="1">
              <a:lnSpc>
                <a:spcPct val="80000"/>
              </a:lnSpc>
              <a:buFont typeface="Arial" charset="0"/>
              <a:buNone/>
            </a:pPr>
            <a:r>
              <a:rPr sz="2000" dirty="0" smtClean="0">
                <a:solidFill>
                  <a:schemeClr val="tx1"/>
                </a:solidFill>
                <a:latin typeface="Courier New" pitchFamily="49" charset="0"/>
                <a:cs typeface="Arial"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ext Placeholder 3"/>
          <p:cNvSpPr>
            <a:spLocks noGrp="1"/>
          </p:cNvSpPr>
          <p:nvPr>
            <p:ph type="body" sz="quarter" idx="11"/>
          </p:nvPr>
        </p:nvSpPr>
        <p:spPr>
          <a:xfrm>
            <a:off x="469900" y="2613025"/>
            <a:ext cx="8220075" cy="623888"/>
          </a:xfrm>
        </p:spPr>
        <p:txBody>
          <a:bodyPr/>
          <a:lstStyle/>
          <a:p>
            <a:pPr eaLnBrk="1" hangingPunct="1"/>
            <a:r>
              <a:rPr>
                <a:solidFill>
                  <a:schemeClr val="tx1"/>
                </a:solidFill>
                <a:cs typeface="Arial" charset="0"/>
              </a:rPr>
              <a:t>Formatting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325464" y="144463"/>
            <a:ext cx="8364511" cy="549275"/>
          </a:xfrm>
        </p:spPr>
        <p:txBody>
          <a:bodyPr/>
          <a:lstStyle/>
          <a:p>
            <a:pPr>
              <a:defRPr/>
            </a:pPr>
            <a:r>
              <a:rPr dirty="0">
                <a:solidFill>
                  <a:schemeClr val="tx1"/>
                </a:solidFill>
                <a:cs typeface="Arial" charset="0"/>
              </a:rPr>
              <a:t>Indentation</a:t>
            </a:r>
          </a:p>
        </p:txBody>
      </p:sp>
      <p:sp>
        <p:nvSpPr>
          <p:cNvPr id="89090" name="Text Placeholder 4"/>
          <p:cNvSpPr>
            <a:spLocks noGrp="1"/>
          </p:cNvSpPr>
          <p:nvPr>
            <p:ph type="body" sz="quarter" idx="16"/>
          </p:nvPr>
        </p:nvSpPr>
        <p:spPr>
          <a:xfrm>
            <a:off x="472699" y="1097017"/>
            <a:ext cx="8240713" cy="4473575"/>
          </a:xfrm>
        </p:spPr>
        <p:txBody>
          <a:bodyPr/>
          <a:lstStyle/>
          <a:p>
            <a:pPr algn="just" eaLnBrk="1" hangingPunct="1"/>
            <a:r>
              <a:rPr sz="2000" dirty="0" smtClean="0">
                <a:solidFill>
                  <a:schemeClr val="tx1"/>
                </a:solidFill>
                <a:cs typeface="Arial" charset="0"/>
              </a:rPr>
              <a:t>One of the ways to improve the code readability is to group the individual statements into block statements and uniformly indent the content of each block to set off its contents from the surrounding code.  Nested code should be indented one further level than the parent block. </a:t>
            </a:r>
            <a:r>
              <a:rPr sz="2000" b="1" dirty="0" smtClean="0">
                <a:solidFill>
                  <a:schemeClr val="tx1"/>
                </a:solidFill>
                <a:cs typeface="Arial" charset="0"/>
              </a:rPr>
              <a:t>(Rule Category: Mandatory)</a:t>
            </a:r>
          </a:p>
          <a:p>
            <a:pPr algn="just" eaLnBrk="1" hangingPunct="1"/>
            <a:endParaRPr sz="2000" b="1" dirty="0" smtClean="0">
              <a:solidFill>
                <a:schemeClr val="tx1"/>
              </a:solidFill>
              <a:cs typeface="Arial" charset="0"/>
            </a:endParaRPr>
          </a:p>
          <a:p>
            <a:pPr algn="just" eaLnBrk="1" hangingPunct="1"/>
            <a:r>
              <a:rPr sz="2000" dirty="0" smtClean="0">
                <a:solidFill>
                  <a:schemeClr val="tx1"/>
                </a:solidFill>
                <a:cs typeface="Arial" charset="0"/>
              </a:rPr>
              <a:t>Four spaces should be used as the unit of indentation.</a:t>
            </a:r>
            <a:r>
              <a:rPr sz="2000" b="1" dirty="0" smtClean="0">
                <a:solidFill>
                  <a:schemeClr val="tx1"/>
                </a:solidFill>
                <a:cs typeface="Arial" charset="0"/>
              </a:rPr>
              <a:t> </a:t>
            </a:r>
            <a:r>
              <a:rPr sz="2000" dirty="0" smtClean="0">
                <a:solidFill>
                  <a:schemeClr val="tx1"/>
                </a:solidFill>
                <a:cs typeface="Arial" charset="0"/>
              </a:rPr>
              <a:t> Most of the IDE tools allow the interpretation of tab for indentation.  In such cases set the tab size to 4.   If the IDE doesn’t support tab to white space interpretation do not use the tab character for indentation.  Four spaces are generally accepted as the indentation size.  However this can be configured on a project basis if there is a strong reason to do so.</a:t>
            </a:r>
            <a:r>
              <a:rPr sz="2000" b="1" dirty="0" smtClean="0">
                <a:solidFill>
                  <a:schemeClr val="tx1"/>
                </a:solidFill>
                <a:cs typeface="Arial" charset="0"/>
              </a:rPr>
              <a:t>(Rule Category: Mandatory)</a:t>
            </a:r>
            <a:endParaRPr sz="2000" dirty="0" smtClean="0">
              <a:solidFill>
                <a:schemeClr val="tx1"/>
              </a:solidFill>
              <a:cs typeface="Arial" charset="0"/>
            </a:endParaRPr>
          </a:p>
          <a:p>
            <a:pPr eaLnBrk="1" hangingPunct="1">
              <a:buFont typeface="Arial" charset="0"/>
              <a:buNone/>
            </a:pPr>
            <a:endParaRPr sz="20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63471" y="144463"/>
            <a:ext cx="8426504" cy="549275"/>
          </a:xfrm>
        </p:spPr>
        <p:txBody>
          <a:bodyPr/>
          <a:lstStyle/>
          <a:p>
            <a:pPr>
              <a:defRPr/>
            </a:pPr>
            <a:r>
              <a:rPr dirty="0">
                <a:solidFill>
                  <a:schemeClr val="tx1"/>
                </a:solidFill>
                <a:cs typeface="Arial" charset="0"/>
              </a:rPr>
              <a:t>Wrapping Lines</a:t>
            </a:r>
          </a:p>
        </p:txBody>
      </p:sp>
      <p:sp>
        <p:nvSpPr>
          <p:cNvPr id="91138" name="Text Placeholder 2"/>
          <p:cNvSpPr>
            <a:spLocks noGrp="1"/>
          </p:cNvSpPr>
          <p:nvPr>
            <p:ph type="body" sz="quarter" idx="16"/>
          </p:nvPr>
        </p:nvSpPr>
        <p:spPr>
          <a:xfrm>
            <a:off x="457200" y="1001713"/>
            <a:ext cx="8240713" cy="4832350"/>
          </a:xfrm>
        </p:spPr>
        <p:txBody>
          <a:bodyPr/>
          <a:lstStyle/>
          <a:p>
            <a:pPr algn="just" eaLnBrk="1" hangingPunct="1">
              <a:lnSpc>
                <a:spcPct val="90000"/>
              </a:lnSpc>
            </a:pPr>
            <a:r>
              <a:rPr sz="1800" dirty="0" smtClean="0">
                <a:solidFill>
                  <a:schemeClr val="tx1"/>
                </a:solidFill>
                <a:cs typeface="Arial" charset="0"/>
              </a:rPr>
              <a:t>The length of a line should not be more than 80 characters. 80 characters of line size is generally accepted.  However, it can be configured on a project basis if there is strong reason to do so. </a:t>
            </a:r>
            <a:r>
              <a:rPr sz="1800" b="1" dirty="0" smtClean="0">
                <a:solidFill>
                  <a:schemeClr val="tx1"/>
                </a:solidFill>
                <a:cs typeface="Arial" charset="0"/>
              </a:rPr>
              <a:t>(Rule Category: Mandatory)</a:t>
            </a:r>
          </a:p>
          <a:p>
            <a:pPr lvl="1" eaLnBrk="1" hangingPunct="1">
              <a:lnSpc>
                <a:spcPct val="90000"/>
              </a:lnSpc>
              <a:buFont typeface="Arial" charset="0"/>
              <a:buChar char="•"/>
            </a:pPr>
            <a:r>
              <a:rPr dirty="0" smtClean="0">
                <a:solidFill>
                  <a:schemeClr val="tx1"/>
                </a:solidFill>
              </a:rPr>
              <a:t>Break after a comma</a:t>
            </a:r>
          </a:p>
          <a:p>
            <a:pPr lvl="1" eaLnBrk="1" hangingPunct="1">
              <a:lnSpc>
                <a:spcPct val="90000"/>
              </a:lnSpc>
              <a:buFont typeface="Arial" charset="0"/>
              <a:buChar char="•"/>
            </a:pPr>
            <a:r>
              <a:rPr dirty="0" smtClean="0">
                <a:solidFill>
                  <a:schemeClr val="tx1"/>
                </a:solidFill>
              </a:rPr>
              <a:t>Break before an operator</a:t>
            </a:r>
          </a:p>
          <a:p>
            <a:pPr lvl="1" algn="just" eaLnBrk="1" hangingPunct="1">
              <a:lnSpc>
                <a:spcPct val="90000"/>
              </a:lnSpc>
              <a:buFont typeface="Arial" charset="0"/>
              <a:buChar char="•"/>
            </a:pPr>
            <a:r>
              <a:rPr dirty="0" smtClean="0">
                <a:solidFill>
                  <a:schemeClr val="tx1"/>
                </a:solidFill>
              </a:rPr>
              <a:t>Align the new line with the beginning of the expression at the same level on the previous line</a:t>
            </a:r>
          </a:p>
          <a:p>
            <a:pPr lvl="1" algn="just" eaLnBrk="1" hangingPunct="1">
              <a:lnSpc>
                <a:spcPct val="90000"/>
              </a:lnSpc>
              <a:buFont typeface="Arial" charset="0"/>
              <a:buChar char="•"/>
            </a:pPr>
            <a:r>
              <a:rPr dirty="0" smtClean="0">
                <a:solidFill>
                  <a:schemeClr val="tx1"/>
                </a:solidFill>
              </a:rPr>
              <a:t>If the above rules lead to confusing code or to code that is squished up against the right margin, just indent 8 spaces instead</a:t>
            </a:r>
          </a:p>
          <a:p>
            <a:pPr lvl="1" eaLnBrk="1" hangingPunct="1">
              <a:lnSpc>
                <a:spcPct val="90000"/>
              </a:lnSpc>
              <a:buFont typeface="Arial" charset="0"/>
              <a:buChar char="•"/>
            </a:pPr>
            <a:endParaRPr dirty="0" smtClean="0">
              <a:solidFill>
                <a:schemeClr val="tx1"/>
              </a:solidFill>
            </a:endParaRPr>
          </a:p>
          <a:p>
            <a:pPr eaLnBrk="1" hangingPunct="1">
              <a:lnSpc>
                <a:spcPct val="90000"/>
              </a:lnSpc>
              <a:buFont typeface="Arial" charset="0"/>
              <a:buNone/>
            </a:pPr>
            <a:r>
              <a:rPr sz="1600" dirty="0" err="1" smtClean="0">
                <a:solidFill>
                  <a:schemeClr val="tx1"/>
                </a:solidFill>
                <a:latin typeface="Courier New" pitchFamily="49" charset="0"/>
                <a:cs typeface="Arial" charset="0"/>
              </a:rPr>
              <a:t>methodCall</a:t>
            </a:r>
            <a:r>
              <a:rPr sz="1600" dirty="0" smtClean="0">
                <a:solidFill>
                  <a:schemeClr val="tx1"/>
                </a:solidFill>
                <a:latin typeface="Courier New" pitchFamily="49" charset="0"/>
                <a:cs typeface="Arial" charset="0"/>
              </a:rPr>
              <a:t>(</a:t>
            </a:r>
            <a:r>
              <a:rPr sz="1600" dirty="0" err="1" smtClean="0">
                <a:solidFill>
                  <a:schemeClr val="tx1"/>
                </a:solidFill>
                <a:latin typeface="Courier New" pitchFamily="49" charset="0"/>
                <a:cs typeface="Arial" charset="0"/>
              </a:rPr>
              <a:t>longExpression1</a:t>
            </a:r>
            <a:r>
              <a:rPr sz="1600" dirty="0" smtClean="0">
                <a:solidFill>
                  <a:schemeClr val="tx1"/>
                </a:solidFill>
                <a:latin typeface="Courier New" pitchFamily="49" charset="0"/>
                <a:cs typeface="Arial" charset="0"/>
              </a:rPr>
              <a:t>, </a:t>
            </a:r>
            <a:r>
              <a:rPr sz="1600" dirty="0" err="1" smtClean="0">
                <a:solidFill>
                  <a:schemeClr val="tx1"/>
                </a:solidFill>
                <a:latin typeface="Courier New" pitchFamily="49" charset="0"/>
                <a:cs typeface="Arial" charset="0"/>
              </a:rPr>
              <a:t>longExpression2</a:t>
            </a:r>
            <a:r>
              <a:rPr sz="1600" dirty="0" smtClean="0">
                <a:solidFill>
                  <a:schemeClr val="tx1"/>
                </a:solidFill>
                <a:latin typeface="Courier New" pitchFamily="49" charset="0"/>
                <a:cs typeface="Arial" charset="0"/>
              </a:rPr>
              <a:t>, </a:t>
            </a:r>
            <a:r>
              <a:rPr sz="1600" dirty="0" err="1" smtClean="0">
                <a:solidFill>
                  <a:schemeClr val="tx1"/>
                </a:solidFill>
                <a:latin typeface="Courier New" pitchFamily="49" charset="0"/>
                <a:cs typeface="Arial" charset="0"/>
              </a:rPr>
              <a:t>longExpression3</a:t>
            </a:r>
            <a:r>
              <a:rPr sz="1600" dirty="0" smtClean="0">
                <a:solidFill>
                  <a:schemeClr val="tx1"/>
                </a:solidFill>
                <a:latin typeface="Courier New" pitchFamily="49" charset="0"/>
                <a:cs typeface="Arial" charset="0"/>
              </a:rPr>
              <a:t>,</a:t>
            </a:r>
            <a:br>
              <a:rPr sz="1600" dirty="0" smtClean="0">
                <a:solidFill>
                  <a:schemeClr val="tx1"/>
                </a:solidFill>
                <a:latin typeface="Courier New" pitchFamily="49" charset="0"/>
                <a:cs typeface="Arial" charset="0"/>
              </a:rPr>
            </a:br>
            <a:r>
              <a:rPr sz="1600" dirty="0" smtClean="0">
                <a:solidFill>
                  <a:schemeClr val="tx1"/>
                </a:solidFill>
                <a:latin typeface="Courier New" pitchFamily="49" charset="0"/>
                <a:cs typeface="Arial" charset="0"/>
              </a:rPr>
              <a:t>             </a:t>
            </a:r>
            <a:r>
              <a:rPr sz="1600" dirty="0" err="1" smtClean="0">
                <a:solidFill>
                  <a:schemeClr val="tx1"/>
                </a:solidFill>
                <a:latin typeface="Courier New" pitchFamily="49" charset="0"/>
                <a:cs typeface="Arial" charset="0"/>
              </a:rPr>
              <a:t>longExpression4</a:t>
            </a:r>
            <a:r>
              <a:rPr sz="1600" dirty="0" smtClean="0">
                <a:solidFill>
                  <a:schemeClr val="tx1"/>
                </a:solidFill>
                <a:latin typeface="Courier New" pitchFamily="49" charset="0"/>
                <a:cs typeface="Arial" charset="0"/>
              </a:rPr>
              <a:t>, </a:t>
            </a:r>
            <a:r>
              <a:rPr sz="1600" dirty="0" err="1" smtClean="0">
                <a:solidFill>
                  <a:schemeClr val="tx1"/>
                </a:solidFill>
                <a:latin typeface="Courier New" pitchFamily="49" charset="0"/>
                <a:cs typeface="Arial" charset="0"/>
              </a:rPr>
              <a:t>longExpression5</a:t>
            </a:r>
            <a:r>
              <a:rPr sz="1600" dirty="0" smtClean="0">
                <a:solidFill>
                  <a:schemeClr val="tx1"/>
                </a:solidFill>
                <a:latin typeface="Courier New" pitchFamily="49" charset="0"/>
                <a:cs typeface="Arial" charset="0"/>
              </a:rPr>
              <a:t>); //aligned with the new line</a:t>
            </a:r>
            <a:br>
              <a:rPr sz="1600" dirty="0" smtClean="0">
                <a:solidFill>
                  <a:schemeClr val="tx1"/>
                </a:solidFill>
                <a:latin typeface="Courier New" pitchFamily="49" charset="0"/>
                <a:cs typeface="Arial" charset="0"/>
              </a:rPr>
            </a:br>
            <a:r>
              <a:rPr sz="1600" dirty="0" smtClean="0">
                <a:solidFill>
                  <a:schemeClr val="tx1"/>
                </a:solidFill>
                <a:latin typeface="Courier New" pitchFamily="49" charset="0"/>
                <a:cs typeface="Arial" charset="0"/>
              </a:rPr>
              <a:t>	</a:t>
            </a:r>
            <a:r>
              <a:rPr sz="1600" dirty="0" err="1" smtClean="0">
                <a:solidFill>
                  <a:schemeClr val="tx1"/>
                </a:solidFill>
                <a:latin typeface="Courier New" pitchFamily="49" charset="0"/>
                <a:cs typeface="Arial" charset="0"/>
              </a:rPr>
              <a:t>var</a:t>
            </a:r>
            <a:r>
              <a:rPr sz="1600" dirty="0" smtClean="0">
                <a:solidFill>
                  <a:schemeClr val="tx1"/>
                </a:solidFill>
                <a:latin typeface="Courier New" pitchFamily="49" charset="0"/>
                <a:cs typeface="Arial" charset="0"/>
              </a:rPr>
              <a:t> = </a:t>
            </a:r>
            <a:r>
              <a:rPr sz="1600" dirty="0" err="1" smtClean="0">
                <a:solidFill>
                  <a:schemeClr val="tx1"/>
                </a:solidFill>
                <a:latin typeface="Courier New" pitchFamily="49" charset="0"/>
                <a:cs typeface="Arial" charset="0"/>
              </a:rPr>
              <a:t>method1</a:t>
            </a:r>
            <a:r>
              <a:rPr sz="1600" dirty="0" smtClean="0">
                <a:solidFill>
                  <a:schemeClr val="tx1"/>
                </a:solidFill>
                <a:latin typeface="Courier New" pitchFamily="49" charset="0"/>
                <a:cs typeface="Arial" charset="0"/>
              </a:rPr>
              <a:t>(</a:t>
            </a:r>
            <a:r>
              <a:rPr sz="1600" dirty="0" err="1" smtClean="0">
                <a:solidFill>
                  <a:schemeClr val="tx1"/>
                </a:solidFill>
                <a:latin typeface="Courier New" pitchFamily="49" charset="0"/>
                <a:cs typeface="Arial" charset="0"/>
              </a:rPr>
              <a:t>longExpression1</a:t>
            </a:r>
            <a:r>
              <a:rPr sz="1600" dirty="0" smtClean="0">
                <a:solidFill>
                  <a:schemeClr val="tx1"/>
                </a:solidFill>
                <a:latin typeface="Courier New" pitchFamily="49" charset="0"/>
                <a:cs typeface="Arial" charset="0"/>
              </a:rPr>
              <a:t>, </a:t>
            </a:r>
            <a:br>
              <a:rPr sz="1600" dirty="0" smtClean="0">
                <a:solidFill>
                  <a:schemeClr val="tx1"/>
                </a:solidFill>
                <a:latin typeface="Courier New" pitchFamily="49" charset="0"/>
                <a:cs typeface="Arial" charset="0"/>
              </a:rPr>
            </a:br>
            <a:r>
              <a:rPr sz="1600" dirty="0" smtClean="0">
                <a:solidFill>
                  <a:schemeClr val="tx1"/>
                </a:solidFill>
                <a:latin typeface="Courier New" pitchFamily="49" charset="0"/>
                <a:cs typeface="Arial" charset="0"/>
              </a:rPr>
              <a:t>                	</a:t>
            </a:r>
            <a:r>
              <a:rPr sz="1600" dirty="0" err="1" smtClean="0">
                <a:solidFill>
                  <a:schemeClr val="tx1"/>
                </a:solidFill>
                <a:latin typeface="Courier New" pitchFamily="49" charset="0"/>
                <a:cs typeface="Arial" charset="0"/>
              </a:rPr>
              <a:t>method2</a:t>
            </a:r>
            <a:r>
              <a:rPr sz="1600" dirty="0" smtClean="0">
                <a:solidFill>
                  <a:schemeClr val="tx1"/>
                </a:solidFill>
                <a:latin typeface="Courier New" pitchFamily="49" charset="0"/>
                <a:cs typeface="Arial" charset="0"/>
              </a:rPr>
              <a:t>(</a:t>
            </a:r>
            <a:r>
              <a:rPr sz="1600" dirty="0" err="1" smtClean="0">
                <a:solidFill>
                  <a:schemeClr val="tx1"/>
                </a:solidFill>
                <a:latin typeface="Courier New" pitchFamily="49" charset="0"/>
                <a:cs typeface="Arial" charset="0"/>
              </a:rPr>
              <a:t>longExpression2</a:t>
            </a:r>
            <a:r>
              <a:rPr sz="1600" dirty="0" smtClean="0">
                <a:solidFill>
                  <a:schemeClr val="tx1"/>
                </a:solidFill>
                <a:latin typeface="Courier New" pitchFamily="49" charset="0"/>
                <a:cs typeface="Arial" charset="0"/>
              </a:rPr>
              <a:t>,</a:t>
            </a:r>
            <a:br>
              <a:rPr sz="1600" dirty="0" smtClean="0">
                <a:solidFill>
                  <a:schemeClr val="tx1"/>
                </a:solidFill>
                <a:latin typeface="Courier New" pitchFamily="49" charset="0"/>
                <a:cs typeface="Arial" charset="0"/>
              </a:rPr>
            </a:br>
            <a:r>
              <a:rPr sz="1600" dirty="0" smtClean="0">
                <a:solidFill>
                  <a:schemeClr val="tx1"/>
                </a:solidFill>
                <a:latin typeface="Courier New" pitchFamily="49" charset="0"/>
                <a:cs typeface="Arial" charset="0"/>
              </a:rPr>
              <a:t>                          </a:t>
            </a:r>
            <a:r>
              <a:rPr sz="1600" dirty="0" err="1" smtClean="0">
                <a:solidFill>
                  <a:schemeClr val="tx1"/>
                </a:solidFill>
                <a:latin typeface="Courier New" pitchFamily="49" charset="0"/>
                <a:cs typeface="Arial" charset="0"/>
              </a:rPr>
              <a:t>longexpression3</a:t>
            </a:r>
            <a:r>
              <a:rPr sz="1600" dirty="0" smtClean="0">
                <a:solidFill>
                  <a:schemeClr val="tx1"/>
                </a:solidFill>
                <a:latin typeface="Courier New" pitchFamily="49" charset="0"/>
                <a:cs typeface="Arial" charset="0"/>
              </a:rPr>
              <a:t>));   //indented with the new line</a:t>
            </a:r>
          </a:p>
          <a:p>
            <a:pPr eaLnBrk="1" hangingPunct="1">
              <a:lnSpc>
                <a:spcPct val="90000"/>
              </a:lnSpc>
            </a:pPr>
            <a:endParaRPr sz="1600" dirty="0" smtClean="0">
              <a:solidFill>
                <a:schemeClr val="tx1"/>
              </a:solidFill>
              <a:latin typeface="Courier New" pitchFamily="49" charset="0"/>
              <a:cs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49275"/>
          </a:xfrm>
        </p:spPr>
        <p:txBody>
          <a:bodyPr/>
          <a:lstStyle/>
          <a:p>
            <a:pPr>
              <a:defRPr/>
            </a:pPr>
            <a:r>
              <a:rPr>
                <a:solidFill>
                  <a:schemeClr val="tx1"/>
                </a:solidFill>
                <a:cs typeface="Arial" charset="0"/>
              </a:rPr>
              <a:t>White Space Usage</a:t>
            </a:r>
          </a:p>
        </p:txBody>
      </p:sp>
      <p:sp>
        <p:nvSpPr>
          <p:cNvPr id="93186" name="Text Placeholder 2"/>
          <p:cNvSpPr>
            <a:spLocks noGrp="1"/>
          </p:cNvSpPr>
          <p:nvPr>
            <p:ph type="body" sz="quarter" idx="16"/>
          </p:nvPr>
        </p:nvSpPr>
        <p:spPr>
          <a:xfrm>
            <a:off x="457200" y="1081519"/>
            <a:ext cx="8240713" cy="4473575"/>
          </a:xfrm>
        </p:spPr>
        <p:txBody>
          <a:bodyPr/>
          <a:lstStyle/>
          <a:p>
            <a:pPr algn="just" eaLnBrk="1" hangingPunct="1">
              <a:lnSpc>
                <a:spcPct val="90000"/>
              </a:lnSpc>
            </a:pPr>
            <a:r>
              <a:rPr sz="2000" dirty="0" smtClean="0">
                <a:solidFill>
                  <a:schemeClr val="tx1"/>
                </a:solidFill>
                <a:cs typeface="Arial" charset="0"/>
              </a:rPr>
              <a:t>Use single space immediately after right parenthesis ‘)’ or a right curly brace ‘}’ to separate any keyword that follows.  Similarly a single white space should be used before the left parenthesis ‘(‘ or a left curly brace ‘{‘ when follow a keyword. </a:t>
            </a:r>
            <a:r>
              <a:rPr sz="2000" b="1" dirty="0" smtClean="0">
                <a:solidFill>
                  <a:schemeClr val="tx1"/>
                </a:solidFill>
                <a:cs typeface="Arial" charset="0"/>
              </a:rPr>
              <a:t>(Rule Category: Mandatory)</a:t>
            </a:r>
            <a:endParaRPr sz="2000" dirty="0" smtClean="0">
              <a:solidFill>
                <a:schemeClr val="tx1"/>
              </a:solidFill>
              <a:cs typeface="Arial" charset="0"/>
            </a:endParaRPr>
          </a:p>
          <a:p>
            <a:pPr algn="just" eaLnBrk="1" hangingPunct="1">
              <a:lnSpc>
                <a:spcPct val="90000"/>
              </a:lnSpc>
            </a:pPr>
            <a:r>
              <a:rPr sz="2000" dirty="0" smtClean="0">
                <a:solidFill>
                  <a:schemeClr val="tx1"/>
                </a:solidFill>
                <a:cs typeface="Arial" charset="0"/>
              </a:rPr>
              <a:t>Using single space with any binary operator, except for the “.” qualification operator and the expression that proceeds and the expression that follows the operator.  </a:t>
            </a:r>
            <a:r>
              <a:rPr sz="2000" b="1" dirty="0" smtClean="0">
                <a:solidFill>
                  <a:schemeClr val="tx1"/>
                </a:solidFill>
                <a:cs typeface="Arial" charset="0"/>
              </a:rPr>
              <a:t>(Rule Category: Mandatory) </a:t>
            </a:r>
            <a:r>
              <a:rPr sz="2000" dirty="0" smtClean="0">
                <a:solidFill>
                  <a:schemeClr val="tx1"/>
                </a:solidFill>
                <a:cs typeface="Arial" charset="0"/>
              </a:rPr>
              <a:t>Please see the example below.</a:t>
            </a:r>
          </a:p>
          <a:p>
            <a:pPr algn="just" eaLnBrk="1" hangingPunct="1">
              <a:lnSpc>
                <a:spcPct val="90000"/>
              </a:lnSpc>
            </a:pPr>
            <a:r>
              <a:rPr sz="2000" dirty="0" smtClean="0">
                <a:solidFill>
                  <a:schemeClr val="tx1"/>
                </a:solidFill>
                <a:cs typeface="Arial" charset="0"/>
              </a:rPr>
              <a:t>Use blank lines to separate:</a:t>
            </a:r>
          </a:p>
          <a:p>
            <a:pPr lvl="1" algn="just" eaLnBrk="1" hangingPunct="1">
              <a:lnSpc>
                <a:spcPct val="90000"/>
              </a:lnSpc>
              <a:buFont typeface="Arial" charset="0"/>
              <a:buChar char="•"/>
            </a:pPr>
            <a:r>
              <a:rPr sz="1700" dirty="0" smtClean="0">
                <a:solidFill>
                  <a:schemeClr val="tx1"/>
                </a:solidFill>
              </a:rPr>
              <a:t>Each logical section of a method implementation</a:t>
            </a:r>
          </a:p>
          <a:p>
            <a:pPr lvl="1" eaLnBrk="1" hangingPunct="1">
              <a:lnSpc>
                <a:spcPct val="90000"/>
              </a:lnSpc>
              <a:buFont typeface="Arial" charset="0"/>
              <a:buChar char="•"/>
            </a:pPr>
            <a:r>
              <a:rPr sz="1700" dirty="0" smtClean="0">
                <a:solidFill>
                  <a:schemeClr val="tx1"/>
                </a:solidFill>
              </a:rPr>
              <a:t>Section / member of a class and / or an interface definition</a:t>
            </a:r>
          </a:p>
          <a:p>
            <a:pPr lvl="1" eaLnBrk="1" hangingPunct="1">
              <a:lnSpc>
                <a:spcPct val="90000"/>
              </a:lnSpc>
              <a:buFont typeface="Arial" charset="0"/>
              <a:buNone/>
            </a:pPr>
            <a:endParaRPr sz="1700" dirty="0" smtClean="0">
              <a:solidFill>
                <a:schemeClr val="tx1"/>
              </a:solidFill>
            </a:endParaRPr>
          </a:p>
          <a:p>
            <a:pPr eaLnBrk="1" hangingPunct="1">
              <a:lnSpc>
                <a:spcPct val="90000"/>
              </a:lnSpc>
              <a:buFont typeface="Arial" charset="0"/>
              <a:buNone/>
            </a:pPr>
            <a:r>
              <a:rPr lang="fr-FR" sz="2000" dirty="0" smtClean="0">
                <a:solidFill>
                  <a:schemeClr val="tx1"/>
                </a:solidFill>
                <a:latin typeface="Courier New" pitchFamily="49" charset="0"/>
                <a:cs typeface="Arial" charset="0"/>
              </a:rPr>
              <a:t>double diagonal = </a:t>
            </a:r>
            <a:r>
              <a:rPr lang="fr-FR" sz="2000" dirty="0" err="1" smtClean="0">
                <a:solidFill>
                  <a:schemeClr val="tx1"/>
                </a:solidFill>
                <a:latin typeface="Courier New" pitchFamily="49" charset="0"/>
                <a:cs typeface="Arial" charset="0"/>
              </a:rPr>
              <a:t>Math.sqrt</a:t>
            </a:r>
            <a:r>
              <a:rPr lang="fr-FR" sz="2000" dirty="0" smtClean="0">
                <a:solidFill>
                  <a:schemeClr val="tx1"/>
                </a:solidFill>
                <a:latin typeface="Courier New" pitchFamily="49" charset="0"/>
                <a:cs typeface="Arial" charset="0"/>
              </a:rPr>
              <a:t>(x * x + y * y);</a:t>
            </a:r>
            <a:endParaRPr sz="2000" dirty="0" smtClean="0">
              <a:solidFill>
                <a:schemeClr val="tx1"/>
              </a:solidFill>
              <a:latin typeface="Courier New" pitchFamily="49" charset="0"/>
              <a:cs typeface="Arial" charset="0"/>
            </a:endParaRPr>
          </a:p>
          <a:p>
            <a:pPr eaLnBrk="1" hangingPunct="1">
              <a:lnSpc>
                <a:spcPct val="90000"/>
              </a:lnSpc>
              <a:buFont typeface="Arial" charset="0"/>
              <a:buNone/>
            </a:pPr>
            <a:r>
              <a:rPr sz="2000" dirty="0" smtClean="0">
                <a:solidFill>
                  <a:schemeClr val="tx1"/>
                </a:solidFill>
                <a:latin typeface="Courier New" pitchFamily="49" charset="0"/>
                <a:cs typeface="Arial" charset="0"/>
              </a:rPr>
              <a:t>double norm = length &gt; 0.0 ? (x / length) : x;</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47973" y="144463"/>
            <a:ext cx="8442002" cy="549275"/>
          </a:xfrm>
        </p:spPr>
        <p:txBody>
          <a:bodyPr/>
          <a:lstStyle/>
          <a:p>
            <a:pPr>
              <a:defRPr/>
            </a:pPr>
            <a:r>
              <a:rPr dirty="0">
                <a:solidFill>
                  <a:schemeClr val="tx1"/>
                </a:solidFill>
                <a:cs typeface="Arial" charset="0"/>
              </a:rPr>
              <a:t>Curly Braces</a:t>
            </a:r>
          </a:p>
        </p:txBody>
      </p:sp>
      <p:sp>
        <p:nvSpPr>
          <p:cNvPr id="95234" name="Text Placeholder 2"/>
          <p:cNvSpPr>
            <a:spLocks noGrp="1"/>
          </p:cNvSpPr>
          <p:nvPr>
            <p:ph type="body" sz="quarter" idx="16"/>
          </p:nvPr>
        </p:nvSpPr>
        <p:spPr>
          <a:xfrm>
            <a:off x="441702" y="1174508"/>
            <a:ext cx="8240713" cy="4473575"/>
          </a:xfrm>
        </p:spPr>
        <p:txBody>
          <a:bodyPr/>
          <a:lstStyle/>
          <a:p>
            <a:pPr algn="just" eaLnBrk="1" hangingPunct="1"/>
            <a:r>
              <a:rPr dirty="0" smtClean="0">
                <a:solidFill>
                  <a:schemeClr val="tx1"/>
                </a:solidFill>
                <a:cs typeface="Arial" charset="0"/>
              </a:rPr>
              <a:t>Brace should be placed at the end of the statement on the same line (Kernighan &amp; Ritchie style) (used as standard in this document). The closing brace should be on a line by itself aligned with the indentation level of the original statement or declaration. </a:t>
            </a:r>
            <a:r>
              <a:rPr b="1" dirty="0" smtClean="0">
                <a:solidFill>
                  <a:schemeClr val="tx1"/>
                </a:solidFill>
                <a:cs typeface="Arial" charset="0"/>
              </a:rPr>
              <a:t>(Rule Category: Mandatory)</a:t>
            </a:r>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ext Placeholder 3"/>
          <p:cNvSpPr>
            <a:spLocks noGrp="1"/>
          </p:cNvSpPr>
          <p:nvPr>
            <p:ph type="body" sz="quarter" idx="11"/>
          </p:nvPr>
        </p:nvSpPr>
        <p:spPr>
          <a:xfrm>
            <a:off x="469900" y="2613025"/>
            <a:ext cx="8220075" cy="623888"/>
          </a:xfrm>
        </p:spPr>
        <p:txBody>
          <a:bodyPr/>
          <a:lstStyle/>
          <a:p>
            <a:pPr eaLnBrk="1" hangingPunct="1"/>
            <a:r>
              <a:rPr sz="3200">
                <a:solidFill>
                  <a:schemeClr val="tx1"/>
                </a:solidFill>
                <a:cs typeface="Arial" charset="0"/>
              </a:rPr>
              <a:t>Java Beans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2475" y="144463"/>
            <a:ext cx="8457500" cy="549275"/>
          </a:xfrm>
        </p:spPr>
        <p:txBody>
          <a:bodyPr/>
          <a:lstStyle/>
          <a:p>
            <a:pPr>
              <a:defRPr/>
            </a:pPr>
            <a:r>
              <a:rPr dirty="0">
                <a:solidFill>
                  <a:schemeClr val="tx1"/>
                </a:solidFill>
                <a:cs typeface="Arial" charset="0"/>
              </a:rPr>
              <a:t>Java Beans Conventions</a:t>
            </a:r>
          </a:p>
        </p:txBody>
      </p:sp>
      <p:sp>
        <p:nvSpPr>
          <p:cNvPr id="99330" name="Text Placeholder 4"/>
          <p:cNvSpPr>
            <a:spLocks noGrp="1"/>
          </p:cNvSpPr>
          <p:nvPr>
            <p:ph type="body" sz="quarter" idx="16"/>
          </p:nvPr>
        </p:nvSpPr>
        <p:spPr>
          <a:xfrm>
            <a:off x="379709" y="1019526"/>
            <a:ext cx="8240713" cy="4473575"/>
          </a:xfrm>
        </p:spPr>
        <p:txBody>
          <a:bodyPr/>
          <a:lstStyle/>
          <a:p>
            <a:pPr algn="just" eaLnBrk="1" hangingPunct="1"/>
            <a:r>
              <a:rPr dirty="0" smtClean="0">
                <a:solidFill>
                  <a:schemeClr val="tx1"/>
                </a:solidFill>
                <a:cs typeface="Arial" charset="0"/>
              </a:rPr>
              <a:t>Java Bean class must be a member of a package</a:t>
            </a:r>
          </a:p>
          <a:p>
            <a:pPr algn="just" eaLnBrk="1" hangingPunct="1"/>
            <a:r>
              <a:rPr dirty="0" smtClean="0">
                <a:solidFill>
                  <a:schemeClr val="tx1"/>
                </a:solidFill>
                <a:cs typeface="Arial" charset="0"/>
              </a:rPr>
              <a:t>The Bean class should be declared as a public class</a:t>
            </a:r>
          </a:p>
          <a:p>
            <a:pPr algn="just" eaLnBrk="1" hangingPunct="1"/>
            <a:r>
              <a:rPr dirty="0" smtClean="0">
                <a:solidFill>
                  <a:schemeClr val="tx1"/>
                </a:solidFill>
                <a:cs typeface="Arial" charset="0"/>
              </a:rPr>
              <a:t>Instance variables of the bean class must be private</a:t>
            </a:r>
          </a:p>
          <a:p>
            <a:pPr algn="just" eaLnBrk="1" hangingPunct="1"/>
            <a:r>
              <a:rPr dirty="0" smtClean="0">
                <a:solidFill>
                  <a:schemeClr val="tx1"/>
                </a:solidFill>
                <a:cs typeface="Arial" charset="0"/>
              </a:rPr>
              <a:t>The bean class should provide some public access methods  (get / set methods) to access the private instance variables.</a:t>
            </a:r>
          </a:p>
          <a:p>
            <a:pPr algn="just" eaLnBrk="1" hangingPunct="1"/>
            <a:r>
              <a:rPr dirty="0" smtClean="0">
                <a:solidFill>
                  <a:schemeClr val="tx1"/>
                </a:solidFill>
                <a:cs typeface="Arial" charset="0"/>
              </a:rPr>
              <a:t>Bean class must have a public zero argument constructor.</a:t>
            </a:r>
          </a:p>
          <a:p>
            <a:pPr eaLnBrk="1" hangingPunct="1">
              <a:buFont typeface="Arial" charset="0"/>
              <a:buNone/>
            </a:pPr>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p:cNvSpPr>
          <p:nvPr>
            <p:ph type="title"/>
          </p:nvPr>
        </p:nvSpPr>
        <p:spPr>
          <a:xfrm>
            <a:off x="144893" y="166230"/>
            <a:ext cx="8229600" cy="549275"/>
          </a:xfrm>
        </p:spPr>
        <p:txBody>
          <a:bodyPr/>
          <a:lstStyle/>
          <a:p>
            <a:pPr eaLnBrk="1" hangingPunct="1"/>
            <a:r>
              <a:rPr dirty="0" smtClean="0">
                <a:solidFill>
                  <a:schemeClr val="tx1"/>
                </a:solidFill>
                <a:cs typeface="Arial" charset="0"/>
              </a:rPr>
              <a:t>Quiz</a:t>
            </a:r>
          </a:p>
        </p:txBody>
      </p:sp>
      <p:sp>
        <p:nvSpPr>
          <p:cNvPr id="99330" name="Rectangle 3"/>
          <p:cNvSpPr>
            <a:spLocks noGrp="1"/>
          </p:cNvSpPr>
          <p:nvPr>
            <p:ph type="body" idx="1"/>
          </p:nvPr>
        </p:nvSpPr>
        <p:spPr>
          <a:xfrm>
            <a:off x="393700" y="1039813"/>
            <a:ext cx="8229600" cy="5211762"/>
          </a:xfrm>
        </p:spPr>
        <p:txBody>
          <a:bodyPr/>
          <a:lstStyle/>
          <a:p>
            <a:pPr>
              <a:buFont typeface="Arial" charset="0"/>
              <a:buNone/>
            </a:pPr>
            <a:r>
              <a:rPr dirty="0" smtClean="0">
                <a:solidFill>
                  <a:schemeClr val="tx1"/>
                </a:solidFill>
                <a:cs typeface="Arial" charset="0"/>
              </a:rPr>
              <a:t>Why should we follow Coding Conventions?</a:t>
            </a:r>
          </a:p>
          <a:p>
            <a:pPr>
              <a:buFont typeface="Arial" charset="0"/>
              <a:buNone/>
            </a:pPr>
            <a:r>
              <a:rPr dirty="0" smtClean="0">
                <a:solidFill>
                  <a:schemeClr val="tx1"/>
                </a:solidFill>
                <a:cs typeface="Arial" charset="0"/>
              </a:rPr>
              <a:t>80% of the lifetime of a software goes in maintenance</a:t>
            </a:r>
          </a:p>
          <a:p>
            <a:pPr algn="just">
              <a:buFont typeface="Arial" charset="0"/>
              <a:buNone/>
            </a:pPr>
            <a:r>
              <a:rPr dirty="0" smtClean="0">
                <a:solidFill>
                  <a:schemeClr val="tx1"/>
                </a:solidFill>
                <a:cs typeface="Arial" charset="0"/>
              </a:rPr>
              <a:t>Hardly any software is maintained for its whole life by the original author</a:t>
            </a:r>
          </a:p>
          <a:p>
            <a:pPr algn="just">
              <a:buFont typeface="Arial" charset="0"/>
              <a:buNone/>
            </a:pPr>
            <a:r>
              <a:rPr dirty="0" smtClean="0">
                <a:solidFill>
                  <a:schemeClr val="tx1"/>
                </a:solidFill>
                <a:cs typeface="Arial" charset="0"/>
              </a:rPr>
              <a:t>Code conventions improve the readability of the software, allows engineers to understand the new code more quickly and thoroughly</a:t>
            </a:r>
          </a:p>
          <a:p>
            <a:pPr>
              <a:buFont typeface="Arial" charset="0"/>
              <a:buNone/>
            </a:pPr>
            <a:endParaRPr dirty="0" smtClean="0">
              <a:solidFill>
                <a:schemeClr val="tx1"/>
              </a:solidFill>
              <a:cs typeface="Arial" charset="0"/>
            </a:endParaRPr>
          </a:p>
          <a:p>
            <a:pPr>
              <a:buFont typeface="Arial" charset="0"/>
              <a:buNone/>
            </a:pPr>
            <a:r>
              <a:rPr dirty="0" smtClean="0">
                <a:solidFill>
                  <a:schemeClr val="tx1"/>
                </a:solidFill>
                <a:cs typeface="Arial" charset="0"/>
              </a:rPr>
              <a:t>Which of the following are correct way of declaration?</a:t>
            </a:r>
          </a:p>
          <a:p>
            <a:pPr>
              <a:buFont typeface="Arial" charset="0"/>
              <a:buNone/>
            </a:pPr>
            <a:r>
              <a:rPr dirty="0" smtClean="0">
                <a:solidFill>
                  <a:schemeClr val="tx1"/>
                </a:solidFill>
                <a:cs typeface="Arial" charset="0"/>
              </a:rPr>
              <a:t>a. class </a:t>
            </a:r>
            <a:r>
              <a:rPr dirty="0" err="1" smtClean="0">
                <a:solidFill>
                  <a:schemeClr val="tx1"/>
                </a:solidFill>
                <a:cs typeface="Arial" charset="0"/>
              </a:rPr>
              <a:t>eg</a:t>
            </a:r>
            <a:r>
              <a:rPr dirty="0" smtClean="0">
                <a:solidFill>
                  <a:schemeClr val="tx1"/>
                </a:solidFill>
                <a:cs typeface="Arial" charset="0"/>
              </a:rPr>
              <a:t>{</a:t>
            </a:r>
          </a:p>
          <a:p>
            <a:pPr>
              <a:buFont typeface="Arial" charset="0"/>
              <a:buNone/>
            </a:pPr>
            <a:r>
              <a:rPr dirty="0" smtClean="0">
                <a:solidFill>
                  <a:schemeClr val="tx1"/>
                </a:solidFill>
                <a:cs typeface="Arial" charset="0"/>
              </a:rPr>
              <a:t>    }</a:t>
            </a:r>
          </a:p>
          <a:p>
            <a:pPr>
              <a:buFont typeface="Arial" charset="0"/>
              <a:buNone/>
            </a:pPr>
            <a:r>
              <a:rPr dirty="0" smtClean="0">
                <a:solidFill>
                  <a:schemeClr val="tx1"/>
                </a:solidFill>
                <a:cs typeface="Arial" charset="0"/>
              </a:rPr>
              <a:t>b. interface </a:t>
            </a:r>
            <a:r>
              <a:rPr dirty="0" err="1" smtClean="0">
                <a:solidFill>
                  <a:schemeClr val="tx1"/>
                </a:solidFill>
                <a:cs typeface="Arial" charset="0"/>
              </a:rPr>
              <a:t>eg</a:t>
            </a:r>
            <a:r>
              <a:rPr dirty="0" smtClean="0">
                <a:solidFill>
                  <a:schemeClr val="tx1"/>
                </a:solidFill>
                <a:cs typeface="Arial" charset="0"/>
              </a:rPr>
              <a:t>{</a:t>
            </a:r>
          </a:p>
          <a:p>
            <a:pPr>
              <a:buFont typeface="Arial" charset="0"/>
              <a:buNone/>
            </a:pPr>
            <a:r>
              <a:rPr dirty="0" smtClean="0">
                <a:solidFill>
                  <a:schemeClr val="tx1"/>
                </a:solidFill>
                <a:cs typeface="Arial" charset="0"/>
              </a:rPr>
              <a:t>    }</a:t>
            </a:r>
          </a:p>
          <a:p>
            <a:pPr>
              <a:buFont typeface="Arial" charset="0"/>
              <a:buNone/>
            </a:pPr>
            <a:r>
              <a:rPr dirty="0" smtClean="0">
                <a:solidFill>
                  <a:schemeClr val="tx1"/>
                </a:solidFill>
                <a:cs typeface="Arial" charset="0"/>
              </a:rPr>
              <a:t>c. class </a:t>
            </a:r>
            <a:r>
              <a:rPr dirty="0" err="1" smtClean="0">
                <a:solidFill>
                  <a:schemeClr val="tx1"/>
                </a:solidFill>
                <a:cs typeface="Arial" charset="0"/>
              </a:rPr>
              <a:t>WiproEmployee</a:t>
            </a:r>
            <a:r>
              <a:rPr dirty="0" smtClean="0">
                <a:solidFill>
                  <a:schemeClr val="tx1"/>
                </a:solidFill>
                <a:cs typeface="Arial" charset="0"/>
              </a:rPr>
              <a:t>{</a:t>
            </a:r>
          </a:p>
          <a:p>
            <a:pPr>
              <a:buFont typeface="Arial" charset="0"/>
              <a:buNone/>
            </a:pPr>
            <a:r>
              <a:rPr dirty="0" smtClean="0">
                <a:solidFill>
                  <a:schemeClr val="tx1"/>
                </a:solidFill>
                <a:cs typeface="Arial" charset="0"/>
              </a:rPr>
              <a:t>    }</a:t>
            </a:r>
          </a:p>
          <a:p>
            <a:endParaRPr dirty="0" smtClean="0">
              <a:cs typeface="Arial" charset="0"/>
            </a:endParaRPr>
          </a:p>
          <a:p>
            <a:pPr>
              <a:buFont typeface="Arial" charset="0"/>
              <a:buNone/>
            </a:pPr>
            <a:endParaRPr dirty="0" smtClean="0">
              <a:cs typeface="Arial" charset="0"/>
            </a:endParaRPr>
          </a:p>
          <a:p>
            <a:pPr eaLnBrk="1" hangingPunct="1"/>
            <a:endParaRPr dirty="0" smtClean="0">
              <a:solidFill>
                <a:schemeClr val="tx1"/>
              </a:solidFill>
              <a:cs typeface="Arial" charset="0"/>
            </a:endParaRPr>
          </a:p>
        </p:txBody>
      </p:sp>
      <p:sp>
        <p:nvSpPr>
          <p:cNvPr id="99332" name="Text Box 4"/>
          <p:cNvSpPr txBox="1">
            <a:spLocks noChangeArrowheads="1"/>
          </p:cNvSpPr>
          <p:nvPr/>
        </p:nvSpPr>
        <p:spPr bwMode="auto">
          <a:xfrm>
            <a:off x="4508500" y="4913313"/>
            <a:ext cx="3009900" cy="779462"/>
          </a:xfrm>
          <a:prstGeom prst="rect">
            <a:avLst/>
          </a:prstGeom>
          <a:solidFill>
            <a:srgbClr val="FF99CC"/>
          </a:solidFill>
          <a:ln w="9525">
            <a:noFill/>
            <a:miter lim="800000"/>
            <a:headEnd/>
            <a:tailEnd/>
          </a:ln>
        </p:spPr>
        <p:txBody>
          <a:bodyPr>
            <a:spAutoFit/>
          </a:bodyPr>
          <a:lstStyle/>
          <a:p>
            <a:pPr defTabSz="914400">
              <a:spcBef>
                <a:spcPct val="50000"/>
              </a:spcBef>
            </a:pPr>
            <a:r>
              <a:rPr lang="en-US"/>
              <a:t>class WiproEmployee{</a:t>
            </a:r>
          </a:p>
          <a:p>
            <a:pPr defTabSz="914400">
              <a:spcBef>
                <a:spcPct val="50000"/>
              </a:spcBef>
            </a:pP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0">
                                            <p:txEl>
                                              <p:pRg st="0" end="0"/>
                                            </p:txEl>
                                          </p:spTgt>
                                        </p:tgtEl>
                                        <p:attrNameLst>
                                          <p:attrName>style.visibility</p:attrName>
                                        </p:attrNameLst>
                                      </p:cBhvr>
                                      <p:to>
                                        <p:strVal val="visible"/>
                                      </p:to>
                                    </p:set>
                                    <p:anim calcmode="lin" valueType="num">
                                      <p:cBhvr additive="base">
                                        <p:cTn id="7" dur="500" fill="hold"/>
                                        <p:tgtEl>
                                          <p:spTgt spid="993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9330">
                                            <p:txEl>
                                              <p:pRg st="1" end="1"/>
                                            </p:txEl>
                                          </p:spTgt>
                                        </p:tgtEl>
                                        <p:attrNameLst>
                                          <p:attrName>style.visibility</p:attrName>
                                        </p:attrNameLst>
                                      </p:cBhvr>
                                      <p:to>
                                        <p:strVal val="visible"/>
                                      </p:to>
                                    </p:set>
                                    <p:anim calcmode="lin" valueType="num">
                                      <p:cBhvr additive="base">
                                        <p:cTn id="13" dur="500" fill="hold"/>
                                        <p:tgtEl>
                                          <p:spTgt spid="993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9330">
                                            <p:txEl>
                                              <p:pRg st="2" end="2"/>
                                            </p:txEl>
                                          </p:spTgt>
                                        </p:tgtEl>
                                        <p:attrNameLst>
                                          <p:attrName>style.visibility</p:attrName>
                                        </p:attrNameLst>
                                      </p:cBhvr>
                                      <p:to>
                                        <p:strVal val="visible"/>
                                      </p:to>
                                    </p:set>
                                    <p:anim calcmode="lin" valueType="num">
                                      <p:cBhvr additive="base">
                                        <p:cTn id="19" dur="500" fill="hold"/>
                                        <p:tgtEl>
                                          <p:spTgt spid="9933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9330">
                                            <p:txEl>
                                              <p:pRg st="3" end="3"/>
                                            </p:txEl>
                                          </p:spTgt>
                                        </p:tgtEl>
                                        <p:attrNameLst>
                                          <p:attrName>style.visibility</p:attrName>
                                        </p:attrNameLst>
                                      </p:cBhvr>
                                      <p:to>
                                        <p:strVal val="visible"/>
                                      </p:to>
                                    </p:set>
                                    <p:anim calcmode="lin" valueType="num">
                                      <p:cBhvr additive="base">
                                        <p:cTn id="25" dur="500" fill="hold"/>
                                        <p:tgtEl>
                                          <p:spTgt spid="9933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93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9330">
                                            <p:txEl>
                                              <p:pRg st="5" end="5"/>
                                            </p:txEl>
                                          </p:spTgt>
                                        </p:tgtEl>
                                        <p:attrNameLst>
                                          <p:attrName>style.visibility</p:attrName>
                                        </p:attrNameLst>
                                      </p:cBhvr>
                                      <p:to>
                                        <p:strVal val="visible"/>
                                      </p:to>
                                    </p:set>
                                    <p:anim calcmode="lin" valueType="num">
                                      <p:cBhvr additive="base">
                                        <p:cTn id="31" dur="500" fill="hold"/>
                                        <p:tgtEl>
                                          <p:spTgt spid="9933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0">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9330">
                                            <p:txEl>
                                              <p:pRg st="6" end="6"/>
                                            </p:txEl>
                                          </p:spTgt>
                                        </p:tgtEl>
                                        <p:attrNameLst>
                                          <p:attrName>style.visibility</p:attrName>
                                        </p:attrNameLst>
                                      </p:cBhvr>
                                      <p:to>
                                        <p:strVal val="visible"/>
                                      </p:to>
                                    </p:set>
                                    <p:anim calcmode="lin" valueType="num">
                                      <p:cBhvr additive="base">
                                        <p:cTn id="35" dur="500" fill="hold"/>
                                        <p:tgtEl>
                                          <p:spTgt spid="9933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9330">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9330">
                                            <p:txEl>
                                              <p:pRg st="7" end="7"/>
                                            </p:txEl>
                                          </p:spTgt>
                                        </p:tgtEl>
                                        <p:attrNameLst>
                                          <p:attrName>style.visibility</p:attrName>
                                        </p:attrNameLst>
                                      </p:cBhvr>
                                      <p:to>
                                        <p:strVal val="visible"/>
                                      </p:to>
                                    </p:set>
                                    <p:anim calcmode="lin" valueType="num">
                                      <p:cBhvr additive="base">
                                        <p:cTn id="39" dur="500" fill="hold"/>
                                        <p:tgtEl>
                                          <p:spTgt spid="99330">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9330">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9330">
                                            <p:txEl>
                                              <p:pRg st="8" end="8"/>
                                            </p:txEl>
                                          </p:spTgt>
                                        </p:tgtEl>
                                        <p:attrNameLst>
                                          <p:attrName>style.visibility</p:attrName>
                                        </p:attrNameLst>
                                      </p:cBhvr>
                                      <p:to>
                                        <p:strVal val="visible"/>
                                      </p:to>
                                    </p:set>
                                    <p:anim calcmode="lin" valueType="num">
                                      <p:cBhvr additive="base">
                                        <p:cTn id="43" dur="500" fill="hold"/>
                                        <p:tgtEl>
                                          <p:spTgt spid="99330">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9330">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9330">
                                            <p:txEl>
                                              <p:pRg st="9" end="9"/>
                                            </p:txEl>
                                          </p:spTgt>
                                        </p:tgtEl>
                                        <p:attrNameLst>
                                          <p:attrName>style.visibility</p:attrName>
                                        </p:attrNameLst>
                                      </p:cBhvr>
                                      <p:to>
                                        <p:strVal val="visible"/>
                                      </p:to>
                                    </p:set>
                                    <p:anim calcmode="lin" valueType="num">
                                      <p:cBhvr additive="base">
                                        <p:cTn id="47" dur="500" fill="hold"/>
                                        <p:tgtEl>
                                          <p:spTgt spid="99330">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9330">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99330">
                                            <p:txEl>
                                              <p:pRg st="10" end="10"/>
                                            </p:txEl>
                                          </p:spTgt>
                                        </p:tgtEl>
                                        <p:attrNameLst>
                                          <p:attrName>style.visibility</p:attrName>
                                        </p:attrNameLst>
                                      </p:cBhvr>
                                      <p:to>
                                        <p:strVal val="visible"/>
                                      </p:to>
                                    </p:set>
                                    <p:anim calcmode="lin" valueType="num">
                                      <p:cBhvr additive="base">
                                        <p:cTn id="51" dur="500" fill="hold"/>
                                        <p:tgtEl>
                                          <p:spTgt spid="99330">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9330">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99330">
                                            <p:txEl>
                                              <p:pRg st="11" end="11"/>
                                            </p:txEl>
                                          </p:spTgt>
                                        </p:tgtEl>
                                        <p:attrNameLst>
                                          <p:attrName>style.visibility</p:attrName>
                                        </p:attrNameLst>
                                      </p:cBhvr>
                                      <p:to>
                                        <p:strVal val="visible"/>
                                      </p:to>
                                    </p:set>
                                    <p:anim calcmode="lin" valueType="num">
                                      <p:cBhvr additive="base">
                                        <p:cTn id="55" dur="500" fill="hold"/>
                                        <p:tgtEl>
                                          <p:spTgt spid="99330">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933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9332"/>
                                        </p:tgtEl>
                                        <p:attrNameLst>
                                          <p:attrName>style.visibility</p:attrName>
                                        </p:attrNameLst>
                                      </p:cBhvr>
                                      <p:to>
                                        <p:strVal val="visible"/>
                                      </p:to>
                                    </p:set>
                                    <p:anim calcmode="lin" valueType="num">
                                      <p:cBhvr additive="base">
                                        <p:cTn id="61" dur="500" fill="hold"/>
                                        <p:tgtEl>
                                          <p:spTgt spid="99332"/>
                                        </p:tgtEl>
                                        <p:attrNameLst>
                                          <p:attrName>ppt_x</p:attrName>
                                        </p:attrNameLst>
                                      </p:cBhvr>
                                      <p:tavLst>
                                        <p:tav tm="0">
                                          <p:val>
                                            <p:strVal val="#ppt_x"/>
                                          </p:val>
                                        </p:tav>
                                        <p:tav tm="100000">
                                          <p:val>
                                            <p:strVal val="#ppt_x"/>
                                          </p:val>
                                        </p:tav>
                                      </p:tavLst>
                                    </p:anim>
                                    <p:anim calcmode="lin" valueType="num">
                                      <p:cBhvr additive="base">
                                        <p:cTn id="62" dur="500" fill="hold"/>
                                        <p:tgtEl>
                                          <p:spTgt spid="99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lnSpcReduction="10000"/>
          </a:bodyPr>
          <a:lstStyle/>
          <a:p>
            <a:r>
              <a:rPr lang="en-US" sz="3600" dirty="0">
                <a:solidFill>
                  <a:schemeClr val="tx1"/>
                </a:solidFill>
                <a:cs typeface="Arial" charset="0"/>
              </a:rPr>
              <a:t>Introduction to </a:t>
            </a:r>
            <a:r>
              <a:rPr lang="en-US" sz="3600" dirty="0" err="1">
                <a:solidFill>
                  <a:schemeClr val="tx1"/>
                </a:solidFill>
                <a:cs typeface="Arial" charset="0"/>
              </a:rPr>
              <a:t>JUnit</a:t>
            </a:r>
            <a:endParaRPr lang="en-US" sz="3600" dirty="0">
              <a:solidFill>
                <a:schemeClr val="tx1"/>
              </a:solidFill>
              <a:cs typeface="Arial" charset="0"/>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p:cNvSpPr>
          <p:nvPr>
            <p:ph type="title"/>
          </p:nvPr>
        </p:nvSpPr>
        <p:spPr>
          <a:xfrm>
            <a:off x="170481" y="155575"/>
            <a:ext cx="8490919" cy="549275"/>
          </a:xfrm>
        </p:spPr>
        <p:txBody>
          <a:bodyPr/>
          <a:lstStyle/>
          <a:p>
            <a:pPr eaLnBrk="1" hangingPunct="1"/>
            <a:r>
              <a:rPr dirty="0" smtClean="0">
                <a:solidFill>
                  <a:schemeClr val="tx1"/>
                </a:solidFill>
                <a:cs typeface="Arial" charset="0"/>
              </a:rPr>
              <a:t>Objectives</a:t>
            </a:r>
          </a:p>
        </p:txBody>
      </p:sp>
      <p:sp>
        <p:nvSpPr>
          <p:cNvPr id="154626" name="Rectangle 3"/>
          <p:cNvSpPr>
            <a:spLocks noGrp="1"/>
          </p:cNvSpPr>
          <p:nvPr>
            <p:ph type="body" idx="1"/>
          </p:nvPr>
        </p:nvSpPr>
        <p:spPr>
          <a:xfrm>
            <a:off x="839358" y="975478"/>
            <a:ext cx="7281754" cy="5275263"/>
          </a:xfrm>
        </p:spPr>
        <p:txBody>
          <a:bodyPr/>
          <a:lstStyle/>
          <a:p>
            <a:pPr eaLnBrk="1" hangingPunct="1">
              <a:buFont typeface="Arial" charset="0"/>
              <a:buNone/>
            </a:pPr>
            <a:r>
              <a:rPr sz="2400" dirty="0" smtClean="0">
                <a:solidFill>
                  <a:schemeClr val="tx1"/>
                </a:solidFill>
                <a:cs typeface="Arial" charset="0"/>
              </a:rPr>
              <a:t>In this module, you will be able to:</a:t>
            </a:r>
          </a:p>
          <a:p>
            <a:pPr eaLnBrk="1" hangingPunct="1">
              <a:buFont typeface="Arial" charset="0"/>
              <a:buNone/>
            </a:pPr>
            <a:endParaRPr sz="2400" dirty="0" smtClean="0">
              <a:solidFill>
                <a:schemeClr val="tx1"/>
              </a:solidFill>
              <a:cs typeface="Arial" charset="0"/>
            </a:endParaRPr>
          </a:p>
          <a:p>
            <a:r>
              <a:rPr sz="2400" dirty="0" smtClean="0">
                <a:solidFill>
                  <a:schemeClr val="tx1"/>
                </a:solidFill>
                <a:cs typeface="Arial" charset="0"/>
              </a:rPr>
              <a:t>Implement Naming Conventions for Java</a:t>
            </a:r>
          </a:p>
          <a:p>
            <a:r>
              <a:rPr sz="2400" dirty="0" smtClean="0">
                <a:solidFill>
                  <a:schemeClr val="tx1"/>
                </a:solidFill>
                <a:cs typeface="Arial" charset="0"/>
              </a:rPr>
              <a:t>Implement Documentation Standards</a:t>
            </a:r>
          </a:p>
          <a:p>
            <a:r>
              <a:rPr sz="2400" dirty="0" smtClean="0">
                <a:solidFill>
                  <a:schemeClr val="tx1"/>
                </a:solidFill>
                <a:cs typeface="Arial" charset="0"/>
              </a:rPr>
              <a:t>Implement Formatting Standards</a:t>
            </a:r>
          </a:p>
          <a:p>
            <a:r>
              <a:rPr sz="2400" dirty="0" smtClean="0">
                <a:solidFill>
                  <a:schemeClr val="tx1"/>
                </a:solidFill>
                <a:cs typeface="Arial" charset="0"/>
              </a:rPr>
              <a:t>Implement Java Bean Conventions</a:t>
            </a:r>
          </a:p>
          <a:p>
            <a:pPr eaLnBrk="1" hangingPunct="1"/>
            <a:r>
              <a:rPr sz="2400" dirty="0" smtClean="0">
                <a:solidFill>
                  <a:schemeClr val="tx1"/>
                </a:solidFill>
                <a:cs typeface="Arial" charset="0"/>
              </a:rPr>
              <a:t>Explore </a:t>
            </a:r>
            <a:r>
              <a:rPr sz="2400" dirty="0" err="1" smtClean="0">
                <a:solidFill>
                  <a:schemeClr val="tx1"/>
                </a:solidFill>
                <a:cs typeface="Arial" charset="0"/>
              </a:rPr>
              <a:t>JUnit</a:t>
            </a:r>
            <a:r>
              <a:rPr sz="2400" dirty="0" smtClean="0">
                <a:solidFill>
                  <a:schemeClr val="tx1"/>
                </a:solidFill>
                <a:cs typeface="Arial" charset="0"/>
              </a:rPr>
              <a:t>?</a:t>
            </a:r>
          </a:p>
          <a:p>
            <a:pPr eaLnBrk="1" hangingPunct="1"/>
            <a:r>
              <a:rPr sz="2400" dirty="0" smtClean="0">
                <a:solidFill>
                  <a:schemeClr val="tx1"/>
                </a:solidFill>
                <a:cs typeface="Arial" charset="0"/>
              </a:rPr>
              <a:t>Learn about how to write Test cases?</a:t>
            </a:r>
          </a:p>
          <a:p>
            <a:pPr eaLnBrk="1" hangingPunct="1"/>
            <a:r>
              <a:rPr sz="2400" dirty="0" smtClean="0">
                <a:solidFill>
                  <a:schemeClr val="tx1"/>
                </a:solidFill>
                <a:cs typeface="Arial" charset="0"/>
              </a:rPr>
              <a:t>Implement the various assert methods</a:t>
            </a:r>
          </a:p>
          <a:p>
            <a:pPr eaLnBrk="1" hangingPunct="1"/>
            <a:r>
              <a:rPr sz="2400" dirty="0" smtClean="0">
                <a:solidFill>
                  <a:schemeClr val="tx1"/>
                </a:solidFill>
                <a:cs typeface="Arial" charset="0"/>
              </a:rPr>
              <a:t>Carry on Parameterized tests</a:t>
            </a:r>
          </a:p>
          <a:p>
            <a:pPr eaLnBrk="1" hangingPunct="1"/>
            <a:r>
              <a:rPr sz="2400" dirty="0" smtClean="0">
                <a:solidFill>
                  <a:schemeClr val="tx1"/>
                </a:solidFill>
                <a:cs typeface="Arial" charset="0"/>
              </a:rPr>
              <a:t>Understand Test Suites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ext Placeholder 3"/>
          <p:cNvSpPr>
            <a:spLocks noGrp="1"/>
          </p:cNvSpPr>
          <p:nvPr>
            <p:ph type="body" sz="quarter" idx="4294967295"/>
          </p:nvPr>
        </p:nvSpPr>
        <p:spPr>
          <a:xfrm>
            <a:off x="232475" y="144463"/>
            <a:ext cx="8457500" cy="549275"/>
          </a:xfrm>
        </p:spPr>
        <p:txBody>
          <a:bodyPr wrap="square">
            <a:spAutoFit/>
          </a:bodyPr>
          <a:lstStyle/>
          <a:p>
            <a:pPr eaLnBrk="1" hangingPunct="1">
              <a:spcBef>
                <a:spcPct val="0"/>
              </a:spcBef>
              <a:buFont typeface="Arial" charset="0"/>
              <a:buNone/>
            </a:pPr>
            <a:r>
              <a:rPr lang="en-IN" sz="3000" b="1" dirty="0" smtClean="0">
                <a:solidFill>
                  <a:schemeClr val="tx1"/>
                </a:solidFill>
                <a:cs typeface="Arial" charset="0"/>
              </a:rPr>
              <a:t>Introduction</a:t>
            </a:r>
          </a:p>
        </p:txBody>
      </p:sp>
      <p:sp>
        <p:nvSpPr>
          <p:cNvPr id="105474" name="Text Placeholder 7"/>
          <p:cNvSpPr>
            <a:spLocks noGrp="1"/>
          </p:cNvSpPr>
          <p:nvPr>
            <p:ph type="body" sz="quarter" idx="4294967295"/>
          </p:nvPr>
        </p:nvSpPr>
        <p:spPr>
          <a:xfrm>
            <a:off x="472699" y="1076837"/>
            <a:ext cx="8240713" cy="4540250"/>
          </a:xfrm>
        </p:spPr>
        <p:txBody>
          <a:bodyPr/>
          <a:lstStyle/>
          <a:p>
            <a:pPr algn="just" eaLnBrk="1" hangingPunct="1"/>
            <a:r>
              <a:rPr dirty="0" err="1" smtClean="0">
                <a:solidFill>
                  <a:schemeClr val="tx1"/>
                </a:solidFill>
                <a:cs typeface="Arial" charset="0"/>
              </a:rPr>
              <a:t>JUnit</a:t>
            </a:r>
            <a:r>
              <a:rPr dirty="0" smtClean="0">
                <a:solidFill>
                  <a:schemeClr val="tx1"/>
                </a:solidFill>
                <a:cs typeface="Arial" charset="0"/>
              </a:rPr>
              <a:t> is an open source testing framework for Java</a:t>
            </a:r>
          </a:p>
          <a:p>
            <a:pPr algn="just" eaLnBrk="1" hangingPunct="1"/>
            <a:r>
              <a:rPr dirty="0" smtClean="0">
                <a:solidFill>
                  <a:schemeClr val="tx1"/>
                </a:solidFill>
                <a:cs typeface="Arial" charset="0"/>
              </a:rPr>
              <a:t>It is a simple framework for creating automated unit tests</a:t>
            </a:r>
          </a:p>
          <a:p>
            <a:pPr algn="just" eaLnBrk="1" hangingPunct="1"/>
            <a:r>
              <a:rPr dirty="0" err="1" smtClean="0">
                <a:solidFill>
                  <a:schemeClr val="tx1"/>
                </a:solidFill>
                <a:cs typeface="Arial" charset="0"/>
              </a:rPr>
              <a:t>JUnit</a:t>
            </a:r>
            <a:r>
              <a:rPr dirty="0" smtClean="0">
                <a:solidFill>
                  <a:schemeClr val="tx1"/>
                </a:solidFill>
                <a:cs typeface="Arial" charset="0"/>
              </a:rPr>
              <a:t> test cases are Java classes that contain one or more unit test methods</a:t>
            </a:r>
          </a:p>
          <a:p>
            <a:pPr algn="just" eaLnBrk="1" hangingPunct="1"/>
            <a:r>
              <a:rPr dirty="0" smtClean="0">
                <a:solidFill>
                  <a:schemeClr val="tx1"/>
                </a:solidFill>
                <a:cs typeface="Arial" charset="0"/>
              </a:rPr>
              <a:t>These tests are grouped into test suites</a:t>
            </a:r>
          </a:p>
          <a:p>
            <a:pPr algn="just" eaLnBrk="1" hangingPunct="1"/>
            <a:r>
              <a:rPr dirty="0" err="1" smtClean="0">
                <a:solidFill>
                  <a:schemeClr val="tx1"/>
                </a:solidFill>
                <a:cs typeface="Arial" charset="0"/>
              </a:rPr>
              <a:t>JUnit</a:t>
            </a:r>
            <a:r>
              <a:rPr dirty="0" smtClean="0">
                <a:solidFill>
                  <a:schemeClr val="tx1"/>
                </a:solidFill>
                <a:cs typeface="Arial" charset="0"/>
              </a:rPr>
              <a:t> tests are pass/fail tests explicitly designed to run without human intervention</a:t>
            </a:r>
          </a:p>
          <a:p>
            <a:pPr algn="just" eaLnBrk="1" hangingPunct="1"/>
            <a:r>
              <a:rPr dirty="0" err="1" smtClean="0">
                <a:solidFill>
                  <a:schemeClr val="tx1"/>
                </a:solidFill>
                <a:cs typeface="Arial" charset="0"/>
              </a:rPr>
              <a:t>JUnit</a:t>
            </a:r>
            <a:r>
              <a:rPr dirty="0" smtClean="0">
                <a:solidFill>
                  <a:schemeClr val="tx1"/>
                </a:solidFill>
                <a:cs typeface="Arial" charset="0"/>
              </a:rPr>
              <a:t> can be integrated with several </a:t>
            </a:r>
            <a:r>
              <a:rPr dirty="0" err="1" smtClean="0">
                <a:solidFill>
                  <a:schemeClr val="tx1"/>
                </a:solidFill>
                <a:cs typeface="Arial" charset="0"/>
              </a:rPr>
              <a:t>IDEs</a:t>
            </a:r>
            <a:r>
              <a:rPr dirty="0" smtClean="0">
                <a:solidFill>
                  <a:schemeClr val="tx1"/>
                </a:solidFill>
                <a:cs typeface="Arial" charset="0"/>
              </a:rPr>
              <a:t>, including Eclipse</a:t>
            </a:r>
          </a:p>
          <a:p>
            <a:pPr algn="just" eaLnBrk="1" hangingPunct="1"/>
            <a:r>
              <a:rPr lang="en-IN" dirty="0" smtClean="0">
                <a:solidFill>
                  <a:schemeClr val="tx1"/>
                </a:solidFill>
                <a:cs typeface="Arial" charset="0"/>
              </a:rPr>
              <a:t>The </a:t>
            </a:r>
            <a:r>
              <a:rPr lang="en-IN" dirty="0" err="1" smtClean="0">
                <a:solidFill>
                  <a:schemeClr val="tx1"/>
                </a:solidFill>
                <a:cs typeface="Arial" charset="0"/>
              </a:rPr>
              <a:t>JUnit</a:t>
            </a:r>
            <a:r>
              <a:rPr lang="en-IN" dirty="0" smtClean="0">
                <a:solidFill>
                  <a:schemeClr val="tx1"/>
                </a:solidFill>
                <a:cs typeface="Arial" charset="0"/>
              </a:rPr>
              <a:t> distribution can be downloaded as a single jar file from http://</a:t>
            </a:r>
            <a:r>
              <a:rPr lang="en-IN" dirty="0" err="1" smtClean="0">
                <a:solidFill>
                  <a:schemeClr val="tx1"/>
                </a:solidFill>
                <a:cs typeface="Arial" charset="0"/>
              </a:rPr>
              <a:t>www.junit.org</a:t>
            </a:r>
            <a:r>
              <a:rPr lang="en-IN" dirty="0" smtClean="0">
                <a:solidFill>
                  <a:schemeClr val="tx1"/>
                </a:solidFill>
                <a:cs typeface="Arial" charset="0"/>
              </a:rPr>
              <a:t> </a:t>
            </a:r>
          </a:p>
          <a:p>
            <a:pPr algn="just" eaLnBrk="1" hangingPunct="1"/>
            <a:r>
              <a:rPr lang="en-IN" dirty="0" smtClean="0">
                <a:solidFill>
                  <a:schemeClr val="tx1"/>
                </a:solidFill>
                <a:cs typeface="Arial" charset="0"/>
              </a:rPr>
              <a:t>It has to be kept in the </a:t>
            </a:r>
            <a:r>
              <a:rPr lang="en-IN" dirty="0" err="1" smtClean="0">
                <a:solidFill>
                  <a:schemeClr val="tx1"/>
                </a:solidFill>
                <a:cs typeface="Arial" charset="0"/>
              </a:rPr>
              <a:t>classpath</a:t>
            </a:r>
            <a:r>
              <a:rPr lang="en-IN" dirty="0" smtClean="0">
                <a:solidFill>
                  <a:schemeClr val="tx1"/>
                </a:solidFill>
                <a:cs typeface="Arial" charset="0"/>
              </a:rPr>
              <a:t> of the application to be tested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ext Box 4"/>
          <p:cNvSpPr txBox="1">
            <a:spLocks noChangeArrowheads="1"/>
          </p:cNvSpPr>
          <p:nvPr/>
        </p:nvSpPr>
        <p:spPr bwMode="auto">
          <a:xfrm>
            <a:off x="1983784" y="2705101"/>
            <a:ext cx="5176434" cy="579437"/>
          </a:xfrm>
          <a:prstGeom prst="rect">
            <a:avLst/>
          </a:prstGeom>
          <a:noFill/>
          <a:ln w="9525">
            <a:noFill/>
            <a:miter lim="800000"/>
            <a:headEnd/>
            <a:tailEnd/>
          </a:ln>
        </p:spPr>
        <p:txBody>
          <a:bodyPr wrap="square">
            <a:spAutoFit/>
          </a:bodyPr>
          <a:lstStyle/>
          <a:p>
            <a:pPr algn="ctr"/>
            <a:r>
              <a:rPr lang="en-IN" sz="3200" b="1" dirty="0" err="1">
                <a:cs typeface="Arial" charset="0"/>
              </a:rPr>
              <a:t>JUnit</a:t>
            </a:r>
            <a:r>
              <a:rPr lang="en-IN" sz="3200" b="1" dirty="0">
                <a:cs typeface="Arial" charset="0"/>
              </a:rPr>
              <a:t> with Eclipse</a:t>
            </a:r>
            <a:endParaRPr lang="en-US" sz="3200" b="1" dirty="0">
              <a:cs typeface="Arial"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ext Placeholder 3"/>
          <p:cNvSpPr>
            <a:spLocks noGrp="1"/>
          </p:cNvSpPr>
          <p:nvPr>
            <p:ph type="body" sz="quarter" idx="4294967295"/>
          </p:nvPr>
        </p:nvSpPr>
        <p:spPr>
          <a:xfrm>
            <a:off x="263471" y="144463"/>
            <a:ext cx="8426504" cy="549275"/>
          </a:xfrm>
        </p:spPr>
        <p:txBody>
          <a:bodyPr wrap="square">
            <a:spAutoFit/>
          </a:bodyPr>
          <a:lstStyle/>
          <a:p>
            <a:pPr eaLnBrk="1" hangingPunct="1">
              <a:spcBef>
                <a:spcPct val="0"/>
              </a:spcBef>
              <a:buFont typeface="Arial" charset="0"/>
              <a:buNone/>
            </a:pPr>
            <a:r>
              <a:rPr lang="en-IN" sz="3000" b="1" dirty="0" err="1" smtClean="0">
                <a:solidFill>
                  <a:schemeClr val="tx1"/>
                </a:solidFill>
                <a:cs typeface="Arial" charset="0"/>
              </a:rPr>
              <a:t>JUnit</a:t>
            </a:r>
            <a:r>
              <a:rPr lang="en-IN" sz="3000" b="1" dirty="0" smtClean="0">
                <a:solidFill>
                  <a:schemeClr val="tx1"/>
                </a:solidFill>
                <a:cs typeface="Arial" charset="0"/>
              </a:rPr>
              <a:t> with Eclipse</a:t>
            </a:r>
          </a:p>
        </p:txBody>
      </p:sp>
      <p:sp>
        <p:nvSpPr>
          <p:cNvPr id="109570" name="Text Placeholder 7"/>
          <p:cNvSpPr>
            <a:spLocks noGrp="1"/>
          </p:cNvSpPr>
          <p:nvPr>
            <p:ph type="body" sz="quarter" idx="4294967295"/>
          </p:nvPr>
        </p:nvSpPr>
        <p:spPr>
          <a:xfrm>
            <a:off x="457200" y="1098550"/>
            <a:ext cx="8240713" cy="4735513"/>
          </a:xfrm>
        </p:spPr>
        <p:txBody>
          <a:bodyPr/>
          <a:lstStyle/>
          <a:p>
            <a:pPr eaLnBrk="1" hangingPunct="1"/>
            <a:r>
              <a:rPr dirty="0" smtClean="0">
                <a:solidFill>
                  <a:schemeClr val="tx1"/>
                </a:solidFill>
                <a:cs typeface="Arial" charset="0"/>
              </a:rPr>
              <a:t>Create a new Project </a:t>
            </a:r>
            <a:r>
              <a:rPr dirty="0" err="1" smtClean="0">
                <a:solidFill>
                  <a:schemeClr val="tx1"/>
                </a:solidFill>
                <a:cs typeface="Arial" charset="0"/>
              </a:rPr>
              <a:t>com.wipro.JUnit</a:t>
            </a:r>
            <a:endParaRPr dirty="0" smtClean="0">
              <a:solidFill>
                <a:schemeClr val="tx1"/>
              </a:solidFill>
              <a:cs typeface="Arial" charset="0"/>
            </a:endParaRPr>
          </a:p>
          <a:p>
            <a:pPr eaLnBrk="1" hangingPunct="1"/>
            <a:r>
              <a:rPr dirty="0" smtClean="0">
                <a:solidFill>
                  <a:schemeClr val="tx1"/>
                </a:solidFill>
                <a:cs typeface="Arial" charset="0"/>
              </a:rPr>
              <a:t>Add </a:t>
            </a:r>
            <a:r>
              <a:rPr dirty="0" err="1" smtClean="0">
                <a:solidFill>
                  <a:schemeClr val="tx1"/>
                </a:solidFill>
                <a:cs typeface="Arial" charset="0"/>
              </a:rPr>
              <a:t>JUnit.jar</a:t>
            </a:r>
            <a:r>
              <a:rPr dirty="0" smtClean="0">
                <a:solidFill>
                  <a:schemeClr val="tx1"/>
                </a:solidFill>
                <a:cs typeface="Arial" charset="0"/>
              </a:rPr>
              <a:t> to the </a:t>
            </a:r>
            <a:r>
              <a:rPr dirty="0" err="1" smtClean="0">
                <a:solidFill>
                  <a:schemeClr val="tx1"/>
                </a:solidFill>
                <a:cs typeface="Arial" charset="0"/>
              </a:rPr>
              <a:t>Classpath</a:t>
            </a:r>
            <a:endParaRPr dirty="0" smtClean="0">
              <a:solidFill>
                <a:schemeClr val="tx1"/>
              </a:solidFill>
              <a:cs typeface="Arial" charset="0"/>
            </a:endParaRPr>
          </a:p>
          <a:p>
            <a:pPr algn="just" eaLnBrk="1" hangingPunct="1"/>
            <a:r>
              <a:rPr dirty="0" smtClean="0">
                <a:solidFill>
                  <a:schemeClr val="tx1"/>
                </a:solidFill>
                <a:cs typeface="Arial" charset="0"/>
              </a:rPr>
              <a:t>Right click the Project and create a new Source folder called ‘test’</a:t>
            </a:r>
          </a:p>
          <a:p>
            <a:pPr algn="just" eaLnBrk="1" hangingPunct="1"/>
            <a:r>
              <a:rPr dirty="0" smtClean="0">
                <a:solidFill>
                  <a:schemeClr val="tx1"/>
                </a:solidFill>
                <a:cs typeface="Arial" charset="0"/>
              </a:rPr>
              <a:t>Create a new Java class called Calculator in a package </a:t>
            </a:r>
            <a:r>
              <a:rPr dirty="0" err="1" smtClean="0">
                <a:solidFill>
                  <a:schemeClr val="tx1"/>
                </a:solidFill>
                <a:cs typeface="Arial" charset="0"/>
              </a:rPr>
              <a:t>junit.first</a:t>
            </a:r>
            <a:endParaRPr dirty="0" smtClean="0">
              <a:solidFill>
                <a:schemeClr val="tx1"/>
              </a:solidFill>
              <a:cs typeface="Arial" charset="0"/>
            </a:endParaRPr>
          </a:p>
          <a:p>
            <a:pPr algn="just" eaLnBrk="1" hangingPunct="1"/>
            <a:r>
              <a:rPr dirty="0" smtClean="0">
                <a:solidFill>
                  <a:schemeClr val="tx1"/>
                </a:solidFill>
                <a:cs typeface="Arial" charset="0"/>
              </a:rPr>
              <a:t>Add 2 methods add and sub to the Calculator class which does addition and subtraction of 2 numbers respectively</a:t>
            </a:r>
          </a:p>
          <a:p>
            <a:pPr lvl="1" eaLnBrk="1" hangingPunct="1">
              <a:buFont typeface="Arial" charset="0"/>
              <a:buNone/>
            </a:pPr>
            <a:r>
              <a:rPr dirty="0" smtClean="0">
                <a:solidFill>
                  <a:schemeClr val="tx1"/>
                </a:solidFill>
                <a:latin typeface="Courier New" pitchFamily="49" charset="0"/>
              </a:rPr>
              <a:t>package </a:t>
            </a:r>
            <a:r>
              <a:rPr dirty="0" err="1" smtClean="0">
                <a:solidFill>
                  <a:schemeClr val="tx1"/>
                </a:solidFill>
                <a:latin typeface="Courier New" pitchFamily="49" charset="0"/>
              </a:rPr>
              <a:t>junit.first</a:t>
            </a:r>
            <a:r>
              <a:rPr dirty="0" smtClean="0">
                <a:solidFill>
                  <a:schemeClr val="tx1"/>
                </a:solidFill>
                <a:latin typeface="Courier New" pitchFamily="49" charset="0"/>
              </a:rPr>
              <a:t>;</a:t>
            </a:r>
          </a:p>
          <a:p>
            <a:pPr lvl="1" eaLnBrk="1" hangingPunct="1">
              <a:buFont typeface="Arial" charset="0"/>
              <a:buNone/>
            </a:pPr>
            <a:r>
              <a:rPr dirty="0" smtClean="0">
                <a:solidFill>
                  <a:schemeClr val="tx1"/>
                </a:solidFill>
                <a:latin typeface="Courier New" pitchFamily="49" charset="0"/>
              </a:rPr>
              <a:t>public class Calculator {</a:t>
            </a:r>
          </a:p>
          <a:p>
            <a:pPr lvl="1" eaLnBrk="1" hangingPunct="1">
              <a:buFont typeface="Arial" charset="0"/>
              <a:buNone/>
            </a:pPr>
            <a:r>
              <a:rPr dirty="0" smtClean="0">
                <a:solidFill>
                  <a:schemeClr val="tx1"/>
                </a:solidFill>
                <a:latin typeface="Courier New" pitchFamily="49" charset="0"/>
              </a:rPr>
              <a:t>public </a:t>
            </a:r>
            <a:r>
              <a:rPr dirty="0" err="1" smtClean="0">
                <a:solidFill>
                  <a:schemeClr val="tx1"/>
                </a:solidFill>
                <a:latin typeface="Courier New" pitchFamily="49" charset="0"/>
              </a:rPr>
              <a:t>int</a:t>
            </a:r>
            <a:r>
              <a:rPr dirty="0" smtClean="0">
                <a:solidFill>
                  <a:schemeClr val="tx1"/>
                </a:solidFill>
                <a:latin typeface="Courier New" pitchFamily="49" charset="0"/>
              </a:rPr>
              <a:t> add(</a:t>
            </a:r>
            <a:r>
              <a:rPr dirty="0" err="1" smtClean="0">
                <a:solidFill>
                  <a:schemeClr val="tx1"/>
                </a:solidFill>
                <a:latin typeface="Courier New" pitchFamily="49" charset="0"/>
              </a:rPr>
              <a:t>int</a:t>
            </a:r>
            <a:r>
              <a:rPr dirty="0" smtClean="0">
                <a:solidFill>
                  <a:schemeClr val="tx1"/>
                </a:solidFill>
                <a:latin typeface="Courier New" pitchFamily="49" charset="0"/>
              </a:rPr>
              <a:t> </a:t>
            </a:r>
            <a:r>
              <a:rPr dirty="0" err="1" smtClean="0">
                <a:solidFill>
                  <a:schemeClr val="tx1"/>
                </a:solidFill>
                <a:latin typeface="Courier New" pitchFamily="49" charset="0"/>
              </a:rPr>
              <a:t>x,int</a:t>
            </a:r>
            <a:r>
              <a:rPr dirty="0" smtClean="0">
                <a:solidFill>
                  <a:schemeClr val="tx1"/>
                </a:solidFill>
                <a:latin typeface="Courier New" pitchFamily="49" charset="0"/>
              </a:rPr>
              <a:t> y)</a:t>
            </a:r>
          </a:p>
          <a:p>
            <a:pPr lvl="1" eaLnBrk="1" hangingPunct="1">
              <a:buFont typeface="Arial" charset="0"/>
              <a:buNone/>
            </a:pPr>
            <a:r>
              <a:rPr dirty="0" smtClean="0">
                <a:solidFill>
                  <a:schemeClr val="tx1"/>
                </a:solidFill>
                <a:latin typeface="Courier New" pitchFamily="49" charset="0"/>
              </a:rPr>
              <a:t>{ return </a:t>
            </a:r>
            <a:r>
              <a:rPr dirty="0" err="1" smtClean="0">
                <a:solidFill>
                  <a:schemeClr val="tx1"/>
                </a:solidFill>
                <a:latin typeface="Courier New" pitchFamily="49" charset="0"/>
              </a:rPr>
              <a:t>x+y</a:t>
            </a:r>
            <a:r>
              <a:rPr dirty="0" smtClean="0">
                <a:solidFill>
                  <a:schemeClr val="tx1"/>
                </a:solidFill>
                <a:latin typeface="Courier New" pitchFamily="49" charset="0"/>
              </a:rPr>
              <a:t>; }</a:t>
            </a:r>
          </a:p>
          <a:p>
            <a:pPr lvl="1" eaLnBrk="1" hangingPunct="1">
              <a:buFont typeface="Arial" charset="0"/>
              <a:buNone/>
            </a:pPr>
            <a:r>
              <a:rPr dirty="0" smtClean="0">
                <a:solidFill>
                  <a:schemeClr val="tx1"/>
                </a:solidFill>
                <a:latin typeface="Courier New" pitchFamily="49" charset="0"/>
              </a:rPr>
              <a:t>public </a:t>
            </a:r>
            <a:r>
              <a:rPr dirty="0" err="1" smtClean="0">
                <a:solidFill>
                  <a:schemeClr val="tx1"/>
                </a:solidFill>
                <a:latin typeface="Courier New" pitchFamily="49" charset="0"/>
              </a:rPr>
              <a:t>int</a:t>
            </a:r>
            <a:r>
              <a:rPr dirty="0" smtClean="0">
                <a:solidFill>
                  <a:schemeClr val="tx1"/>
                </a:solidFill>
                <a:latin typeface="Courier New" pitchFamily="49" charset="0"/>
              </a:rPr>
              <a:t> sub(</a:t>
            </a:r>
            <a:r>
              <a:rPr dirty="0" err="1" smtClean="0">
                <a:solidFill>
                  <a:schemeClr val="tx1"/>
                </a:solidFill>
                <a:latin typeface="Courier New" pitchFamily="49" charset="0"/>
              </a:rPr>
              <a:t>int</a:t>
            </a:r>
            <a:r>
              <a:rPr dirty="0" smtClean="0">
                <a:solidFill>
                  <a:schemeClr val="tx1"/>
                </a:solidFill>
                <a:latin typeface="Courier New" pitchFamily="49" charset="0"/>
              </a:rPr>
              <a:t> </a:t>
            </a:r>
            <a:r>
              <a:rPr dirty="0" err="1" smtClean="0">
                <a:solidFill>
                  <a:schemeClr val="tx1"/>
                </a:solidFill>
                <a:latin typeface="Courier New" pitchFamily="49" charset="0"/>
              </a:rPr>
              <a:t>x,int</a:t>
            </a:r>
            <a:r>
              <a:rPr dirty="0" smtClean="0">
                <a:solidFill>
                  <a:schemeClr val="tx1"/>
                </a:solidFill>
                <a:latin typeface="Courier New" pitchFamily="49" charset="0"/>
              </a:rPr>
              <a:t> y)</a:t>
            </a:r>
          </a:p>
          <a:p>
            <a:pPr lvl="1" eaLnBrk="1" hangingPunct="1">
              <a:buFont typeface="Arial" charset="0"/>
              <a:buNone/>
            </a:pPr>
            <a:r>
              <a:rPr dirty="0" smtClean="0">
                <a:solidFill>
                  <a:schemeClr val="tx1"/>
                </a:solidFill>
                <a:latin typeface="Courier New" pitchFamily="49" charset="0"/>
              </a:rPr>
              <a:t>{ return x-y; } }</a:t>
            </a:r>
          </a:p>
          <a:p>
            <a:pPr eaLnBrk="1" hangingPunct="1"/>
            <a:endParaRPr sz="1800" dirty="0" smtClean="0">
              <a:solidFill>
                <a:schemeClr val="tx1"/>
              </a:solidFill>
              <a:latin typeface="Courier New" pitchFamily="49" charset="0"/>
              <a:cs typeface="Arial" charset="0"/>
            </a:endParaRPr>
          </a:p>
          <a:p>
            <a:pPr eaLnBrk="1" hangingPunct="1"/>
            <a:endParaRPr sz="1800" dirty="0" smtClean="0">
              <a:solidFill>
                <a:schemeClr val="tx1"/>
              </a:solidFill>
              <a:latin typeface="Courier New" pitchFamily="49" charset="0"/>
              <a:cs typeface="Arial" charset="0"/>
            </a:endParaRPr>
          </a:p>
          <a:p>
            <a:pPr eaLnBrk="1" hangingPunct="1"/>
            <a:endParaRPr sz="1000" dirty="0" smtClean="0">
              <a:solidFill>
                <a:schemeClr val="tx1"/>
              </a:solidFill>
              <a:cs typeface="Arial" charset="0"/>
            </a:endParaRPr>
          </a:p>
          <a:p>
            <a:pPr eaLnBrk="1" hangingPunct="1"/>
            <a:endParaRPr sz="1000" dirty="0" smtClean="0">
              <a:solidFill>
                <a:schemeClr val="tx1"/>
              </a:solidFill>
              <a:cs typeface="Arial" charset="0"/>
            </a:endParaRPr>
          </a:p>
          <a:p>
            <a:pPr eaLnBrk="1" hangingPunct="1">
              <a:buFont typeface="Arial" charset="0"/>
              <a:buNone/>
            </a:pPr>
            <a:endParaRPr lang="en-IN" sz="16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ext Placeholder 3"/>
          <p:cNvSpPr>
            <a:spLocks noGrp="1"/>
          </p:cNvSpPr>
          <p:nvPr>
            <p:ph type="body" sz="quarter" idx="4294967295"/>
          </p:nvPr>
        </p:nvSpPr>
        <p:spPr>
          <a:xfrm>
            <a:off x="460375" y="144463"/>
            <a:ext cx="8229600" cy="584775"/>
          </a:xfrm>
        </p:spPr>
        <p:txBody>
          <a:bodyPr>
            <a:spAutoFit/>
          </a:bodyPr>
          <a:lstStyle/>
          <a:p>
            <a:pPr eaLnBrk="1" hangingPunct="1">
              <a:spcBef>
                <a:spcPct val="0"/>
              </a:spcBef>
              <a:buNone/>
            </a:pPr>
            <a:r>
              <a:rPr lang="en-IN" sz="3000" b="1" dirty="0" err="1" smtClean="0">
                <a:solidFill>
                  <a:schemeClr val="tx1"/>
                </a:solidFill>
                <a:cs typeface="Arial" charset="0"/>
              </a:rPr>
              <a:t>JUnit</a:t>
            </a:r>
            <a:r>
              <a:rPr lang="en-IN" sz="3000" b="1" dirty="0" smtClean="0">
                <a:solidFill>
                  <a:schemeClr val="tx1"/>
                </a:solidFill>
                <a:cs typeface="Arial" charset="0"/>
              </a:rPr>
              <a:t> with Eclipse</a:t>
            </a:r>
            <a:r>
              <a:rPr sz="3200" smtClean="0">
                <a:solidFill>
                  <a:schemeClr val="tx1"/>
                </a:solidFill>
                <a:cs typeface="Arial" charset="0"/>
              </a:rPr>
              <a:t> </a:t>
            </a:r>
            <a:r>
              <a:rPr sz="3200" b="1" smtClean="0">
                <a:solidFill>
                  <a:schemeClr val="tx1"/>
                </a:solidFill>
                <a:cs typeface="Arial" charset="0"/>
              </a:rPr>
              <a:t>(Contd.).</a:t>
            </a:r>
            <a:endParaRPr lang="en-IN" sz="3000" b="1" dirty="0" smtClean="0">
              <a:solidFill>
                <a:schemeClr val="tx1"/>
              </a:solidFill>
              <a:cs typeface="Arial" charset="0"/>
            </a:endParaRPr>
          </a:p>
        </p:txBody>
      </p:sp>
      <p:sp>
        <p:nvSpPr>
          <p:cNvPr id="111618" name="Text Placeholder 7"/>
          <p:cNvSpPr>
            <a:spLocks noGrp="1"/>
          </p:cNvSpPr>
          <p:nvPr>
            <p:ph type="body" sz="quarter" idx="4294967295"/>
          </p:nvPr>
        </p:nvSpPr>
        <p:spPr>
          <a:xfrm>
            <a:off x="5322888" y="1098550"/>
            <a:ext cx="3375025" cy="4735513"/>
          </a:xfrm>
        </p:spPr>
        <p:txBody>
          <a:bodyPr/>
          <a:lstStyle/>
          <a:p>
            <a:pPr eaLnBrk="1" hangingPunct="1"/>
            <a:r>
              <a:rPr dirty="0" smtClean="0">
                <a:solidFill>
                  <a:schemeClr val="tx1"/>
                </a:solidFill>
                <a:cs typeface="Arial" charset="0"/>
              </a:rPr>
              <a:t>Right click on the Calculator class in the Package Explorer and</a:t>
            </a:r>
          </a:p>
          <a:p>
            <a:pPr eaLnBrk="1" hangingPunct="1">
              <a:buFont typeface="Arial" charset="0"/>
              <a:buNone/>
            </a:pPr>
            <a:r>
              <a:rPr dirty="0" smtClean="0">
                <a:solidFill>
                  <a:schemeClr val="tx1"/>
                </a:solidFill>
                <a:cs typeface="Arial" charset="0"/>
              </a:rPr>
              <a:t>    select New-&gt;</a:t>
            </a:r>
            <a:r>
              <a:rPr dirty="0" err="1" smtClean="0">
                <a:solidFill>
                  <a:schemeClr val="tx1"/>
                </a:solidFill>
                <a:cs typeface="Arial" charset="0"/>
              </a:rPr>
              <a:t>JUnitTestCase</a:t>
            </a:r>
            <a:endParaRPr dirty="0" smtClean="0">
              <a:solidFill>
                <a:schemeClr val="tx1"/>
              </a:solidFill>
              <a:cs typeface="Arial" charset="0"/>
            </a:endParaRPr>
          </a:p>
          <a:p>
            <a:pPr eaLnBrk="1" hangingPunct="1">
              <a:buFont typeface="Arial" charset="0"/>
              <a:buNone/>
            </a:pPr>
            <a:endParaRPr dirty="0" smtClean="0">
              <a:solidFill>
                <a:schemeClr val="tx1"/>
              </a:solidFill>
              <a:cs typeface="Arial" charset="0"/>
            </a:endParaRPr>
          </a:p>
          <a:p>
            <a:pPr eaLnBrk="1" hangingPunct="1"/>
            <a:r>
              <a:rPr dirty="0" smtClean="0">
                <a:solidFill>
                  <a:schemeClr val="tx1"/>
                </a:solidFill>
                <a:cs typeface="Arial" charset="0"/>
              </a:rPr>
              <a:t>select "New </a:t>
            </a:r>
            <a:r>
              <a:rPr dirty="0" err="1" smtClean="0">
                <a:solidFill>
                  <a:schemeClr val="tx1"/>
                </a:solidFill>
                <a:cs typeface="Arial" charset="0"/>
              </a:rPr>
              <a:t>JUnit4</a:t>
            </a:r>
            <a:r>
              <a:rPr dirty="0" smtClean="0">
                <a:solidFill>
                  <a:schemeClr val="tx1"/>
                </a:solidFill>
                <a:cs typeface="Arial" charset="0"/>
              </a:rPr>
              <a:t> test“</a:t>
            </a:r>
          </a:p>
          <a:p>
            <a:pPr eaLnBrk="1" hangingPunct="1"/>
            <a:endParaRPr dirty="0" smtClean="0">
              <a:solidFill>
                <a:schemeClr val="tx1"/>
              </a:solidFill>
              <a:cs typeface="Arial" charset="0"/>
            </a:endParaRPr>
          </a:p>
          <a:p>
            <a:pPr eaLnBrk="1" hangingPunct="1"/>
            <a:r>
              <a:rPr dirty="0" smtClean="0">
                <a:solidFill>
                  <a:schemeClr val="tx1"/>
                </a:solidFill>
                <a:cs typeface="Arial" charset="0"/>
              </a:rPr>
              <a:t>set the source folder to "test“ – the test class gets created here</a:t>
            </a:r>
          </a:p>
          <a:p>
            <a:pPr eaLnBrk="1" hangingPunct="1"/>
            <a:endParaRPr sz="1800" dirty="0" smtClean="0">
              <a:solidFill>
                <a:schemeClr val="tx1"/>
              </a:solidFill>
              <a:cs typeface="Arial" charset="0"/>
            </a:endParaRPr>
          </a:p>
          <a:p>
            <a:pPr eaLnBrk="1" hangingPunct="1"/>
            <a:endParaRPr sz="1400" dirty="0" smtClean="0">
              <a:solidFill>
                <a:schemeClr val="tx1"/>
              </a:solidFill>
              <a:cs typeface="Arial" charset="0"/>
            </a:endParaRPr>
          </a:p>
          <a:p>
            <a:pPr eaLnBrk="1" hangingPunct="1"/>
            <a:endParaRPr sz="1400" dirty="0" smtClean="0">
              <a:solidFill>
                <a:schemeClr val="tx1"/>
              </a:solidFill>
              <a:cs typeface="Arial" charset="0"/>
            </a:endParaRPr>
          </a:p>
          <a:p>
            <a:pPr eaLnBrk="1" hangingPunct="1">
              <a:buFont typeface="Arial" charset="0"/>
              <a:buNone/>
            </a:pPr>
            <a:endParaRPr lang="en-IN" dirty="0" smtClean="0">
              <a:solidFill>
                <a:schemeClr val="tx1"/>
              </a:solidFill>
              <a:cs typeface="Arial" charset="0"/>
            </a:endParaRPr>
          </a:p>
        </p:txBody>
      </p:sp>
      <p:pic>
        <p:nvPicPr>
          <p:cNvPr id="111619" name="Picture 4"/>
          <p:cNvPicPr>
            <a:picLocks noChangeAspect="1" noChangeArrowheads="1"/>
          </p:cNvPicPr>
          <p:nvPr/>
        </p:nvPicPr>
        <p:blipFill>
          <a:blip r:embed="rId3"/>
          <a:srcRect/>
          <a:stretch>
            <a:fillRect/>
          </a:stretch>
        </p:blipFill>
        <p:spPr bwMode="auto">
          <a:xfrm>
            <a:off x="503238" y="936625"/>
            <a:ext cx="4743450" cy="5343525"/>
          </a:xfrm>
          <a:prstGeom prst="rect">
            <a:avLst/>
          </a:prstGeom>
          <a:noFill/>
          <a:ln w="9525">
            <a:noFill/>
            <a:miter lim="800000"/>
            <a:headEnd/>
            <a:tailEnd/>
          </a:ln>
        </p:spPr>
      </p:pic>
      <p:sp>
        <p:nvSpPr>
          <p:cNvPr id="111620" name="Line 5"/>
          <p:cNvSpPr>
            <a:spLocks noChangeShapeType="1"/>
          </p:cNvSpPr>
          <p:nvPr/>
        </p:nvSpPr>
        <p:spPr bwMode="auto">
          <a:xfrm flipH="1">
            <a:off x="2679700" y="1879600"/>
            <a:ext cx="800100" cy="190500"/>
          </a:xfrm>
          <a:prstGeom prst="line">
            <a:avLst/>
          </a:prstGeom>
          <a:noFill/>
          <a:ln w="12700">
            <a:solidFill>
              <a:schemeClr val="tx1"/>
            </a:solidFill>
            <a:round/>
            <a:headEnd/>
            <a:tailEnd type="stealth" w="med" len="med"/>
          </a:ln>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ext Placeholder 3"/>
          <p:cNvSpPr>
            <a:spLocks noGrp="1"/>
          </p:cNvSpPr>
          <p:nvPr>
            <p:ph type="body" sz="quarter" idx="4294967295"/>
          </p:nvPr>
        </p:nvSpPr>
        <p:spPr>
          <a:xfrm>
            <a:off x="185980" y="144463"/>
            <a:ext cx="8503995" cy="519112"/>
          </a:xfrm>
        </p:spPr>
        <p:txBody>
          <a:bodyPr wrap="square">
            <a:spAutoFit/>
          </a:bodyPr>
          <a:lstStyle/>
          <a:p>
            <a:pPr eaLnBrk="1" hangingPunct="1">
              <a:spcBef>
                <a:spcPct val="0"/>
              </a:spcBef>
              <a:buNone/>
            </a:pPr>
            <a:r>
              <a:rPr lang="en-IN" sz="2800" b="1" dirty="0" err="1" smtClean="0">
                <a:solidFill>
                  <a:schemeClr val="tx1"/>
                </a:solidFill>
                <a:cs typeface="Arial" charset="0"/>
              </a:rPr>
              <a:t>JUnit</a:t>
            </a:r>
            <a:r>
              <a:rPr lang="en-IN" sz="2800" b="1" dirty="0" smtClean="0">
                <a:solidFill>
                  <a:schemeClr val="tx1"/>
                </a:solidFill>
                <a:cs typeface="Arial" charset="0"/>
              </a:rPr>
              <a:t> with Eclipse</a:t>
            </a:r>
            <a:r>
              <a:rPr sz="2800" b="1" dirty="0" smtClean="0">
                <a:solidFill>
                  <a:schemeClr val="tx1"/>
                </a:solidFill>
                <a:cs typeface="Arial" charset="0"/>
              </a:rPr>
              <a:t> (Contd.).</a:t>
            </a:r>
            <a:endParaRPr lang="en-IN" sz="2800" b="1" dirty="0" smtClean="0">
              <a:solidFill>
                <a:schemeClr val="tx1"/>
              </a:solidFill>
              <a:cs typeface="Arial" charset="0"/>
            </a:endParaRPr>
          </a:p>
        </p:txBody>
      </p:sp>
      <p:sp>
        <p:nvSpPr>
          <p:cNvPr id="113666" name="Text Placeholder 7"/>
          <p:cNvSpPr>
            <a:spLocks noGrp="1"/>
          </p:cNvSpPr>
          <p:nvPr>
            <p:ph type="body" sz="quarter" idx="4294967295"/>
          </p:nvPr>
        </p:nvSpPr>
        <p:spPr>
          <a:xfrm>
            <a:off x="5387975" y="1049338"/>
            <a:ext cx="3309938" cy="5160962"/>
          </a:xfrm>
        </p:spPr>
        <p:txBody>
          <a:bodyPr/>
          <a:lstStyle/>
          <a:p>
            <a:pPr eaLnBrk="1" hangingPunct="1"/>
            <a:r>
              <a:rPr sz="1600" smtClean="0">
                <a:solidFill>
                  <a:schemeClr val="tx1"/>
                </a:solidFill>
                <a:cs typeface="Arial" charset="0"/>
              </a:rPr>
              <a:t>Press "Next" and select the methods you want to test</a:t>
            </a:r>
          </a:p>
          <a:p>
            <a:pPr eaLnBrk="1" hangingPunct="1"/>
            <a:endParaRPr sz="1600" smtClean="0">
              <a:solidFill>
                <a:schemeClr val="tx1"/>
              </a:solidFill>
              <a:cs typeface="Arial" charset="0"/>
            </a:endParaRPr>
          </a:p>
        </p:txBody>
      </p:sp>
      <p:pic>
        <p:nvPicPr>
          <p:cNvPr id="113667" name="Picture 4"/>
          <p:cNvPicPr>
            <a:picLocks noChangeAspect="1" noChangeArrowheads="1"/>
          </p:cNvPicPr>
          <p:nvPr/>
        </p:nvPicPr>
        <p:blipFill>
          <a:blip r:embed="rId3"/>
          <a:srcRect/>
          <a:stretch>
            <a:fillRect/>
          </a:stretch>
        </p:blipFill>
        <p:spPr bwMode="auto">
          <a:xfrm>
            <a:off x="574675" y="952500"/>
            <a:ext cx="4695825" cy="5343525"/>
          </a:xfrm>
          <a:prstGeom prst="rect">
            <a:avLst/>
          </a:prstGeom>
          <a:noFill/>
          <a:ln w="9525">
            <a:noFill/>
            <a:miter lim="800000"/>
            <a:headEnd/>
            <a:tailEnd/>
          </a:ln>
        </p:spPr>
      </p:pic>
      <p:sp>
        <p:nvSpPr>
          <p:cNvPr id="113668" name="AutoShape 5"/>
          <p:cNvSpPr>
            <a:spLocks noChangeArrowheads="1"/>
          </p:cNvSpPr>
          <p:nvPr/>
        </p:nvSpPr>
        <p:spPr bwMode="auto">
          <a:xfrm>
            <a:off x="2254250" y="1714500"/>
            <a:ext cx="2090738" cy="609600"/>
          </a:xfrm>
          <a:prstGeom prst="wedgeRectCallout">
            <a:avLst>
              <a:gd name="adj1" fmla="val -48028"/>
              <a:gd name="adj2" fmla="val 110157"/>
            </a:avLst>
          </a:prstGeom>
          <a:solidFill>
            <a:schemeClr val="bg1"/>
          </a:solidFill>
          <a:ln w="9525">
            <a:solidFill>
              <a:schemeClr val="tx1"/>
            </a:solidFill>
            <a:miter lim="800000"/>
            <a:headEnd/>
            <a:tailEnd/>
          </a:ln>
        </p:spPr>
        <p:txBody>
          <a:bodyPr/>
          <a:lstStyle/>
          <a:p>
            <a:pPr algn="ctr" defTabSz="914400"/>
            <a:r>
              <a:rPr lang="en-US"/>
              <a:t>Select the required methods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ext Placeholder 3"/>
          <p:cNvSpPr>
            <a:spLocks noGrp="1"/>
          </p:cNvSpPr>
          <p:nvPr>
            <p:ph type="body" sz="quarter" idx="4294967295"/>
          </p:nvPr>
        </p:nvSpPr>
        <p:spPr>
          <a:xfrm>
            <a:off x="294468" y="144463"/>
            <a:ext cx="8395507" cy="519112"/>
          </a:xfrm>
        </p:spPr>
        <p:txBody>
          <a:bodyPr wrap="square">
            <a:spAutoFit/>
          </a:bodyPr>
          <a:lstStyle/>
          <a:p>
            <a:pPr eaLnBrk="1" hangingPunct="1">
              <a:spcBef>
                <a:spcPct val="0"/>
              </a:spcBef>
              <a:buNone/>
            </a:pPr>
            <a:r>
              <a:rPr lang="en-IN" sz="2800" b="1" dirty="0" err="1" smtClean="0">
                <a:solidFill>
                  <a:schemeClr val="tx1"/>
                </a:solidFill>
                <a:cs typeface="Arial" charset="0"/>
              </a:rPr>
              <a:t>JUnit</a:t>
            </a:r>
            <a:r>
              <a:rPr lang="en-IN" sz="2800" b="1" dirty="0" smtClean="0">
                <a:solidFill>
                  <a:schemeClr val="tx1"/>
                </a:solidFill>
                <a:cs typeface="Arial" charset="0"/>
              </a:rPr>
              <a:t> with Eclipse</a:t>
            </a:r>
            <a:r>
              <a:rPr sz="2800" b="1" dirty="0" smtClean="0">
                <a:solidFill>
                  <a:schemeClr val="tx1"/>
                </a:solidFill>
                <a:cs typeface="Arial" charset="0"/>
              </a:rPr>
              <a:t> (Contd.).</a:t>
            </a:r>
            <a:endParaRPr lang="en-IN" sz="2800" b="1" dirty="0" smtClean="0">
              <a:solidFill>
                <a:schemeClr val="tx1"/>
              </a:solidFill>
              <a:cs typeface="Arial" charset="0"/>
            </a:endParaRPr>
          </a:p>
        </p:txBody>
      </p:sp>
      <p:sp>
        <p:nvSpPr>
          <p:cNvPr id="115714" name="Text Placeholder 7"/>
          <p:cNvSpPr>
            <a:spLocks noGrp="1"/>
          </p:cNvSpPr>
          <p:nvPr>
            <p:ph type="body" sz="quarter" idx="4294967295"/>
          </p:nvPr>
        </p:nvSpPr>
        <p:spPr>
          <a:xfrm>
            <a:off x="4276725" y="1049338"/>
            <a:ext cx="4421188" cy="2401887"/>
          </a:xfrm>
        </p:spPr>
        <p:txBody>
          <a:bodyPr/>
          <a:lstStyle/>
          <a:p>
            <a:pPr eaLnBrk="1" hangingPunct="1"/>
            <a:r>
              <a:rPr sz="1800" smtClean="0">
                <a:solidFill>
                  <a:schemeClr val="tx1"/>
                </a:solidFill>
                <a:cs typeface="Arial" charset="0"/>
              </a:rPr>
              <a:t>Right click on CalculatorTest class and select </a:t>
            </a:r>
          </a:p>
          <a:p>
            <a:pPr eaLnBrk="1" hangingPunct="1">
              <a:buFont typeface="Arial" charset="0"/>
              <a:buNone/>
            </a:pPr>
            <a:r>
              <a:rPr sz="1800" smtClean="0">
                <a:solidFill>
                  <a:schemeClr val="tx1"/>
                </a:solidFill>
                <a:cs typeface="Arial" charset="0"/>
              </a:rPr>
              <a:t>    Run-As → JUnit Test</a:t>
            </a:r>
          </a:p>
          <a:p>
            <a:pPr eaLnBrk="1" hangingPunct="1"/>
            <a:r>
              <a:rPr sz="1800" smtClean="0">
                <a:solidFill>
                  <a:schemeClr val="tx1"/>
                </a:solidFill>
                <a:cs typeface="Arial" charset="0"/>
              </a:rPr>
              <a:t>The results of the test will be displayed in JUnit view</a:t>
            </a:r>
          </a:p>
          <a:p>
            <a:pPr eaLnBrk="1" hangingPunct="1"/>
            <a:r>
              <a:rPr sz="1800" smtClean="0">
                <a:solidFill>
                  <a:schemeClr val="tx1"/>
                </a:solidFill>
                <a:cs typeface="Arial" charset="0"/>
              </a:rPr>
              <a:t>This is because the testAdd and testSub are not implemented correctly</a:t>
            </a:r>
          </a:p>
          <a:p>
            <a:pPr eaLnBrk="1" hangingPunct="1"/>
            <a:endParaRPr smtClean="0">
              <a:solidFill>
                <a:schemeClr val="tx1"/>
              </a:solidFill>
              <a:cs typeface="Arial" charset="0"/>
            </a:endParaRPr>
          </a:p>
          <a:p>
            <a:pPr eaLnBrk="1" hangingPunct="1"/>
            <a:endParaRPr smtClean="0">
              <a:solidFill>
                <a:schemeClr val="tx1"/>
              </a:solidFill>
              <a:cs typeface="Arial" charset="0"/>
            </a:endParaRPr>
          </a:p>
        </p:txBody>
      </p:sp>
      <p:pic>
        <p:nvPicPr>
          <p:cNvPr id="115715" name="Picture 4"/>
          <p:cNvPicPr>
            <a:picLocks noChangeAspect="1" noChangeArrowheads="1"/>
          </p:cNvPicPr>
          <p:nvPr/>
        </p:nvPicPr>
        <p:blipFill>
          <a:blip r:embed="rId3"/>
          <a:srcRect/>
          <a:stretch>
            <a:fillRect/>
          </a:stretch>
        </p:blipFill>
        <p:spPr bwMode="auto">
          <a:xfrm>
            <a:off x="581025" y="1200150"/>
            <a:ext cx="3028950" cy="4076700"/>
          </a:xfrm>
          <a:prstGeom prst="rect">
            <a:avLst/>
          </a:prstGeom>
          <a:noFill/>
          <a:ln w="9525">
            <a:noFill/>
            <a:miter lim="800000"/>
            <a:headEnd/>
            <a:tailEnd/>
          </a:ln>
        </p:spPr>
      </p:pic>
      <p:sp>
        <p:nvSpPr>
          <p:cNvPr id="115716" name="Line 5"/>
          <p:cNvSpPr>
            <a:spLocks noChangeShapeType="1"/>
          </p:cNvSpPr>
          <p:nvPr/>
        </p:nvSpPr>
        <p:spPr bwMode="auto">
          <a:xfrm>
            <a:off x="3543300" y="2374900"/>
            <a:ext cx="1143000" cy="1270000"/>
          </a:xfrm>
          <a:prstGeom prst="line">
            <a:avLst/>
          </a:prstGeom>
          <a:noFill/>
          <a:ln w="9525">
            <a:solidFill>
              <a:schemeClr val="tx1"/>
            </a:solidFill>
            <a:round/>
            <a:headEnd/>
            <a:tailEnd type="triangle" w="med" len="med"/>
          </a:ln>
        </p:spPr>
        <p:txBody>
          <a:bodyPr/>
          <a:lstStyle/>
          <a:p>
            <a:endParaRPr lang="en-US"/>
          </a:p>
        </p:txBody>
      </p:sp>
      <p:sp>
        <p:nvSpPr>
          <p:cNvPr id="115717" name="AutoShape 6"/>
          <p:cNvSpPr>
            <a:spLocks noChangeArrowheads="1"/>
          </p:cNvSpPr>
          <p:nvPr/>
        </p:nvSpPr>
        <p:spPr bwMode="auto">
          <a:xfrm>
            <a:off x="3860800" y="3556000"/>
            <a:ext cx="4889500" cy="990600"/>
          </a:xfrm>
          <a:prstGeom prst="horizontalScroll">
            <a:avLst>
              <a:gd name="adj" fmla="val 12500"/>
            </a:avLst>
          </a:prstGeom>
          <a:solidFill>
            <a:srgbClr val="CCFFFF"/>
          </a:solidFill>
          <a:ln w="9525">
            <a:solidFill>
              <a:schemeClr val="tx1"/>
            </a:solidFill>
            <a:round/>
            <a:headEnd/>
            <a:tailEnd/>
          </a:ln>
        </p:spPr>
        <p:txBody>
          <a:bodyPr wrap="none" anchor="ctr"/>
          <a:lstStyle/>
          <a:p>
            <a:pPr algn="ctr"/>
            <a:r>
              <a:rPr lang="en-US" sz="2000">
                <a:cs typeface="Arial" charset="0"/>
              </a:rPr>
              <a:t>Brown color indicates failure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ext Placeholder 3"/>
          <p:cNvSpPr>
            <a:spLocks noGrp="1"/>
          </p:cNvSpPr>
          <p:nvPr>
            <p:ph type="body" sz="quarter" idx="4294967295"/>
          </p:nvPr>
        </p:nvSpPr>
        <p:spPr>
          <a:xfrm>
            <a:off x="247973" y="144463"/>
            <a:ext cx="8442002" cy="519112"/>
          </a:xfrm>
        </p:spPr>
        <p:txBody>
          <a:bodyPr wrap="square">
            <a:spAutoFit/>
          </a:bodyPr>
          <a:lstStyle/>
          <a:p>
            <a:pPr eaLnBrk="1" hangingPunct="1">
              <a:spcBef>
                <a:spcPct val="0"/>
              </a:spcBef>
              <a:buFont typeface="Arial" charset="0"/>
              <a:buNone/>
            </a:pPr>
            <a:r>
              <a:rPr lang="en-IN" sz="2800" b="1" smtClean="0">
                <a:solidFill>
                  <a:schemeClr val="tx1"/>
                </a:solidFill>
                <a:cs typeface="Arial" charset="0"/>
              </a:rPr>
              <a:t>How to write a JUnit test method</a:t>
            </a:r>
          </a:p>
        </p:txBody>
      </p:sp>
      <p:sp>
        <p:nvSpPr>
          <p:cNvPr id="117762" name="Text Placeholder 7"/>
          <p:cNvSpPr>
            <a:spLocks noGrp="1"/>
          </p:cNvSpPr>
          <p:nvPr>
            <p:ph type="body" sz="quarter" idx="4294967295"/>
          </p:nvPr>
        </p:nvSpPr>
        <p:spPr>
          <a:xfrm>
            <a:off x="302217" y="1061338"/>
            <a:ext cx="8686800" cy="4540250"/>
          </a:xfrm>
        </p:spPr>
        <p:txBody>
          <a:bodyPr/>
          <a:lstStyle/>
          <a:p>
            <a:pPr eaLnBrk="1" hangingPunct="1"/>
            <a:r>
              <a:rPr sz="1800" dirty="0" smtClean="0">
                <a:solidFill>
                  <a:schemeClr val="tx1"/>
                </a:solidFill>
                <a:cs typeface="Arial" charset="0"/>
              </a:rPr>
              <a:t>All the test methods should be marked with the </a:t>
            </a:r>
            <a:r>
              <a:rPr sz="1800" dirty="0" err="1" smtClean="0">
                <a:solidFill>
                  <a:schemeClr val="tx1"/>
                </a:solidFill>
                <a:cs typeface="Arial" charset="0"/>
              </a:rPr>
              <a:t>JUnit</a:t>
            </a:r>
            <a:r>
              <a:rPr sz="1800" dirty="0" smtClean="0">
                <a:solidFill>
                  <a:schemeClr val="tx1"/>
                </a:solidFill>
                <a:cs typeface="Arial" charset="0"/>
              </a:rPr>
              <a:t> annotation - @</a:t>
            </a:r>
            <a:r>
              <a:rPr sz="1800" dirty="0" err="1" smtClean="0">
                <a:solidFill>
                  <a:schemeClr val="tx1"/>
                </a:solidFill>
                <a:cs typeface="Arial" charset="0"/>
              </a:rPr>
              <a:t>org.junit.Test</a:t>
            </a:r>
            <a:endParaRPr sz="1800" dirty="0" smtClean="0">
              <a:solidFill>
                <a:schemeClr val="tx1"/>
              </a:solidFill>
              <a:cs typeface="Arial" charset="0"/>
            </a:endParaRPr>
          </a:p>
          <a:p>
            <a:pPr eaLnBrk="1" hangingPunct="1"/>
            <a:r>
              <a:rPr sz="1800" dirty="0" smtClean="0">
                <a:solidFill>
                  <a:schemeClr val="tx1"/>
                </a:solidFill>
                <a:cs typeface="Arial" charset="0"/>
              </a:rPr>
              <a:t>All the </a:t>
            </a:r>
            <a:r>
              <a:rPr sz="1800" dirty="0" err="1" smtClean="0">
                <a:solidFill>
                  <a:schemeClr val="tx1"/>
                </a:solidFill>
                <a:cs typeface="Arial" charset="0"/>
              </a:rPr>
              <a:t>JUnit</a:t>
            </a:r>
            <a:r>
              <a:rPr sz="1800" dirty="0" smtClean="0">
                <a:solidFill>
                  <a:schemeClr val="tx1"/>
                </a:solidFill>
                <a:cs typeface="Arial" charset="0"/>
              </a:rPr>
              <a:t> test methods should be "public" methods</a:t>
            </a:r>
          </a:p>
          <a:p>
            <a:pPr eaLnBrk="1" hangingPunct="1"/>
            <a:r>
              <a:rPr sz="1800" dirty="0" smtClean="0">
                <a:solidFill>
                  <a:schemeClr val="tx1"/>
                </a:solidFill>
                <a:cs typeface="Arial" charset="0"/>
              </a:rPr>
              <a:t>The return type of the </a:t>
            </a:r>
            <a:r>
              <a:rPr sz="1800" dirty="0" err="1" smtClean="0">
                <a:solidFill>
                  <a:schemeClr val="tx1"/>
                </a:solidFill>
                <a:cs typeface="Arial" charset="0"/>
              </a:rPr>
              <a:t>JUnit</a:t>
            </a:r>
            <a:r>
              <a:rPr sz="1800" dirty="0" smtClean="0">
                <a:solidFill>
                  <a:schemeClr val="tx1"/>
                </a:solidFill>
                <a:cs typeface="Arial" charset="0"/>
              </a:rPr>
              <a:t> test method must be “void" </a:t>
            </a:r>
          </a:p>
          <a:p>
            <a:pPr eaLnBrk="1" hangingPunct="1"/>
            <a:r>
              <a:rPr sz="1800" dirty="0" smtClean="0">
                <a:solidFill>
                  <a:schemeClr val="tx1"/>
                </a:solidFill>
                <a:cs typeface="Arial" charset="0"/>
              </a:rPr>
              <a:t>The test method need not start with the test keyword</a:t>
            </a:r>
          </a:p>
          <a:p>
            <a:pPr eaLnBrk="1" hangingPunct="1"/>
            <a:r>
              <a:rPr sz="1800" dirty="0" smtClean="0">
                <a:solidFill>
                  <a:schemeClr val="tx1"/>
                </a:solidFill>
                <a:cs typeface="Arial" charset="0"/>
              </a:rPr>
              <a:t>Here is a simple </a:t>
            </a:r>
            <a:r>
              <a:rPr sz="1800" dirty="0" err="1" smtClean="0">
                <a:solidFill>
                  <a:schemeClr val="tx1"/>
                </a:solidFill>
                <a:cs typeface="Arial" charset="0"/>
              </a:rPr>
              <a:t>JUnit</a:t>
            </a:r>
            <a:r>
              <a:rPr sz="1800" dirty="0" smtClean="0">
                <a:solidFill>
                  <a:schemeClr val="tx1"/>
                </a:solidFill>
                <a:cs typeface="Arial" charset="0"/>
              </a:rPr>
              <a:t> test method: </a:t>
            </a:r>
          </a:p>
          <a:p>
            <a:pPr eaLnBrk="1" hangingPunct="1"/>
            <a:endParaRPr sz="1600" dirty="0" smtClean="0">
              <a:solidFill>
                <a:schemeClr val="tx1"/>
              </a:solidFill>
              <a:cs typeface="Arial" charset="0"/>
            </a:endParaRPr>
          </a:p>
          <a:p>
            <a:pPr lvl="1" eaLnBrk="1" hangingPunct="1">
              <a:buFont typeface="Arial" charset="0"/>
              <a:buNone/>
            </a:pPr>
            <a:r>
              <a:rPr sz="2000" dirty="0" smtClean="0">
                <a:solidFill>
                  <a:schemeClr val="tx1"/>
                </a:solidFill>
                <a:latin typeface="Courier New" pitchFamily="49" charset="0"/>
              </a:rPr>
              <a:t>@Test</a:t>
            </a:r>
          </a:p>
          <a:p>
            <a:pPr lvl="1" eaLnBrk="1" hangingPunct="1">
              <a:buFont typeface="Arial" charset="0"/>
              <a:buNone/>
            </a:pPr>
            <a:r>
              <a:rPr sz="2000" dirty="0" smtClean="0">
                <a:solidFill>
                  <a:schemeClr val="tx1"/>
                </a:solidFill>
                <a:latin typeface="Courier New" pitchFamily="49" charset="0"/>
              </a:rPr>
              <a:t>public void </a:t>
            </a:r>
            <a:r>
              <a:rPr sz="2000" dirty="0" err="1" smtClean="0">
                <a:solidFill>
                  <a:schemeClr val="tx1"/>
                </a:solidFill>
                <a:latin typeface="Courier New" pitchFamily="49" charset="0"/>
              </a:rPr>
              <a:t>testAdd</a:t>
            </a:r>
            <a:r>
              <a:rPr sz="2000" dirty="0" smtClean="0">
                <a:solidFill>
                  <a:schemeClr val="tx1"/>
                </a:solidFill>
                <a:latin typeface="Courier New" pitchFamily="49" charset="0"/>
              </a:rPr>
              <a:t>()</a:t>
            </a:r>
          </a:p>
          <a:p>
            <a:pPr lvl="1" eaLnBrk="1" hangingPunct="1">
              <a:buFont typeface="Arial" charset="0"/>
              <a:buNone/>
            </a:pPr>
            <a:r>
              <a:rPr sz="2000" dirty="0" smtClean="0">
                <a:solidFill>
                  <a:schemeClr val="tx1"/>
                </a:solidFill>
                <a:latin typeface="Courier New" pitchFamily="49" charset="0"/>
              </a:rPr>
              <a:t>{</a:t>
            </a:r>
          </a:p>
          <a:p>
            <a:pPr lvl="1" eaLnBrk="1" hangingPunct="1">
              <a:buFont typeface="Arial" charset="0"/>
              <a:buNone/>
            </a:pPr>
            <a:r>
              <a:rPr sz="2000" dirty="0" smtClean="0">
                <a:solidFill>
                  <a:schemeClr val="tx1"/>
                </a:solidFill>
                <a:latin typeface="Courier New" pitchFamily="49" charset="0"/>
              </a:rPr>
              <a:t>		Calculator c=new Calculator();</a:t>
            </a:r>
          </a:p>
          <a:p>
            <a:pPr lvl="1" eaLnBrk="1" hangingPunct="1">
              <a:buFont typeface="Arial" charset="0"/>
              <a:buNone/>
            </a:pPr>
            <a:r>
              <a:rPr sz="2000" dirty="0" smtClean="0">
                <a:solidFill>
                  <a:schemeClr val="tx1"/>
                </a:solidFill>
                <a:latin typeface="Courier New" pitchFamily="49" charset="0"/>
              </a:rPr>
              <a:t>		</a:t>
            </a:r>
            <a:r>
              <a:rPr sz="2000" dirty="0" err="1" smtClean="0">
                <a:solidFill>
                  <a:schemeClr val="tx1"/>
                </a:solidFill>
                <a:latin typeface="Courier New" pitchFamily="49" charset="0"/>
              </a:rPr>
              <a:t>assertEquals</a:t>
            </a:r>
            <a:r>
              <a:rPr sz="2000" dirty="0" smtClean="0">
                <a:solidFill>
                  <a:schemeClr val="tx1"/>
                </a:solidFill>
                <a:latin typeface="Courier New" pitchFamily="49" charset="0"/>
              </a:rPr>
              <a:t>("Result",</a:t>
            </a:r>
            <a:r>
              <a:rPr sz="2000" dirty="0" err="1" smtClean="0">
                <a:solidFill>
                  <a:schemeClr val="tx1"/>
                </a:solidFill>
                <a:latin typeface="Courier New" pitchFamily="49" charset="0"/>
              </a:rPr>
              <a:t>5,c.add</a:t>
            </a:r>
            <a:r>
              <a:rPr sz="2000" dirty="0" smtClean="0">
                <a:solidFill>
                  <a:schemeClr val="tx1"/>
                </a:solidFill>
                <a:latin typeface="Courier New" pitchFamily="49" charset="0"/>
              </a:rPr>
              <a:t>(2,3));</a:t>
            </a:r>
          </a:p>
          <a:p>
            <a:pPr lvl="1" eaLnBrk="1" hangingPunct="1">
              <a:buFont typeface="Arial" charset="0"/>
              <a:buNone/>
            </a:pPr>
            <a:r>
              <a:rPr sz="2000" dirty="0" smtClean="0">
                <a:solidFill>
                  <a:schemeClr val="tx1"/>
                </a:solidFill>
                <a:latin typeface="Courier New" pitchFamily="49" charset="0"/>
              </a:rPr>
              <a:t>}</a:t>
            </a:r>
          </a:p>
          <a:p>
            <a:pPr eaLnBrk="1" hangingPunct="1"/>
            <a:endParaRPr dirty="0" smtClean="0">
              <a:solidFill>
                <a:schemeClr val="tx1"/>
              </a:solidFill>
              <a:latin typeface="Courier New" pitchFamily="49" charset="0"/>
              <a:cs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ext Placeholder 3"/>
          <p:cNvSpPr>
            <a:spLocks noGrp="1"/>
          </p:cNvSpPr>
          <p:nvPr>
            <p:ph type="body" sz="quarter" idx="4294967295"/>
          </p:nvPr>
        </p:nvSpPr>
        <p:spPr>
          <a:xfrm>
            <a:off x="181405" y="185980"/>
            <a:ext cx="8229600" cy="519113"/>
          </a:xfrm>
        </p:spPr>
        <p:txBody>
          <a:bodyPr>
            <a:spAutoFit/>
          </a:bodyPr>
          <a:lstStyle/>
          <a:p>
            <a:pPr eaLnBrk="1" hangingPunct="1">
              <a:spcBef>
                <a:spcPct val="0"/>
              </a:spcBef>
              <a:buFont typeface="Arial" charset="0"/>
              <a:buNone/>
            </a:pPr>
            <a:r>
              <a:rPr lang="en-IN" sz="2800" b="1" dirty="0" err="1" smtClean="0">
                <a:solidFill>
                  <a:schemeClr val="tx1"/>
                </a:solidFill>
                <a:cs typeface="Arial" charset="0"/>
              </a:rPr>
              <a:t>JUnit</a:t>
            </a:r>
            <a:r>
              <a:rPr lang="en-IN" sz="2800" b="1" dirty="0" smtClean="0">
                <a:solidFill>
                  <a:schemeClr val="tx1"/>
                </a:solidFill>
                <a:cs typeface="Arial" charset="0"/>
              </a:rPr>
              <a:t> with Eclipse</a:t>
            </a:r>
          </a:p>
        </p:txBody>
      </p:sp>
      <p:sp>
        <p:nvSpPr>
          <p:cNvPr id="119810" name="Text Placeholder 7"/>
          <p:cNvSpPr>
            <a:spLocks noGrp="1"/>
          </p:cNvSpPr>
          <p:nvPr>
            <p:ph type="body" sz="quarter" idx="4294967295"/>
          </p:nvPr>
        </p:nvSpPr>
        <p:spPr>
          <a:xfrm>
            <a:off x="522288" y="904875"/>
            <a:ext cx="8175625" cy="5160963"/>
          </a:xfrm>
        </p:spPr>
        <p:txBody>
          <a:bodyPr/>
          <a:lstStyle/>
          <a:p>
            <a:pPr eaLnBrk="1" hangingPunct="1">
              <a:lnSpc>
                <a:spcPct val="80000"/>
              </a:lnSpc>
            </a:pPr>
            <a:r>
              <a:rPr dirty="0" smtClean="0">
                <a:solidFill>
                  <a:schemeClr val="tx1"/>
                </a:solidFill>
                <a:cs typeface="Arial" charset="0"/>
              </a:rPr>
              <a:t>Now let’s provide implementation to the code and run the test again</a:t>
            </a:r>
          </a:p>
          <a:p>
            <a:pPr lvl="4" eaLnBrk="1" hangingPunct="1">
              <a:lnSpc>
                <a:spcPct val="80000"/>
              </a:lnSpc>
              <a:buFont typeface="Arial" charset="0"/>
              <a:buNone/>
            </a:pPr>
            <a:r>
              <a:rPr sz="700" dirty="0" smtClean="0">
                <a:solidFill>
                  <a:schemeClr val="tx1"/>
                </a:solidFill>
              </a:rPr>
              <a:t>		</a:t>
            </a:r>
            <a:r>
              <a:rPr sz="1400" dirty="0" smtClean="0">
                <a:solidFill>
                  <a:schemeClr val="tx1"/>
                </a:solidFill>
              </a:rPr>
              <a:t>					</a:t>
            </a:r>
          </a:p>
          <a:p>
            <a:pPr lvl="4" eaLnBrk="1" hangingPunct="1">
              <a:lnSpc>
                <a:spcPct val="80000"/>
              </a:lnSpc>
              <a:buFont typeface="Arial" charset="0"/>
              <a:buNone/>
            </a:pPr>
            <a:r>
              <a:rPr sz="1800" dirty="0" smtClean="0">
                <a:solidFill>
                  <a:schemeClr val="tx1"/>
                </a:solidFill>
              </a:rPr>
              <a:t>							package </a:t>
            </a:r>
            <a:r>
              <a:rPr sz="1800" dirty="0" err="1" smtClean="0">
                <a:solidFill>
                  <a:schemeClr val="tx1"/>
                </a:solidFill>
              </a:rPr>
              <a:t>junit.first</a:t>
            </a:r>
            <a:r>
              <a:rPr sz="1800" dirty="0" smtClean="0">
                <a:solidFill>
                  <a:schemeClr val="tx1"/>
                </a:solidFill>
              </a:rPr>
              <a:t>;</a:t>
            </a:r>
          </a:p>
          <a:p>
            <a:pPr lvl="4" eaLnBrk="1" hangingPunct="1">
              <a:lnSpc>
                <a:spcPct val="80000"/>
              </a:lnSpc>
              <a:buFont typeface="Arial" charset="0"/>
              <a:buNone/>
            </a:pPr>
            <a:r>
              <a:rPr sz="1800" dirty="0" smtClean="0">
                <a:solidFill>
                  <a:schemeClr val="tx1"/>
                </a:solidFill>
              </a:rPr>
              <a:t>							import static </a:t>
            </a:r>
            <a:r>
              <a:rPr sz="1800" dirty="0" err="1" smtClean="0">
                <a:solidFill>
                  <a:schemeClr val="tx1"/>
                </a:solidFill>
              </a:rPr>
              <a:t>org.junit.Assert</a:t>
            </a:r>
            <a:r>
              <a:rPr sz="1800" dirty="0" smtClean="0">
                <a:solidFill>
                  <a:schemeClr val="tx1"/>
                </a:solidFill>
              </a:rPr>
              <a:t>.*;</a:t>
            </a:r>
          </a:p>
          <a:p>
            <a:pPr lvl="4" eaLnBrk="1" hangingPunct="1">
              <a:lnSpc>
                <a:spcPct val="80000"/>
              </a:lnSpc>
              <a:buFont typeface="Arial" charset="0"/>
              <a:buNone/>
            </a:pPr>
            <a:r>
              <a:rPr sz="1800" dirty="0" smtClean="0">
                <a:solidFill>
                  <a:schemeClr val="tx1"/>
                </a:solidFill>
              </a:rPr>
              <a:t>							import </a:t>
            </a:r>
            <a:r>
              <a:rPr sz="1800" dirty="0" err="1" smtClean="0">
                <a:solidFill>
                  <a:schemeClr val="tx1"/>
                </a:solidFill>
              </a:rPr>
              <a:t>org.junit.Test</a:t>
            </a:r>
            <a:r>
              <a:rPr sz="1800" dirty="0" smtClean="0">
                <a:solidFill>
                  <a:schemeClr val="tx1"/>
                </a:solidFill>
              </a:rPr>
              <a:t>;</a:t>
            </a:r>
          </a:p>
          <a:p>
            <a:pPr lvl="4" eaLnBrk="1" hangingPunct="1">
              <a:lnSpc>
                <a:spcPct val="80000"/>
              </a:lnSpc>
              <a:buFont typeface="Arial" charset="0"/>
              <a:buNone/>
            </a:pPr>
            <a:r>
              <a:rPr sz="1800" dirty="0" smtClean="0">
                <a:solidFill>
                  <a:schemeClr val="tx1"/>
                </a:solidFill>
              </a:rPr>
              <a:t>							public class </a:t>
            </a:r>
            <a:r>
              <a:rPr sz="1800" dirty="0" err="1" smtClean="0">
                <a:solidFill>
                  <a:schemeClr val="tx1"/>
                </a:solidFill>
              </a:rPr>
              <a:t>CalculatorTest</a:t>
            </a:r>
            <a:r>
              <a:rPr sz="1800" dirty="0" smtClean="0">
                <a:solidFill>
                  <a:schemeClr val="tx1"/>
                </a:solidFill>
              </a:rPr>
              <a:t> {</a:t>
            </a:r>
          </a:p>
          <a:p>
            <a:pPr lvl="4" eaLnBrk="1" hangingPunct="1">
              <a:lnSpc>
                <a:spcPct val="80000"/>
              </a:lnSpc>
              <a:buFont typeface="Arial" charset="0"/>
              <a:buNone/>
            </a:pPr>
            <a:r>
              <a:rPr sz="1800" dirty="0" smtClean="0">
                <a:solidFill>
                  <a:schemeClr val="tx1"/>
                </a:solidFill>
              </a:rPr>
              <a:t>							</a:t>
            </a:r>
            <a:r>
              <a:rPr sz="1800" b="1" dirty="0" smtClean="0">
                <a:solidFill>
                  <a:schemeClr val="tx1"/>
                </a:solidFill>
              </a:rPr>
              <a:t>@Test</a:t>
            </a:r>
          </a:p>
          <a:p>
            <a:pPr lvl="4" eaLnBrk="1" hangingPunct="1">
              <a:lnSpc>
                <a:spcPct val="80000"/>
              </a:lnSpc>
              <a:buFont typeface="Arial" charset="0"/>
              <a:buNone/>
            </a:pPr>
            <a:r>
              <a:rPr sz="1800" dirty="0" smtClean="0">
                <a:solidFill>
                  <a:schemeClr val="tx1"/>
                </a:solidFill>
              </a:rPr>
              <a:t>							public void </a:t>
            </a:r>
            <a:r>
              <a:rPr sz="1800" dirty="0" err="1" smtClean="0">
                <a:solidFill>
                  <a:schemeClr val="tx1"/>
                </a:solidFill>
              </a:rPr>
              <a:t>testAdd</a:t>
            </a:r>
            <a:r>
              <a:rPr sz="1800" dirty="0" smtClean="0">
                <a:solidFill>
                  <a:schemeClr val="tx1"/>
                </a:solidFill>
              </a:rPr>
              <a:t>() {</a:t>
            </a:r>
          </a:p>
          <a:p>
            <a:pPr lvl="4" eaLnBrk="1" hangingPunct="1">
              <a:lnSpc>
                <a:spcPct val="80000"/>
              </a:lnSpc>
              <a:buFont typeface="Arial" charset="0"/>
              <a:buNone/>
            </a:pPr>
            <a:r>
              <a:rPr sz="1800" dirty="0" smtClean="0">
                <a:solidFill>
                  <a:schemeClr val="tx1"/>
                </a:solidFill>
              </a:rPr>
              <a:t>							Calculator c=new Calculator();</a:t>
            </a:r>
          </a:p>
          <a:p>
            <a:pPr lvl="4" eaLnBrk="1" hangingPunct="1">
              <a:lnSpc>
                <a:spcPct val="80000"/>
              </a:lnSpc>
              <a:buFont typeface="Arial" charset="0"/>
              <a:buNone/>
            </a:pPr>
            <a:r>
              <a:rPr sz="1800" dirty="0" smtClean="0">
                <a:solidFill>
                  <a:schemeClr val="tx1"/>
                </a:solidFill>
              </a:rPr>
              <a:t>							</a:t>
            </a:r>
            <a:r>
              <a:rPr sz="1800" dirty="0" err="1" smtClean="0">
                <a:solidFill>
                  <a:schemeClr val="tx1"/>
                </a:solidFill>
              </a:rPr>
              <a:t>assertEquals</a:t>
            </a:r>
            <a:r>
              <a:rPr sz="1800" dirty="0" smtClean="0">
                <a:solidFill>
                  <a:schemeClr val="tx1"/>
                </a:solidFill>
              </a:rPr>
              <a:t>(</a:t>
            </a:r>
            <a:r>
              <a:rPr sz="1800" dirty="0" err="1" smtClean="0">
                <a:solidFill>
                  <a:schemeClr val="tx1"/>
                </a:solidFill>
              </a:rPr>
              <a:t>5,c.add</a:t>
            </a:r>
            <a:r>
              <a:rPr sz="1800" dirty="0" smtClean="0">
                <a:solidFill>
                  <a:schemeClr val="tx1"/>
                </a:solidFill>
              </a:rPr>
              <a:t>(2,3));</a:t>
            </a:r>
          </a:p>
          <a:p>
            <a:pPr lvl="4" eaLnBrk="1" hangingPunct="1">
              <a:lnSpc>
                <a:spcPct val="80000"/>
              </a:lnSpc>
              <a:buFont typeface="Arial" charset="0"/>
              <a:buNone/>
            </a:pPr>
            <a:r>
              <a:rPr sz="1800" dirty="0" smtClean="0">
                <a:solidFill>
                  <a:schemeClr val="tx1"/>
                </a:solidFill>
              </a:rPr>
              <a:t>							}</a:t>
            </a:r>
          </a:p>
          <a:p>
            <a:pPr lvl="4" eaLnBrk="1" hangingPunct="1">
              <a:lnSpc>
                <a:spcPct val="80000"/>
              </a:lnSpc>
              <a:buFont typeface="Arial" charset="0"/>
              <a:buNone/>
            </a:pPr>
            <a:r>
              <a:rPr sz="1800" dirty="0" smtClean="0">
                <a:solidFill>
                  <a:schemeClr val="tx1"/>
                </a:solidFill>
              </a:rPr>
              <a:t>							</a:t>
            </a:r>
            <a:r>
              <a:rPr sz="1800" b="1" dirty="0" smtClean="0">
                <a:solidFill>
                  <a:schemeClr val="tx1"/>
                </a:solidFill>
              </a:rPr>
              <a:t>@Test</a:t>
            </a:r>
          </a:p>
          <a:p>
            <a:pPr lvl="4" eaLnBrk="1" hangingPunct="1">
              <a:lnSpc>
                <a:spcPct val="80000"/>
              </a:lnSpc>
              <a:buFont typeface="Arial" charset="0"/>
              <a:buNone/>
            </a:pPr>
            <a:r>
              <a:rPr sz="1800" dirty="0" smtClean="0">
                <a:solidFill>
                  <a:schemeClr val="tx1"/>
                </a:solidFill>
              </a:rPr>
              <a:t>							public void </a:t>
            </a:r>
            <a:r>
              <a:rPr sz="1800" dirty="0" err="1" smtClean="0">
                <a:solidFill>
                  <a:schemeClr val="tx1"/>
                </a:solidFill>
              </a:rPr>
              <a:t>testSub</a:t>
            </a:r>
            <a:r>
              <a:rPr sz="1800" dirty="0" smtClean="0">
                <a:solidFill>
                  <a:schemeClr val="tx1"/>
                </a:solidFill>
              </a:rPr>
              <a:t>() {</a:t>
            </a:r>
          </a:p>
          <a:p>
            <a:pPr lvl="4" eaLnBrk="1" hangingPunct="1">
              <a:lnSpc>
                <a:spcPct val="80000"/>
              </a:lnSpc>
              <a:buFont typeface="Arial" charset="0"/>
              <a:buNone/>
            </a:pPr>
            <a:r>
              <a:rPr sz="1800" dirty="0" smtClean="0">
                <a:solidFill>
                  <a:schemeClr val="tx1"/>
                </a:solidFill>
              </a:rPr>
              <a:t>							Calculator c=new Calculator();</a:t>
            </a:r>
          </a:p>
          <a:p>
            <a:pPr lvl="4" eaLnBrk="1" hangingPunct="1">
              <a:lnSpc>
                <a:spcPct val="80000"/>
              </a:lnSpc>
              <a:buFont typeface="Arial" charset="0"/>
              <a:buNone/>
            </a:pPr>
            <a:r>
              <a:rPr sz="1800" dirty="0" smtClean="0">
                <a:solidFill>
                  <a:schemeClr val="tx1"/>
                </a:solidFill>
              </a:rPr>
              <a:t>							</a:t>
            </a:r>
            <a:r>
              <a:rPr sz="1800" dirty="0" err="1" smtClean="0">
                <a:solidFill>
                  <a:schemeClr val="tx1"/>
                </a:solidFill>
              </a:rPr>
              <a:t>assertEquals</a:t>
            </a:r>
            <a:r>
              <a:rPr sz="1800" dirty="0" smtClean="0">
                <a:solidFill>
                  <a:schemeClr val="tx1"/>
                </a:solidFill>
              </a:rPr>
              <a:t>(</a:t>
            </a:r>
            <a:r>
              <a:rPr sz="1800" dirty="0" err="1" smtClean="0">
                <a:solidFill>
                  <a:schemeClr val="tx1"/>
                </a:solidFill>
              </a:rPr>
              <a:t>20,c.sub</a:t>
            </a:r>
            <a:r>
              <a:rPr sz="1800" dirty="0" smtClean="0">
                <a:solidFill>
                  <a:schemeClr val="tx1"/>
                </a:solidFill>
              </a:rPr>
              <a:t>(100,80));</a:t>
            </a:r>
          </a:p>
          <a:p>
            <a:pPr lvl="4" eaLnBrk="1" hangingPunct="1">
              <a:lnSpc>
                <a:spcPct val="80000"/>
              </a:lnSpc>
              <a:buFont typeface="Arial" charset="0"/>
              <a:buNone/>
            </a:pPr>
            <a:r>
              <a:rPr sz="1800" dirty="0" smtClean="0">
                <a:solidFill>
                  <a:schemeClr val="tx1"/>
                </a:solidFill>
              </a:rPr>
              <a:t>							} }</a:t>
            </a:r>
          </a:p>
          <a:p>
            <a:pPr lvl="4" eaLnBrk="1" hangingPunct="1">
              <a:lnSpc>
                <a:spcPct val="80000"/>
              </a:lnSpc>
              <a:buFont typeface="Arial" charset="0"/>
              <a:buNone/>
            </a:pPr>
            <a:endParaRPr sz="1800" dirty="0" smtClean="0">
              <a:solidFill>
                <a:schemeClr val="tx1"/>
              </a:solidFill>
            </a:endParaRPr>
          </a:p>
          <a:p>
            <a:pPr eaLnBrk="1" hangingPunct="1">
              <a:lnSpc>
                <a:spcPct val="80000"/>
              </a:lnSpc>
            </a:pPr>
            <a:endParaRPr sz="1800" dirty="0" smtClean="0">
              <a:solidFill>
                <a:schemeClr val="tx1"/>
              </a:solidFill>
              <a:cs typeface="Arial" charset="0"/>
            </a:endParaRPr>
          </a:p>
        </p:txBody>
      </p:sp>
      <p:pic>
        <p:nvPicPr>
          <p:cNvPr id="119811" name="Picture 4"/>
          <p:cNvPicPr>
            <a:picLocks noChangeAspect="1" noChangeArrowheads="1"/>
          </p:cNvPicPr>
          <p:nvPr/>
        </p:nvPicPr>
        <p:blipFill>
          <a:blip r:embed="rId3"/>
          <a:srcRect/>
          <a:stretch>
            <a:fillRect/>
          </a:stretch>
        </p:blipFill>
        <p:spPr bwMode="auto">
          <a:xfrm>
            <a:off x="898525" y="1525588"/>
            <a:ext cx="3028950" cy="3629025"/>
          </a:xfrm>
          <a:prstGeom prst="rect">
            <a:avLst/>
          </a:prstGeom>
          <a:noFill/>
          <a:ln w="9525">
            <a:noFill/>
            <a:miter lim="800000"/>
            <a:headEnd/>
            <a:tailEnd/>
          </a:ln>
        </p:spPr>
      </p:pic>
      <p:sp>
        <p:nvSpPr>
          <p:cNvPr id="119812" name="Line 5"/>
          <p:cNvSpPr>
            <a:spLocks noChangeShapeType="1"/>
          </p:cNvSpPr>
          <p:nvPr/>
        </p:nvSpPr>
        <p:spPr bwMode="auto">
          <a:xfrm>
            <a:off x="3746500" y="2679700"/>
            <a:ext cx="711200" cy="2641600"/>
          </a:xfrm>
          <a:prstGeom prst="line">
            <a:avLst/>
          </a:prstGeom>
          <a:noFill/>
          <a:ln w="9525">
            <a:solidFill>
              <a:schemeClr val="tx1"/>
            </a:solidFill>
            <a:round/>
            <a:headEnd/>
            <a:tailEnd type="triangle" w="med" len="med"/>
          </a:ln>
        </p:spPr>
        <p:txBody>
          <a:bodyPr/>
          <a:lstStyle/>
          <a:p>
            <a:endParaRPr lang="en-US"/>
          </a:p>
        </p:txBody>
      </p:sp>
      <p:sp>
        <p:nvSpPr>
          <p:cNvPr id="119813" name="AutoShape 6"/>
          <p:cNvSpPr>
            <a:spLocks noChangeArrowheads="1"/>
          </p:cNvSpPr>
          <p:nvPr/>
        </p:nvSpPr>
        <p:spPr bwMode="auto">
          <a:xfrm>
            <a:off x="1689100" y="5257800"/>
            <a:ext cx="4889500" cy="990600"/>
          </a:xfrm>
          <a:prstGeom prst="horizontalScroll">
            <a:avLst>
              <a:gd name="adj" fmla="val 12500"/>
            </a:avLst>
          </a:prstGeom>
          <a:solidFill>
            <a:srgbClr val="CCFFFF"/>
          </a:solidFill>
          <a:ln w="9525">
            <a:solidFill>
              <a:schemeClr val="tx1"/>
            </a:solidFill>
            <a:round/>
            <a:headEnd/>
            <a:tailEnd/>
          </a:ln>
        </p:spPr>
        <p:txBody>
          <a:bodyPr wrap="none" anchor="ctr"/>
          <a:lstStyle/>
          <a:p>
            <a:pPr algn="ctr"/>
            <a:r>
              <a:rPr lang="en-US" sz="2000">
                <a:cs typeface="Arial" charset="0"/>
              </a:rPr>
              <a:t>Green color indicates pass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ext Placeholder 5"/>
          <p:cNvSpPr>
            <a:spLocks noGrp="1"/>
          </p:cNvSpPr>
          <p:nvPr>
            <p:ph type="body" sz="quarter" idx="4294967295"/>
          </p:nvPr>
        </p:nvSpPr>
        <p:spPr>
          <a:xfrm>
            <a:off x="507085" y="2637887"/>
            <a:ext cx="8189913" cy="623888"/>
          </a:xfrm>
        </p:spPr>
        <p:txBody>
          <a:bodyPr/>
          <a:lstStyle/>
          <a:p>
            <a:pPr algn="ctr" eaLnBrk="1" hangingPunct="1">
              <a:buFont typeface="Arial" charset="0"/>
              <a:buNone/>
            </a:pPr>
            <a:r>
              <a:rPr lang="en-IN" sz="2800" b="1" dirty="0" smtClean="0">
                <a:solidFill>
                  <a:schemeClr val="tx1"/>
                </a:solidFill>
                <a:cs typeface="Arial" charset="0"/>
              </a:rPr>
              <a:t>Assert methods and Annotations</a:t>
            </a:r>
          </a:p>
          <a:p>
            <a:pPr algn="ctr" eaLnBrk="1" hangingPunct="1">
              <a:buFont typeface="Arial" charset="0"/>
              <a:buNone/>
            </a:pPr>
            <a:endParaRPr lang="en-IN" sz="3400" b="1"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ext Placeholder 3"/>
          <p:cNvSpPr>
            <a:spLocks noGrp="1"/>
          </p:cNvSpPr>
          <p:nvPr>
            <p:ph type="body" sz="quarter" idx="4294967295"/>
          </p:nvPr>
        </p:nvSpPr>
        <p:spPr>
          <a:xfrm>
            <a:off x="126382" y="137575"/>
            <a:ext cx="8229600" cy="519112"/>
          </a:xfrm>
        </p:spPr>
        <p:txBody>
          <a:bodyPr>
            <a:spAutoFit/>
          </a:bodyPr>
          <a:lstStyle/>
          <a:p>
            <a:pPr eaLnBrk="1" hangingPunct="1">
              <a:spcBef>
                <a:spcPct val="0"/>
              </a:spcBef>
              <a:buFont typeface="Arial" charset="0"/>
              <a:buNone/>
            </a:pPr>
            <a:r>
              <a:rPr lang="en-IN" sz="2800" b="1" dirty="0" smtClean="0">
                <a:solidFill>
                  <a:schemeClr val="tx1"/>
                </a:solidFill>
                <a:cs typeface="Arial" charset="0"/>
              </a:rPr>
              <a:t>Assert methods with </a:t>
            </a:r>
            <a:r>
              <a:rPr lang="en-IN" sz="2800" b="1" dirty="0" err="1" smtClean="0">
                <a:solidFill>
                  <a:schemeClr val="tx1"/>
                </a:solidFill>
                <a:cs typeface="Arial" charset="0"/>
              </a:rPr>
              <a:t>JUnit</a:t>
            </a:r>
            <a:endParaRPr lang="en-IN" sz="2800" b="1" dirty="0" smtClean="0">
              <a:solidFill>
                <a:schemeClr val="tx1"/>
              </a:solidFill>
              <a:cs typeface="Arial" charset="0"/>
            </a:endParaRPr>
          </a:p>
        </p:txBody>
      </p:sp>
      <p:sp>
        <p:nvSpPr>
          <p:cNvPr id="123906" name="Text Placeholder 7"/>
          <p:cNvSpPr>
            <a:spLocks noGrp="1"/>
          </p:cNvSpPr>
          <p:nvPr>
            <p:ph type="body" sz="quarter" idx="4294967295"/>
          </p:nvPr>
        </p:nvSpPr>
        <p:spPr>
          <a:xfrm>
            <a:off x="522288" y="904875"/>
            <a:ext cx="8175625" cy="5160963"/>
          </a:xfrm>
        </p:spPr>
        <p:txBody>
          <a:bodyPr/>
          <a:lstStyle/>
          <a:p>
            <a:pPr eaLnBrk="1" hangingPunct="1"/>
            <a:r>
              <a:rPr b="1" smtClean="0">
                <a:solidFill>
                  <a:schemeClr val="tx1"/>
                </a:solidFill>
                <a:cs typeface="Arial" charset="0"/>
              </a:rPr>
              <a:t>assertArrayEquals()</a:t>
            </a:r>
          </a:p>
          <a:p>
            <a:pPr lvl="1" eaLnBrk="1" hangingPunct="1"/>
            <a:r>
              <a:rPr sz="2000" smtClean="0">
                <a:solidFill>
                  <a:schemeClr val="tx1"/>
                </a:solidFill>
              </a:rPr>
              <a:t>Used to test if two arrays are equal to each other</a:t>
            </a:r>
          </a:p>
          <a:p>
            <a:pPr lvl="2" eaLnBrk="1" hangingPunct="1">
              <a:buFont typeface="Arial" charset="0"/>
              <a:buNone/>
            </a:pPr>
            <a:r>
              <a:rPr sz="1800" smtClean="0">
                <a:solidFill>
                  <a:schemeClr val="tx1"/>
                </a:solidFill>
                <a:latin typeface="Courier New" pitchFamily="49" charset="0"/>
              </a:rPr>
              <a:t>int[] expectedArray = {100,200,300};</a:t>
            </a:r>
          </a:p>
          <a:p>
            <a:pPr lvl="2" eaLnBrk="1" hangingPunct="1">
              <a:buFont typeface="Arial" charset="0"/>
              <a:buNone/>
            </a:pPr>
            <a:r>
              <a:rPr sz="1800" smtClean="0">
                <a:solidFill>
                  <a:schemeClr val="tx1"/>
                </a:solidFill>
                <a:latin typeface="Courier New" pitchFamily="49" charset="0"/>
              </a:rPr>
              <a:t>int[] resultArray =  myClass.getTheIntArray();</a:t>
            </a:r>
          </a:p>
          <a:p>
            <a:pPr lvl="2" eaLnBrk="1" hangingPunct="1">
              <a:buFont typeface="Arial" charset="0"/>
              <a:buNone/>
            </a:pPr>
            <a:r>
              <a:rPr sz="1800" smtClean="0">
                <a:solidFill>
                  <a:schemeClr val="tx1"/>
                </a:solidFill>
                <a:latin typeface="Courier New" pitchFamily="49" charset="0"/>
              </a:rPr>
              <a:t>assertArrayEquals(expectedArray, resultArray);</a:t>
            </a:r>
          </a:p>
          <a:p>
            <a:pPr eaLnBrk="1" hangingPunct="1"/>
            <a:r>
              <a:rPr b="1" smtClean="0">
                <a:solidFill>
                  <a:schemeClr val="tx1"/>
                </a:solidFill>
                <a:cs typeface="Arial" charset="0"/>
              </a:rPr>
              <a:t>assertEquals()</a:t>
            </a:r>
          </a:p>
          <a:p>
            <a:pPr lvl="1" eaLnBrk="1" hangingPunct="1"/>
            <a:r>
              <a:rPr smtClean="0">
                <a:solidFill>
                  <a:schemeClr val="tx1"/>
                </a:solidFill>
              </a:rPr>
              <a:t>It compares two objects for their equality</a:t>
            </a:r>
          </a:p>
          <a:p>
            <a:pPr lvl="2" eaLnBrk="1" hangingPunct="1">
              <a:buFont typeface="Arial" charset="0"/>
              <a:buNone/>
            </a:pPr>
            <a:r>
              <a:rPr sz="1800" smtClean="0">
                <a:solidFill>
                  <a:schemeClr val="tx1"/>
                </a:solidFill>
              </a:rPr>
              <a:t>String result = myClass.concat("Hello", "World");</a:t>
            </a:r>
          </a:p>
          <a:p>
            <a:pPr lvl="2" eaLnBrk="1" hangingPunct="1">
              <a:buFont typeface="Arial" charset="0"/>
              <a:buNone/>
            </a:pPr>
            <a:r>
              <a:rPr sz="1800" smtClean="0">
                <a:solidFill>
                  <a:schemeClr val="tx1"/>
                </a:solidFill>
                <a:latin typeface="Courier New" pitchFamily="49" charset="0"/>
              </a:rPr>
              <a:t>assertEquals("HelloWorld", result);</a:t>
            </a:r>
          </a:p>
          <a:p>
            <a:pPr lvl="2" eaLnBrk="1" hangingPunct="1">
              <a:buFont typeface="Arial" charset="0"/>
              <a:buNone/>
            </a:pPr>
            <a:r>
              <a:rPr sz="1800" smtClean="0">
                <a:solidFill>
                  <a:schemeClr val="tx1"/>
                </a:solidFill>
                <a:latin typeface="Courier New" pitchFamily="49" charset="0"/>
              </a:rPr>
              <a:t>assertEquals(“Reason for failure”,”HelloWorld”,result);</a:t>
            </a:r>
          </a:p>
          <a:p>
            <a:pPr lvl="2" eaLnBrk="1" hangingPunct="1">
              <a:buFont typeface="Arial" charset="0"/>
              <a:buNone/>
            </a:pPr>
            <a:endParaRPr sz="1800" smtClean="0">
              <a:solidFill>
                <a:schemeClr val="tx1"/>
              </a:solidFill>
              <a:latin typeface="Courier New" pitchFamily="49" charset="0"/>
            </a:endParaRPr>
          </a:p>
          <a:p>
            <a:pPr lvl="2" eaLnBrk="1" hangingPunct="1">
              <a:buFont typeface="Arial" charset="0"/>
              <a:buNone/>
            </a:pPr>
            <a:r>
              <a:rPr sz="1800" smtClean="0">
                <a:solidFill>
                  <a:schemeClr val="tx1"/>
                </a:solidFill>
              </a:rPr>
              <a:t>Will get printed if the test will fail</a:t>
            </a:r>
          </a:p>
          <a:p>
            <a:pPr lvl="2" eaLnBrk="1" hangingPunct="1">
              <a:buFont typeface="Arial" charset="0"/>
              <a:buNone/>
            </a:pPr>
            <a:endParaRPr sz="1800" smtClean="0">
              <a:solidFill>
                <a:schemeClr val="tx1"/>
              </a:solidFill>
            </a:endParaRPr>
          </a:p>
        </p:txBody>
      </p:sp>
      <p:sp>
        <p:nvSpPr>
          <p:cNvPr id="123907" name="Line 4"/>
          <p:cNvSpPr>
            <a:spLocks noChangeShapeType="1"/>
          </p:cNvSpPr>
          <p:nvPr/>
        </p:nvSpPr>
        <p:spPr bwMode="auto">
          <a:xfrm>
            <a:off x="3649663" y="4229100"/>
            <a:ext cx="49212" cy="736600"/>
          </a:xfrm>
          <a:prstGeom prst="line">
            <a:avLst/>
          </a:prstGeom>
          <a:noFill/>
          <a:ln w="9525">
            <a:solidFill>
              <a:schemeClr val="tx1"/>
            </a:solidFill>
            <a:round/>
            <a:headEnd/>
            <a:tailEnd type="triangle" w="med" len="med"/>
          </a:ln>
        </p:spPr>
        <p:txBody>
          <a:bodyPr/>
          <a:lstStyle/>
          <a:p>
            <a:endParaRPr lang="en-US"/>
          </a:p>
        </p:txBody>
      </p:sp>
      <p:sp>
        <p:nvSpPr>
          <p:cNvPr id="111621" name="AutoShape 5"/>
          <p:cNvSpPr>
            <a:spLocks noChangeArrowheads="1"/>
          </p:cNvSpPr>
          <p:nvPr/>
        </p:nvSpPr>
        <p:spPr bwMode="auto">
          <a:xfrm>
            <a:off x="812800" y="5127786"/>
            <a:ext cx="6604000" cy="1409700"/>
          </a:xfrm>
          <a:prstGeom prst="horizontalScroll">
            <a:avLst>
              <a:gd name="adj" fmla="val 12500"/>
            </a:avLst>
          </a:prstGeom>
          <a:solidFill>
            <a:schemeClr val="bg1"/>
          </a:solidFill>
          <a:ln w="9525">
            <a:solidFill>
              <a:schemeClr val="tx1"/>
            </a:solidFill>
            <a:round/>
            <a:headEnd/>
            <a:tailEnd/>
          </a:ln>
        </p:spPr>
        <p:txBody>
          <a:bodyPr wrap="none" anchor="ctr"/>
          <a:lstStyle/>
          <a:p>
            <a:pPr algn="ctr"/>
            <a:r>
              <a:rPr lang="en-US" sz="2000" dirty="0">
                <a:cs typeface="Arial" charset="0"/>
              </a:rPr>
              <a:t>	 Note: All assert methods are static methods,</a:t>
            </a:r>
          </a:p>
          <a:p>
            <a:pPr algn="ctr"/>
            <a:r>
              <a:rPr lang="en-US" sz="2000" dirty="0">
                <a:cs typeface="Arial" charset="0"/>
              </a:rPr>
              <a:t>hence one has to use static import</a:t>
            </a:r>
          </a:p>
          <a:p>
            <a:pPr algn="ctr"/>
            <a:r>
              <a:rPr lang="en-US" sz="2000" b="1" dirty="0">
                <a:cs typeface="Arial" charset="0"/>
              </a:rPr>
              <a:t>import</a:t>
            </a:r>
            <a:r>
              <a:rPr lang="en-US" sz="2000" dirty="0">
                <a:cs typeface="Arial" charset="0"/>
              </a:rPr>
              <a:t> </a:t>
            </a:r>
            <a:r>
              <a:rPr lang="en-US" sz="2000" b="1" dirty="0">
                <a:cs typeface="Arial" charset="0"/>
              </a:rPr>
              <a:t>static</a:t>
            </a:r>
            <a:r>
              <a:rPr lang="en-US" sz="2000" dirty="0">
                <a:cs typeface="Arial" charset="0"/>
              </a:rPr>
              <a:t> </a:t>
            </a:r>
            <a:r>
              <a:rPr lang="en-US" sz="2000" dirty="0" err="1">
                <a:cs typeface="Arial" charset="0"/>
              </a:rPr>
              <a:t>org.junit.Assert</a:t>
            </a:r>
            <a:r>
              <a:rPr lang="en-US" sz="2000" dirty="0">
                <a:cs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 calcmode="lin" valueType="num">
                                      <p:cBhvr additive="base">
                                        <p:cTn id="7" dur="500" fill="hold"/>
                                        <p:tgtEl>
                                          <p:spTgt spid="111621"/>
                                        </p:tgtEl>
                                        <p:attrNameLst>
                                          <p:attrName>ppt_x</p:attrName>
                                        </p:attrNameLst>
                                      </p:cBhvr>
                                      <p:tavLst>
                                        <p:tav tm="0">
                                          <p:val>
                                            <p:strVal val="#ppt_x"/>
                                          </p:val>
                                        </p:tav>
                                        <p:tav tm="100000">
                                          <p:val>
                                            <p:strVal val="#ppt_x"/>
                                          </p:val>
                                        </p:tav>
                                      </p:tavLst>
                                    </p:anim>
                                    <p:anim calcmode="lin" valueType="num">
                                      <p:cBhvr additive="base">
                                        <p:cTn id="8" dur="500" fill="hold"/>
                                        <p:tgtEl>
                                          <p:spTgt spid="1116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Placeholder 5"/>
          <p:cNvSpPr>
            <a:spLocks noGrp="1"/>
          </p:cNvSpPr>
          <p:nvPr>
            <p:ph type="body" sz="quarter" idx="11"/>
          </p:nvPr>
        </p:nvSpPr>
        <p:spPr>
          <a:xfrm>
            <a:off x="500063" y="2613025"/>
            <a:ext cx="8189912" cy="623888"/>
          </a:xfrm>
        </p:spPr>
        <p:txBody>
          <a:bodyPr/>
          <a:lstStyle/>
          <a:p>
            <a:pPr eaLnBrk="1" hangingPunct="1"/>
            <a:r>
              <a:rPr dirty="0">
                <a:solidFill>
                  <a:schemeClr val="tx1"/>
                </a:solidFill>
                <a:cs typeface="Arial" charset="0"/>
              </a:rPr>
              <a:t>File Organization</a:t>
            </a:r>
            <a:endParaRPr lang="en-IN" dirty="0">
              <a:solidFill>
                <a:schemeClr val="tx1"/>
              </a:solidFill>
              <a:cs typeface="Arial" charset="0"/>
            </a:endParaRPr>
          </a:p>
          <a:p>
            <a:pPr eaLnBrk="1" hangingPunct="1"/>
            <a:endParaRPr lang="en-IN" dirty="0">
              <a:solidFill>
                <a:schemeClr val="tx1"/>
              </a:solidFill>
              <a:cs typeface="Arial" charset="0"/>
            </a:endParaRPr>
          </a:p>
        </p:txBody>
      </p:sp>
      <p:sp>
        <p:nvSpPr>
          <p:cNvPr id="33794" name="Text Placeholder 6"/>
          <p:cNvSpPr>
            <a:spLocks noGrp="1"/>
          </p:cNvSpPr>
          <p:nvPr>
            <p:ph type="body" sz="quarter" idx="12"/>
          </p:nvPr>
        </p:nvSpPr>
        <p:spPr>
          <a:xfrm>
            <a:off x="500063" y="3290888"/>
            <a:ext cx="8189912" cy="439737"/>
          </a:xfrm>
        </p:spPr>
        <p:txBody>
          <a:bodyPr/>
          <a:lstStyle/>
          <a:p>
            <a:pPr eaLnBrk="1" hangingPunct="1">
              <a:lnSpc>
                <a:spcPct val="80000"/>
              </a:lnSpc>
            </a:pPr>
            <a:endParaRPr lang="en-IN" sz="1200">
              <a:solidFill>
                <a:srgbClr val="595959"/>
              </a:solidFill>
              <a:cs typeface="Arial" charset="0"/>
            </a:endParaRPr>
          </a:p>
          <a:p>
            <a:pPr eaLnBrk="1" hangingPunct="1">
              <a:lnSpc>
                <a:spcPct val="80000"/>
              </a:lnSpc>
            </a:pPr>
            <a:endParaRPr lang="en-IN" sz="1200">
              <a:solidFill>
                <a:srgbClr val="595959"/>
              </a:solidFill>
              <a:cs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ext Placeholder 3"/>
          <p:cNvSpPr>
            <a:spLocks noGrp="1"/>
          </p:cNvSpPr>
          <p:nvPr>
            <p:ph type="body" sz="quarter" idx="4294967295"/>
          </p:nvPr>
        </p:nvSpPr>
        <p:spPr>
          <a:xfrm>
            <a:off x="141880" y="153073"/>
            <a:ext cx="8229600" cy="519112"/>
          </a:xfrm>
        </p:spPr>
        <p:txBody>
          <a:bodyPr>
            <a:spAutoFit/>
          </a:bodyPr>
          <a:lstStyle/>
          <a:p>
            <a:pPr eaLnBrk="1" hangingPunct="1">
              <a:spcBef>
                <a:spcPct val="0"/>
              </a:spcBef>
              <a:buNone/>
            </a:pPr>
            <a:r>
              <a:rPr lang="en-IN" sz="2800" b="1" dirty="0" smtClean="0">
                <a:solidFill>
                  <a:schemeClr val="tx1"/>
                </a:solidFill>
                <a:cs typeface="Arial" charset="0"/>
              </a:rPr>
              <a:t>Assert methods with </a:t>
            </a:r>
            <a:r>
              <a:rPr lang="en-IN" sz="2800" b="1" dirty="0" err="1" smtClean="0">
                <a:solidFill>
                  <a:schemeClr val="tx1"/>
                </a:solidFill>
                <a:cs typeface="Arial" charset="0"/>
              </a:rPr>
              <a:t>JUnit</a:t>
            </a:r>
            <a:r>
              <a:rPr sz="2800" b="1" dirty="0" smtClean="0">
                <a:solidFill>
                  <a:schemeClr val="tx1"/>
                </a:solidFill>
                <a:cs typeface="Arial" charset="0"/>
              </a:rPr>
              <a:t> (Contd.).</a:t>
            </a:r>
            <a:endParaRPr lang="en-IN" sz="2800" b="1" dirty="0" smtClean="0">
              <a:solidFill>
                <a:schemeClr val="tx1"/>
              </a:solidFill>
              <a:cs typeface="Arial" charset="0"/>
            </a:endParaRPr>
          </a:p>
        </p:txBody>
      </p:sp>
      <p:sp>
        <p:nvSpPr>
          <p:cNvPr id="128002" name="Text Placeholder 7"/>
          <p:cNvSpPr>
            <a:spLocks noGrp="1"/>
          </p:cNvSpPr>
          <p:nvPr>
            <p:ph type="body" sz="quarter" idx="4294967295"/>
          </p:nvPr>
        </p:nvSpPr>
        <p:spPr>
          <a:xfrm>
            <a:off x="522288" y="904875"/>
            <a:ext cx="8175625" cy="5160963"/>
          </a:xfrm>
        </p:spPr>
        <p:txBody>
          <a:bodyPr/>
          <a:lstStyle/>
          <a:p>
            <a:pPr eaLnBrk="1" hangingPunct="1"/>
            <a:r>
              <a:rPr b="1" dirty="0" err="1" smtClean="0">
                <a:solidFill>
                  <a:schemeClr val="tx1"/>
                </a:solidFill>
                <a:cs typeface="Arial" charset="0"/>
              </a:rPr>
              <a:t>assertTrue</a:t>
            </a:r>
            <a:r>
              <a:rPr b="1" dirty="0" smtClean="0">
                <a:solidFill>
                  <a:schemeClr val="tx1"/>
                </a:solidFill>
                <a:cs typeface="Arial" charset="0"/>
              </a:rPr>
              <a:t>() , </a:t>
            </a:r>
            <a:r>
              <a:rPr b="1" dirty="0" err="1" smtClean="0">
                <a:solidFill>
                  <a:schemeClr val="tx1"/>
                </a:solidFill>
                <a:cs typeface="Arial" charset="0"/>
              </a:rPr>
              <a:t>assertFalse</a:t>
            </a:r>
            <a:r>
              <a:rPr b="1" dirty="0" smtClean="0">
                <a:solidFill>
                  <a:schemeClr val="tx1"/>
                </a:solidFill>
                <a:cs typeface="Arial" charset="0"/>
              </a:rPr>
              <a:t>()</a:t>
            </a:r>
          </a:p>
          <a:p>
            <a:pPr lvl="1" eaLnBrk="1" hangingPunct="1"/>
            <a:r>
              <a:rPr sz="2000" dirty="0" smtClean="0">
                <a:solidFill>
                  <a:schemeClr val="tx1"/>
                </a:solidFill>
              </a:rPr>
              <a:t>Used to test a variable to see if its value is true, or false</a:t>
            </a:r>
            <a:r>
              <a:rPr sz="1400" dirty="0" smtClean="0">
                <a:solidFill>
                  <a:schemeClr val="tx1"/>
                </a:solidFill>
              </a:rPr>
              <a:t> </a:t>
            </a:r>
          </a:p>
          <a:p>
            <a:pPr lvl="2" eaLnBrk="1" hangingPunct="1">
              <a:buFont typeface="Arial" charset="0"/>
              <a:buNone/>
            </a:pPr>
            <a:r>
              <a:rPr sz="2000" dirty="0" err="1" smtClean="0">
                <a:solidFill>
                  <a:schemeClr val="tx1"/>
                </a:solidFill>
                <a:latin typeface="Courier New" pitchFamily="49" charset="0"/>
              </a:rPr>
              <a:t>assertTrue</a:t>
            </a:r>
            <a:r>
              <a:rPr sz="2000" dirty="0" smtClean="0">
                <a:solidFill>
                  <a:schemeClr val="tx1"/>
                </a:solidFill>
                <a:latin typeface="Courier New" pitchFamily="49" charset="0"/>
              </a:rPr>
              <a:t> (</a:t>
            </a:r>
            <a:r>
              <a:rPr sz="2000" dirty="0" err="1" smtClean="0">
                <a:solidFill>
                  <a:schemeClr val="tx1"/>
                </a:solidFill>
                <a:latin typeface="Courier New" pitchFamily="49" charset="0"/>
              </a:rPr>
              <a:t>testClass.isSafe</a:t>
            </a:r>
            <a:r>
              <a:rPr sz="2000" dirty="0" smtClean="0">
                <a:solidFill>
                  <a:schemeClr val="tx1"/>
                </a:solidFill>
                <a:latin typeface="Courier New" pitchFamily="49" charset="0"/>
              </a:rPr>
              <a:t>()); </a:t>
            </a:r>
          </a:p>
          <a:p>
            <a:pPr lvl="2" eaLnBrk="1" hangingPunct="1">
              <a:buFont typeface="Arial" charset="0"/>
              <a:buNone/>
            </a:pPr>
            <a:r>
              <a:rPr sz="2000" dirty="0" err="1" smtClean="0">
                <a:solidFill>
                  <a:schemeClr val="tx1"/>
                </a:solidFill>
                <a:latin typeface="Courier New" pitchFamily="49" charset="0"/>
              </a:rPr>
              <a:t>assertFalse</a:t>
            </a:r>
            <a:r>
              <a:rPr sz="2000" dirty="0" smtClean="0">
                <a:solidFill>
                  <a:schemeClr val="tx1"/>
                </a:solidFill>
                <a:latin typeface="Courier New" pitchFamily="49" charset="0"/>
              </a:rPr>
              <a:t>(</a:t>
            </a:r>
            <a:r>
              <a:rPr sz="2000" dirty="0" err="1" smtClean="0">
                <a:solidFill>
                  <a:schemeClr val="tx1"/>
                </a:solidFill>
                <a:latin typeface="Courier New" pitchFamily="49" charset="0"/>
              </a:rPr>
              <a:t>testClass.isSafe</a:t>
            </a:r>
            <a:r>
              <a:rPr sz="2000" dirty="0" smtClean="0">
                <a:solidFill>
                  <a:schemeClr val="tx1"/>
                </a:solidFill>
                <a:latin typeface="Courier New" pitchFamily="49" charset="0"/>
              </a:rPr>
              <a:t>());</a:t>
            </a:r>
          </a:p>
          <a:p>
            <a:pPr eaLnBrk="1" hangingPunct="1"/>
            <a:r>
              <a:rPr b="1" dirty="0" err="1" smtClean="0">
                <a:solidFill>
                  <a:schemeClr val="tx1"/>
                </a:solidFill>
                <a:cs typeface="Arial" charset="0"/>
              </a:rPr>
              <a:t>assertNull</a:t>
            </a:r>
            <a:r>
              <a:rPr b="1" dirty="0" smtClean="0">
                <a:solidFill>
                  <a:schemeClr val="tx1"/>
                </a:solidFill>
                <a:cs typeface="Arial" charset="0"/>
              </a:rPr>
              <a:t>(),</a:t>
            </a:r>
            <a:r>
              <a:rPr b="1" dirty="0" err="1" smtClean="0">
                <a:solidFill>
                  <a:schemeClr val="tx1"/>
                </a:solidFill>
                <a:cs typeface="Arial" charset="0"/>
              </a:rPr>
              <a:t>assertNotNull</a:t>
            </a:r>
            <a:r>
              <a:rPr b="1" dirty="0" smtClean="0">
                <a:solidFill>
                  <a:schemeClr val="tx1"/>
                </a:solidFill>
                <a:cs typeface="Arial" charset="0"/>
              </a:rPr>
              <a:t>()</a:t>
            </a:r>
          </a:p>
          <a:p>
            <a:pPr lvl="1" eaLnBrk="1" hangingPunct="1"/>
            <a:r>
              <a:rPr sz="2000" dirty="0" smtClean="0">
                <a:solidFill>
                  <a:schemeClr val="tx1"/>
                </a:solidFill>
              </a:rPr>
              <a:t>Used to test a variable to see if it is null or not null </a:t>
            </a:r>
          </a:p>
          <a:p>
            <a:pPr lvl="2" eaLnBrk="1" hangingPunct="1">
              <a:buFont typeface="Arial" charset="0"/>
              <a:buNone/>
            </a:pPr>
            <a:r>
              <a:rPr sz="2000" dirty="0" err="1" smtClean="0">
                <a:solidFill>
                  <a:schemeClr val="tx1"/>
                </a:solidFill>
                <a:latin typeface="Courier New" pitchFamily="49" charset="0"/>
              </a:rPr>
              <a:t>assertNull</a:t>
            </a:r>
            <a:r>
              <a:rPr sz="2000" dirty="0" smtClean="0">
                <a:solidFill>
                  <a:schemeClr val="tx1"/>
                </a:solidFill>
                <a:latin typeface="Courier New" pitchFamily="49" charset="0"/>
              </a:rPr>
              <a:t>(</a:t>
            </a:r>
            <a:r>
              <a:rPr sz="2000" dirty="0" err="1" smtClean="0">
                <a:solidFill>
                  <a:schemeClr val="tx1"/>
                </a:solidFill>
                <a:latin typeface="Courier New" pitchFamily="49" charset="0"/>
              </a:rPr>
              <a:t>testClass.getObject</a:t>
            </a:r>
            <a:r>
              <a:rPr sz="2000" dirty="0" smtClean="0">
                <a:solidFill>
                  <a:schemeClr val="tx1"/>
                </a:solidFill>
                <a:latin typeface="Courier New" pitchFamily="49" charset="0"/>
              </a:rPr>
              <a:t>());</a:t>
            </a:r>
          </a:p>
          <a:p>
            <a:pPr lvl="2" eaLnBrk="1" hangingPunct="1">
              <a:buFont typeface="Arial" charset="0"/>
              <a:buNone/>
            </a:pPr>
            <a:r>
              <a:rPr sz="2000" dirty="0" err="1" smtClean="0">
                <a:solidFill>
                  <a:schemeClr val="tx1"/>
                </a:solidFill>
                <a:latin typeface="Courier New" pitchFamily="49" charset="0"/>
              </a:rPr>
              <a:t>assertNotNull</a:t>
            </a:r>
            <a:r>
              <a:rPr sz="2000" dirty="0" smtClean="0">
                <a:solidFill>
                  <a:schemeClr val="tx1"/>
                </a:solidFill>
                <a:latin typeface="Courier New" pitchFamily="49" charset="0"/>
              </a:rPr>
              <a:t>(</a:t>
            </a:r>
            <a:r>
              <a:rPr sz="2000" dirty="0" err="1" smtClean="0">
                <a:solidFill>
                  <a:schemeClr val="tx1"/>
                </a:solidFill>
                <a:latin typeface="Courier New" pitchFamily="49" charset="0"/>
              </a:rPr>
              <a:t>testClass.getObject</a:t>
            </a:r>
            <a:r>
              <a:rPr sz="2000" dirty="0" smtClean="0">
                <a:solidFill>
                  <a:schemeClr val="tx1"/>
                </a:solidFill>
                <a:latin typeface="Courier New" pitchFamily="49" charset="0"/>
              </a:rPr>
              <a:t>());</a:t>
            </a:r>
          </a:p>
          <a:p>
            <a:pPr eaLnBrk="1" hangingPunct="1"/>
            <a:r>
              <a:rPr b="1" dirty="0" err="1" smtClean="0">
                <a:solidFill>
                  <a:schemeClr val="tx1"/>
                </a:solidFill>
                <a:cs typeface="Arial" charset="0"/>
              </a:rPr>
              <a:t>assertSame</a:t>
            </a:r>
            <a:r>
              <a:rPr b="1" dirty="0" smtClean="0">
                <a:solidFill>
                  <a:schemeClr val="tx1"/>
                </a:solidFill>
                <a:cs typeface="Arial" charset="0"/>
              </a:rPr>
              <a:t>() and </a:t>
            </a:r>
            <a:r>
              <a:rPr b="1" dirty="0" err="1" smtClean="0">
                <a:solidFill>
                  <a:schemeClr val="tx1"/>
                </a:solidFill>
                <a:cs typeface="Arial" charset="0"/>
              </a:rPr>
              <a:t>assertNotSame</a:t>
            </a:r>
            <a:r>
              <a:rPr b="1" dirty="0" smtClean="0">
                <a:solidFill>
                  <a:schemeClr val="tx1"/>
                </a:solidFill>
                <a:cs typeface="Arial" charset="0"/>
              </a:rPr>
              <a:t>()</a:t>
            </a:r>
          </a:p>
          <a:p>
            <a:pPr lvl="1" algn="just" eaLnBrk="1" hangingPunct="1"/>
            <a:r>
              <a:rPr sz="2000" dirty="0" smtClean="0">
                <a:solidFill>
                  <a:schemeClr val="tx1"/>
                </a:solidFill>
              </a:rPr>
              <a:t>Used to test if two object references point to the same object or not </a:t>
            </a:r>
          </a:p>
          <a:p>
            <a:pPr lvl="2" eaLnBrk="1" hangingPunct="1">
              <a:buFont typeface="Arial" charset="0"/>
              <a:buNone/>
            </a:pPr>
            <a:r>
              <a:rPr sz="2000" dirty="0" smtClean="0">
                <a:solidFill>
                  <a:schemeClr val="tx1"/>
                </a:solidFill>
                <a:latin typeface="Courier New" pitchFamily="49" charset="0"/>
              </a:rPr>
              <a:t>String </a:t>
            </a:r>
            <a:r>
              <a:rPr sz="2000" dirty="0" err="1" smtClean="0">
                <a:solidFill>
                  <a:schemeClr val="tx1"/>
                </a:solidFill>
                <a:latin typeface="Courier New" pitchFamily="49" charset="0"/>
              </a:rPr>
              <a:t>s1</a:t>
            </a:r>
            <a:r>
              <a:rPr sz="2000" dirty="0" smtClean="0">
                <a:solidFill>
                  <a:schemeClr val="tx1"/>
                </a:solidFill>
                <a:latin typeface="Courier New" pitchFamily="49" charset="0"/>
              </a:rPr>
              <a:t>="Hello";</a:t>
            </a:r>
          </a:p>
          <a:p>
            <a:pPr lvl="2" eaLnBrk="1" hangingPunct="1">
              <a:buFont typeface="Arial" charset="0"/>
              <a:buNone/>
            </a:pPr>
            <a:r>
              <a:rPr sz="2000" dirty="0" smtClean="0">
                <a:solidFill>
                  <a:schemeClr val="tx1"/>
                </a:solidFill>
                <a:latin typeface="Courier New" pitchFamily="49" charset="0"/>
              </a:rPr>
              <a:t>String </a:t>
            </a:r>
            <a:r>
              <a:rPr sz="2000" dirty="0" err="1" smtClean="0">
                <a:solidFill>
                  <a:schemeClr val="tx1"/>
                </a:solidFill>
                <a:latin typeface="Courier New" pitchFamily="49" charset="0"/>
              </a:rPr>
              <a:t>s2</a:t>
            </a:r>
            <a:r>
              <a:rPr sz="2000" dirty="0" smtClean="0">
                <a:solidFill>
                  <a:schemeClr val="tx1"/>
                </a:solidFill>
                <a:latin typeface="Courier New" pitchFamily="49" charset="0"/>
              </a:rPr>
              <a:t>="Hello";</a:t>
            </a:r>
          </a:p>
          <a:p>
            <a:pPr lvl="2" eaLnBrk="1" hangingPunct="1">
              <a:buFont typeface="Arial" charset="0"/>
              <a:buNone/>
            </a:pPr>
            <a:r>
              <a:rPr sz="2000" i="1" dirty="0" err="1" smtClean="0">
                <a:solidFill>
                  <a:schemeClr val="tx1"/>
                </a:solidFill>
                <a:latin typeface="Courier New" pitchFamily="49" charset="0"/>
              </a:rPr>
              <a:t>assertSame</a:t>
            </a:r>
            <a:r>
              <a:rPr sz="2000" dirty="0" smtClean="0">
                <a:solidFill>
                  <a:schemeClr val="tx1"/>
                </a:solidFill>
                <a:latin typeface="Courier New" pitchFamily="49" charset="0"/>
              </a:rPr>
              <a:t>(</a:t>
            </a:r>
            <a:r>
              <a:rPr sz="2000" dirty="0" err="1" smtClean="0">
                <a:solidFill>
                  <a:schemeClr val="tx1"/>
                </a:solidFill>
                <a:latin typeface="Courier New" pitchFamily="49" charset="0"/>
              </a:rPr>
              <a:t>s1,s2</a:t>
            </a:r>
            <a:r>
              <a:rPr sz="2000" dirty="0" smtClean="0">
                <a:solidFill>
                  <a:schemeClr val="tx1"/>
                </a:solidFill>
                <a:latin typeface="Courier New" pitchFamily="49" charset="0"/>
              </a:rPr>
              <a:t>); -&gt;true</a:t>
            </a:r>
          </a:p>
          <a:p>
            <a:pPr eaLnBrk="1" hangingPunct="1"/>
            <a:endParaRPr dirty="0" smtClean="0">
              <a:solidFill>
                <a:schemeClr val="tx1"/>
              </a:solidFill>
              <a:latin typeface="Courier New" pitchFamily="49" charset="0"/>
              <a:cs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ext Placeholder 3"/>
          <p:cNvSpPr>
            <a:spLocks noGrp="1"/>
          </p:cNvSpPr>
          <p:nvPr>
            <p:ph type="body" sz="quarter" idx="4294967295"/>
          </p:nvPr>
        </p:nvSpPr>
        <p:spPr>
          <a:xfrm>
            <a:off x="342900" y="144463"/>
            <a:ext cx="8347075" cy="519112"/>
          </a:xfrm>
        </p:spPr>
        <p:txBody>
          <a:bodyPr wrap="square">
            <a:spAutoFit/>
          </a:bodyPr>
          <a:lstStyle/>
          <a:p>
            <a:pPr eaLnBrk="1" hangingPunct="1">
              <a:spcBef>
                <a:spcPct val="0"/>
              </a:spcBef>
              <a:buFont typeface="Arial" charset="0"/>
              <a:buNone/>
            </a:pPr>
            <a:r>
              <a:rPr lang="en-IN" sz="2800" b="1" dirty="0" smtClean="0">
                <a:solidFill>
                  <a:schemeClr val="tx1"/>
                </a:solidFill>
                <a:cs typeface="Arial" charset="0"/>
              </a:rPr>
              <a:t>Annotations</a:t>
            </a:r>
          </a:p>
        </p:txBody>
      </p:sp>
      <p:sp>
        <p:nvSpPr>
          <p:cNvPr id="130050" name="Text Placeholder 7"/>
          <p:cNvSpPr>
            <a:spLocks noGrp="1"/>
          </p:cNvSpPr>
          <p:nvPr>
            <p:ph type="body" sz="quarter" idx="4294967295"/>
          </p:nvPr>
        </p:nvSpPr>
        <p:spPr>
          <a:xfrm>
            <a:off x="457200" y="1001713"/>
            <a:ext cx="4202113" cy="3765550"/>
          </a:xfrm>
        </p:spPr>
        <p:txBody>
          <a:bodyPr/>
          <a:lstStyle/>
          <a:p>
            <a:pPr eaLnBrk="1" hangingPunct="1"/>
            <a:r>
              <a:rPr smtClean="0">
                <a:solidFill>
                  <a:schemeClr val="tx1"/>
                </a:solidFill>
                <a:cs typeface="Arial" charset="0"/>
              </a:rPr>
              <a:t>Fixtures </a:t>
            </a:r>
          </a:p>
          <a:p>
            <a:pPr lvl="1" eaLnBrk="1" hangingPunct="1"/>
            <a:r>
              <a:rPr smtClean="0">
                <a:solidFill>
                  <a:schemeClr val="tx1"/>
                </a:solidFill>
              </a:rPr>
              <a:t>The set of common resources or data that you need to run one or more tests</a:t>
            </a:r>
          </a:p>
          <a:p>
            <a:pPr eaLnBrk="1" hangingPunct="1"/>
            <a:r>
              <a:rPr smtClean="0">
                <a:solidFill>
                  <a:schemeClr val="tx1"/>
                </a:solidFill>
                <a:cs typeface="Arial" charset="0"/>
              </a:rPr>
              <a:t>@Before</a:t>
            </a:r>
          </a:p>
          <a:p>
            <a:pPr lvl="1" eaLnBrk="1" hangingPunct="1"/>
            <a:r>
              <a:rPr smtClean="0">
                <a:solidFill>
                  <a:schemeClr val="tx1"/>
                </a:solidFill>
              </a:rPr>
              <a:t>It is used to call the annotated function before running each of the tests</a:t>
            </a:r>
          </a:p>
          <a:p>
            <a:pPr eaLnBrk="1" hangingPunct="1"/>
            <a:r>
              <a:rPr smtClean="0">
                <a:solidFill>
                  <a:schemeClr val="tx1"/>
                </a:solidFill>
                <a:cs typeface="Arial" charset="0"/>
              </a:rPr>
              <a:t>@After</a:t>
            </a:r>
          </a:p>
          <a:p>
            <a:pPr lvl="1" eaLnBrk="1" hangingPunct="1"/>
            <a:r>
              <a:rPr smtClean="0">
                <a:solidFill>
                  <a:schemeClr val="tx1"/>
                </a:solidFill>
              </a:rPr>
              <a:t>It is used to call the annotated function after each test method</a:t>
            </a:r>
          </a:p>
          <a:p>
            <a:pPr lvl="1" eaLnBrk="1" hangingPunct="1"/>
            <a:endParaRPr smtClean="0">
              <a:solidFill>
                <a:schemeClr val="tx1"/>
              </a:solidFill>
            </a:endParaRPr>
          </a:p>
          <a:p>
            <a:pPr lvl="1" eaLnBrk="1" hangingPunct="1">
              <a:buFont typeface="Arial" charset="0"/>
              <a:buNone/>
            </a:pPr>
            <a:endParaRPr smtClean="0">
              <a:solidFill>
                <a:schemeClr val="tx1"/>
              </a:solidFill>
            </a:endParaRPr>
          </a:p>
          <a:p>
            <a:pPr eaLnBrk="1" hangingPunct="1"/>
            <a:endParaRPr smtClean="0">
              <a:solidFill>
                <a:schemeClr val="tx1"/>
              </a:solidFill>
              <a:cs typeface="Arial" charset="0"/>
            </a:endParaRPr>
          </a:p>
        </p:txBody>
      </p:sp>
      <p:sp>
        <p:nvSpPr>
          <p:cNvPr id="130051" name="Text Box 4"/>
          <p:cNvSpPr txBox="1">
            <a:spLocks noChangeArrowheads="1"/>
          </p:cNvSpPr>
          <p:nvPr/>
        </p:nvSpPr>
        <p:spPr bwMode="auto">
          <a:xfrm>
            <a:off x="5305425" y="1433513"/>
            <a:ext cx="184150" cy="396875"/>
          </a:xfrm>
          <a:prstGeom prst="rect">
            <a:avLst/>
          </a:prstGeom>
          <a:noFill/>
          <a:ln w="9525">
            <a:noFill/>
            <a:miter lim="800000"/>
            <a:headEnd/>
            <a:tailEnd/>
          </a:ln>
        </p:spPr>
        <p:txBody>
          <a:bodyPr wrap="none">
            <a:spAutoFit/>
          </a:bodyPr>
          <a:lstStyle/>
          <a:p>
            <a:endParaRPr lang="en-US" sz="2000">
              <a:cs typeface="Arial" charset="0"/>
            </a:endParaRPr>
          </a:p>
        </p:txBody>
      </p:sp>
      <p:sp>
        <p:nvSpPr>
          <p:cNvPr id="130052" name="Text Box 5"/>
          <p:cNvSpPr txBox="1">
            <a:spLocks noChangeArrowheads="1"/>
          </p:cNvSpPr>
          <p:nvPr/>
        </p:nvSpPr>
        <p:spPr bwMode="auto">
          <a:xfrm>
            <a:off x="3921125" y="971550"/>
            <a:ext cx="4824413" cy="5654675"/>
          </a:xfrm>
          <a:prstGeom prst="rect">
            <a:avLst/>
          </a:prstGeom>
          <a:noFill/>
          <a:ln w="9525">
            <a:noFill/>
            <a:miter lim="800000"/>
            <a:headEnd/>
            <a:tailEnd/>
          </a:ln>
        </p:spPr>
        <p:txBody>
          <a:bodyPr>
            <a:spAutoFit/>
          </a:bodyPr>
          <a:lstStyle/>
          <a:p>
            <a:pPr>
              <a:lnSpc>
                <a:spcPct val="95000"/>
              </a:lnSpc>
            </a:pPr>
            <a:r>
              <a:rPr lang="en-US" sz="1400">
                <a:cs typeface="Arial" charset="0"/>
              </a:rPr>
              <a:t>	</a:t>
            </a:r>
            <a:r>
              <a:rPr lang="en-US" sz="1600">
                <a:cs typeface="Arial" charset="0"/>
              </a:rPr>
              <a:t>public class CalculatorTest {</a:t>
            </a:r>
          </a:p>
          <a:p>
            <a:pPr>
              <a:lnSpc>
                <a:spcPct val="95000"/>
              </a:lnSpc>
            </a:pPr>
            <a:r>
              <a:rPr lang="en-US" sz="1600">
                <a:cs typeface="Arial" charset="0"/>
              </a:rPr>
              <a:t>	Calculator c=null;</a:t>
            </a:r>
          </a:p>
          <a:p>
            <a:pPr>
              <a:lnSpc>
                <a:spcPct val="95000"/>
              </a:lnSpc>
            </a:pPr>
            <a:r>
              <a:rPr lang="en-US" sz="1600">
                <a:cs typeface="Arial" charset="0"/>
              </a:rPr>
              <a:t>	</a:t>
            </a:r>
          </a:p>
          <a:p>
            <a:pPr>
              <a:lnSpc>
                <a:spcPct val="95000"/>
              </a:lnSpc>
            </a:pPr>
            <a:r>
              <a:rPr lang="en-US" sz="1600">
                <a:cs typeface="Arial" charset="0"/>
              </a:rPr>
              <a:t>	@Before</a:t>
            </a:r>
          </a:p>
          <a:p>
            <a:pPr>
              <a:lnSpc>
                <a:spcPct val="95000"/>
              </a:lnSpc>
            </a:pPr>
            <a:r>
              <a:rPr lang="en-US" sz="1600">
                <a:cs typeface="Arial" charset="0"/>
              </a:rPr>
              <a:t>	public void before()</a:t>
            </a:r>
          </a:p>
          <a:p>
            <a:pPr>
              <a:lnSpc>
                <a:spcPct val="95000"/>
              </a:lnSpc>
            </a:pPr>
            <a:r>
              <a:rPr lang="en-US" sz="1600">
                <a:cs typeface="Arial" charset="0"/>
              </a:rPr>
              <a:t>	{</a:t>
            </a:r>
          </a:p>
          <a:p>
            <a:pPr>
              <a:lnSpc>
                <a:spcPct val="95000"/>
              </a:lnSpc>
            </a:pPr>
            <a:r>
              <a:rPr lang="en-US" sz="1600">
                <a:cs typeface="Arial" charset="0"/>
              </a:rPr>
              <a:t>	System.out.println("Before Test");</a:t>
            </a:r>
          </a:p>
          <a:p>
            <a:pPr>
              <a:lnSpc>
                <a:spcPct val="95000"/>
              </a:lnSpc>
            </a:pPr>
            <a:r>
              <a:rPr lang="en-US" sz="1600">
                <a:cs typeface="Arial" charset="0"/>
              </a:rPr>
              <a:t>	 c=new Calculator();</a:t>
            </a:r>
          </a:p>
          <a:p>
            <a:pPr>
              <a:lnSpc>
                <a:spcPct val="95000"/>
              </a:lnSpc>
            </a:pPr>
            <a:r>
              <a:rPr lang="en-US" sz="1600">
                <a:cs typeface="Arial" charset="0"/>
              </a:rPr>
              <a:t>	}</a:t>
            </a:r>
          </a:p>
          <a:p>
            <a:pPr>
              <a:lnSpc>
                <a:spcPct val="95000"/>
              </a:lnSpc>
            </a:pPr>
            <a:r>
              <a:rPr lang="en-US" sz="1600">
                <a:cs typeface="Arial" charset="0"/>
              </a:rPr>
              <a:t>	@After</a:t>
            </a:r>
          </a:p>
          <a:p>
            <a:pPr>
              <a:lnSpc>
                <a:spcPct val="95000"/>
              </a:lnSpc>
            </a:pPr>
            <a:r>
              <a:rPr lang="en-US" sz="1600">
                <a:cs typeface="Arial" charset="0"/>
              </a:rPr>
              <a:t>	public void after()</a:t>
            </a:r>
          </a:p>
          <a:p>
            <a:pPr>
              <a:lnSpc>
                <a:spcPct val="95000"/>
              </a:lnSpc>
            </a:pPr>
            <a:r>
              <a:rPr lang="en-US" sz="1600">
                <a:cs typeface="Arial" charset="0"/>
              </a:rPr>
              <a:t>	{               </a:t>
            </a:r>
          </a:p>
          <a:p>
            <a:pPr>
              <a:lnSpc>
                <a:spcPct val="95000"/>
              </a:lnSpc>
            </a:pPr>
            <a:r>
              <a:rPr lang="en-US" sz="1600">
                <a:cs typeface="Arial" charset="0"/>
              </a:rPr>
              <a:t>	 System.out.println("After Test"); 	}</a:t>
            </a:r>
          </a:p>
          <a:p>
            <a:pPr>
              <a:lnSpc>
                <a:spcPct val="95000"/>
              </a:lnSpc>
            </a:pPr>
            <a:endParaRPr lang="en-US" sz="1600">
              <a:cs typeface="Arial" charset="0"/>
            </a:endParaRPr>
          </a:p>
          <a:p>
            <a:pPr>
              <a:lnSpc>
                <a:spcPct val="95000"/>
              </a:lnSpc>
            </a:pPr>
            <a:r>
              <a:rPr lang="en-US" sz="1600">
                <a:cs typeface="Arial" charset="0"/>
              </a:rPr>
              <a:t>	@Test</a:t>
            </a:r>
          </a:p>
          <a:p>
            <a:pPr>
              <a:lnSpc>
                <a:spcPct val="95000"/>
              </a:lnSpc>
            </a:pPr>
            <a:r>
              <a:rPr lang="en-US" sz="1600">
                <a:cs typeface="Arial" charset="0"/>
              </a:rPr>
              <a:t>	public void testAdd() {</a:t>
            </a:r>
          </a:p>
          <a:p>
            <a:pPr>
              <a:lnSpc>
                <a:spcPct val="95000"/>
              </a:lnSpc>
            </a:pPr>
            <a:r>
              <a:rPr lang="en-US" sz="1600">
                <a:cs typeface="Arial" charset="0"/>
              </a:rPr>
              <a:t>	System.out.println("Add function");</a:t>
            </a:r>
          </a:p>
          <a:p>
            <a:pPr>
              <a:lnSpc>
                <a:spcPct val="95000"/>
              </a:lnSpc>
            </a:pPr>
            <a:r>
              <a:rPr lang="en-US" sz="1600">
                <a:cs typeface="Arial" charset="0"/>
              </a:rPr>
              <a:t>	assertEquals("Result",5,c.add(2,3));</a:t>
            </a:r>
          </a:p>
          <a:p>
            <a:pPr>
              <a:lnSpc>
                <a:spcPct val="95000"/>
              </a:lnSpc>
            </a:pPr>
            <a:r>
              <a:rPr lang="en-US" sz="1600">
                <a:cs typeface="Arial" charset="0"/>
              </a:rPr>
              <a:t>	}</a:t>
            </a:r>
          </a:p>
          <a:p>
            <a:pPr>
              <a:lnSpc>
                <a:spcPct val="95000"/>
              </a:lnSpc>
            </a:pPr>
            <a:r>
              <a:rPr lang="en-US" sz="1600">
                <a:cs typeface="Arial" charset="0"/>
              </a:rPr>
              <a:t>	@Test</a:t>
            </a:r>
          </a:p>
          <a:p>
            <a:pPr>
              <a:lnSpc>
                <a:spcPct val="95000"/>
              </a:lnSpc>
            </a:pPr>
            <a:r>
              <a:rPr lang="en-US" sz="1600">
                <a:cs typeface="Arial" charset="0"/>
              </a:rPr>
              <a:t>	public void testSub() {</a:t>
            </a:r>
          </a:p>
          <a:p>
            <a:pPr>
              <a:lnSpc>
                <a:spcPct val="95000"/>
              </a:lnSpc>
            </a:pPr>
            <a:r>
              <a:rPr lang="en-US" sz="1600">
                <a:cs typeface="Arial" charset="0"/>
              </a:rPr>
              <a:t>	System.out.println("Sub function");</a:t>
            </a:r>
          </a:p>
          <a:p>
            <a:pPr>
              <a:lnSpc>
                <a:spcPct val="95000"/>
              </a:lnSpc>
            </a:pPr>
            <a:r>
              <a:rPr lang="en-US" sz="1600">
                <a:cs typeface="Arial" charset="0"/>
              </a:rPr>
              <a:t>	assertEquals("Result",20,c.sub(100,80));</a:t>
            </a:r>
          </a:p>
          <a:p>
            <a:pPr>
              <a:lnSpc>
                <a:spcPct val="95000"/>
              </a:lnSpc>
            </a:pPr>
            <a:r>
              <a:rPr lang="en-US" sz="1600">
                <a:cs typeface="Arial" charset="0"/>
              </a:rPr>
              <a:t>	} }</a:t>
            </a:r>
          </a:p>
        </p:txBody>
      </p:sp>
      <p:sp>
        <p:nvSpPr>
          <p:cNvPr id="130053" name="Text Box 6"/>
          <p:cNvSpPr txBox="1">
            <a:spLocks noChangeArrowheads="1"/>
          </p:cNvSpPr>
          <p:nvPr/>
        </p:nvSpPr>
        <p:spPr bwMode="auto">
          <a:xfrm>
            <a:off x="568325" y="4810125"/>
            <a:ext cx="2468563" cy="2047875"/>
          </a:xfrm>
          <a:prstGeom prst="rect">
            <a:avLst/>
          </a:prstGeom>
          <a:noFill/>
          <a:ln w="9525">
            <a:noFill/>
            <a:miter lim="800000"/>
            <a:headEnd/>
            <a:tailEnd/>
          </a:ln>
        </p:spPr>
        <p:txBody>
          <a:bodyPr>
            <a:spAutoFit/>
          </a:bodyPr>
          <a:lstStyle/>
          <a:p>
            <a:r>
              <a:rPr lang="en-US" sz="1600" b="1">
                <a:cs typeface="Arial" charset="0"/>
              </a:rPr>
              <a:t>O/P :</a:t>
            </a:r>
          </a:p>
          <a:p>
            <a:r>
              <a:rPr lang="en-US" sz="1600">
                <a:cs typeface="Arial" charset="0"/>
              </a:rPr>
              <a:t>Before Test</a:t>
            </a:r>
          </a:p>
          <a:p>
            <a:r>
              <a:rPr lang="en-US" sz="1600">
                <a:cs typeface="Arial" charset="0"/>
              </a:rPr>
              <a:t>Add function</a:t>
            </a:r>
          </a:p>
          <a:p>
            <a:r>
              <a:rPr lang="en-US" sz="1600">
                <a:cs typeface="Arial" charset="0"/>
              </a:rPr>
              <a:t>After Test</a:t>
            </a:r>
          </a:p>
          <a:p>
            <a:r>
              <a:rPr lang="en-US" sz="1600">
                <a:cs typeface="Arial" charset="0"/>
              </a:rPr>
              <a:t>Before Test</a:t>
            </a:r>
          </a:p>
          <a:p>
            <a:r>
              <a:rPr lang="en-US" sz="1600">
                <a:cs typeface="Arial" charset="0"/>
              </a:rPr>
              <a:t>Sub function</a:t>
            </a:r>
          </a:p>
          <a:p>
            <a:r>
              <a:rPr lang="en-US" sz="1600">
                <a:cs typeface="Arial" charset="0"/>
              </a:rPr>
              <a:t>After Test</a:t>
            </a:r>
          </a:p>
          <a:p>
            <a:endParaRPr lang="en-US" sz="1600">
              <a:cs typeface="Arial" charset="0"/>
            </a:endParaRPr>
          </a:p>
        </p:txBody>
      </p:sp>
      <p:sp>
        <p:nvSpPr>
          <p:cNvPr id="130054" name="AutoShape 7"/>
          <p:cNvSpPr>
            <a:spLocks noChangeArrowheads="1"/>
          </p:cNvSpPr>
          <p:nvPr/>
        </p:nvSpPr>
        <p:spPr bwMode="auto">
          <a:xfrm>
            <a:off x="342900" y="4800600"/>
            <a:ext cx="1587500" cy="1866900"/>
          </a:xfrm>
          <a:prstGeom prst="roundRect">
            <a:avLst>
              <a:gd name="adj" fmla="val 16667"/>
            </a:avLst>
          </a:prstGeom>
          <a:noFill/>
          <a:ln w="9525">
            <a:solidFill>
              <a:schemeClr val="tx1"/>
            </a:solidFill>
            <a:round/>
            <a:headEnd/>
            <a:tailEnd/>
          </a:ln>
        </p:spPr>
        <p:txBody>
          <a:bodyPr wrap="none" anchor="ctr"/>
          <a:lstStyle/>
          <a:p>
            <a:endParaRPr lang="en-US"/>
          </a:p>
        </p:txBody>
      </p:sp>
      <p:pic>
        <p:nvPicPr>
          <p:cNvPr id="130055" name="Picture 8"/>
          <p:cNvPicPr>
            <a:picLocks noChangeAspect="1" noChangeArrowheads="1"/>
          </p:cNvPicPr>
          <p:nvPr/>
        </p:nvPicPr>
        <p:blipFill>
          <a:blip r:embed="rId3"/>
          <a:srcRect/>
          <a:stretch>
            <a:fillRect/>
          </a:stretch>
        </p:blipFill>
        <p:spPr bwMode="auto">
          <a:xfrm>
            <a:off x="2112963" y="4886325"/>
            <a:ext cx="2217737" cy="1577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ext Placeholder 3"/>
          <p:cNvSpPr>
            <a:spLocks noGrp="1"/>
          </p:cNvSpPr>
          <p:nvPr>
            <p:ph type="body" sz="quarter" idx="4294967295"/>
          </p:nvPr>
        </p:nvSpPr>
        <p:spPr>
          <a:xfrm>
            <a:off x="278969" y="144463"/>
            <a:ext cx="8411006" cy="519112"/>
          </a:xfrm>
        </p:spPr>
        <p:txBody>
          <a:bodyPr wrap="square">
            <a:spAutoFit/>
          </a:bodyPr>
          <a:lstStyle/>
          <a:p>
            <a:pPr eaLnBrk="1" hangingPunct="1">
              <a:spcBef>
                <a:spcPct val="0"/>
              </a:spcBef>
              <a:buNone/>
            </a:pPr>
            <a:r>
              <a:rPr lang="en-IN" sz="2800" b="1" dirty="0" smtClean="0">
                <a:solidFill>
                  <a:schemeClr val="tx1"/>
                </a:solidFill>
                <a:cs typeface="Arial" charset="0"/>
              </a:rPr>
              <a:t>Annotations</a:t>
            </a:r>
            <a:r>
              <a:rPr sz="2800" b="1" dirty="0" smtClean="0">
                <a:solidFill>
                  <a:schemeClr val="tx1"/>
                </a:solidFill>
                <a:cs typeface="Arial" charset="0"/>
              </a:rPr>
              <a:t> (Contd.).</a:t>
            </a:r>
            <a:endParaRPr lang="en-IN" sz="2800" b="1" dirty="0" smtClean="0">
              <a:solidFill>
                <a:schemeClr val="tx1"/>
              </a:solidFill>
              <a:cs typeface="Arial" charset="0"/>
            </a:endParaRPr>
          </a:p>
        </p:txBody>
      </p:sp>
      <p:sp>
        <p:nvSpPr>
          <p:cNvPr id="132098" name="Text Placeholder 7"/>
          <p:cNvSpPr>
            <a:spLocks noGrp="1"/>
          </p:cNvSpPr>
          <p:nvPr>
            <p:ph type="body" sz="quarter" idx="4294967295"/>
          </p:nvPr>
        </p:nvSpPr>
        <p:spPr>
          <a:xfrm>
            <a:off x="457200" y="1001713"/>
            <a:ext cx="4202113" cy="3232150"/>
          </a:xfrm>
        </p:spPr>
        <p:txBody>
          <a:bodyPr/>
          <a:lstStyle/>
          <a:p>
            <a:pPr eaLnBrk="1" hangingPunct="1"/>
            <a:r>
              <a:rPr smtClean="0">
                <a:solidFill>
                  <a:schemeClr val="tx1"/>
                </a:solidFill>
                <a:cs typeface="Arial" charset="0"/>
              </a:rPr>
              <a:t>@BeforeClass</a:t>
            </a:r>
          </a:p>
          <a:p>
            <a:pPr lvl="1" eaLnBrk="1" hangingPunct="1"/>
            <a:r>
              <a:rPr smtClean="0">
                <a:solidFill>
                  <a:schemeClr val="tx1"/>
                </a:solidFill>
              </a:rPr>
              <a:t>The annotated method will run before executing any of the test method</a:t>
            </a:r>
          </a:p>
          <a:p>
            <a:pPr lvl="1" eaLnBrk="1" hangingPunct="1"/>
            <a:r>
              <a:rPr smtClean="0">
                <a:solidFill>
                  <a:schemeClr val="tx1"/>
                </a:solidFill>
              </a:rPr>
              <a:t>The method has to be static</a:t>
            </a:r>
          </a:p>
          <a:p>
            <a:pPr eaLnBrk="1" hangingPunct="1"/>
            <a:r>
              <a:rPr smtClean="0">
                <a:solidFill>
                  <a:schemeClr val="tx1"/>
                </a:solidFill>
                <a:cs typeface="Arial" charset="0"/>
              </a:rPr>
              <a:t>@AfterClass</a:t>
            </a:r>
          </a:p>
          <a:p>
            <a:pPr lvl="1" eaLnBrk="1" hangingPunct="1"/>
            <a:r>
              <a:rPr smtClean="0">
                <a:solidFill>
                  <a:schemeClr val="tx1"/>
                </a:solidFill>
              </a:rPr>
              <a:t>The annotated method will run after executing all the test methods</a:t>
            </a:r>
          </a:p>
          <a:p>
            <a:pPr lvl="1" eaLnBrk="1" hangingPunct="1"/>
            <a:r>
              <a:rPr smtClean="0">
                <a:solidFill>
                  <a:schemeClr val="tx1"/>
                </a:solidFill>
              </a:rPr>
              <a:t>The method has to be static</a:t>
            </a:r>
          </a:p>
          <a:p>
            <a:pPr eaLnBrk="1" hangingPunct="1"/>
            <a:endParaRPr smtClean="0">
              <a:solidFill>
                <a:schemeClr val="tx1"/>
              </a:solidFill>
              <a:cs typeface="Arial" charset="0"/>
            </a:endParaRPr>
          </a:p>
        </p:txBody>
      </p:sp>
      <p:sp>
        <p:nvSpPr>
          <p:cNvPr id="132099" name="Text Box 4"/>
          <p:cNvSpPr txBox="1">
            <a:spLocks noChangeArrowheads="1"/>
          </p:cNvSpPr>
          <p:nvPr/>
        </p:nvSpPr>
        <p:spPr bwMode="auto">
          <a:xfrm>
            <a:off x="5305425" y="1433513"/>
            <a:ext cx="184150" cy="396875"/>
          </a:xfrm>
          <a:prstGeom prst="rect">
            <a:avLst/>
          </a:prstGeom>
          <a:noFill/>
          <a:ln w="9525">
            <a:noFill/>
            <a:miter lim="800000"/>
            <a:headEnd/>
            <a:tailEnd/>
          </a:ln>
        </p:spPr>
        <p:txBody>
          <a:bodyPr wrap="none">
            <a:spAutoFit/>
          </a:bodyPr>
          <a:lstStyle/>
          <a:p>
            <a:endParaRPr lang="en-US" sz="2000">
              <a:cs typeface="Arial" charset="0"/>
            </a:endParaRPr>
          </a:p>
        </p:txBody>
      </p:sp>
      <p:sp>
        <p:nvSpPr>
          <p:cNvPr id="132100" name="Text Box 5"/>
          <p:cNvSpPr txBox="1">
            <a:spLocks noChangeArrowheads="1"/>
          </p:cNvSpPr>
          <p:nvPr/>
        </p:nvSpPr>
        <p:spPr bwMode="auto">
          <a:xfrm>
            <a:off x="4568825" y="971550"/>
            <a:ext cx="4176713" cy="5824538"/>
          </a:xfrm>
          <a:prstGeom prst="rect">
            <a:avLst/>
          </a:prstGeom>
          <a:noFill/>
          <a:ln w="9525">
            <a:noFill/>
            <a:miter lim="800000"/>
            <a:headEnd/>
            <a:tailEnd/>
          </a:ln>
        </p:spPr>
        <p:txBody>
          <a:bodyPr>
            <a:spAutoFit/>
          </a:bodyPr>
          <a:lstStyle/>
          <a:p>
            <a:r>
              <a:rPr lang="en-US" sz="1400">
                <a:cs typeface="Arial" charset="0"/>
              </a:rPr>
              <a:t>public class CalculatorTest {</a:t>
            </a:r>
          </a:p>
          <a:p>
            <a:r>
              <a:rPr lang="en-US" sz="1400">
                <a:cs typeface="Arial" charset="0"/>
              </a:rPr>
              <a:t>static Calculator c=null;</a:t>
            </a:r>
          </a:p>
          <a:p>
            <a:r>
              <a:rPr lang="en-US" sz="1400">
                <a:cs typeface="Arial" charset="0"/>
              </a:rPr>
              <a:t>@BeforeClass</a:t>
            </a:r>
          </a:p>
          <a:p>
            <a:r>
              <a:rPr lang="en-US" sz="1400">
                <a:cs typeface="Arial" charset="0"/>
              </a:rPr>
              <a:t>public static void before()</a:t>
            </a:r>
          </a:p>
          <a:p>
            <a:r>
              <a:rPr lang="en-US" sz="1400">
                <a:cs typeface="Arial" charset="0"/>
              </a:rPr>
              <a:t>{</a:t>
            </a:r>
          </a:p>
          <a:p>
            <a:r>
              <a:rPr lang="en-US" sz="1400">
                <a:cs typeface="Arial" charset="0"/>
              </a:rPr>
              <a:t>System.out.println("Before Test");</a:t>
            </a:r>
          </a:p>
          <a:p>
            <a:r>
              <a:rPr lang="en-US" sz="1400">
                <a:cs typeface="Arial" charset="0"/>
              </a:rPr>
              <a:t>c=new Calculator();</a:t>
            </a:r>
          </a:p>
          <a:p>
            <a:r>
              <a:rPr lang="en-US" sz="1400">
                <a:cs typeface="Arial" charset="0"/>
              </a:rPr>
              <a:t>}</a:t>
            </a:r>
          </a:p>
          <a:p>
            <a:endParaRPr lang="en-US" sz="1400">
              <a:cs typeface="Arial" charset="0"/>
            </a:endParaRPr>
          </a:p>
          <a:p>
            <a:r>
              <a:rPr lang="en-US" sz="1400">
                <a:cs typeface="Arial" charset="0"/>
              </a:rPr>
              <a:t>@AfterClass</a:t>
            </a:r>
          </a:p>
          <a:p>
            <a:r>
              <a:rPr lang="en-US" sz="1400">
                <a:cs typeface="Arial" charset="0"/>
              </a:rPr>
              <a:t>public  static void after()</a:t>
            </a:r>
          </a:p>
          <a:p>
            <a:r>
              <a:rPr lang="en-US" sz="1400">
                <a:cs typeface="Arial" charset="0"/>
              </a:rPr>
              <a:t>{</a:t>
            </a:r>
          </a:p>
          <a:p>
            <a:r>
              <a:rPr lang="en-US" sz="1400">
                <a:cs typeface="Arial" charset="0"/>
              </a:rPr>
              <a:t>System.out.println("After Test");</a:t>
            </a:r>
          </a:p>
          <a:p>
            <a:r>
              <a:rPr lang="en-US" sz="1400">
                <a:cs typeface="Arial" charset="0"/>
              </a:rPr>
              <a:t>}</a:t>
            </a:r>
          </a:p>
          <a:p>
            <a:r>
              <a:rPr lang="en-US" sz="1400">
                <a:cs typeface="Arial" charset="0"/>
              </a:rPr>
              <a:t>	</a:t>
            </a:r>
          </a:p>
          <a:p>
            <a:r>
              <a:rPr lang="en-US" sz="1400">
                <a:cs typeface="Arial" charset="0"/>
              </a:rPr>
              <a:t>@Test</a:t>
            </a:r>
          </a:p>
          <a:p>
            <a:r>
              <a:rPr lang="en-US" sz="1400">
                <a:cs typeface="Arial" charset="0"/>
              </a:rPr>
              <a:t>public void testAdd() {</a:t>
            </a:r>
          </a:p>
          <a:p>
            <a:r>
              <a:rPr lang="en-US" sz="1400">
                <a:cs typeface="Arial" charset="0"/>
              </a:rPr>
              <a:t>System.out.println("Add function");</a:t>
            </a:r>
          </a:p>
          <a:p>
            <a:r>
              <a:rPr lang="en-US" sz="1400">
                <a:cs typeface="Arial" charset="0"/>
              </a:rPr>
              <a:t>assertEquals("Result",5,c.add(2,3));</a:t>
            </a:r>
          </a:p>
          <a:p>
            <a:r>
              <a:rPr lang="en-US" sz="1400">
                <a:cs typeface="Arial" charset="0"/>
              </a:rPr>
              <a:t>}</a:t>
            </a:r>
          </a:p>
          <a:p>
            <a:r>
              <a:rPr lang="en-US" sz="1400">
                <a:cs typeface="Arial" charset="0"/>
              </a:rPr>
              <a:t>@Test</a:t>
            </a:r>
          </a:p>
          <a:p>
            <a:r>
              <a:rPr lang="en-US" sz="1400">
                <a:cs typeface="Arial" charset="0"/>
              </a:rPr>
              <a:t>public void testSub() {</a:t>
            </a:r>
          </a:p>
          <a:p>
            <a:r>
              <a:rPr lang="en-US" sz="1400">
                <a:cs typeface="Arial" charset="0"/>
              </a:rPr>
              <a:t>System.out.println("Sub function");</a:t>
            </a:r>
          </a:p>
          <a:p>
            <a:r>
              <a:rPr lang="en-US" sz="1400">
                <a:cs typeface="Arial" charset="0"/>
              </a:rPr>
              <a:t>assertEquals("Result",20,c.sub(100,80));</a:t>
            </a:r>
          </a:p>
          <a:p>
            <a:r>
              <a:rPr lang="en-US" sz="1400">
                <a:cs typeface="Arial" charset="0"/>
              </a:rPr>
              <a:t>}</a:t>
            </a:r>
          </a:p>
          <a:p>
            <a:r>
              <a:rPr lang="en-US" sz="1400">
                <a:cs typeface="Arial" charset="0"/>
              </a:rPr>
              <a:t>}</a:t>
            </a:r>
          </a:p>
          <a:p>
            <a:pPr>
              <a:lnSpc>
                <a:spcPct val="95000"/>
              </a:lnSpc>
            </a:pPr>
            <a:endParaRPr lang="en-US" sz="1400">
              <a:cs typeface="Arial" charset="0"/>
            </a:endParaRPr>
          </a:p>
        </p:txBody>
      </p:sp>
      <p:sp>
        <p:nvSpPr>
          <p:cNvPr id="132101" name="Text Box 6"/>
          <p:cNvSpPr txBox="1">
            <a:spLocks noChangeArrowheads="1"/>
          </p:cNvSpPr>
          <p:nvPr/>
        </p:nvSpPr>
        <p:spPr bwMode="auto">
          <a:xfrm>
            <a:off x="1381125" y="4848225"/>
            <a:ext cx="1731963" cy="1555750"/>
          </a:xfrm>
          <a:prstGeom prst="rect">
            <a:avLst/>
          </a:prstGeom>
          <a:noFill/>
          <a:ln w="9525">
            <a:noFill/>
            <a:miter lim="800000"/>
            <a:headEnd/>
            <a:tailEnd/>
          </a:ln>
        </p:spPr>
        <p:txBody>
          <a:bodyPr>
            <a:spAutoFit/>
          </a:bodyPr>
          <a:lstStyle/>
          <a:p>
            <a:r>
              <a:rPr lang="en-US" sz="1600" b="1">
                <a:cs typeface="Arial" charset="0"/>
              </a:rPr>
              <a:t>O/P :</a:t>
            </a:r>
          </a:p>
          <a:p>
            <a:r>
              <a:rPr lang="en-US" sz="2000">
                <a:cs typeface="Arial" charset="0"/>
              </a:rPr>
              <a:t>Before Test</a:t>
            </a:r>
          </a:p>
          <a:p>
            <a:r>
              <a:rPr lang="en-US" sz="2000">
                <a:cs typeface="Arial" charset="0"/>
              </a:rPr>
              <a:t>Add function</a:t>
            </a:r>
          </a:p>
          <a:p>
            <a:r>
              <a:rPr lang="en-US" sz="2000">
                <a:cs typeface="Arial" charset="0"/>
              </a:rPr>
              <a:t>Sub function</a:t>
            </a:r>
          </a:p>
          <a:p>
            <a:r>
              <a:rPr lang="en-US" sz="2000">
                <a:cs typeface="Arial" charset="0"/>
              </a:rPr>
              <a:t>After Test</a:t>
            </a:r>
          </a:p>
        </p:txBody>
      </p:sp>
      <p:sp>
        <p:nvSpPr>
          <p:cNvPr id="132102" name="AutoShape 7"/>
          <p:cNvSpPr>
            <a:spLocks noChangeArrowheads="1"/>
          </p:cNvSpPr>
          <p:nvPr/>
        </p:nvSpPr>
        <p:spPr bwMode="auto">
          <a:xfrm>
            <a:off x="1270000" y="4686300"/>
            <a:ext cx="1739900" cy="1866900"/>
          </a:xfrm>
          <a:prstGeom prst="roundRect">
            <a:avLst>
              <a:gd name="adj" fmla="val 16667"/>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ext Placeholder 3"/>
          <p:cNvSpPr>
            <a:spLocks noGrp="1"/>
          </p:cNvSpPr>
          <p:nvPr>
            <p:ph type="body" sz="quarter" idx="4294967295"/>
          </p:nvPr>
        </p:nvSpPr>
        <p:spPr>
          <a:xfrm>
            <a:off x="247973" y="144463"/>
            <a:ext cx="8442002" cy="519112"/>
          </a:xfrm>
        </p:spPr>
        <p:txBody>
          <a:bodyPr wrap="square">
            <a:spAutoFit/>
          </a:bodyPr>
          <a:lstStyle/>
          <a:p>
            <a:pPr eaLnBrk="1" hangingPunct="1">
              <a:spcBef>
                <a:spcPct val="0"/>
              </a:spcBef>
              <a:buNone/>
            </a:pPr>
            <a:r>
              <a:rPr lang="en-IN" sz="2800" b="1" dirty="0" smtClean="0">
                <a:solidFill>
                  <a:schemeClr val="tx1"/>
                </a:solidFill>
                <a:cs typeface="Arial" charset="0"/>
              </a:rPr>
              <a:t>Annotations</a:t>
            </a:r>
            <a:r>
              <a:rPr sz="2800" b="1" dirty="0" smtClean="0">
                <a:solidFill>
                  <a:schemeClr val="tx1"/>
                </a:solidFill>
                <a:cs typeface="Arial" charset="0"/>
              </a:rPr>
              <a:t> (Contd.).</a:t>
            </a:r>
            <a:endParaRPr lang="en-IN" sz="2800" b="1" dirty="0" smtClean="0">
              <a:solidFill>
                <a:schemeClr val="tx1"/>
              </a:solidFill>
              <a:cs typeface="Arial" charset="0"/>
            </a:endParaRPr>
          </a:p>
        </p:txBody>
      </p:sp>
      <p:sp>
        <p:nvSpPr>
          <p:cNvPr id="134146" name="Text Placeholder 7"/>
          <p:cNvSpPr>
            <a:spLocks noGrp="1"/>
          </p:cNvSpPr>
          <p:nvPr>
            <p:ph type="body" sz="quarter" idx="4294967295"/>
          </p:nvPr>
        </p:nvSpPr>
        <p:spPr>
          <a:xfrm>
            <a:off x="317715" y="1039813"/>
            <a:ext cx="8562814" cy="4794250"/>
          </a:xfrm>
        </p:spPr>
        <p:txBody>
          <a:bodyPr/>
          <a:lstStyle/>
          <a:p>
            <a:pPr eaLnBrk="1" hangingPunct="1"/>
            <a:r>
              <a:rPr b="1" dirty="0" smtClean="0">
                <a:solidFill>
                  <a:schemeClr val="tx1"/>
                </a:solidFill>
                <a:cs typeface="Arial" charset="0"/>
              </a:rPr>
              <a:t>@Ignore</a:t>
            </a:r>
          </a:p>
          <a:p>
            <a:pPr lvl="1" eaLnBrk="1" hangingPunct="1"/>
            <a:r>
              <a:rPr sz="2000" dirty="0" smtClean="0">
                <a:solidFill>
                  <a:schemeClr val="tx1"/>
                </a:solidFill>
              </a:rPr>
              <a:t>Used for test cases you wanted to ignore</a:t>
            </a:r>
          </a:p>
          <a:p>
            <a:pPr lvl="1" eaLnBrk="1" hangingPunct="1"/>
            <a:r>
              <a:rPr sz="2000" dirty="0" smtClean="0">
                <a:solidFill>
                  <a:schemeClr val="tx1"/>
                </a:solidFill>
              </a:rPr>
              <a:t>A String parameter can be added to define the reason for ignorance</a:t>
            </a:r>
          </a:p>
          <a:p>
            <a:pPr lvl="1" eaLnBrk="1" hangingPunct="1">
              <a:buFont typeface="Arial" charset="0"/>
              <a:buNone/>
            </a:pPr>
            <a:r>
              <a:rPr dirty="0" smtClean="0">
                <a:solidFill>
                  <a:schemeClr val="tx1"/>
                </a:solidFill>
                <a:latin typeface="Courier New" pitchFamily="49" charset="0"/>
              </a:rPr>
              <a:t>@Ignore(“Not Ready to Run”)</a:t>
            </a:r>
          </a:p>
          <a:p>
            <a:pPr lvl="1" eaLnBrk="1" hangingPunct="1">
              <a:buFont typeface="Arial" charset="0"/>
              <a:buNone/>
            </a:pPr>
            <a:r>
              <a:rPr dirty="0" smtClean="0">
                <a:solidFill>
                  <a:schemeClr val="tx1"/>
                </a:solidFill>
                <a:latin typeface="Courier New" pitchFamily="49" charset="0"/>
              </a:rPr>
              <a:t>@Test</a:t>
            </a:r>
          </a:p>
          <a:p>
            <a:pPr lvl="1" eaLnBrk="1" hangingPunct="1">
              <a:buFont typeface="Arial" charset="0"/>
              <a:buNone/>
            </a:pPr>
            <a:r>
              <a:rPr dirty="0" smtClean="0">
                <a:solidFill>
                  <a:schemeClr val="tx1"/>
                </a:solidFill>
                <a:latin typeface="Courier New" pitchFamily="49" charset="0"/>
              </a:rPr>
              <a:t>public void </a:t>
            </a:r>
            <a:r>
              <a:rPr dirty="0" err="1" smtClean="0">
                <a:solidFill>
                  <a:schemeClr val="tx1"/>
                </a:solidFill>
                <a:latin typeface="Courier New" pitchFamily="49" charset="0"/>
              </a:rPr>
              <a:t>testComuteTax</a:t>
            </a:r>
            <a:r>
              <a:rPr dirty="0" smtClean="0">
                <a:solidFill>
                  <a:schemeClr val="tx1"/>
                </a:solidFill>
                <a:latin typeface="Courier New" pitchFamily="49" charset="0"/>
              </a:rPr>
              <a:t>() { } </a:t>
            </a:r>
            <a:br>
              <a:rPr dirty="0" smtClean="0">
                <a:solidFill>
                  <a:schemeClr val="tx1"/>
                </a:solidFill>
                <a:latin typeface="Courier New" pitchFamily="49" charset="0"/>
              </a:rPr>
            </a:br>
            <a:endParaRPr dirty="0" smtClean="0">
              <a:solidFill>
                <a:schemeClr val="tx1"/>
              </a:solidFill>
              <a:latin typeface="Courier New" pitchFamily="49" charset="0"/>
            </a:endParaRPr>
          </a:p>
          <a:p>
            <a:pPr eaLnBrk="1" hangingPunct="1"/>
            <a:r>
              <a:rPr b="1" dirty="0" smtClean="0">
                <a:solidFill>
                  <a:schemeClr val="tx1"/>
                </a:solidFill>
                <a:cs typeface="Arial" charset="0"/>
              </a:rPr>
              <a:t>@Test</a:t>
            </a:r>
          </a:p>
          <a:p>
            <a:pPr lvl="1" eaLnBrk="1" hangingPunct="1"/>
            <a:r>
              <a:rPr sz="2000" dirty="0" smtClean="0">
                <a:solidFill>
                  <a:schemeClr val="tx1"/>
                </a:solidFill>
              </a:rPr>
              <a:t>Used to identify that a method is a test method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ext Placeholder 3"/>
          <p:cNvSpPr>
            <a:spLocks noGrp="1"/>
          </p:cNvSpPr>
          <p:nvPr>
            <p:ph type="body" sz="quarter" idx="4294967295"/>
          </p:nvPr>
        </p:nvSpPr>
        <p:spPr>
          <a:xfrm>
            <a:off x="232475" y="144463"/>
            <a:ext cx="8457500" cy="519112"/>
          </a:xfrm>
        </p:spPr>
        <p:txBody>
          <a:bodyPr wrap="square">
            <a:spAutoFit/>
          </a:bodyPr>
          <a:lstStyle/>
          <a:p>
            <a:pPr eaLnBrk="1" hangingPunct="1">
              <a:spcBef>
                <a:spcPct val="0"/>
              </a:spcBef>
              <a:buNone/>
            </a:pPr>
            <a:r>
              <a:rPr lang="en-IN" sz="2800" b="1" dirty="0" smtClean="0">
                <a:solidFill>
                  <a:schemeClr val="tx1"/>
                </a:solidFill>
                <a:cs typeface="Arial" charset="0"/>
              </a:rPr>
              <a:t>Annotations</a:t>
            </a:r>
            <a:r>
              <a:rPr sz="2800" b="1" dirty="0" smtClean="0">
                <a:solidFill>
                  <a:schemeClr val="tx1"/>
                </a:solidFill>
                <a:cs typeface="Arial" charset="0"/>
              </a:rPr>
              <a:t> (Contd.).</a:t>
            </a:r>
            <a:endParaRPr lang="en-IN" sz="2800" b="1" dirty="0" smtClean="0">
              <a:solidFill>
                <a:schemeClr val="tx1"/>
              </a:solidFill>
              <a:cs typeface="Arial" charset="0"/>
            </a:endParaRPr>
          </a:p>
        </p:txBody>
      </p:sp>
      <p:sp>
        <p:nvSpPr>
          <p:cNvPr id="136194" name="Text Placeholder 7"/>
          <p:cNvSpPr>
            <a:spLocks noGrp="1"/>
          </p:cNvSpPr>
          <p:nvPr>
            <p:ph type="body" sz="quarter" idx="4294967295"/>
          </p:nvPr>
        </p:nvSpPr>
        <p:spPr>
          <a:xfrm>
            <a:off x="457200" y="998538"/>
            <a:ext cx="8240713" cy="5307012"/>
          </a:xfrm>
        </p:spPr>
        <p:txBody>
          <a:bodyPr/>
          <a:lstStyle/>
          <a:p>
            <a:pPr eaLnBrk="1" hangingPunct="1"/>
            <a:r>
              <a:rPr b="1" dirty="0" smtClean="0">
                <a:solidFill>
                  <a:schemeClr val="tx1"/>
                </a:solidFill>
                <a:cs typeface="Arial" charset="0"/>
              </a:rPr>
              <a:t>Timeout</a:t>
            </a:r>
          </a:p>
          <a:p>
            <a:pPr lvl="1" eaLnBrk="1" hangingPunct="1"/>
            <a:r>
              <a:rPr sz="2000" dirty="0" smtClean="0">
                <a:solidFill>
                  <a:schemeClr val="tx1"/>
                </a:solidFill>
              </a:rPr>
              <a:t>It defines a timeout period in </a:t>
            </a:r>
            <a:r>
              <a:rPr sz="2000" dirty="0" err="1" smtClean="0">
                <a:solidFill>
                  <a:schemeClr val="tx1"/>
                </a:solidFill>
              </a:rPr>
              <a:t>miliseconds</a:t>
            </a:r>
            <a:r>
              <a:rPr sz="2000" dirty="0" smtClean="0">
                <a:solidFill>
                  <a:schemeClr val="tx1"/>
                </a:solidFill>
              </a:rPr>
              <a:t> with “timeout” parameter</a:t>
            </a:r>
          </a:p>
          <a:p>
            <a:pPr lvl="1" eaLnBrk="1" hangingPunct="1"/>
            <a:r>
              <a:rPr sz="2000" dirty="0" smtClean="0">
                <a:solidFill>
                  <a:schemeClr val="tx1"/>
                </a:solidFill>
              </a:rPr>
              <a:t>The test fails when the timeout period exceeds.</a:t>
            </a:r>
            <a:r>
              <a:rPr sz="1200" dirty="0" smtClean="0">
                <a:solidFill>
                  <a:schemeClr val="tx1"/>
                </a:solidFill>
              </a:rPr>
              <a:t> </a:t>
            </a:r>
          </a:p>
          <a:p>
            <a:pPr eaLnBrk="1" hangingPunct="1">
              <a:buFont typeface="Arial" charset="0"/>
              <a:buNone/>
            </a:pPr>
            <a:r>
              <a:rPr sz="1200" dirty="0" smtClean="0">
                <a:solidFill>
                  <a:schemeClr val="tx1"/>
                </a:solidFill>
                <a:cs typeface="Arial" charset="0"/>
              </a:rPr>
              <a:t>     </a:t>
            </a:r>
            <a:r>
              <a:rPr sz="2400" dirty="0" smtClean="0">
                <a:solidFill>
                  <a:schemeClr val="tx1"/>
                </a:solidFill>
                <a:latin typeface="Courier New" pitchFamily="49" charset="0"/>
                <a:cs typeface="Arial" charset="0"/>
              </a:rPr>
              <a:t>@Test (timeout = 1000)</a:t>
            </a:r>
            <a:br>
              <a:rPr sz="2400" dirty="0" smtClean="0">
                <a:solidFill>
                  <a:schemeClr val="tx1"/>
                </a:solidFill>
                <a:latin typeface="Courier New" pitchFamily="49" charset="0"/>
                <a:cs typeface="Arial" charset="0"/>
              </a:rPr>
            </a:br>
            <a:r>
              <a:rPr sz="2400" dirty="0" smtClean="0">
                <a:solidFill>
                  <a:schemeClr val="tx1"/>
                </a:solidFill>
                <a:latin typeface="Courier New" pitchFamily="49" charset="0"/>
                <a:cs typeface="Arial" charset="0"/>
              </a:rPr>
              <a:t>public void </a:t>
            </a:r>
            <a:r>
              <a:rPr sz="2400" dirty="0" err="1" smtClean="0">
                <a:solidFill>
                  <a:schemeClr val="tx1"/>
                </a:solidFill>
                <a:latin typeface="Courier New" pitchFamily="49" charset="0"/>
                <a:cs typeface="Arial" charset="0"/>
              </a:rPr>
              <a:t>testinfinity</a:t>
            </a:r>
            <a:r>
              <a:rPr sz="2400" dirty="0" smtClean="0">
                <a:solidFill>
                  <a:schemeClr val="tx1"/>
                </a:solidFill>
                <a:latin typeface="Courier New" pitchFamily="49" charset="0"/>
                <a:cs typeface="Arial" charset="0"/>
              </a:rPr>
              <a:t>() {</a:t>
            </a:r>
            <a:br>
              <a:rPr sz="2400" dirty="0" smtClean="0">
                <a:solidFill>
                  <a:schemeClr val="tx1"/>
                </a:solidFill>
                <a:latin typeface="Courier New" pitchFamily="49" charset="0"/>
                <a:cs typeface="Arial" charset="0"/>
              </a:rPr>
            </a:br>
            <a:r>
              <a:rPr sz="2400" dirty="0" smtClean="0">
                <a:solidFill>
                  <a:schemeClr val="tx1"/>
                </a:solidFill>
                <a:latin typeface="Courier New" pitchFamily="49" charset="0"/>
                <a:cs typeface="Arial" charset="0"/>
              </a:rPr>
              <a:t>while (true)</a:t>
            </a:r>
            <a:br>
              <a:rPr sz="2400" dirty="0" smtClean="0">
                <a:solidFill>
                  <a:schemeClr val="tx1"/>
                </a:solidFill>
                <a:latin typeface="Courier New" pitchFamily="49" charset="0"/>
                <a:cs typeface="Arial" charset="0"/>
              </a:rPr>
            </a:br>
            <a:r>
              <a:rPr sz="2400" dirty="0" smtClean="0">
                <a:solidFill>
                  <a:schemeClr val="tx1"/>
                </a:solidFill>
                <a:latin typeface="Courier New" pitchFamily="49" charset="0"/>
                <a:cs typeface="Arial" charset="0"/>
              </a:rPr>
              <a:t>;</a:t>
            </a:r>
            <a:br>
              <a:rPr sz="2400" dirty="0" smtClean="0">
                <a:solidFill>
                  <a:schemeClr val="tx1"/>
                </a:solidFill>
                <a:latin typeface="Courier New" pitchFamily="49" charset="0"/>
                <a:cs typeface="Arial" charset="0"/>
              </a:rPr>
            </a:br>
            <a:r>
              <a:rPr sz="2400" dirty="0" smtClean="0">
                <a:solidFill>
                  <a:schemeClr val="tx1"/>
                </a:solidFill>
                <a:latin typeface="Courier New" pitchFamily="49" charset="0"/>
                <a:cs typeface="Arial" charset="0"/>
              </a:rPr>
              <a:t>} </a:t>
            </a:r>
          </a:p>
          <a:p>
            <a:pPr eaLnBrk="1" hangingPunct="1">
              <a:buFont typeface="Arial" charset="0"/>
              <a:buNone/>
            </a:pPr>
            <a:endParaRPr sz="2400" dirty="0" smtClean="0">
              <a:solidFill>
                <a:schemeClr val="tx1"/>
              </a:solidFill>
              <a:latin typeface="Courier New" pitchFamily="49" charset="0"/>
              <a:cs typeface="Arial"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Text Box 4"/>
          <p:cNvSpPr txBox="1">
            <a:spLocks noChangeArrowheads="1"/>
          </p:cNvSpPr>
          <p:nvPr/>
        </p:nvSpPr>
        <p:spPr bwMode="auto">
          <a:xfrm>
            <a:off x="1835715" y="2607072"/>
            <a:ext cx="5224462" cy="615553"/>
          </a:xfrm>
          <a:prstGeom prst="rect">
            <a:avLst/>
          </a:prstGeom>
          <a:noFill/>
          <a:ln w="9525">
            <a:noFill/>
            <a:miter lim="800000"/>
            <a:headEnd/>
            <a:tailEnd/>
          </a:ln>
        </p:spPr>
        <p:txBody>
          <a:bodyPr>
            <a:spAutoFit/>
          </a:bodyPr>
          <a:lstStyle/>
          <a:p>
            <a:pPr algn="ctr"/>
            <a:r>
              <a:rPr lang="en-IN" sz="3400" b="1" dirty="0" smtClean="0">
                <a:cs typeface="Arial" charset="0"/>
              </a:rPr>
              <a:t>Parameterized </a:t>
            </a:r>
            <a:r>
              <a:rPr lang="en-IN" sz="3400" b="1" dirty="0">
                <a:cs typeface="Arial" charset="0"/>
              </a:rPr>
              <a:t>test</a:t>
            </a:r>
            <a:endParaRPr lang="en-US" sz="3400" b="1" dirty="0">
              <a:cs typeface="Arial"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ext Placeholder 3"/>
          <p:cNvSpPr>
            <a:spLocks noGrp="1"/>
          </p:cNvSpPr>
          <p:nvPr>
            <p:ph type="body" sz="quarter" idx="4294967295"/>
          </p:nvPr>
        </p:nvSpPr>
        <p:spPr>
          <a:xfrm>
            <a:off x="232475" y="144463"/>
            <a:ext cx="8457500" cy="519112"/>
          </a:xfrm>
        </p:spPr>
        <p:txBody>
          <a:bodyPr wrap="square">
            <a:spAutoFit/>
          </a:bodyPr>
          <a:lstStyle/>
          <a:p>
            <a:pPr eaLnBrk="1" hangingPunct="1">
              <a:spcBef>
                <a:spcPct val="0"/>
              </a:spcBef>
              <a:buFont typeface="Arial" charset="0"/>
              <a:buNone/>
            </a:pPr>
            <a:r>
              <a:rPr lang="en-IN" sz="2800" b="1" dirty="0" smtClean="0">
                <a:solidFill>
                  <a:schemeClr val="tx1"/>
                </a:solidFill>
                <a:cs typeface="Arial" charset="0"/>
              </a:rPr>
              <a:t>Parameterised Tests</a:t>
            </a:r>
          </a:p>
        </p:txBody>
      </p:sp>
      <p:sp>
        <p:nvSpPr>
          <p:cNvPr id="140290" name="Text Placeholder 7"/>
          <p:cNvSpPr>
            <a:spLocks noGrp="1"/>
          </p:cNvSpPr>
          <p:nvPr>
            <p:ph type="body" sz="quarter" idx="4294967295"/>
          </p:nvPr>
        </p:nvSpPr>
        <p:spPr>
          <a:xfrm>
            <a:off x="379708" y="963828"/>
            <a:ext cx="8438828" cy="5545460"/>
          </a:xfrm>
        </p:spPr>
        <p:txBody>
          <a:bodyPr/>
          <a:lstStyle/>
          <a:p>
            <a:pPr eaLnBrk="1" hangingPunct="1"/>
            <a:r>
              <a:rPr dirty="0" smtClean="0">
                <a:solidFill>
                  <a:schemeClr val="tx1"/>
                </a:solidFill>
                <a:cs typeface="Arial" charset="0"/>
              </a:rPr>
              <a:t>New feature added in </a:t>
            </a:r>
            <a:r>
              <a:rPr dirty="0" err="1" smtClean="0">
                <a:solidFill>
                  <a:schemeClr val="tx1"/>
                </a:solidFill>
                <a:cs typeface="Arial" charset="0"/>
              </a:rPr>
              <a:t>JUnit</a:t>
            </a:r>
            <a:r>
              <a:rPr dirty="0" smtClean="0">
                <a:solidFill>
                  <a:schemeClr val="tx1"/>
                </a:solidFill>
                <a:cs typeface="Arial" charset="0"/>
              </a:rPr>
              <a:t> 4</a:t>
            </a:r>
          </a:p>
          <a:p>
            <a:pPr eaLnBrk="1" hangingPunct="1"/>
            <a:r>
              <a:rPr dirty="0" smtClean="0">
                <a:solidFill>
                  <a:schemeClr val="tx1"/>
                </a:solidFill>
                <a:cs typeface="Arial" charset="0"/>
              </a:rPr>
              <a:t>Used to test a method with varying number of Parameters</a:t>
            </a:r>
          </a:p>
          <a:p>
            <a:pPr eaLnBrk="1" hangingPunct="1"/>
            <a:r>
              <a:rPr dirty="0" smtClean="0">
                <a:solidFill>
                  <a:schemeClr val="tx1"/>
                </a:solidFill>
                <a:cs typeface="Arial" charset="0"/>
              </a:rPr>
              <a:t>Steps for testing a code with multiple parameters</a:t>
            </a:r>
          </a:p>
          <a:p>
            <a:pPr lvl="1" eaLnBrk="1" hangingPunct="1"/>
            <a:r>
              <a:rPr dirty="0" smtClean="0">
                <a:solidFill>
                  <a:schemeClr val="tx1"/>
                </a:solidFill>
              </a:rPr>
              <a:t>The testing class should be annotated with @</a:t>
            </a:r>
            <a:r>
              <a:rPr dirty="0" err="1" smtClean="0">
                <a:solidFill>
                  <a:schemeClr val="tx1"/>
                </a:solidFill>
              </a:rPr>
              <a:t>RunWith</a:t>
            </a:r>
            <a:r>
              <a:rPr dirty="0" smtClean="0">
                <a:solidFill>
                  <a:schemeClr val="tx1"/>
                </a:solidFill>
              </a:rPr>
              <a:t>(</a:t>
            </a:r>
            <a:r>
              <a:rPr dirty="0" err="1" smtClean="0">
                <a:solidFill>
                  <a:schemeClr val="tx1"/>
                </a:solidFill>
              </a:rPr>
              <a:t>Parameterized.class</a:t>
            </a:r>
            <a:r>
              <a:rPr dirty="0" smtClean="0">
                <a:solidFill>
                  <a:schemeClr val="tx1"/>
                </a:solidFill>
              </a:rPr>
              <a:t>)</a:t>
            </a:r>
          </a:p>
          <a:p>
            <a:pPr lvl="1" eaLnBrk="1" hangingPunct="1"/>
            <a:r>
              <a:rPr dirty="0" smtClean="0">
                <a:solidFill>
                  <a:schemeClr val="tx1"/>
                </a:solidFill>
              </a:rPr>
              <a:t>The class should have these 3 entities</a:t>
            </a:r>
          </a:p>
          <a:p>
            <a:pPr lvl="2" eaLnBrk="1" hangingPunct="1"/>
            <a:r>
              <a:rPr sz="1800" dirty="0" smtClean="0">
                <a:solidFill>
                  <a:schemeClr val="tx1"/>
                </a:solidFill>
              </a:rPr>
              <a:t>A single constructor that stores the test data</a:t>
            </a:r>
          </a:p>
          <a:p>
            <a:pPr lvl="3" eaLnBrk="1" hangingPunct="1"/>
            <a:r>
              <a:rPr sz="1600" dirty="0" smtClean="0">
                <a:solidFill>
                  <a:schemeClr val="tx1"/>
                </a:solidFill>
              </a:rPr>
              <a:t>Is expected to store each data set in the class fields</a:t>
            </a:r>
          </a:p>
          <a:p>
            <a:pPr lvl="2" eaLnBrk="1" hangingPunct="1"/>
            <a:r>
              <a:rPr sz="1800" dirty="0" smtClean="0">
                <a:solidFill>
                  <a:schemeClr val="tx1"/>
                </a:solidFill>
              </a:rPr>
              <a:t>A static method that generates and returns test data</a:t>
            </a:r>
          </a:p>
          <a:p>
            <a:pPr lvl="3" eaLnBrk="1" hangingPunct="1"/>
            <a:r>
              <a:rPr sz="1800" dirty="0" smtClean="0">
                <a:solidFill>
                  <a:schemeClr val="tx1"/>
                </a:solidFill>
              </a:rPr>
              <a:t>This should be annotated with @Parameters</a:t>
            </a:r>
          </a:p>
          <a:p>
            <a:pPr lvl="3" eaLnBrk="1" hangingPunct="1"/>
            <a:r>
              <a:rPr sz="1800" dirty="0" smtClean="0">
                <a:solidFill>
                  <a:schemeClr val="tx1"/>
                </a:solidFill>
              </a:rPr>
              <a:t>It should return a Collection of Arrays</a:t>
            </a:r>
          </a:p>
          <a:p>
            <a:pPr lvl="3" eaLnBrk="1" hangingPunct="1"/>
            <a:r>
              <a:rPr sz="1800" dirty="0" smtClean="0">
                <a:solidFill>
                  <a:schemeClr val="tx1"/>
                </a:solidFill>
              </a:rPr>
              <a:t>Each array represent the data to be used in a particular test run</a:t>
            </a:r>
          </a:p>
          <a:p>
            <a:pPr lvl="3" eaLnBrk="1" hangingPunct="1"/>
            <a:r>
              <a:rPr sz="1800" dirty="0" smtClean="0">
                <a:solidFill>
                  <a:schemeClr val="tx1"/>
                </a:solidFill>
              </a:rPr>
              <a:t>Number of elements in an array should correspond to the number of elements in the constructor</a:t>
            </a:r>
          </a:p>
          <a:p>
            <a:pPr lvl="3" eaLnBrk="1" hangingPunct="1"/>
            <a:r>
              <a:rPr sz="1800" dirty="0" smtClean="0">
                <a:solidFill>
                  <a:schemeClr val="tx1"/>
                </a:solidFill>
              </a:rPr>
              <a:t>Because each array element will be passed to the constructor for every run</a:t>
            </a:r>
          </a:p>
          <a:p>
            <a:pPr lvl="2" eaLnBrk="1" hangingPunct="1"/>
            <a:r>
              <a:rPr sz="1800" dirty="0" smtClean="0">
                <a:solidFill>
                  <a:schemeClr val="tx1"/>
                </a:solidFill>
              </a:rPr>
              <a:t>A test method</a:t>
            </a:r>
          </a:p>
          <a:p>
            <a:pPr lvl="2" eaLnBrk="1" hangingPunct="1">
              <a:buFont typeface="Arial" charset="0"/>
              <a:buNone/>
            </a:pPr>
            <a:endParaRPr dirty="0" smtClean="0">
              <a:solidFill>
                <a:schemeClr val="tx1"/>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6976" y="144463"/>
            <a:ext cx="8472999" cy="549275"/>
          </a:xfrm>
        </p:spPr>
        <p:txBody>
          <a:bodyPr/>
          <a:lstStyle/>
          <a:p>
            <a:pPr>
              <a:defRPr/>
            </a:pPr>
            <a:r>
              <a:rPr dirty="0">
                <a:solidFill>
                  <a:schemeClr val="tx1"/>
                </a:solidFill>
                <a:cs typeface="Arial" charset="0"/>
              </a:rPr>
              <a:t>Java Source Files</a:t>
            </a:r>
            <a:endParaRPr lang="en-IN" dirty="0">
              <a:solidFill>
                <a:schemeClr val="tx1"/>
              </a:solidFill>
              <a:cs typeface="Arial" charset="0"/>
            </a:endParaRPr>
          </a:p>
        </p:txBody>
      </p:sp>
      <p:sp>
        <p:nvSpPr>
          <p:cNvPr id="35842" name="Text Placeholder 7"/>
          <p:cNvSpPr>
            <a:spLocks noGrp="1"/>
          </p:cNvSpPr>
          <p:nvPr>
            <p:ph type="body" sz="quarter" idx="16"/>
          </p:nvPr>
        </p:nvSpPr>
        <p:spPr/>
        <p:txBody>
          <a:bodyPr/>
          <a:lstStyle/>
          <a:p>
            <a:pPr eaLnBrk="1" hangingPunct="1"/>
            <a:r>
              <a:rPr dirty="0" smtClean="0">
                <a:solidFill>
                  <a:schemeClr val="tx1"/>
                </a:solidFill>
                <a:cs typeface="Arial" charset="0"/>
              </a:rPr>
              <a:t>File Header</a:t>
            </a:r>
          </a:p>
          <a:p>
            <a:pPr eaLnBrk="1" hangingPunct="1"/>
            <a:r>
              <a:rPr dirty="0" smtClean="0">
                <a:solidFill>
                  <a:schemeClr val="tx1"/>
                </a:solidFill>
                <a:cs typeface="Arial" charset="0"/>
              </a:rPr>
              <a:t>Package Declaration</a:t>
            </a:r>
          </a:p>
          <a:p>
            <a:pPr eaLnBrk="1" hangingPunct="1"/>
            <a:r>
              <a:rPr dirty="0" smtClean="0">
                <a:solidFill>
                  <a:schemeClr val="tx1"/>
                </a:solidFill>
                <a:cs typeface="Arial" charset="0"/>
              </a:rPr>
              <a:t>Import Declarations</a:t>
            </a:r>
          </a:p>
          <a:p>
            <a:pPr eaLnBrk="1" hangingPunct="1"/>
            <a:r>
              <a:rPr dirty="0" smtClean="0">
                <a:solidFill>
                  <a:schemeClr val="tx1"/>
                </a:solidFill>
                <a:cs typeface="Arial" charset="0"/>
              </a:rPr>
              <a:t>Class or Interface Declarations</a:t>
            </a:r>
          </a:p>
          <a:p>
            <a:pPr eaLnBrk="1" hangingPunct="1">
              <a:buFont typeface="Arial" charset="0"/>
              <a:buNone/>
            </a:pPr>
            <a:endParaRPr lang="en-IN" dirty="0" smtClean="0">
              <a:cs typeface="Arial"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Placeholder 7"/>
          <p:cNvSpPr>
            <a:spLocks/>
          </p:cNvSpPr>
          <p:nvPr/>
        </p:nvSpPr>
        <p:spPr bwMode="auto">
          <a:xfrm>
            <a:off x="267938" y="1009865"/>
            <a:ext cx="8240713" cy="4540250"/>
          </a:xfrm>
          <a:prstGeom prst="rect">
            <a:avLst/>
          </a:prstGeom>
          <a:noFill/>
          <a:ln w="9525">
            <a:noFill/>
            <a:miter lim="800000"/>
            <a:headEnd/>
            <a:tailEnd/>
          </a:ln>
        </p:spPr>
        <p:txBody>
          <a:bodyPr/>
          <a:lstStyle/>
          <a:p>
            <a:pPr marL="231775" indent="-231775">
              <a:spcBef>
                <a:spcPct val="20000"/>
              </a:spcBef>
              <a:buFont typeface="Arial" charset="0"/>
              <a:buChar char="•"/>
            </a:pPr>
            <a:r>
              <a:rPr lang="en-US" sz="2000" dirty="0">
                <a:cs typeface="Arial" charset="0"/>
              </a:rPr>
              <a:t>Two cases are there:</a:t>
            </a:r>
          </a:p>
          <a:p>
            <a:pPr marL="742950" lvl="1" indent="-285750">
              <a:spcBef>
                <a:spcPct val="20000"/>
              </a:spcBef>
              <a:buFont typeface="Arial" charset="0"/>
              <a:buChar char="–"/>
            </a:pPr>
            <a:r>
              <a:rPr lang="en-US" dirty="0">
                <a:cs typeface="Arial" charset="0"/>
              </a:rPr>
              <a:t>Case 1 :We expect a normal behavior and then no exceptions</a:t>
            </a:r>
          </a:p>
          <a:p>
            <a:pPr marL="742950" lvl="1" indent="-285750">
              <a:spcBef>
                <a:spcPct val="20000"/>
              </a:spcBef>
              <a:buFont typeface="Arial" charset="0"/>
              <a:buChar char="–"/>
            </a:pPr>
            <a:r>
              <a:rPr lang="en-US" dirty="0">
                <a:cs typeface="Arial" charset="0"/>
              </a:rPr>
              <a:t>Case 2: We expect an anomalous behavior and then an exception</a:t>
            </a:r>
          </a:p>
          <a:p>
            <a:pPr marL="231775" indent="-231775">
              <a:spcBef>
                <a:spcPct val="20000"/>
              </a:spcBef>
              <a:buFont typeface="Arial" charset="0"/>
              <a:buNone/>
            </a:pPr>
            <a:endParaRPr lang="en-US" dirty="0">
              <a:cs typeface="Arial" charset="0"/>
            </a:endParaRPr>
          </a:p>
        </p:txBody>
      </p:sp>
      <p:sp>
        <p:nvSpPr>
          <p:cNvPr id="146435" name="Text Box 4"/>
          <p:cNvSpPr txBox="1">
            <a:spLocks noChangeArrowheads="1"/>
          </p:cNvSpPr>
          <p:nvPr/>
        </p:nvSpPr>
        <p:spPr bwMode="auto">
          <a:xfrm>
            <a:off x="568325" y="2216150"/>
            <a:ext cx="3232150" cy="3079750"/>
          </a:xfrm>
          <a:prstGeom prst="rect">
            <a:avLst/>
          </a:prstGeom>
          <a:noFill/>
          <a:ln w="9525">
            <a:solidFill>
              <a:schemeClr val="tx1"/>
            </a:solidFill>
            <a:miter lim="800000"/>
            <a:headEnd/>
            <a:tailEnd/>
          </a:ln>
        </p:spPr>
        <p:txBody>
          <a:bodyPr>
            <a:spAutoFit/>
          </a:bodyPr>
          <a:lstStyle/>
          <a:p>
            <a:r>
              <a:rPr lang="en-US" sz="1400" b="1">
                <a:cs typeface="Arial" charset="0"/>
              </a:rPr>
              <a:t>Case 1:</a:t>
            </a:r>
          </a:p>
          <a:p>
            <a:r>
              <a:rPr lang="en-US" sz="1400">
                <a:latin typeface="Courier New" pitchFamily="49" charset="0"/>
                <a:cs typeface="Arial" charset="0"/>
              </a:rPr>
              <a:t>@Test</a:t>
            </a:r>
          </a:p>
          <a:p>
            <a:r>
              <a:rPr lang="en-US" sz="1400">
                <a:latin typeface="Courier New" pitchFamily="49" charset="0"/>
                <a:cs typeface="Arial" charset="0"/>
              </a:rPr>
              <a:t>public void testDiv()</a:t>
            </a:r>
          </a:p>
          <a:p>
            <a:r>
              <a:rPr lang="en-US" sz="1400">
                <a:latin typeface="Courier New" pitchFamily="49" charset="0"/>
                <a:cs typeface="Arial" charset="0"/>
              </a:rPr>
              <a:t>{</a:t>
            </a:r>
          </a:p>
          <a:p>
            <a:r>
              <a:rPr lang="en-US" sz="1400">
                <a:latin typeface="Courier New" pitchFamily="49" charset="0"/>
                <a:cs typeface="Arial" charset="0"/>
              </a:rPr>
              <a:t>try</a:t>
            </a:r>
          </a:p>
          <a:p>
            <a:r>
              <a:rPr lang="en-US" sz="1400">
                <a:latin typeface="Courier New" pitchFamily="49" charset="0"/>
                <a:cs typeface="Arial" charset="0"/>
              </a:rPr>
              <a:t>{</a:t>
            </a:r>
          </a:p>
          <a:p>
            <a:r>
              <a:rPr lang="en-US" sz="1400" i="1">
                <a:latin typeface="Courier New" pitchFamily="49" charset="0"/>
                <a:cs typeface="Arial" charset="0"/>
              </a:rPr>
              <a:t>c</a:t>
            </a:r>
            <a:r>
              <a:rPr lang="en-US" sz="1400">
                <a:latin typeface="Courier New" pitchFamily="49" charset="0"/>
                <a:cs typeface="Arial" charset="0"/>
              </a:rPr>
              <a:t>.div(10,2);</a:t>
            </a:r>
          </a:p>
          <a:p>
            <a:r>
              <a:rPr lang="en-US" sz="1400" i="1">
                <a:latin typeface="Courier New" pitchFamily="49" charset="0"/>
                <a:cs typeface="Arial" charset="0"/>
              </a:rPr>
              <a:t>assertTrue</a:t>
            </a:r>
            <a:r>
              <a:rPr lang="en-US" sz="1400">
                <a:latin typeface="Courier New" pitchFamily="49" charset="0"/>
                <a:cs typeface="Arial" charset="0"/>
              </a:rPr>
              <a:t>(true); //OK</a:t>
            </a:r>
          </a:p>
          <a:p>
            <a:r>
              <a:rPr lang="en-US" sz="1400">
                <a:latin typeface="Courier New" pitchFamily="49" charset="0"/>
                <a:cs typeface="Arial" charset="0"/>
              </a:rPr>
              <a:t>}catch(ArithmeticException expected)</a:t>
            </a:r>
          </a:p>
          <a:p>
            <a:r>
              <a:rPr lang="en-US" sz="1400">
                <a:latin typeface="Courier New" pitchFamily="49" charset="0"/>
                <a:cs typeface="Arial" charset="0"/>
              </a:rPr>
              <a:t>{</a:t>
            </a:r>
          </a:p>
          <a:p>
            <a:r>
              <a:rPr lang="en-US" sz="1400" i="1">
                <a:latin typeface="Courier New" pitchFamily="49" charset="0"/>
                <a:cs typeface="Arial" charset="0"/>
              </a:rPr>
              <a:t>fail</a:t>
            </a:r>
            <a:r>
              <a:rPr lang="en-US" sz="1400">
                <a:latin typeface="Courier New" pitchFamily="49" charset="0"/>
                <a:cs typeface="Arial" charset="0"/>
              </a:rPr>
              <a:t>("Method should not fail");</a:t>
            </a:r>
          </a:p>
          <a:p>
            <a:r>
              <a:rPr lang="en-US" sz="1400">
                <a:latin typeface="Courier New" pitchFamily="49" charset="0"/>
                <a:cs typeface="Arial" charset="0"/>
              </a:rPr>
              <a:t>}}</a:t>
            </a:r>
          </a:p>
        </p:txBody>
      </p:sp>
      <p:sp>
        <p:nvSpPr>
          <p:cNvPr id="146436" name="Text Box 5"/>
          <p:cNvSpPr txBox="1">
            <a:spLocks noChangeArrowheads="1"/>
          </p:cNvSpPr>
          <p:nvPr/>
        </p:nvSpPr>
        <p:spPr bwMode="auto">
          <a:xfrm>
            <a:off x="4683125" y="2305050"/>
            <a:ext cx="3232150" cy="2867025"/>
          </a:xfrm>
          <a:prstGeom prst="rect">
            <a:avLst/>
          </a:prstGeom>
          <a:noFill/>
          <a:ln w="9525">
            <a:solidFill>
              <a:schemeClr val="tx1"/>
            </a:solidFill>
            <a:miter lim="800000"/>
            <a:headEnd/>
            <a:tailEnd/>
          </a:ln>
        </p:spPr>
        <p:txBody>
          <a:bodyPr>
            <a:spAutoFit/>
          </a:bodyPr>
          <a:lstStyle/>
          <a:p>
            <a:r>
              <a:rPr lang="en-US" sz="1400" b="1">
                <a:cs typeface="Arial" charset="0"/>
              </a:rPr>
              <a:t>Case 2:</a:t>
            </a:r>
          </a:p>
          <a:p>
            <a:r>
              <a:rPr lang="en-US" sz="1400">
                <a:latin typeface="Courier New" pitchFamily="49" charset="0"/>
                <a:cs typeface="Arial" charset="0"/>
              </a:rPr>
              <a:t>@Test</a:t>
            </a:r>
          </a:p>
          <a:p>
            <a:r>
              <a:rPr lang="en-US" sz="1400">
                <a:latin typeface="Courier New" pitchFamily="49" charset="0"/>
                <a:cs typeface="Arial" charset="0"/>
              </a:rPr>
              <a:t>public void testDiv()</a:t>
            </a:r>
          </a:p>
          <a:p>
            <a:r>
              <a:rPr lang="en-US" sz="1400">
                <a:latin typeface="Courier New" pitchFamily="49" charset="0"/>
                <a:cs typeface="Arial" charset="0"/>
              </a:rPr>
              <a:t>{</a:t>
            </a:r>
          </a:p>
          <a:p>
            <a:r>
              <a:rPr lang="en-US" sz="1400">
                <a:latin typeface="Courier New" pitchFamily="49" charset="0"/>
                <a:cs typeface="Arial" charset="0"/>
              </a:rPr>
              <a:t>try</a:t>
            </a:r>
          </a:p>
          <a:p>
            <a:r>
              <a:rPr lang="en-US" sz="1400">
                <a:latin typeface="Courier New" pitchFamily="49" charset="0"/>
                <a:cs typeface="Arial" charset="0"/>
              </a:rPr>
              <a:t>{</a:t>
            </a:r>
          </a:p>
          <a:p>
            <a:r>
              <a:rPr lang="en-US" sz="1400" i="1">
                <a:latin typeface="Courier New" pitchFamily="49" charset="0"/>
                <a:cs typeface="Arial" charset="0"/>
              </a:rPr>
              <a:t>c</a:t>
            </a:r>
            <a:r>
              <a:rPr lang="en-US" sz="1400">
                <a:latin typeface="Courier New" pitchFamily="49" charset="0"/>
                <a:cs typeface="Arial" charset="0"/>
              </a:rPr>
              <a:t>.div(10,0);</a:t>
            </a:r>
          </a:p>
          <a:p>
            <a:r>
              <a:rPr lang="en-US" sz="1400" i="1">
                <a:latin typeface="Courier New" pitchFamily="49" charset="0"/>
                <a:cs typeface="Arial" charset="0"/>
              </a:rPr>
              <a:t>fail</a:t>
            </a:r>
            <a:r>
              <a:rPr lang="en-US" sz="1400">
                <a:latin typeface="Courier New" pitchFamily="49" charset="0"/>
                <a:cs typeface="Arial" charset="0"/>
              </a:rPr>
              <a:t>("Method should fail");</a:t>
            </a:r>
          </a:p>
          <a:p>
            <a:r>
              <a:rPr lang="en-US" sz="1400">
                <a:latin typeface="Courier New" pitchFamily="49" charset="0"/>
                <a:cs typeface="Arial" charset="0"/>
              </a:rPr>
              <a:t>}catch(ArithmeticException expected)</a:t>
            </a:r>
          </a:p>
          <a:p>
            <a:r>
              <a:rPr lang="en-US" sz="1400">
                <a:latin typeface="Courier New" pitchFamily="49" charset="0"/>
                <a:cs typeface="Arial" charset="0"/>
              </a:rPr>
              <a:t>{</a:t>
            </a:r>
          </a:p>
          <a:p>
            <a:r>
              <a:rPr lang="en-US" sz="1400" i="1">
                <a:latin typeface="Courier New" pitchFamily="49" charset="0"/>
                <a:cs typeface="Arial" charset="0"/>
              </a:rPr>
              <a:t>assertTrue</a:t>
            </a:r>
            <a:r>
              <a:rPr lang="en-US" sz="1400">
                <a:latin typeface="Courier New" pitchFamily="49" charset="0"/>
                <a:cs typeface="Arial" charset="0"/>
              </a:rPr>
              <a:t>(true);</a:t>
            </a:r>
          </a:p>
          <a:p>
            <a:r>
              <a:rPr lang="en-US" sz="1400">
                <a:latin typeface="Courier New" pitchFamily="49" charset="0"/>
                <a:cs typeface="Arial" charset="0"/>
              </a:rPr>
              <a:t>} }</a:t>
            </a:r>
          </a:p>
        </p:txBody>
      </p:sp>
      <p:sp>
        <p:nvSpPr>
          <p:cNvPr id="133126" name="AutoShape 6"/>
          <p:cNvSpPr>
            <a:spLocks noChangeArrowheads="1"/>
          </p:cNvSpPr>
          <p:nvPr/>
        </p:nvSpPr>
        <p:spPr bwMode="auto">
          <a:xfrm>
            <a:off x="1506538" y="5245100"/>
            <a:ext cx="4986337" cy="1409700"/>
          </a:xfrm>
          <a:prstGeom prst="foldedCorner">
            <a:avLst>
              <a:gd name="adj" fmla="val 12500"/>
            </a:avLst>
          </a:prstGeom>
          <a:solidFill>
            <a:srgbClr val="FCFEB9"/>
          </a:solidFill>
          <a:ln w="12700">
            <a:solidFill>
              <a:schemeClr val="tx1"/>
            </a:solidFill>
            <a:round/>
            <a:headEnd type="none" w="sm" len="sm"/>
            <a:tailEnd type="none" w="med" len="lg"/>
          </a:ln>
          <a:effectLst>
            <a:outerShdw dist="35921" dir="2700000" algn="ctr" rotWithShape="0">
              <a:schemeClr val="bg2"/>
            </a:outerShdw>
          </a:effectLst>
        </p:spPr>
        <p:txBody>
          <a:bodyPr wrap="none"/>
          <a:lstStyle/>
          <a:p>
            <a:pPr>
              <a:defRPr/>
            </a:pPr>
            <a:r>
              <a:rPr lang="en-US" sz="1400">
                <a:cs typeface="Arial" charset="0"/>
              </a:rPr>
              <a:t>public void div(int a,int b)throws ArithmeticException</a:t>
            </a:r>
          </a:p>
          <a:p>
            <a:pPr>
              <a:defRPr/>
            </a:pPr>
            <a:r>
              <a:rPr lang="en-US" sz="1400">
                <a:cs typeface="Arial" charset="0"/>
              </a:rPr>
              <a:t>{</a:t>
            </a:r>
          </a:p>
          <a:p>
            <a:pPr>
              <a:defRPr/>
            </a:pPr>
            <a:r>
              <a:rPr lang="en-US" sz="1400">
                <a:cs typeface="Arial" charset="0"/>
              </a:rPr>
              <a:t>int c=0;</a:t>
            </a:r>
          </a:p>
          <a:p>
            <a:pPr>
              <a:defRPr/>
            </a:pPr>
            <a:endParaRPr lang="en-US" sz="1400">
              <a:cs typeface="Arial" charset="0"/>
            </a:endParaRPr>
          </a:p>
          <a:p>
            <a:pPr>
              <a:defRPr/>
            </a:pPr>
            <a:r>
              <a:rPr lang="en-US" sz="1400">
                <a:cs typeface="Arial" charset="0"/>
              </a:rPr>
              <a:t>c=a/b;</a:t>
            </a:r>
          </a:p>
          <a:p>
            <a:pPr>
              <a:defRPr/>
            </a:pPr>
            <a:r>
              <a:rPr lang="en-US" sz="1400">
                <a:cs typeface="Arial" charset="0"/>
              </a:rPr>
              <a:t>System.</a:t>
            </a:r>
            <a:r>
              <a:rPr lang="en-US" sz="1400" i="1">
                <a:cs typeface="Arial" charset="0"/>
              </a:rPr>
              <a:t>out</a:t>
            </a:r>
            <a:r>
              <a:rPr lang="en-US" sz="1400">
                <a:cs typeface="Arial" charset="0"/>
              </a:rPr>
              <a:t>.println(c);}</a:t>
            </a:r>
          </a:p>
        </p:txBody>
      </p:sp>
      <p:sp>
        <p:nvSpPr>
          <p:cNvPr id="146438" name="Line 7"/>
          <p:cNvSpPr>
            <a:spLocks noChangeShapeType="1"/>
          </p:cNvSpPr>
          <p:nvPr/>
        </p:nvSpPr>
        <p:spPr bwMode="auto">
          <a:xfrm>
            <a:off x="2260600" y="4851400"/>
            <a:ext cx="482600" cy="381000"/>
          </a:xfrm>
          <a:prstGeom prst="line">
            <a:avLst/>
          </a:prstGeom>
          <a:noFill/>
          <a:ln w="9525">
            <a:solidFill>
              <a:schemeClr val="tx1"/>
            </a:solidFill>
            <a:round/>
            <a:headEnd/>
            <a:tailEnd type="triangle" w="med" len="med"/>
          </a:ln>
        </p:spPr>
        <p:txBody>
          <a:bodyPr/>
          <a:lstStyle/>
          <a:p>
            <a:endParaRPr lang="en-US"/>
          </a:p>
        </p:txBody>
      </p:sp>
      <p:sp>
        <p:nvSpPr>
          <p:cNvPr id="146439" name="Line 8"/>
          <p:cNvSpPr>
            <a:spLocks noChangeShapeType="1"/>
          </p:cNvSpPr>
          <p:nvPr/>
        </p:nvSpPr>
        <p:spPr bwMode="auto">
          <a:xfrm flipH="1">
            <a:off x="3733800" y="4775200"/>
            <a:ext cx="965200" cy="431800"/>
          </a:xfrm>
          <a:prstGeom prst="line">
            <a:avLst/>
          </a:prstGeom>
          <a:noFill/>
          <a:ln w="9525">
            <a:solidFill>
              <a:schemeClr val="tx1"/>
            </a:solidFill>
            <a:round/>
            <a:headEnd/>
            <a:tailEnd type="triangle" w="med" len="med"/>
          </a:ln>
        </p:spPr>
        <p:txBody>
          <a:bodyPr/>
          <a:lstStyle/>
          <a:p>
            <a:endParaRPr lang="en-US"/>
          </a:p>
        </p:txBody>
      </p:sp>
      <p:sp>
        <p:nvSpPr>
          <p:cNvPr id="146440" name="Text Placeholder 3"/>
          <p:cNvSpPr>
            <a:spLocks/>
          </p:cNvSpPr>
          <p:nvPr/>
        </p:nvSpPr>
        <p:spPr bwMode="auto">
          <a:xfrm>
            <a:off x="239094" y="228599"/>
            <a:ext cx="8229600" cy="519113"/>
          </a:xfrm>
          <a:prstGeom prst="rect">
            <a:avLst/>
          </a:prstGeom>
          <a:noFill/>
          <a:ln w="9525">
            <a:noFill/>
            <a:miter lim="800000"/>
            <a:headEnd/>
            <a:tailEnd/>
          </a:ln>
        </p:spPr>
        <p:txBody>
          <a:bodyPr>
            <a:spAutoFit/>
          </a:bodyPr>
          <a:lstStyle/>
          <a:p>
            <a:pPr marL="231775" indent="-231775">
              <a:buFont typeface="Arial" charset="0"/>
              <a:buNone/>
            </a:pPr>
            <a:r>
              <a:rPr lang="en-IN" sz="2800" b="1" dirty="0">
                <a:cs typeface="Arial" charset="0"/>
              </a:rPr>
              <a:t>Handling an Exception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ext Box 4"/>
          <p:cNvSpPr txBox="1">
            <a:spLocks noChangeArrowheads="1"/>
          </p:cNvSpPr>
          <p:nvPr/>
        </p:nvSpPr>
        <p:spPr bwMode="auto">
          <a:xfrm>
            <a:off x="2634712" y="2453898"/>
            <a:ext cx="3673097" cy="615553"/>
          </a:xfrm>
          <a:prstGeom prst="rect">
            <a:avLst/>
          </a:prstGeom>
          <a:noFill/>
          <a:ln w="9525">
            <a:noFill/>
            <a:miter lim="800000"/>
            <a:headEnd/>
            <a:tailEnd/>
          </a:ln>
        </p:spPr>
        <p:txBody>
          <a:bodyPr wrap="square">
            <a:spAutoFit/>
          </a:bodyPr>
          <a:lstStyle/>
          <a:p>
            <a:pPr algn="ctr">
              <a:spcBef>
                <a:spcPct val="20000"/>
              </a:spcBef>
              <a:buFont typeface="Arial" charset="0"/>
              <a:buNone/>
            </a:pPr>
            <a:r>
              <a:rPr lang="en-IN" sz="3400" b="1" dirty="0">
                <a:cs typeface="Arial" charset="0"/>
              </a:rPr>
              <a:t>Test </a:t>
            </a:r>
            <a:r>
              <a:rPr lang="en-IN" sz="3400" b="1" dirty="0" smtClean="0">
                <a:cs typeface="Arial" charset="0"/>
              </a:rPr>
              <a:t>Suite</a:t>
            </a:r>
            <a:endParaRPr lang="en-US" sz="2000" dirty="0">
              <a:solidFill>
                <a:srgbClr val="595959"/>
              </a:solidFill>
              <a:cs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ext Placeholder 3"/>
          <p:cNvSpPr>
            <a:spLocks noGrp="1"/>
          </p:cNvSpPr>
          <p:nvPr>
            <p:ph type="body" sz="quarter" idx="4294967295"/>
          </p:nvPr>
        </p:nvSpPr>
        <p:spPr>
          <a:xfrm>
            <a:off x="170481" y="144463"/>
            <a:ext cx="8519494" cy="519112"/>
          </a:xfrm>
        </p:spPr>
        <p:txBody>
          <a:bodyPr wrap="square">
            <a:spAutoFit/>
          </a:bodyPr>
          <a:lstStyle/>
          <a:p>
            <a:pPr eaLnBrk="1" hangingPunct="1">
              <a:spcBef>
                <a:spcPct val="0"/>
              </a:spcBef>
              <a:buFont typeface="Arial" charset="0"/>
              <a:buNone/>
            </a:pPr>
            <a:r>
              <a:rPr lang="en-IN" sz="2800" b="1" dirty="0" smtClean="0">
                <a:solidFill>
                  <a:schemeClr val="tx1"/>
                </a:solidFill>
                <a:cs typeface="Arial" charset="0"/>
              </a:rPr>
              <a:t>Test Suite</a:t>
            </a:r>
          </a:p>
        </p:txBody>
      </p:sp>
      <p:sp>
        <p:nvSpPr>
          <p:cNvPr id="150530" name="Text Placeholder 7"/>
          <p:cNvSpPr>
            <a:spLocks noGrp="1"/>
          </p:cNvSpPr>
          <p:nvPr>
            <p:ph type="body" sz="quarter" idx="4294967295"/>
          </p:nvPr>
        </p:nvSpPr>
        <p:spPr>
          <a:xfrm>
            <a:off x="404812" y="986591"/>
            <a:ext cx="8256588" cy="5305425"/>
          </a:xfrm>
        </p:spPr>
        <p:txBody>
          <a:bodyPr/>
          <a:lstStyle/>
          <a:p>
            <a:pPr algn="just" eaLnBrk="1" hangingPunct="1">
              <a:lnSpc>
                <a:spcPct val="80000"/>
              </a:lnSpc>
            </a:pPr>
            <a:r>
              <a:rPr sz="1800" dirty="0" smtClean="0">
                <a:solidFill>
                  <a:schemeClr val="tx1"/>
                </a:solidFill>
                <a:cs typeface="Arial" charset="0"/>
              </a:rPr>
              <a:t>Convenient way to group together tests that are related</a:t>
            </a:r>
          </a:p>
          <a:p>
            <a:pPr eaLnBrk="1" hangingPunct="1">
              <a:lnSpc>
                <a:spcPct val="80000"/>
              </a:lnSpc>
            </a:pPr>
            <a:r>
              <a:rPr sz="1800" dirty="0" smtClean="0">
                <a:solidFill>
                  <a:schemeClr val="tx1"/>
                </a:solidFill>
                <a:cs typeface="Arial" charset="0"/>
              </a:rPr>
              <a:t>Used to bundle a few unit test cases and run it together</a:t>
            </a:r>
          </a:p>
          <a:p>
            <a:pPr eaLnBrk="1" hangingPunct="1">
              <a:lnSpc>
                <a:spcPct val="80000"/>
              </a:lnSpc>
            </a:pPr>
            <a:r>
              <a:rPr sz="1800" dirty="0" smtClean="0">
                <a:solidFill>
                  <a:schemeClr val="tx1"/>
                </a:solidFill>
                <a:cs typeface="Arial" charset="0"/>
              </a:rPr>
              <a:t>Annotations used for this</a:t>
            </a:r>
          </a:p>
          <a:p>
            <a:pPr lvl="1" eaLnBrk="1" hangingPunct="1">
              <a:lnSpc>
                <a:spcPct val="80000"/>
              </a:lnSpc>
            </a:pPr>
            <a:r>
              <a:rPr dirty="0" smtClean="0">
                <a:solidFill>
                  <a:schemeClr val="tx1"/>
                </a:solidFill>
              </a:rPr>
              <a:t>@</a:t>
            </a:r>
            <a:r>
              <a:rPr dirty="0" err="1" smtClean="0">
                <a:solidFill>
                  <a:schemeClr val="tx1"/>
                </a:solidFill>
              </a:rPr>
              <a:t>RunWith</a:t>
            </a:r>
            <a:endParaRPr dirty="0" smtClean="0">
              <a:solidFill>
                <a:schemeClr val="tx1"/>
              </a:solidFill>
            </a:endParaRPr>
          </a:p>
          <a:p>
            <a:pPr lvl="2" eaLnBrk="1" hangingPunct="1">
              <a:lnSpc>
                <a:spcPct val="80000"/>
              </a:lnSpc>
            </a:pPr>
            <a:r>
              <a:rPr sz="1800" dirty="0" smtClean="0">
                <a:solidFill>
                  <a:schemeClr val="tx1"/>
                </a:solidFill>
              </a:rPr>
              <a:t>Used to invoke the class which</a:t>
            </a:r>
          </a:p>
          <a:p>
            <a:pPr lvl="2" eaLnBrk="1" hangingPunct="1">
              <a:lnSpc>
                <a:spcPct val="80000"/>
              </a:lnSpc>
              <a:buFont typeface="Arial" charset="0"/>
              <a:buNone/>
            </a:pPr>
            <a:r>
              <a:rPr sz="1800" dirty="0" smtClean="0">
                <a:solidFill>
                  <a:schemeClr val="tx1"/>
                </a:solidFill>
              </a:rPr>
              <a:t>     is annotated to run the tests </a:t>
            </a:r>
          </a:p>
          <a:p>
            <a:pPr lvl="2" eaLnBrk="1" hangingPunct="1">
              <a:lnSpc>
                <a:spcPct val="80000"/>
              </a:lnSpc>
              <a:buFont typeface="Arial" charset="0"/>
              <a:buNone/>
            </a:pPr>
            <a:r>
              <a:rPr sz="1800" dirty="0" smtClean="0">
                <a:solidFill>
                  <a:schemeClr val="tx1"/>
                </a:solidFill>
              </a:rPr>
              <a:t>     in that class</a:t>
            </a:r>
          </a:p>
          <a:p>
            <a:pPr lvl="1" eaLnBrk="1" hangingPunct="1">
              <a:lnSpc>
                <a:spcPct val="80000"/>
              </a:lnSpc>
            </a:pPr>
            <a:r>
              <a:rPr dirty="0" smtClean="0">
                <a:solidFill>
                  <a:schemeClr val="tx1"/>
                </a:solidFill>
              </a:rPr>
              <a:t>@Suite</a:t>
            </a:r>
          </a:p>
          <a:p>
            <a:pPr lvl="2" eaLnBrk="1" hangingPunct="1">
              <a:lnSpc>
                <a:spcPct val="80000"/>
              </a:lnSpc>
            </a:pPr>
            <a:r>
              <a:rPr sz="1800" dirty="0" smtClean="0">
                <a:solidFill>
                  <a:schemeClr val="tx1"/>
                </a:solidFill>
              </a:rPr>
              <a:t>Allows you to manually build a </a:t>
            </a:r>
          </a:p>
          <a:p>
            <a:pPr lvl="2" eaLnBrk="1" hangingPunct="1">
              <a:lnSpc>
                <a:spcPct val="80000"/>
              </a:lnSpc>
              <a:buFont typeface="Arial" charset="0"/>
              <a:buNone/>
            </a:pPr>
            <a:r>
              <a:rPr sz="1800" dirty="0" smtClean="0">
                <a:solidFill>
                  <a:schemeClr val="tx1"/>
                </a:solidFill>
              </a:rPr>
              <a:t>     suite containing tests from many</a:t>
            </a:r>
          </a:p>
          <a:p>
            <a:pPr lvl="2" eaLnBrk="1" hangingPunct="1">
              <a:lnSpc>
                <a:spcPct val="80000"/>
              </a:lnSpc>
              <a:buFont typeface="Arial" charset="0"/>
              <a:buNone/>
            </a:pPr>
            <a:r>
              <a:rPr sz="1800" dirty="0" smtClean="0">
                <a:solidFill>
                  <a:schemeClr val="tx1"/>
                </a:solidFill>
              </a:rPr>
              <a:t>     classes</a:t>
            </a:r>
          </a:p>
          <a:p>
            <a:pPr lvl="1" eaLnBrk="1" hangingPunct="1">
              <a:lnSpc>
                <a:spcPct val="80000"/>
              </a:lnSpc>
              <a:buFont typeface="Arial" charset="0"/>
              <a:buNone/>
            </a:pPr>
            <a:endParaRPr dirty="0" smtClean="0">
              <a:solidFill>
                <a:schemeClr val="tx1"/>
              </a:solidFill>
            </a:endParaRPr>
          </a:p>
          <a:p>
            <a:pPr lvl="1" eaLnBrk="1" hangingPunct="1">
              <a:lnSpc>
                <a:spcPct val="80000"/>
              </a:lnSpc>
              <a:buFont typeface="Arial" charset="0"/>
              <a:buNone/>
            </a:pPr>
            <a:endParaRPr sz="1600" dirty="0" smtClean="0">
              <a:solidFill>
                <a:schemeClr val="tx1"/>
              </a:solidFill>
            </a:endParaRPr>
          </a:p>
          <a:p>
            <a:pPr eaLnBrk="1" hangingPunct="1">
              <a:lnSpc>
                <a:spcPct val="80000"/>
              </a:lnSpc>
              <a:buFont typeface="Arial" charset="0"/>
              <a:buNone/>
            </a:pPr>
            <a:r>
              <a:rPr sz="1600" dirty="0" smtClean="0">
                <a:solidFill>
                  <a:schemeClr val="tx1"/>
                </a:solidFill>
                <a:latin typeface="Courier New" pitchFamily="49" charset="0"/>
                <a:cs typeface="Arial" charset="0"/>
              </a:rPr>
              <a:t>@</a:t>
            </a:r>
            <a:r>
              <a:rPr sz="1600" dirty="0" err="1" smtClean="0">
                <a:solidFill>
                  <a:schemeClr val="tx1"/>
                </a:solidFill>
                <a:latin typeface="Courier New" pitchFamily="49" charset="0"/>
                <a:cs typeface="Arial" charset="0"/>
              </a:rPr>
              <a:t>RunWith</a:t>
            </a:r>
            <a:r>
              <a:rPr sz="1600" dirty="0" smtClean="0">
                <a:solidFill>
                  <a:schemeClr val="tx1"/>
                </a:solidFill>
                <a:latin typeface="Courier New" pitchFamily="49" charset="0"/>
                <a:cs typeface="Arial" charset="0"/>
              </a:rPr>
              <a:t>(</a:t>
            </a:r>
            <a:r>
              <a:rPr sz="1600" dirty="0" err="1" smtClean="0">
                <a:solidFill>
                  <a:schemeClr val="tx1"/>
                </a:solidFill>
                <a:latin typeface="Courier New" pitchFamily="49" charset="0"/>
                <a:cs typeface="Arial" charset="0"/>
              </a:rPr>
              <a:t>Suite.class</a:t>
            </a:r>
            <a:r>
              <a:rPr sz="1600" dirty="0" smtClean="0">
                <a:solidFill>
                  <a:schemeClr val="tx1"/>
                </a:solidFill>
                <a:latin typeface="Courier New" pitchFamily="49" charset="0"/>
                <a:cs typeface="Arial" charset="0"/>
              </a:rPr>
              <a:t>)</a:t>
            </a:r>
          </a:p>
          <a:p>
            <a:pPr eaLnBrk="1" hangingPunct="1">
              <a:lnSpc>
                <a:spcPct val="80000"/>
              </a:lnSpc>
              <a:buFont typeface="Arial" charset="0"/>
              <a:buNone/>
            </a:pPr>
            <a:r>
              <a:rPr sz="1600" dirty="0" smtClean="0">
                <a:solidFill>
                  <a:schemeClr val="tx1"/>
                </a:solidFill>
                <a:latin typeface="Courier New" pitchFamily="49" charset="0"/>
                <a:cs typeface="Arial" charset="0"/>
              </a:rPr>
              <a:t>@</a:t>
            </a:r>
            <a:r>
              <a:rPr sz="1600" dirty="0" err="1" smtClean="0">
                <a:solidFill>
                  <a:schemeClr val="tx1"/>
                </a:solidFill>
                <a:latin typeface="Courier New" pitchFamily="49" charset="0"/>
                <a:cs typeface="Arial" charset="0"/>
              </a:rPr>
              <a:t>SuiteClasses</a:t>
            </a:r>
            <a:r>
              <a:rPr sz="1600" dirty="0" smtClean="0">
                <a:solidFill>
                  <a:schemeClr val="tx1"/>
                </a:solidFill>
                <a:latin typeface="Courier New" pitchFamily="49" charset="0"/>
                <a:cs typeface="Arial" charset="0"/>
              </a:rPr>
              <a:t>({</a:t>
            </a:r>
          </a:p>
          <a:p>
            <a:pPr lvl="1" eaLnBrk="1" hangingPunct="1">
              <a:lnSpc>
                <a:spcPct val="80000"/>
              </a:lnSpc>
              <a:buFont typeface="Arial" charset="0"/>
              <a:buNone/>
            </a:pPr>
            <a:r>
              <a:rPr sz="1600" dirty="0" smtClean="0">
                <a:solidFill>
                  <a:schemeClr val="tx1"/>
                </a:solidFill>
                <a:latin typeface="Courier New" pitchFamily="49" charset="0"/>
              </a:rPr>
              <a:t>        </a:t>
            </a:r>
            <a:r>
              <a:rPr sz="1600" dirty="0" err="1" smtClean="0">
                <a:solidFill>
                  <a:schemeClr val="tx1"/>
                </a:solidFill>
                <a:latin typeface="Courier New" pitchFamily="49" charset="0"/>
              </a:rPr>
              <a:t>CalculatorTest.class</a:t>
            </a:r>
            <a:r>
              <a:rPr sz="1600" dirty="0" smtClean="0">
                <a:solidFill>
                  <a:schemeClr val="tx1"/>
                </a:solidFill>
                <a:latin typeface="Courier New" pitchFamily="49" charset="0"/>
              </a:rPr>
              <a:t>,</a:t>
            </a:r>
          </a:p>
          <a:p>
            <a:pPr lvl="1" eaLnBrk="1" hangingPunct="1">
              <a:lnSpc>
                <a:spcPct val="80000"/>
              </a:lnSpc>
              <a:buFont typeface="Arial" charset="0"/>
              <a:buNone/>
            </a:pPr>
            <a:r>
              <a:rPr sz="1600" dirty="0" smtClean="0">
                <a:solidFill>
                  <a:schemeClr val="tx1"/>
                </a:solidFill>
                <a:latin typeface="Courier New" pitchFamily="49" charset="0"/>
              </a:rPr>
              <a:t>        </a:t>
            </a:r>
            <a:r>
              <a:rPr sz="1600" dirty="0" err="1" smtClean="0">
                <a:solidFill>
                  <a:schemeClr val="tx1"/>
                </a:solidFill>
                <a:latin typeface="Courier New" pitchFamily="49" charset="0"/>
              </a:rPr>
              <a:t>StringmanipTest.class</a:t>
            </a:r>
            <a:endParaRPr sz="1600" dirty="0" smtClean="0">
              <a:solidFill>
                <a:schemeClr val="tx1"/>
              </a:solidFill>
              <a:latin typeface="Courier New" pitchFamily="49" charset="0"/>
            </a:endParaRPr>
          </a:p>
          <a:p>
            <a:pPr lvl="1" eaLnBrk="1" hangingPunct="1">
              <a:lnSpc>
                <a:spcPct val="80000"/>
              </a:lnSpc>
              <a:buFont typeface="Arial" charset="0"/>
              <a:buNone/>
            </a:pPr>
            <a:r>
              <a:rPr sz="1600" dirty="0" smtClean="0">
                <a:solidFill>
                  <a:schemeClr val="tx1"/>
                </a:solidFill>
                <a:latin typeface="Courier New" pitchFamily="49" charset="0"/>
              </a:rPr>
              <a:t>})</a:t>
            </a:r>
          </a:p>
          <a:p>
            <a:pPr eaLnBrk="1" hangingPunct="1">
              <a:lnSpc>
                <a:spcPct val="80000"/>
              </a:lnSpc>
              <a:buFont typeface="Arial" charset="0"/>
              <a:buNone/>
            </a:pPr>
            <a:r>
              <a:rPr sz="1600" dirty="0" smtClean="0">
                <a:solidFill>
                  <a:schemeClr val="tx1"/>
                </a:solidFill>
                <a:latin typeface="Courier New" pitchFamily="49" charset="0"/>
                <a:cs typeface="Arial" charset="0"/>
              </a:rPr>
              <a:t>public class </a:t>
            </a:r>
            <a:r>
              <a:rPr sz="1600" dirty="0" err="1" smtClean="0">
                <a:solidFill>
                  <a:schemeClr val="tx1"/>
                </a:solidFill>
                <a:latin typeface="Courier New" pitchFamily="49" charset="0"/>
                <a:cs typeface="Arial" charset="0"/>
              </a:rPr>
              <a:t>AllTests</a:t>
            </a:r>
            <a:r>
              <a:rPr sz="1600" dirty="0" smtClean="0">
                <a:solidFill>
                  <a:schemeClr val="tx1"/>
                </a:solidFill>
                <a:latin typeface="Courier New" pitchFamily="49" charset="0"/>
                <a:cs typeface="Arial" charset="0"/>
              </a:rPr>
              <a:t> {</a:t>
            </a:r>
          </a:p>
          <a:p>
            <a:pPr eaLnBrk="1" hangingPunct="1">
              <a:lnSpc>
                <a:spcPct val="80000"/>
              </a:lnSpc>
              <a:buFont typeface="Arial" charset="0"/>
              <a:buNone/>
            </a:pPr>
            <a:r>
              <a:rPr sz="1600" dirty="0" smtClean="0">
                <a:solidFill>
                  <a:schemeClr val="tx1"/>
                </a:solidFill>
                <a:latin typeface="Courier New" pitchFamily="49" charset="0"/>
                <a:cs typeface="Arial" charset="0"/>
              </a:rPr>
              <a:t>}</a:t>
            </a:r>
          </a:p>
          <a:p>
            <a:pPr lvl="1" eaLnBrk="1" hangingPunct="1">
              <a:lnSpc>
                <a:spcPct val="80000"/>
              </a:lnSpc>
              <a:buFont typeface="Arial" charset="0"/>
              <a:buNone/>
            </a:pPr>
            <a:endParaRPr sz="1600" dirty="0" smtClean="0">
              <a:solidFill>
                <a:schemeClr val="tx1"/>
              </a:solidFill>
              <a:latin typeface="Courier New" pitchFamily="49" charset="0"/>
            </a:endParaRPr>
          </a:p>
          <a:p>
            <a:pPr eaLnBrk="1" hangingPunct="1">
              <a:lnSpc>
                <a:spcPct val="80000"/>
              </a:lnSpc>
            </a:pPr>
            <a:endParaRPr sz="1200" dirty="0" smtClean="0">
              <a:solidFill>
                <a:schemeClr val="tx1"/>
              </a:solidFill>
              <a:latin typeface="Courier New" pitchFamily="49" charset="0"/>
              <a:cs typeface="Arial" charset="0"/>
            </a:endParaRPr>
          </a:p>
        </p:txBody>
      </p:sp>
      <p:pic>
        <p:nvPicPr>
          <p:cNvPr id="150531" name="Picture 4"/>
          <p:cNvPicPr>
            <a:picLocks noChangeAspect="1" noChangeArrowheads="1"/>
          </p:cNvPicPr>
          <p:nvPr/>
        </p:nvPicPr>
        <p:blipFill>
          <a:blip r:embed="rId3"/>
          <a:srcRect/>
          <a:stretch>
            <a:fillRect/>
          </a:stretch>
        </p:blipFill>
        <p:spPr bwMode="auto">
          <a:xfrm>
            <a:off x="5502275" y="2357438"/>
            <a:ext cx="3159125" cy="333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p:cNvSpPr>
          <p:nvPr>
            <p:ph type="title"/>
          </p:nvPr>
        </p:nvSpPr>
        <p:spPr>
          <a:xfrm>
            <a:off x="176724" y="172580"/>
            <a:ext cx="8229600" cy="549275"/>
          </a:xfrm>
        </p:spPr>
        <p:txBody>
          <a:bodyPr/>
          <a:lstStyle/>
          <a:p>
            <a:pPr eaLnBrk="1" hangingPunct="1"/>
            <a:r>
              <a:rPr dirty="0" smtClean="0">
                <a:solidFill>
                  <a:schemeClr val="tx1"/>
                </a:solidFill>
                <a:cs typeface="Arial" charset="0"/>
              </a:rPr>
              <a:t>Quiz</a:t>
            </a:r>
          </a:p>
        </p:txBody>
      </p:sp>
      <p:sp>
        <p:nvSpPr>
          <p:cNvPr id="150530" name="Rectangle 3"/>
          <p:cNvSpPr>
            <a:spLocks noGrp="1"/>
          </p:cNvSpPr>
          <p:nvPr>
            <p:ph type="body" idx="1"/>
          </p:nvPr>
        </p:nvSpPr>
        <p:spPr>
          <a:xfrm>
            <a:off x="457200" y="1103313"/>
            <a:ext cx="8229600" cy="5148262"/>
          </a:xfrm>
        </p:spPr>
        <p:txBody>
          <a:bodyPr/>
          <a:lstStyle/>
          <a:p>
            <a:pPr eaLnBrk="1" hangingPunct="1">
              <a:buFont typeface="Arial" charset="0"/>
              <a:buNone/>
            </a:pPr>
            <a:r>
              <a:rPr dirty="0" smtClean="0">
                <a:solidFill>
                  <a:schemeClr val="tx1"/>
                </a:solidFill>
                <a:cs typeface="Arial" charset="0"/>
              </a:rPr>
              <a:t>1. Which of the following annotations has to be used before each of the test method?</a:t>
            </a:r>
          </a:p>
          <a:p>
            <a:pPr eaLnBrk="1" hangingPunct="1">
              <a:buFont typeface="Arial" charset="0"/>
              <a:buNone/>
            </a:pPr>
            <a:r>
              <a:rPr dirty="0" smtClean="0">
                <a:solidFill>
                  <a:schemeClr val="tx1"/>
                </a:solidFill>
                <a:cs typeface="Arial" charset="0"/>
              </a:rPr>
              <a:t>a. @Before</a:t>
            </a:r>
          </a:p>
          <a:p>
            <a:pPr eaLnBrk="1" hangingPunct="1">
              <a:buFont typeface="Arial" charset="0"/>
              <a:buNone/>
            </a:pPr>
            <a:r>
              <a:rPr dirty="0" smtClean="0">
                <a:solidFill>
                  <a:schemeClr val="tx1"/>
                </a:solidFill>
                <a:cs typeface="Arial" charset="0"/>
              </a:rPr>
              <a:t>b. @</a:t>
            </a:r>
            <a:r>
              <a:rPr dirty="0" err="1" smtClean="0">
                <a:solidFill>
                  <a:schemeClr val="tx1"/>
                </a:solidFill>
                <a:cs typeface="Arial" charset="0"/>
              </a:rPr>
              <a:t>BeforeClass</a:t>
            </a:r>
            <a:endParaRPr dirty="0" smtClean="0">
              <a:solidFill>
                <a:schemeClr val="tx1"/>
              </a:solidFill>
              <a:cs typeface="Arial" charset="0"/>
            </a:endParaRPr>
          </a:p>
          <a:p>
            <a:pPr eaLnBrk="1" hangingPunct="1">
              <a:buFont typeface="Arial" charset="0"/>
              <a:buNone/>
            </a:pPr>
            <a:r>
              <a:rPr dirty="0" smtClean="0">
                <a:solidFill>
                  <a:schemeClr val="tx1"/>
                </a:solidFill>
                <a:cs typeface="Arial" charset="0"/>
              </a:rPr>
              <a:t>c. @After</a:t>
            </a:r>
          </a:p>
          <a:p>
            <a:pPr eaLnBrk="1" hangingPunct="1">
              <a:buFont typeface="Arial" charset="0"/>
              <a:buNone/>
            </a:pPr>
            <a:r>
              <a:rPr dirty="0" smtClean="0">
                <a:solidFill>
                  <a:schemeClr val="tx1"/>
                </a:solidFill>
                <a:cs typeface="Arial" charset="0"/>
              </a:rPr>
              <a:t>d. None of the above</a:t>
            </a:r>
          </a:p>
          <a:p>
            <a:pPr eaLnBrk="1" hangingPunct="1"/>
            <a:endParaRPr dirty="0" smtClean="0">
              <a:solidFill>
                <a:schemeClr val="tx1"/>
              </a:solidFill>
              <a:cs typeface="Arial" charset="0"/>
            </a:endParaRPr>
          </a:p>
          <a:p>
            <a:pPr eaLnBrk="1" hangingPunct="1">
              <a:buFont typeface="Arial" charset="0"/>
              <a:buNone/>
            </a:pPr>
            <a:r>
              <a:rPr dirty="0" smtClean="0">
                <a:solidFill>
                  <a:schemeClr val="tx1"/>
                </a:solidFill>
                <a:cs typeface="Arial" charset="0"/>
              </a:rPr>
              <a:t>2. Which of the following are true?</a:t>
            </a:r>
          </a:p>
          <a:p>
            <a:pPr eaLnBrk="1" hangingPunct="1">
              <a:buFont typeface="Arial" charset="0"/>
              <a:buNone/>
            </a:pPr>
            <a:r>
              <a:rPr dirty="0" smtClean="0">
                <a:solidFill>
                  <a:schemeClr val="tx1"/>
                </a:solidFill>
                <a:cs typeface="Arial" charset="0"/>
              </a:rPr>
              <a:t>a. All assert methods are static methods</a:t>
            </a:r>
          </a:p>
          <a:p>
            <a:pPr eaLnBrk="1" hangingPunct="1">
              <a:buFont typeface="Arial" charset="0"/>
              <a:buNone/>
            </a:pPr>
            <a:r>
              <a:rPr dirty="0" smtClean="0">
                <a:solidFill>
                  <a:schemeClr val="tx1"/>
                </a:solidFill>
                <a:cs typeface="Arial" charset="0"/>
              </a:rPr>
              <a:t>b. The </a:t>
            </a:r>
            <a:r>
              <a:rPr dirty="0" err="1" smtClean="0">
                <a:solidFill>
                  <a:schemeClr val="tx1"/>
                </a:solidFill>
                <a:cs typeface="Arial" charset="0"/>
              </a:rPr>
              <a:t>JUnit</a:t>
            </a:r>
            <a:r>
              <a:rPr dirty="0" smtClean="0">
                <a:solidFill>
                  <a:schemeClr val="tx1"/>
                </a:solidFill>
                <a:cs typeface="Arial" charset="0"/>
              </a:rPr>
              <a:t> test methods can be private</a:t>
            </a:r>
          </a:p>
          <a:p>
            <a:pPr eaLnBrk="1" hangingPunct="1">
              <a:buFont typeface="Arial" charset="0"/>
              <a:buNone/>
            </a:pPr>
            <a:r>
              <a:rPr dirty="0" smtClean="0">
                <a:solidFill>
                  <a:schemeClr val="tx1"/>
                </a:solidFill>
                <a:cs typeface="Arial" charset="0"/>
              </a:rPr>
              <a:t>c. The </a:t>
            </a:r>
            <a:r>
              <a:rPr dirty="0" err="1" smtClean="0">
                <a:solidFill>
                  <a:schemeClr val="tx1"/>
                </a:solidFill>
                <a:cs typeface="Arial" charset="0"/>
              </a:rPr>
              <a:t>JUnit</a:t>
            </a:r>
            <a:r>
              <a:rPr dirty="0" smtClean="0">
                <a:solidFill>
                  <a:schemeClr val="tx1"/>
                </a:solidFill>
                <a:cs typeface="Arial" charset="0"/>
              </a:rPr>
              <a:t> test methods should start with the test keyword</a:t>
            </a:r>
          </a:p>
          <a:p>
            <a:pPr eaLnBrk="1" hangingPunct="1">
              <a:buFont typeface="Arial" charset="0"/>
              <a:buNone/>
            </a:pPr>
            <a:r>
              <a:rPr dirty="0" smtClean="0">
                <a:solidFill>
                  <a:schemeClr val="tx1"/>
                </a:solidFill>
                <a:cs typeface="Arial" charset="0"/>
              </a:rPr>
              <a:t>d. All of the above true</a:t>
            </a:r>
          </a:p>
        </p:txBody>
      </p:sp>
      <p:sp>
        <p:nvSpPr>
          <p:cNvPr id="150532" name="Text Box 4"/>
          <p:cNvSpPr txBox="1">
            <a:spLocks noChangeArrowheads="1"/>
          </p:cNvSpPr>
          <p:nvPr/>
        </p:nvSpPr>
        <p:spPr bwMode="auto">
          <a:xfrm>
            <a:off x="3729038" y="2801938"/>
            <a:ext cx="2143125" cy="366712"/>
          </a:xfrm>
          <a:prstGeom prst="rect">
            <a:avLst/>
          </a:prstGeom>
          <a:solidFill>
            <a:srgbClr val="FF99CC"/>
          </a:solidFill>
          <a:ln w="9525">
            <a:noFill/>
            <a:miter lim="800000"/>
            <a:headEnd/>
            <a:tailEnd/>
          </a:ln>
        </p:spPr>
        <p:txBody>
          <a:bodyPr>
            <a:spAutoFit/>
          </a:bodyPr>
          <a:lstStyle/>
          <a:p>
            <a:pPr defTabSz="914400"/>
            <a:r>
              <a:rPr lang="en-US"/>
              <a:t>None of the above</a:t>
            </a:r>
          </a:p>
        </p:txBody>
      </p:sp>
      <p:sp>
        <p:nvSpPr>
          <p:cNvPr id="150533" name="Text Box 5"/>
          <p:cNvSpPr txBox="1">
            <a:spLocks noChangeArrowheads="1"/>
          </p:cNvSpPr>
          <p:nvPr/>
        </p:nvSpPr>
        <p:spPr bwMode="auto">
          <a:xfrm>
            <a:off x="3897313" y="5207000"/>
            <a:ext cx="4102100" cy="366713"/>
          </a:xfrm>
          <a:prstGeom prst="rect">
            <a:avLst/>
          </a:prstGeom>
          <a:solidFill>
            <a:srgbClr val="FF99CC"/>
          </a:solidFill>
          <a:ln w="9525">
            <a:noFill/>
            <a:miter lim="800000"/>
            <a:headEnd/>
            <a:tailEnd/>
          </a:ln>
        </p:spPr>
        <p:txBody>
          <a:bodyPr>
            <a:spAutoFit/>
          </a:bodyPr>
          <a:lstStyle/>
          <a:p>
            <a:r>
              <a:rPr lang="en-US"/>
              <a:t>All assert methods are static 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0530">
                                            <p:txEl>
                                              <p:pRg st="0" end="0"/>
                                            </p:txEl>
                                          </p:spTgt>
                                        </p:tgtEl>
                                        <p:attrNameLst>
                                          <p:attrName>style.visibility</p:attrName>
                                        </p:attrNameLst>
                                      </p:cBhvr>
                                      <p:to>
                                        <p:strVal val="visible"/>
                                      </p:to>
                                    </p:set>
                                    <p:anim calcmode="lin" valueType="num">
                                      <p:cBhvr additive="base">
                                        <p:cTn id="7" dur="500" fill="hold"/>
                                        <p:tgtEl>
                                          <p:spTgt spid="150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5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0530">
                                            <p:txEl>
                                              <p:pRg st="1" end="1"/>
                                            </p:txEl>
                                          </p:spTgt>
                                        </p:tgtEl>
                                        <p:attrNameLst>
                                          <p:attrName>style.visibility</p:attrName>
                                        </p:attrNameLst>
                                      </p:cBhvr>
                                      <p:to>
                                        <p:strVal val="visible"/>
                                      </p:to>
                                    </p:set>
                                    <p:anim calcmode="lin" valueType="num">
                                      <p:cBhvr additive="base">
                                        <p:cTn id="11" dur="500" fill="hold"/>
                                        <p:tgtEl>
                                          <p:spTgt spid="1505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05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0530">
                                            <p:txEl>
                                              <p:pRg st="2" end="2"/>
                                            </p:txEl>
                                          </p:spTgt>
                                        </p:tgtEl>
                                        <p:attrNameLst>
                                          <p:attrName>style.visibility</p:attrName>
                                        </p:attrNameLst>
                                      </p:cBhvr>
                                      <p:to>
                                        <p:strVal val="visible"/>
                                      </p:to>
                                    </p:set>
                                    <p:anim calcmode="lin" valueType="num">
                                      <p:cBhvr additive="base">
                                        <p:cTn id="15" dur="500" fill="hold"/>
                                        <p:tgtEl>
                                          <p:spTgt spid="1505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053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0530">
                                            <p:txEl>
                                              <p:pRg st="3" end="3"/>
                                            </p:txEl>
                                          </p:spTgt>
                                        </p:tgtEl>
                                        <p:attrNameLst>
                                          <p:attrName>style.visibility</p:attrName>
                                        </p:attrNameLst>
                                      </p:cBhvr>
                                      <p:to>
                                        <p:strVal val="visible"/>
                                      </p:to>
                                    </p:set>
                                    <p:anim calcmode="lin" valueType="num">
                                      <p:cBhvr additive="base">
                                        <p:cTn id="19" dur="500" fill="hold"/>
                                        <p:tgtEl>
                                          <p:spTgt spid="1505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053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0530">
                                            <p:txEl>
                                              <p:pRg st="4" end="4"/>
                                            </p:txEl>
                                          </p:spTgt>
                                        </p:tgtEl>
                                        <p:attrNameLst>
                                          <p:attrName>style.visibility</p:attrName>
                                        </p:attrNameLst>
                                      </p:cBhvr>
                                      <p:to>
                                        <p:strVal val="visible"/>
                                      </p:to>
                                    </p:set>
                                    <p:anim calcmode="lin" valueType="num">
                                      <p:cBhvr additive="base">
                                        <p:cTn id="23" dur="500" fill="hold"/>
                                        <p:tgtEl>
                                          <p:spTgt spid="15053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05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0532"/>
                                        </p:tgtEl>
                                        <p:attrNameLst>
                                          <p:attrName>style.visibility</p:attrName>
                                        </p:attrNameLst>
                                      </p:cBhvr>
                                      <p:to>
                                        <p:strVal val="visible"/>
                                      </p:to>
                                    </p:set>
                                    <p:anim calcmode="lin" valueType="num">
                                      <p:cBhvr additive="base">
                                        <p:cTn id="29" dur="500" fill="hold"/>
                                        <p:tgtEl>
                                          <p:spTgt spid="150532"/>
                                        </p:tgtEl>
                                        <p:attrNameLst>
                                          <p:attrName>ppt_x</p:attrName>
                                        </p:attrNameLst>
                                      </p:cBhvr>
                                      <p:tavLst>
                                        <p:tav tm="0">
                                          <p:val>
                                            <p:strVal val="#ppt_x"/>
                                          </p:val>
                                        </p:tav>
                                        <p:tav tm="100000">
                                          <p:val>
                                            <p:strVal val="#ppt_x"/>
                                          </p:val>
                                        </p:tav>
                                      </p:tavLst>
                                    </p:anim>
                                    <p:anim calcmode="lin" valueType="num">
                                      <p:cBhvr additive="base">
                                        <p:cTn id="30" dur="500" fill="hold"/>
                                        <p:tgtEl>
                                          <p:spTgt spid="15053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0530">
                                            <p:txEl>
                                              <p:pRg st="6" end="6"/>
                                            </p:txEl>
                                          </p:spTgt>
                                        </p:tgtEl>
                                        <p:attrNameLst>
                                          <p:attrName>style.visibility</p:attrName>
                                        </p:attrNameLst>
                                      </p:cBhvr>
                                      <p:to>
                                        <p:strVal val="visible"/>
                                      </p:to>
                                    </p:set>
                                    <p:anim calcmode="lin" valueType="num">
                                      <p:cBhvr additive="base">
                                        <p:cTn id="35" dur="500" fill="hold"/>
                                        <p:tgtEl>
                                          <p:spTgt spid="15053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0530">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0530">
                                            <p:txEl>
                                              <p:pRg st="7" end="7"/>
                                            </p:txEl>
                                          </p:spTgt>
                                        </p:tgtEl>
                                        <p:attrNameLst>
                                          <p:attrName>style.visibility</p:attrName>
                                        </p:attrNameLst>
                                      </p:cBhvr>
                                      <p:to>
                                        <p:strVal val="visible"/>
                                      </p:to>
                                    </p:set>
                                    <p:anim calcmode="lin" valueType="num">
                                      <p:cBhvr additive="base">
                                        <p:cTn id="39" dur="500" fill="hold"/>
                                        <p:tgtEl>
                                          <p:spTgt spid="150530">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0530">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0530">
                                            <p:txEl>
                                              <p:pRg st="8" end="8"/>
                                            </p:txEl>
                                          </p:spTgt>
                                        </p:tgtEl>
                                        <p:attrNameLst>
                                          <p:attrName>style.visibility</p:attrName>
                                        </p:attrNameLst>
                                      </p:cBhvr>
                                      <p:to>
                                        <p:strVal val="visible"/>
                                      </p:to>
                                    </p:set>
                                    <p:anim calcmode="lin" valueType="num">
                                      <p:cBhvr additive="base">
                                        <p:cTn id="43" dur="500" fill="hold"/>
                                        <p:tgtEl>
                                          <p:spTgt spid="150530">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0530">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0530">
                                            <p:txEl>
                                              <p:pRg st="9" end="9"/>
                                            </p:txEl>
                                          </p:spTgt>
                                        </p:tgtEl>
                                        <p:attrNameLst>
                                          <p:attrName>style.visibility</p:attrName>
                                        </p:attrNameLst>
                                      </p:cBhvr>
                                      <p:to>
                                        <p:strVal val="visible"/>
                                      </p:to>
                                    </p:set>
                                    <p:anim calcmode="lin" valueType="num">
                                      <p:cBhvr additive="base">
                                        <p:cTn id="47" dur="500" fill="hold"/>
                                        <p:tgtEl>
                                          <p:spTgt spid="150530">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0530">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0530">
                                            <p:txEl>
                                              <p:pRg st="10" end="10"/>
                                            </p:txEl>
                                          </p:spTgt>
                                        </p:tgtEl>
                                        <p:attrNameLst>
                                          <p:attrName>style.visibility</p:attrName>
                                        </p:attrNameLst>
                                      </p:cBhvr>
                                      <p:to>
                                        <p:strVal val="visible"/>
                                      </p:to>
                                    </p:set>
                                    <p:anim calcmode="lin" valueType="num">
                                      <p:cBhvr additive="base">
                                        <p:cTn id="51" dur="500" fill="hold"/>
                                        <p:tgtEl>
                                          <p:spTgt spid="150530">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053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50533"/>
                                        </p:tgtEl>
                                        <p:attrNameLst>
                                          <p:attrName>style.visibility</p:attrName>
                                        </p:attrNameLst>
                                      </p:cBhvr>
                                      <p:to>
                                        <p:strVal val="visible"/>
                                      </p:to>
                                    </p:set>
                                    <p:anim calcmode="lin" valueType="num">
                                      <p:cBhvr additive="base">
                                        <p:cTn id="57" dur="500" fill="hold"/>
                                        <p:tgtEl>
                                          <p:spTgt spid="150533"/>
                                        </p:tgtEl>
                                        <p:attrNameLst>
                                          <p:attrName>ppt_x</p:attrName>
                                        </p:attrNameLst>
                                      </p:cBhvr>
                                      <p:tavLst>
                                        <p:tav tm="0">
                                          <p:val>
                                            <p:strVal val="#ppt_x"/>
                                          </p:val>
                                        </p:tav>
                                        <p:tav tm="100000">
                                          <p:val>
                                            <p:strVal val="#ppt_x"/>
                                          </p:val>
                                        </p:tav>
                                      </p:tavLst>
                                    </p:anim>
                                    <p:anim calcmode="lin" valueType="num">
                                      <p:cBhvr additive="base">
                                        <p:cTn id="58" dur="500" fill="hold"/>
                                        <p:tgtEl>
                                          <p:spTgt spid="150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nimBg="1"/>
      <p:bldP spid="15053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p:cNvSpPr>
          <p:nvPr>
            <p:ph type="title"/>
          </p:nvPr>
        </p:nvSpPr>
        <p:spPr>
          <a:xfrm>
            <a:off x="431800" y="155575"/>
            <a:ext cx="8229600" cy="549275"/>
          </a:xfrm>
        </p:spPr>
        <p:txBody>
          <a:bodyPr/>
          <a:lstStyle/>
          <a:p>
            <a:pPr eaLnBrk="1" hangingPunct="1"/>
            <a:r>
              <a:rPr smtClean="0">
                <a:solidFill>
                  <a:schemeClr val="tx1"/>
                </a:solidFill>
                <a:cs typeface="Arial" charset="0"/>
              </a:rPr>
              <a:t>Summary</a:t>
            </a:r>
          </a:p>
        </p:txBody>
      </p:sp>
      <p:sp>
        <p:nvSpPr>
          <p:cNvPr id="154626" name="Rectangle 3"/>
          <p:cNvSpPr>
            <a:spLocks noGrp="1"/>
          </p:cNvSpPr>
          <p:nvPr>
            <p:ph type="body" idx="1"/>
          </p:nvPr>
        </p:nvSpPr>
        <p:spPr>
          <a:xfrm>
            <a:off x="560388" y="1006475"/>
            <a:ext cx="6445250" cy="5275263"/>
          </a:xfrm>
        </p:spPr>
        <p:txBody>
          <a:bodyPr/>
          <a:lstStyle/>
          <a:p>
            <a:pPr eaLnBrk="1" hangingPunct="1">
              <a:buFont typeface="Arial" charset="0"/>
              <a:buNone/>
            </a:pPr>
            <a:r>
              <a:rPr sz="2400" dirty="0" smtClean="0">
                <a:solidFill>
                  <a:schemeClr val="tx1"/>
                </a:solidFill>
                <a:cs typeface="Arial" charset="0"/>
              </a:rPr>
              <a:t>In this module, you were able to</a:t>
            </a:r>
          </a:p>
          <a:p>
            <a:pPr eaLnBrk="1" hangingPunct="1">
              <a:buFont typeface="Arial" charset="0"/>
              <a:buNone/>
            </a:pPr>
            <a:endParaRPr sz="2400" dirty="0" smtClean="0">
              <a:solidFill>
                <a:schemeClr val="tx1"/>
              </a:solidFill>
              <a:cs typeface="Arial" charset="0"/>
            </a:endParaRPr>
          </a:p>
          <a:p>
            <a:r>
              <a:rPr lang="en-US" sz="2400" dirty="0" smtClean="0">
                <a:solidFill>
                  <a:schemeClr val="tx1"/>
                </a:solidFill>
                <a:cs typeface="Arial" charset="0"/>
              </a:rPr>
              <a:t>Implement Naming Conventions for Java</a:t>
            </a:r>
          </a:p>
          <a:p>
            <a:r>
              <a:rPr lang="en-US" sz="2400" dirty="0" smtClean="0">
                <a:solidFill>
                  <a:schemeClr val="tx1"/>
                </a:solidFill>
                <a:cs typeface="Arial" charset="0"/>
              </a:rPr>
              <a:t>Implement Documentation Standards</a:t>
            </a:r>
          </a:p>
          <a:p>
            <a:r>
              <a:rPr lang="en-US" sz="2400" dirty="0" smtClean="0">
                <a:solidFill>
                  <a:schemeClr val="tx1"/>
                </a:solidFill>
                <a:cs typeface="Arial" charset="0"/>
              </a:rPr>
              <a:t>Implement Formatting Standards</a:t>
            </a:r>
          </a:p>
          <a:p>
            <a:r>
              <a:rPr lang="en-US" sz="2400" dirty="0" smtClean="0">
                <a:solidFill>
                  <a:schemeClr val="tx1"/>
                </a:solidFill>
                <a:cs typeface="Arial" charset="0"/>
              </a:rPr>
              <a:t>Implement Java Bean Conventions</a:t>
            </a:r>
          </a:p>
          <a:p>
            <a:pPr eaLnBrk="1" hangingPunct="1"/>
            <a:r>
              <a:rPr lang="en-US" sz="2400" dirty="0" smtClean="0">
                <a:solidFill>
                  <a:schemeClr val="tx1"/>
                </a:solidFill>
                <a:cs typeface="Arial" charset="0"/>
              </a:rPr>
              <a:t>Explore </a:t>
            </a:r>
            <a:r>
              <a:rPr lang="en-US" sz="2400" dirty="0" err="1" smtClean="0">
                <a:solidFill>
                  <a:schemeClr val="tx1"/>
                </a:solidFill>
                <a:cs typeface="Arial" charset="0"/>
              </a:rPr>
              <a:t>JUnit</a:t>
            </a:r>
            <a:r>
              <a:rPr lang="en-US" sz="2400" dirty="0" smtClean="0">
                <a:solidFill>
                  <a:schemeClr val="tx1"/>
                </a:solidFill>
                <a:cs typeface="Arial" charset="0"/>
              </a:rPr>
              <a:t>?</a:t>
            </a:r>
          </a:p>
          <a:p>
            <a:pPr eaLnBrk="1" hangingPunct="1"/>
            <a:r>
              <a:rPr lang="en-US" sz="2400" dirty="0" smtClean="0">
                <a:solidFill>
                  <a:schemeClr val="tx1"/>
                </a:solidFill>
                <a:cs typeface="Arial" charset="0"/>
              </a:rPr>
              <a:t>Learn about how to write Test cases?</a:t>
            </a:r>
          </a:p>
          <a:p>
            <a:pPr eaLnBrk="1" hangingPunct="1"/>
            <a:r>
              <a:rPr lang="en-US" sz="2400" dirty="0" smtClean="0">
                <a:solidFill>
                  <a:schemeClr val="tx1"/>
                </a:solidFill>
                <a:cs typeface="Arial" charset="0"/>
              </a:rPr>
              <a:t>Implement the various assert methods</a:t>
            </a:r>
          </a:p>
          <a:p>
            <a:pPr eaLnBrk="1" hangingPunct="1"/>
            <a:r>
              <a:rPr lang="en-US" sz="2400" dirty="0" smtClean="0">
                <a:solidFill>
                  <a:schemeClr val="tx1"/>
                </a:solidFill>
                <a:cs typeface="Arial" charset="0"/>
              </a:rPr>
              <a:t>Carry on Parameterized tests</a:t>
            </a:r>
          </a:p>
          <a:p>
            <a:pPr eaLnBrk="1" hangingPunct="1"/>
            <a:r>
              <a:rPr lang="en-US" sz="2400" dirty="0" smtClean="0">
                <a:solidFill>
                  <a:schemeClr val="tx1"/>
                </a:solidFill>
                <a:cs typeface="Arial" charset="0"/>
              </a:rPr>
              <a:t>Understand Test Suites</a:t>
            </a:r>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idx="4294967295"/>
          </p:nvPr>
        </p:nvSpPr>
        <p:spPr>
          <a:xfrm>
            <a:off x="170480" y="176213"/>
            <a:ext cx="7525719" cy="521211"/>
          </a:xfrm>
        </p:spPr>
        <p:txBody>
          <a:bodyPr/>
          <a:lstStyle/>
          <a:p>
            <a:pPr eaLnBrk="1" hangingPunct="1"/>
            <a:r>
              <a:rPr lang="en-GB" dirty="0" smtClean="0">
                <a:cs typeface="Arial" charset="0"/>
              </a:rPr>
              <a:t>References</a:t>
            </a:r>
          </a:p>
        </p:txBody>
      </p:sp>
      <p:sp>
        <p:nvSpPr>
          <p:cNvPr id="166915" name="Rectangle 3"/>
          <p:cNvSpPr>
            <a:spLocks noGrp="1" noChangeArrowheads="1"/>
          </p:cNvSpPr>
          <p:nvPr>
            <p:ph type="body" idx="4294967295"/>
          </p:nvPr>
        </p:nvSpPr>
        <p:spPr>
          <a:xfrm>
            <a:off x="387458" y="1066800"/>
            <a:ext cx="8369084" cy="4953000"/>
          </a:xfrm>
        </p:spPr>
        <p:txBody>
          <a:bodyPr/>
          <a:lstStyle/>
          <a:p>
            <a:pPr marL="457200" indent="-457200">
              <a:buFont typeface="Arial" charset="0"/>
              <a:buAutoNum type="arabicPeriod"/>
              <a:defRPr/>
            </a:pPr>
            <a:r>
              <a:rPr lang="en-US" dirty="0">
                <a:solidFill>
                  <a:schemeClr val="tx1"/>
                </a:solidFill>
                <a:cs typeface="Arial" charset="0"/>
              </a:rPr>
              <a:t>Sun </a:t>
            </a:r>
            <a:r>
              <a:rPr lang="en-US" dirty="0" err="1" smtClean="0">
                <a:solidFill>
                  <a:schemeClr val="tx1"/>
                </a:solidFill>
                <a:cs typeface="Arial" charset="0"/>
              </a:rPr>
              <a:t>Microsytems</a:t>
            </a:r>
            <a:r>
              <a:rPr lang="en-US" dirty="0" smtClean="0">
                <a:solidFill>
                  <a:schemeClr val="tx1"/>
                </a:solidFill>
                <a:cs typeface="Arial" charset="0"/>
              </a:rPr>
              <a:t>. </a:t>
            </a:r>
            <a:r>
              <a:rPr i="1" dirty="0" smtClean="0">
                <a:solidFill>
                  <a:schemeClr val="tx1"/>
                </a:solidFill>
                <a:cs typeface="Arial" charset="0"/>
              </a:rPr>
              <a:t>Java Coding </a:t>
            </a:r>
            <a:r>
              <a:rPr i="1" dirty="0" err="1" smtClean="0">
                <a:solidFill>
                  <a:schemeClr val="tx1"/>
                </a:solidFill>
                <a:cs typeface="Arial" charset="0"/>
              </a:rPr>
              <a:t>Stye</a:t>
            </a:r>
            <a:r>
              <a:rPr i="1" dirty="0" smtClean="0">
                <a:solidFill>
                  <a:schemeClr val="tx1"/>
                </a:solidFill>
                <a:cs typeface="Arial" charset="0"/>
              </a:rPr>
              <a:t> </a:t>
            </a:r>
            <a:r>
              <a:rPr dirty="0" smtClean="0">
                <a:solidFill>
                  <a:schemeClr val="tx1"/>
                </a:solidFill>
                <a:cs typeface="Arial" charset="0"/>
              </a:rPr>
              <a:t>Guide. Retrieved on April 10, 2012 from, </a:t>
            </a:r>
            <a:r>
              <a:rPr sz="2200" dirty="0" smtClean="0">
                <a:solidFill>
                  <a:schemeClr val="tx1"/>
                </a:solidFill>
                <a:cs typeface="Arial" charset="0"/>
                <a:hlinkClick r:id="rId3"/>
              </a:rPr>
              <a:t>http:// developers.sun.com/</a:t>
            </a:r>
            <a:r>
              <a:rPr sz="2200" dirty="0" err="1" smtClean="0">
                <a:solidFill>
                  <a:schemeClr val="tx1"/>
                </a:solidFill>
                <a:cs typeface="Arial" charset="0"/>
                <a:hlinkClick r:id="rId3"/>
              </a:rPr>
              <a:t>sunstudio</a:t>
            </a:r>
            <a:r>
              <a:rPr sz="2200" dirty="0" smtClean="0">
                <a:solidFill>
                  <a:schemeClr val="tx1"/>
                </a:solidFill>
                <a:cs typeface="Arial" charset="0"/>
                <a:hlinkClick r:id="rId3"/>
              </a:rPr>
              <a:t>/products</a:t>
            </a:r>
          </a:p>
          <a:p>
            <a:pPr marL="381000" indent="-381000">
              <a:buFont typeface="Arial" charset="0"/>
              <a:buNone/>
              <a:defRPr/>
            </a:pPr>
            <a:endParaRPr dirty="0" smtClean="0">
              <a:solidFill>
                <a:schemeClr val="tx1"/>
              </a:solidFill>
              <a:cs typeface="Arial" charset="0"/>
            </a:endParaRPr>
          </a:p>
          <a:p>
            <a:pPr marL="381000" indent="-381000" algn="just">
              <a:buNone/>
              <a:defRPr/>
            </a:pPr>
            <a:r>
              <a:rPr dirty="0" smtClean="0">
                <a:solidFill>
                  <a:schemeClr val="tx1"/>
                </a:solidFill>
                <a:cs typeface="Arial" charset="0"/>
              </a:rPr>
              <a:t>2. </a:t>
            </a:r>
            <a:r>
              <a:rPr lang="en-US" dirty="0">
                <a:solidFill>
                  <a:schemeClr val="tx1"/>
                </a:solidFill>
                <a:cs typeface="Arial" charset="0"/>
              </a:rPr>
              <a:t>Vincent </a:t>
            </a:r>
            <a:r>
              <a:rPr lang="en-US" dirty="0" err="1">
                <a:solidFill>
                  <a:schemeClr val="tx1"/>
                </a:solidFill>
                <a:cs typeface="Arial" charset="0"/>
              </a:rPr>
              <a:t>Massol</a:t>
            </a:r>
            <a:r>
              <a:rPr lang="en-US" dirty="0">
                <a:solidFill>
                  <a:schemeClr val="tx1"/>
                </a:solidFill>
                <a:cs typeface="Arial" charset="0"/>
              </a:rPr>
              <a:t> and Ted Husted. </a:t>
            </a:r>
            <a:r>
              <a:rPr lang="en-US" i="1" dirty="0" err="1">
                <a:solidFill>
                  <a:schemeClr val="tx1"/>
                </a:solidFill>
                <a:cs typeface="Arial" charset="0"/>
              </a:rPr>
              <a:t>JUnit</a:t>
            </a:r>
            <a:r>
              <a:rPr lang="en-US" i="1" dirty="0">
                <a:solidFill>
                  <a:schemeClr val="tx1"/>
                </a:solidFill>
                <a:cs typeface="Arial" charset="0"/>
              </a:rPr>
              <a:t> in Action</a:t>
            </a:r>
            <a:r>
              <a:rPr lang="en-US" dirty="0">
                <a:solidFill>
                  <a:schemeClr val="tx1"/>
                </a:solidFill>
                <a:cs typeface="Arial" charset="0"/>
              </a:rPr>
              <a:t>. </a:t>
            </a:r>
            <a:r>
              <a:rPr lang="en-US" dirty="0" smtClean="0">
                <a:solidFill>
                  <a:schemeClr val="tx1"/>
                </a:solidFill>
                <a:cs typeface="Arial" charset="0"/>
              </a:rPr>
              <a:t>Ed 2</a:t>
            </a:r>
            <a:r>
              <a:rPr lang="en-US" dirty="0">
                <a:solidFill>
                  <a:schemeClr val="tx1"/>
                </a:solidFill>
                <a:cs typeface="Arial" charset="0"/>
              </a:rPr>
              <a:t>. UK: Manning publications co., 2003.</a:t>
            </a:r>
          </a:p>
          <a:p>
            <a:pPr marL="381000" indent="-381000">
              <a:buFont typeface="Arial" charset="0"/>
              <a:buNone/>
              <a:defRPr/>
            </a:pPr>
            <a:endParaRPr sz="2200" dirty="0" smtClean="0">
              <a:cs typeface="Arial"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le 1"/>
          <p:cNvSpPr>
            <a:spLocks noGrp="1"/>
          </p:cNvSpPr>
          <p:nvPr>
            <p:ph type="ctrTitle"/>
          </p:nvPr>
        </p:nvSpPr>
        <p:spPr>
          <a:xfrm>
            <a:off x="4671696" y="2418578"/>
            <a:ext cx="4203553" cy="553998"/>
          </a:xfrm>
        </p:spPr>
        <p:txBody>
          <a:bodyPr/>
          <a:lstStyle/>
          <a:p>
            <a:pPr algn="r"/>
            <a:r>
              <a:rPr dirty="0" smtClean="0">
                <a:solidFill>
                  <a:schemeClr val="tx1"/>
                </a:solidFill>
                <a:cs typeface="Arial" charset="0"/>
              </a:rPr>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3"/>
          <p:cNvSpPr>
            <a:spLocks noGrp="1"/>
          </p:cNvSpPr>
          <p:nvPr>
            <p:ph type="title"/>
          </p:nvPr>
        </p:nvSpPr>
        <p:spPr>
          <a:xfrm>
            <a:off x="457200" y="153988"/>
            <a:ext cx="8229600" cy="549275"/>
          </a:xfrm>
        </p:spPr>
        <p:txBody>
          <a:bodyPr/>
          <a:lstStyle/>
          <a:p>
            <a:pPr fontAlgn="base">
              <a:spcAft>
                <a:spcPct val="0"/>
              </a:spcAft>
            </a:pPr>
            <a:r>
              <a:rPr smtClean="0">
                <a:solidFill>
                  <a:schemeClr val="tx1"/>
                </a:solidFill>
                <a:cs typeface="Arial" charset="0"/>
              </a:rPr>
              <a:t>File Header</a:t>
            </a:r>
            <a:endParaRPr lang="en-IN" smtClean="0">
              <a:solidFill>
                <a:schemeClr val="tx1"/>
              </a:solidFill>
              <a:cs typeface="Arial" charset="0"/>
            </a:endParaRPr>
          </a:p>
        </p:txBody>
      </p:sp>
      <p:sp>
        <p:nvSpPr>
          <p:cNvPr id="37890" name="Rectangle 1"/>
          <p:cNvSpPr>
            <a:spLocks noChangeArrowheads="1"/>
          </p:cNvSpPr>
          <p:nvPr/>
        </p:nvSpPr>
        <p:spPr bwMode="auto">
          <a:xfrm>
            <a:off x="206375" y="975317"/>
            <a:ext cx="8731250" cy="1739900"/>
          </a:xfrm>
          <a:prstGeom prst="rect">
            <a:avLst/>
          </a:prstGeom>
          <a:noFill/>
          <a:ln w="9525">
            <a:noFill/>
            <a:miter lim="800000"/>
            <a:headEnd/>
            <a:tailEnd/>
          </a:ln>
        </p:spPr>
        <p:txBody>
          <a:bodyPr>
            <a:spAutoFit/>
          </a:bodyPr>
          <a:lstStyle/>
          <a:p>
            <a:pPr marL="285750" indent="-285750" algn="just">
              <a:buFont typeface="Arial" charset="0"/>
              <a:buChar char="•"/>
            </a:pPr>
            <a:r>
              <a:rPr lang="en-US" dirty="0"/>
              <a:t>Every java source file should have a file header and the file header should be the first section.  File header is meant for capturing the file specific information like copyright, file name, short description, version number, created date, and modification history.  File header information is meant to be automatically created by the source code control system.  This is another reason why the file header should be the top section in the source file. </a:t>
            </a:r>
            <a:r>
              <a:rPr lang="en-US" b="1" dirty="0"/>
              <a:t>(Rule Category: Mandatory)</a:t>
            </a:r>
            <a:endParaRPr lang="en-US" dirty="0"/>
          </a:p>
        </p:txBody>
      </p:sp>
      <p:sp>
        <p:nvSpPr>
          <p:cNvPr id="37891" name="Text Box 2"/>
          <p:cNvSpPr txBox="1">
            <a:spLocks noChangeArrowheads="1"/>
          </p:cNvSpPr>
          <p:nvPr/>
        </p:nvSpPr>
        <p:spPr bwMode="auto">
          <a:xfrm>
            <a:off x="762000" y="2868452"/>
            <a:ext cx="7772400" cy="3687331"/>
          </a:xfrm>
          <a:prstGeom prst="rect">
            <a:avLst/>
          </a:prstGeom>
          <a:solidFill>
            <a:srgbClr val="EAEAEA"/>
          </a:solidFill>
          <a:ln w="9525">
            <a:noFill/>
            <a:miter lim="800000"/>
            <a:headEnd/>
            <a:tailEnd/>
          </a:ln>
        </p:spPr>
        <p:txBody>
          <a:bodyPr/>
          <a:lstStyle/>
          <a:p>
            <a:pPr defTabSz="914400">
              <a:spcBef>
                <a:spcPts val="500"/>
              </a:spcBef>
              <a:spcAft>
                <a:spcPts val="500"/>
              </a:spcAft>
            </a:pPr>
            <a:r>
              <a:rPr lang="en-US" sz="1600" dirty="0">
                <a:latin typeface="Courier New" pitchFamily="49" charset="0"/>
              </a:rPr>
              <a:t>/* </a:t>
            </a:r>
            <a:br>
              <a:rPr lang="en-US" sz="1600" dirty="0">
                <a:latin typeface="Courier New" pitchFamily="49" charset="0"/>
              </a:rPr>
            </a:br>
            <a:r>
              <a:rPr lang="en-US" sz="1600" dirty="0">
                <a:latin typeface="Courier New" pitchFamily="49" charset="0"/>
              </a:rPr>
              <a:t>* &lt;Copyright information&gt;</a:t>
            </a:r>
            <a:br>
              <a:rPr lang="en-US" sz="1600" dirty="0">
                <a:latin typeface="Courier New" pitchFamily="49" charset="0"/>
              </a:rPr>
            </a:br>
            <a:r>
              <a:rPr lang="en-US" sz="1600" dirty="0">
                <a:latin typeface="Courier New" pitchFamily="49" charset="0"/>
              </a:rPr>
              <a:t>*</a:t>
            </a:r>
            <a:br>
              <a:rPr lang="en-US" sz="1600" dirty="0">
                <a:latin typeface="Courier New" pitchFamily="49" charset="0"/>
              </a:rPr>
            </a:br>
            <a:r>
              <a:rPr lang="en-US" sz="1600" dirty="0">
                <a:latin typeface="Courier New" pitchFamily="49" charset="0"/>
              </a:rPr>
              <a:t>* &lt;Customer specific copyright notice (if any) &gt;</a:t>
            </a:r>
            <a:br>
              <a:rPr lang="en-US" sz="1600" dirty="0">
                <a:latin typeface="Courier New" pitchFamily="49" charset="0"/>
              </a:rPr>
            </a:br>
            <a:r>
              <a:rPr lang="en-US" sz="1600" dirty="0">
                <a:latin typeface="Courier New" pitchFamily="49" charset="0"/>
              </a:rPr>
              <a:t>*</a:t>
            </a:r>
            <a:br>
              <a:rPr lang="en-US" sz="1600" dirty="0">
                <a:latin typeface="Courier New" pitchFamily="49" charset="0"/>
              </a:rPr>
            </a:br>
            <a:r>
              <a:rPr lang="en-US" sz="1600" dirty="0">
                <a:latin typeface="Courier New" pitchFamily="49" charset="0"/>
              </a:rPr>
              <a:t>* &lt;File Name&gt;</a:t>
            </a:r>
            <a:br>
              <a:rPr lang="en-US" sz="1600" dirty="0">
                <a:latin typeface="Courier New" pitchFamily="49" charset="0"/>
              </a:rPr>
            </a:br>
            <a:r>
              <a:rPr lang="en-US" sz="1600" dirty="0">
                <a:latin typeface="Courier New" pitchFamily="49" charset="0"/>
              </a:rPr>
              <a:t>*</a:t>
            </a:r>
            <a:br>
              <a:rPr lang="en-US" sz="1600" dirty="0">
                <a:latin typeface="Courier New" pitchFamily="49" charset="0"/>
              </a:rPr>
            </a:br>
            <a:r>
              <a:rPr lang="en-US" sz="1600" dirty="0">
                <a:latin typeface="Courier New" pitchFamily="49" charset="0"/>
              </a:rPr>
              <a:t>* &lt;Short Description&gt;</a:t>
            </a:r>
            <a:br>
              <a:rPr lang="en-US" sz="1600" dirty="0">
                <a:latin typeface="Courier New" pitchFamily="49" charset="0"/>
              </a:rPr>
            </a:br>
            <a:r>
              <a:rPr lang="en-US" sz="1600" dirty="0">
                <a:latin typeface="Courier New" pitchFamily="49" charset="0"/>
              </a:rPr>
              <a:t>*</a:t>
            </a:r>
            <a:br>
              <a:rPr lang="en-US" sz="1600" dirty="0">
                <a:latin typeface="Courier New" pitchFamily="49" charset="0"/>
              </a:rPr>
            </a:br>
            <a:r>
              <a:rPr lang="en-US" sz="1600" dirty="0">
                <a:latin typeface="Courier New" pitchFamily="49" charset="0"/>
              </a:rPr>
              <a:t>* &lt;Version Number &gt; </a:t>
            </a:r>
            <a:br>
              <a:rPr lang="en-US" sz="1600" dirty="0">
                <a:latin typeface="Courier New" pitchFamily="49" charset="0"/>
              </a:rPr>
            </a:br>
            <a:r>
              <a:rPr lang="en-US" sz="1600" dirty="0">
                <a:latin typeface="Courier New" pitchFamily="49" charset="0"/>
              </a:rPr>
              <a:t>*</a:t>
            </a:r>
            <a:br>
              <a:rPr lang="en-US" sz="1600" dirty="0">
                <a:latin typeface="Courier New" pitchFamily="49" charset="0"/>
              </a:rPr>
            </a:br>
            <a:r>
              <a:rPr lang="en-US" sz="1600" dirty="0">
                <a:latin typeface="Courier New" pitchFamily="49" charset="0"/>
              </a:rPr>
              <a:t>* &lt;Created Date in </a:t>
            </a:r>
            <a:r>
              <a:rPr lang="en-US" sz="1600" dirty="0" err="1">
                <a:latin typeface="Courier New" pitchFamily="49" charset="0"/>
              </a:rPr>
              <a:t>dd</a:t>
            </a:r>
            <a:r>
              <a:rPr lang="en-US" sz="1600" dirty="0">
                <a:latin typeface="Courier New" pitchFamily="49" charset="0"/>
              </a:rPr>
              <a:t> mmm </a:t>
            </a:r>
            <a:r>
              <a:rPr lang="en-US" sz="1600" dirty="0" err="1">
                <a:latin typeface="Courier New" pitchFamily="49" charset="0"/>
              </a:rPr>
              <a:t>yyyy</a:t>
            </a:r>
            <a:r>
              <a:rPr lang="en-US" sz="1600" dirty="0">
                <a:latin typeface="Courier New" pitchFamily="49" charset="0"/>
              </a:rPr>
              <a:t> format&gt;</a:t>
            </a:r>
            <a:br>
              <a:rPr lang="en-US" sz="1600" dirty="0">
                <a:latin typeface="Courier New" pitchFamily="49" charset="0"/>
              </a:rPr>
            </a:br>
            <a:r>
              <a:rPr lang="en-US" sz="1600" dirty="0">
                <a:latin typeface="Courier New" pitchFamily="49" charset="0"/>
              </a:rPr>
              <a:t>*</a:t>
            </a:r>
            <a:br>
              <a:rPr lang="en-US" sz="1600" dirty="0">
                <a:latin typeface="Courier New" pitchFamily="49" charset="0"/>
              </a:rPr>
            </a:br>
            <a:r>
              <a:rPr lang="en-US" sz="1600" dirty="0">
                <a:latin typeface="Courier New" pitchFamily="49" charset="0"/>
              </a:rPr>
              <a:t>* &lt;Modification History&gt;</a:t>
            </a:r>
            <a:br>
              <a:rPr lang="en-US" sz="1600" dirty="0">
                <a:latin typeface="Courier New" pitchFamily="49" charset="0"/>
              </a:rPr>
            </a:br>
            <a:r>
              <a:rPr lang="en-US" sz="1600" dirty="0">
                <a:latin typeface="Courier New" pitchFamily="49" charset="0"/>
              </a:rPr>
              <a:t>*/</a:t>
            </a:r>
            <a:r>
              <a:rPr lang="en-US" sz="800" dirty="0">
                <a:latin typeface="Courier New" pitchFamily="49" charset="0"/>
              </a:rPr>
              <a:t/>
            </a:r>
            <a:br>
              <a:rPr lang="en-US" sz="800" dirty="0">
                <a:latin typeface="Courier New" pitchFamily="49" charset="0"/>
              </a:rPr>
            </a:br>
            <a:r>
              <a:rPr lang="en-US" sz="800" dirty="0">
                <a:latin typeface="Courier New" pitchFamily="49" charset="0"/>
              </a:rPr>
              <a:t/>
            </a:r>
            <a:br>
              <a:rPr lang="en-US" sz="800" dirty="0">
                <a:latin typeface="Courier New" pitchFamily="49" charset="0"/>
              </a:rPr>
            </a:br>
            <a:r>
              <a:rPr lang="en-US" sz="800" dirty="0">
                <a:latin typeface="Courier New" pitchFamily="49" charset="0"/>
              </a:rPr>
              <a:t/>
            </a:r>
            <a:br>
              <a:rPr lang="en-US" sz="800" dirty="0">
                <a:latin typeface="Courier New" pitchFamily="49" charset="0"/>
              </a:rPr>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70481" y="153988"/>
            <a:ext cx="8516319" cy="549275"/>
          </a:xfrm>
        </p:spPr>
        <p:txBody>
          <a:bodyPr/>
          <a:lstStyle/>
          <a:p>
            <a:pPr fontAlgn="base">
              <a:spcAft>
                <a:spcPct val="0"/>
              </a:spcAft>
            </a:pPr>
            <a:r>
              <a:rPr dirty="0" smtClean="0">
                <a:solidFill>
                  <a:schemeClr val="tx1"/>
                </a:solidFill>
                <a:cs typeface="Arial" charset="0"/>
              </a:rPr>
              <a:t>Package Declaration</a:t>
            </a:r>
          </a:p>
        </p:txBody>
      </p:sp>
      <p:sp>
        <p:nvSpPr>
          <p:cNvPr id="39938" name="Content Placeholder 1"/>
          <p:cNvSpPr txBox="1">
            <a:spLocks/>
          </p:cNvSpPr>
          <p:nvPr/>
        </p:nvSpPr>
        <p:spPr bwMode="auto">
          <a:xfrm>
            <a:off x="457200" y="1074738"/>
            <a:ext cx="8229600" cy="1371600"/>
          </a:xfrm>
          <a:prstGeom prst="rect">
            <a:avLst/>
          </a:prstGeom>
          <a:noFill/>
          <a:ln w="9525">
            <a:noFill/>
            <a:miter lim="800000"/>
            <a:headEnd/>
            <a:tailEnd/>
          </a:ln>
        </p:spPr>
        <p:txBody>
          <a:bodyPr/>
          <a:lstStyle/>
          <a:p>
            <a:pPr marL="231775" indent="-231775" algn="just">
              <a:spcBef>
                <a:spcPct val="20000"/>
              </a:spcBef>
              <a:buFont typeface="Arial" charset="0"/>
              <a:buChar char="•"/>
            </a:pPr>
            <a:r>
              <a:rPr lang="en-US" sz="2000" dirty="0">
                <a:cs typeface="Arial" charset="0"/>
              </a:rPr>
              <a:t>The first non-comment line of a Java source file should be the package declaration. Package statement is mandatory for every Java source file. No Java source file should belong to the "default" package. Example of a package statement is below. </a:t>
            </a:r>
            <a:r>
              <a:rPr lang="en-US" sz="2000" b="1" dirty="0">
                <a:cs typeface="Arial" charset="0"/>
              </a:rPr>
              <a:t>(Rule Category: Mandatory)</a:t>
            </a:r>
            <a:endParaRPr lang="en-US" sz="2000" dirty="0">
              <a:cs typeface="Arial" charset="0"/>
            </a:endParaRPr>
          </a:p>
        </p:txBody>
      </p:sp>
      <p:sp>
        <p:nvSpPr>
          <p:cNvPr id="39939" name="Text Box 2"/>
          <p:cNvSpPr txBox="1">
            <a:spLocks noChangeArrowheads="1"/>
          </p:cNvSpPr>
          <p:nvPr/>
        </p:nvSpPr>
        <p:spPr bwMode="auto">
          <a:xfrm>
            <a:off x="403225" y="2725738"/>
            <a:ext cx="8382000" cy="488950"/>
          </a:xfrm>
          <a:prstGeom prst="rect">
            <a:avLst/>
          </a:prstGeom>
          <a:solidFill>
            <a:srgbClr val="EAEAEA"/>
          </a:solidFill>
          <a:ln w="9525">
            <a:noFill/>
            <a:miter lim="800000"/>
            <a:headEnd/>
            <a:tailEnd/>
          </a:ln>
        </p:spPr>
        <p:txBody>
          <a:bodyPr/>
          <a:lstStyle/>
          <a:p>
            <a:pPr defTabSz="914400">
              <a:spcBef>
                <a:spcPts val="500"/>
              </a:spcBef>
              <a:spcAft>
                <a:spcPts val="500"/>
              </a:spcAft>
            </a:pPr>
            <a:r>
              <a:rPr lang="en-US" sz="2000">
                <a:latin typeface="Courier New" pitchFamily="49" charset="0"/>
              </a:rPr>
              <a:t>package com.wipro.generic;</a:t>
            </a:r>
            <a:r>
              <a:rPr lang="en-US">
                <a:latin typeface="Courier New" pitchFamily="49" charset="0"/>
              </a:rPr>
              <a:t> </a:t>
            </a:r>
            <a:endParaRPr lang="en-US" sz="4800"/>
          </a:p>
        </p:txBody>
      </p:sp>
      <p:sp>
        <p:nvSpPr>
          <p:cNvPr id="10" name="Content Placeholder 1"/>
          <p:cNvSpPr txBox="1">
            <a:spLocks/>
          </p:cNvSpPr>
          <p:nvPr/>
        </p:nvSpPr>
        <p:spPr bwMode="auto">
          <a:xfrm>
            <a:off x="457200" y="3631475"/>
            <a:ext cx="8229600" cy="1371600"/>
          </a:xfrm>
          <a:prstGeom prst="rect">
            <a:avLst/>
          </a:prstGeom>
          <a:noFill/>
          <a:ln w="9525">
            <a:noFill/>
            <a:miter lim="800000"/>
            <a:headEnd/>
            <a:tailEnd/>
          </a:ln>
        </p:spPr>
        <p:txBody>
          <a:bodyPr/>
          <a:lstStyle>
            <a:lvl1pPr marL="342900" indent="-342900" algn="l" rtl="0" eaLnBrk="1" fontAlgn="base" hangingPunct="1">
              <a:spcBef>
                <a:spcPct val="20000"/>
              </a:spcBef>
              <a:spcAft>
                <a:spcPct val="0"/>
              </a:spcAft>
              <a:buFont typeface="Wingdings" pitchFamily="2" charset="2"/>
              <a:buChar char="§"/>
              <a:defRPr sz="2000" kern="1200">
                <a:solidFill>
                  <a:schemeClr val="tx1"/>
                </a:solidFill>
                <a:latin typeface="Gill Sans MT" pitchFamily="34" charset="0"/>
                <a:ea typeface="+mn-ea"/>
                <a:cs typeface="+mn-cs"/>
              </a:defRPr>
            </a:lvl1pPr>
            <a:lvl2pPr marL="742950" indent="-285750" algn="l" rtl="0" eaLnBrk="1" fontAlgn="base" hangingPunct="1">
              <a:spcBef>
                <a:spcPct val="20000"/>
              </a:spcBef>
              <a:spcAft>
                <a:spcPct val="0"/>
              </a:spcAft>
              <a:buFont typeface="Gill Sans MT" pitchFamily="34" charset="0"/>
              <a:buChar char="–"/>
              <a:defRPr sz="1800" kern="1200">
                <a:solidFill>
                  <a:schemeClr val="tx1"/>
                </a:solidFill>
                <a:latin typeface="Gill Sans MT" pitchFamily="34" charset="0"/>
                <a:ea typeface="+mn-ea"/>
                <a:cs typeface="+mn-cs"/>
              </a:defRPr>
            </a:lvl2pPr>
            <a:lvl3pPr marL="1143000" indent="-228600" algn="l" rtl="0" eaLnBrk="1" fontAlgn="base" hangingPunct="1">
              <a:spcBef>
                <a:spcPct val="20000"/>
              </a:spcBef>
              <a:spcAft>
                <a:spcPct val="0"/>
              </a:spcAft>
              <a:buFont typeface="Arial" pitchFamily="34" charset="0"/>
              <a:buChar char="•"/>
              <a:defRPr sz="1600" kern="1200">
                <a:solidFill>
                  <a:schemeClr val="tx1"/>
                </a:solidFill>
                <a:latin typeface="Gill Sans MT" pitchFamily="34" charset="0"/>
                <a:ea typeface="+mn-ea"/>
                <a:cs typeface="+mn-cs"/>
              </a:defRPr>
            </a:lvl3pPr>
            <a:lvl4pPr marL="1600200" indent="-228600" algn="l" rtl="0" eaLnBrk="1" fontAlgn="base" hangingPunct="1">
              <a:spcBef>
                <a:spcPct val="20000"/>
              </a:spcBef>
              <a:spcAft>
                <a:spcPct val="0"/>
              </a:spcAft>
              <a:buFont typeface="Arial" pitchFamily="34" charset="0"/>
              <a:buChar char="-"/>
              <a:defRPr sz="1400" kern="1200">
                <a:solidFill>
                  <a:schemeClr val="tx1"/>
                </a:solidFill>
                <a:latin typeface="Gill Sans MT" pitchFamily="34" charset="0"/>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defRPr/>
            </a:pPr>
            <a:r>
              <a:rPr lang="en-US" sz="1800" dirty="0">
                <a:latin typeface="+mj-lt"/>
              </a:rPr>
              <a:t>Usage of default modifier (package specific) is highly discouraged. Explicit specification of modifier signifies intent to the reader of your code. It also makes the code more modularized, secure and maintainable. As a good practice make the code as inaccessible as possible</a:t>
            </a:r>
          </a:p>
          <a:p>
            <a:pPr marL="0" indent="0" algn="just">
              <a:buFont typeface="Wingdings" pitchFamily="2" charset="2"/>
              <a:buNone/>
              <a:defRPr/>
            </a:pPr>
            <a:endParaRPr lang="en-US" sz="1800" dirty="0">
              <a:latin typeface="+mj-lt"/>
            </a:endParaRPr>
          </a:p>
        </p:txBody>
      </p:sp>
      <p:sp>
        <p:nvSpPr>
          <p:cNvPr id="39941" name="Text Box 3"/>
          <p:cNvSpPr txBox="1">
            <a:spLocks noChangeArrowheads="1"/>
          </p:cNvSpPr>
          <p:nvPr/>
        </p:nvSpPr>
        <p:spPr bwMode="auto">
          <a:xfrm>
            <a:off x="403225" y="5005388"/>
            <a:ext cx="8382000" cy="1476375"/>
          </a:xfrm>
          <a:prstGeom prst="rect">
            <a:avLst/>
          </a:prstGeom>
          <a:solidFill>
            <a:srgbClr val="EAEAEA"/>
          </a:solidFill>
          <a:ln w="9525">
            <a:noFill/>
            <a:miter lim="800000"/>
            <a:headEnd/>
            <a:tailEnd/>
          </a:ln>
        </p:spPr>
        <p:txBody>
          <a:bodyPr/>
          <a:lstStyle/>
          <a:p>
            <a:pPr defTabSz="914400">
              <a:spcBef>
                <a:spcPts val="500"/>
              </a:spcBef>
              <a:spcAft>
                <a:spcPts val="500"/>
              </a:spcAft>
            </a:pPr>
            <a:r>
              <a:rPr lang="en-US">
                <a:latin typeface="Courier New" pitchFamily="49" charset="0"/>
              </a:rPr>
              <a:t>  public class Test{ //Fixed</a:t>
            </a:r>
          </a:p>
          <a:p>
            <a:pPr defTabSz="914400">
              <a:spcBef>
                <a:spcPts val="500"/>
              </a:spcBef>
              <a:spcAft>
                <a:spcPts val="500"/>
              </a:spcAft>
            </a:pPr>
            <a:r>
              <a:rPr lang="en-US">
                <a:latin typeface="Courier New" pitchFamily="49" charset="0"/>
              </a:rPr>
              <a:t>       void method1(){</a:t>
            </a:r>
          </a:p>
          <a:p>
            <a:pPr defTabSz="914400">
              <a:spcBef>
                <a:spcPts val="500"/>
              </a:spcBef>
              <a:spcAft>
                <a:spcPts val="500"/>
              </a:spcAft>
            </a:pPr>
            <a:r>
              <a:rPr lang="en-US">
                <a:latin typeface="Courier New" pitchFamily="49" charset="0"/>
              </a:rPr>
              <a:t>           System.out.println("Inside method");</a:t>
            </a:r>
          </a:p>
          <a:p>
            <a:pPr defTabSz="914400">
              <a:spcBef>
                <a:spcPts val="500"/>
              </a:spcBef>
              <a:spcAft>
                <a:spcPts val="500"/>
              </a:spcAft>
            </a:pPr>
            <a:r>
              <a:rPr lang="en-US">
                <a:latin typeface="Courier New" pitchFamily="49" charset="0"/>
              </a:rPr>
              <a:t>       }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247973" y="153988"/>
            <a:ext cx="8438827" cy="549275"/>
          </a:xfrm>
        </p:spPr>
        <p:txBody>
          <a:bodyPr/>
          <a:lstStyle/>
          <a:p>
            <a:pPr fontAlgn="base">
              <a:spcAft>
                <a:spcPct val="0"/>
              </a:spcAft>
            </a:pPr>
            <a:r>
              <a:rPr dirty="0" smtClean="0">
                <a:solidFill>
                  <a:schemeClr val="tx1"/>
                </a:solidFill>
                <a:cs typeface="Arial" charset="0"/>
              </a:rPr>
              <a:t>Import Declaration</a:t>
            </a:r>
          </a:p>
        </p:txBody>
      </p:sp>
      <p:sp>
        <p:nvSpPr>
          <p:cNvPr id="41986" name="Content Placeholder 1"/>
          <p:cNvSpPr txBox="1">
            <a:spLocks/>
          </p:cNvSpPr>
          <p:nvPr/>
        </p:nvSpPr>
        <p:spPr bwMode="auto">
          <a:xfrm>
            <a:off x="457200" y="1179513"/>
            <a:ext cx="8229600" cy="2209800"/>
          </a:xfrm>
          <a:prstGeom prst="rect">
            <a:avLst/>
          </a:prstGeom>
          <a:noFill/>
          <a:ln w="9525">
            <a:noFill/>
            <a:miter lim="800000"/>
            <a:headEnd/>
            <a:tailEnd/>
          </a:ln>
        </p:spPr>
        <p:txBody>
          <a:bodyPr/>
          <a:lstStyle/>
          <a:p>
            <a:pPr marL="231775" indent="-231775" algn="just">
              <a:lnSpc>
                <a:spcPct val="90000"/>
              </a:lnSpc>
              <a:spcBef>
                <a:spcPct val="20000"/>
              </a:spcBef>
              <a:buFont typeface="Arial" charset="0"/>
              <a:buChar char="•"/>
            </a:pPr>
            <a:r>
              <a:rPr lang="en-US" sz="2000" dirty="0">
                <a:cs typeface="Arial" charset="0"/>
              </a:rPr>
              <a:t>Import declarations follow the package declaration.  Import declarations should be grouped together by the package name. For unqualified access of the static members of the class, *static import should follow immediately after the import of all the classes, a line should be added to separate it from class imports. Within a group the import statements should be sorted lexically.</a:t>
            </a:r>
            <a:r>
              <a:rPr lang="en-US" sz="2000" b="1" dirty="0">
                <a:cs typeface="Arial" charset="0"/>
              </a:rPr>
              <a:t> </a:t>
            </a:r>
            <a:r>
              <a:rPr lang="en-US" sz="2000" dirty="0">
                <a:cs typeface="Arial" charset="0"/>
              </a:rPr>
              <a:t> A single blank line should be added to separate the groups if required.</a:t>
            </a:r>
          </a:p>
        </p:txBody>
      </p:sp>
      <p:sp>
        <p:nvSpPr>
          <p:cNvPr id="41987" name="Text Box 2"/>
          <p:cNvSpPr txBox="1">
            <a:spLocks noChangeArrowheads="1"/>
          </p:cNvSpPr>
          <p:nvPr/>
        </p:nvSpPr>
        <p:spPr bwMode="auto">
          <a:xfrm>
            <a:off x="457200" y="3465513"/>
            <a:ext cx="8262938" cy="2727325"/>
          </a:xfrm>
          <a:prstGeom prst="rect">
            <a:avLst/>
          </a:prstGeom>
          <a:solidFill>
            <a:srgbClr val="EAEAEA"/>
          </a:solidFill>
          <a:ln w="9525">
            <a:noFill/>
            <a:miter lim="800000"/>
            <a:headEnd/>
            <a:tailEnd/>
          </a:ln>
        </p:spPr>
        <p:txBody>
          <a:bodyPr/>
          <a:lstStyle/>
          <a:p>
            <a:pPr defTabSz="914400">
              <a:spcBef>
                <a:spcPts val="500"/>
              </a:spcBef>
              <a:spcAft>
                <a:spcPts val="500"/>
              </a:spcAft>
            </a:pPr>
            <a:r>
              <a:rPr lang="fr-FR" sz="2000">
                <a:latin typeface="Courier New" pitchFamily="49" charset="0"/>
              </a:rPr>
              <a:t>import java.util.Date; </a:t>
            </a:r>
            <a:br>
              <a:rPr lang="fr-FR" sz="2000">
                <a:latin typeface="Courier New" pitchFamily="49" charset="0"/>
              </a:rPr>
            </a:br>
            <a:r>
              <a:rPr lang="fr-FR" sz="2000">
                <a:latin typeface="Courier New" pitchFamily="49" charset="0"/>
              </a:rPr>
              <a:t>import java.util.Timer ; </a:t>
            </a:r>
            <a:br>
              <a:rPr lang="fr-FR" sz="2000">
                <a:latin typeface="Courier New" pitchFamily="49" charset="0"/>
              </a:rPr>
            </a:br>
            <a:r>
              <a:rPr lang="fr-FR" sz="2000">
                <a:latin typeface="Courier New" pitchFamily="49" charset="0"/>
              </a:rPr>
              <a:t>import org.w3c.dom.Document ; </a:t>
            </a:r>
            <a:br>
              <a:rPr lang="fr-FR" sz="2000">
                <a:latin typeface="Courier New" pitchFamily="49" charset="0"/>
              </a:rPr>
            </a:br>
            <a:r>
              <a:rPr lang="fr-FR" sz="2000">
                <a:latin typeface="Courier New" pitchFamily="49" charset="0"/>
              </a:rPr>
              <a:t/>
            </a:r>
            <a:br>
              <a:rPr lang="fr-FR" sz="2000">
                <a:latin typeface="Courier New" pitchFamily="49" charset="0"/>
              </a:rPr>
            </a:br>
            <a:r>
              <a:rPr lang="fr-FR" sz="2000">
                <a:latin typeface="Courier New" pitchFamily="49" charset="0"/>
              </a:rPr>
              <a:t>import com.wipro.generic.CodeEncoder; </a:t>
            </a:r>
            <a:br>
              <a:rPr lang="fr-FR" sz="2000">
                <a:latin typeface="Courier New" pitchFamily="49" charset="0"/>
              </a:rPr>
            </a:br>
            <a:r>
              <a:rPr lang="fr-FR" sz="2000">
                <a:latin typeface="Courier New" pitchFamily="49" charset="0"/>
              </a:rPr>
              <a:t>import com.wipro.generic.TextConverter;</a:t>
            </a:r>
          </a:p>
          <a:p>
            <a:pPr defTabSz="914400">
              <a:spcBef>
                <a:spcPts val="500"/>
              </a:spcBef>
              <a:spcAft>
                <a:spcPts val="500"/>
              </a:spcAft>
            </a:pPr>
            <a:r>
              <a:rPr lang="fr-FR" sz="2000">
                <a:latin typeface="Courier New" pitchFamily="49" charset="0"/>
              </a:rPr>
              <a:t>import static java.util.Calendar.AM; </a:t>
            </a:r>
            <a:br>
              <a:rPr lang="fr-FR" sz="2000">
                <a:latin typeface="Courier New" pitchFamily="49" charset="0"/>
              </a:rPr>
            </a:br>
            <a:r>
              <a:rPr lang="fr-FR" sz="2000">
                <a:latin typeface="Courier New" pitchFamily="49" charset="0"/>
              </a:rPr>
              <a:t>import static java.util.Calendar.AM_PM; </a:t>
            </a:r>
            <a:br>
              <a:rPr lang="fr-FR" sz="2000">
                <a:latin typeface="Courier New" pitchFamily="49" charset="0"/>
              </a:rPr>
            </a:br>
            <a:endParaRPr lang="fr-FR" sz="2000">
              <a:latin typeface="Courier New" pitchFamily="49" charset="0"/>
            </a:endParaRPr>
          </a:p>
          <a:p>
            <a:pPr defTabSz="914400"/>
            <a:endParaRPr lang="en-US" sz="2000">
              <a:latin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F113835-7FE6-4385-BF3A-0A25A61CFF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DD8C64F-16D3-4900-AF62-17A0A8FF9E81}">
  <ds:schemaRefs>
    <ds:schemaRef ds:uri="http://schemas.microsoft.com/sharepoint/v3/contenttype/forms"/>
  </ds:schemaRefs>
</ds:datastoreItem>
</file>

<file path=customXml/itemProps3.xml><?xml version="1.0" encoding="utf-8"?>
<ds:datastoreItem xmlns:ds="http://schemas.openxmlformats.org/officeDocument/2006/customXml" ds:itemID="{9550FCFC-B122-46DC-BAD1-AB16068A6336}">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11939</TotalTime>
  <Words>6167</Words>
  <Application>Microsoft Office PowerPoint</Application>
  <PresentationFormat>On-screen Show (4:3)</PresentationFormat>
  <Paragraphs>798</Paragraphs>
  <Slides>66</Slides>
  <Notes>66</Notes>
  <HiddenSlides>3</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Java Programming</vt:lpstr>
      <vt:lpstr>Agenda</vt:lpstr>
      <vt:lpstr>Agenda (Contd.).</vt:lpstr>
      <vt:lpstr>Objectives</vt:lpstr>
      <vt:lpstr>PowerPoint Presentation</vt:lpstr>
      <vt:lpstr>PowerPoint Presentation</vt:lpstr>
      <vt:lpstr>File Header</vt:lpstr>
      <vt:lpstr>Package Declaration</vt:lpstr>
      <vt:lpstr>Import Declaration</vt:lpstr>
      <vt:lpstr>Classes or Interface Declarations</vt:lpstr>
      <vt:lpstr>Class / Interface Organization</vt:lpstr>
      <vt:lpstr>Class / Interface Organization (Contd.).</vt:lpstr>
      <vt:lpstr>Quiz</vt:lpstr>
      <vt:lpstr>PowerPoint Presentation</vt:lpstr>
      <vt:lpstr>Naming Conventions</vt:lpstr>
      <vt:lpstr>Naming Conventions (Contd.).</vt:lpstr>
      <vt:lpstr>Naming Conventions (Contd.).</vt:lpstr>
      <vt:lpstr>Naming Conventions (Contd.).</vt:lpstr>
      <vt:lpstr>Naming Convention (Contd.).</vt:lpstr>
      <vt:lpstr>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Summary</vt:lpstr>
      <vt:lpstr>References</vt:lpstr>
      <vt:lpstr>Thank You</vt:lpstr>
    </vt:vector>
  </TitlesOfParts>
  <Company>kayleigh ryley graphic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ryley</dc:creator>
  <cp:lastModifiedBy>Windows User</cp:lastModifiedBy>
  <cp:revision>832</cp:revision>
  <cp:lastPrinted>2011-09-27T16:59:14Z</cp:lastPrinted>
  <dcterms:created xsi:type="dcterms:W3CDTF">2011-08-27T03:15:17Z</dcterms:created>
  <dcterms:modified xsi:type="dcterms:W3CDTF">2018-11-25T05:53:52Z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0x010100BDAFC9CB99B7EC47A93DE0664EC40C26</vt:lpwstr>
  </property>
</Properties>
</file>