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08" r:id="rId5"/>
  </p:sldMasterIdLst>
  <p:notesMasterIdLst>
    <p:notesMasterId r:id="rId91"/>
  </p:notesMasterIdLst>
  <p:handoutMasterIdLst>
    <p:handoutMasterId r:id="rId92"/>
  </p:handoutMasterIdLst>
  <p:sldIdLst>
    <p:sldId id="561" r:id="rId6"/>
    <p:sldId id="563" r:id="rId7"/>
    <p:sldId id="564" r:id="rId8"/>
    <p:sldId id="592" r:id="rId9"/>
    <p:sldId id="593" r:id="rId10"/>
    <p:sldId id="594" r:id="rId11"/>
    <p:sldId id="595" r:id="rId12"/>
    <p:sldId id="596" r:id="rId13"/>
    <p:sldId id="597" r:id="rId14"/>
    <p:sldId id="598" r:id="rId15"/>
    <p:sldId id="599" r:id="rId16"/>
    <p:sldId id="600" r:id="rId17"/>
    <p:sldId id="601" r:id="rId18"/>
    <p:sldId id="602" r:id="rId19"/>
    <p:sldId id="603" r:id="rId20"/>
    <p:sldId id="604" r:id="rId21"/>
    <p:sldId id="605" r:id="rId22"/>
    <p:sldId id="606" r:id="rId23"/>
    <p:sldId id="607" r:id="rId24"/>
    <p:sldId id="608" r:id="rId25"/>
    <p:sldId id="609" r:id="rId26"/>
    <p:sldId id="610" r:id="rId27"/>
    <p:sldId id="611" r:id="rId28"/>
    <p:sldId id="612" r:id="rId29"/>
    <p:sldId id="613" r:id="rId30"/>
    <p:sldId id="614" r:id="rId31"/>
    <p:sldId id="615" r:id="rId32"/>
    <p:sldId id="616" r:id="rId33"/>
    <p:sldId id="617" r:id="rId34"/>
    <p:sldId id="618" r:id="rId35"/>
    <p:sldId id="619" r:id="rId36"/>
    <p:sldId id="620" r:id="rId37"/>
    <p:sldId id="621" r:id="rId38"/>
    <p:sldId id="622" r:id="rId39"/>
    <p:sldId id="623" r:id="rId40"/>
    <p:sldId id="624" r:id="rId41"/>
    <p:sldId id="625" r:id="rId42"/>
    <p:sldId id="626" r:id="rId43"/>
    <p:sldId id="627" r:id="rId44"/>
    <p:sldId id="628" r:id="rId45"/>
    <p:sldId id="629" r:id="rId46"/>
    <p:sldId id="630" r:id="rId47"/>
    <p:sldId id="631" r:id="rId48"/>
    <p:sldId id="632" r:id="rId49"/>
    <p:sldId id="633" r:id="rId50"/>
    <p:sldId id="566" r:id="rId51"/>
    <p:sldId id="463" r:id="rId52"/>
    <p:sldId id="464" r:id="rId53"/>
    <p:sldId id="465" r:id="rId54"/>
    <p:sldId id="466" r:id="rId55"/>
    <p:sldId id="467" r:id="rId56"/>
    <p:sldId id="469" r:id="rId57"/>
    <p:sldId id="471" r:id="rId58"/>
    <p:sldId id="585" r:id="rId59"/>
    <p:sldId id="586" r:id="rId60"/>
    <p:sldId id="472" r:id="rId61"/>
    <p:sldId id="473" r:id="rId62"/>
    <p:sldId id="578" r:id="rId63"/>
    <p:sldId id="468" r:id="rId64"/>
    <p:sldId id="546" r:id="rId65"/>
    <p:sldId id="475" r:id="rId66"/>
    <p:sldId id="476" r:id="rId67"/>
    <p:sldId id="477" r:id="rId68"/>
    <p:sldId id="534" r:id="rId69"/>
    <p:sldId id="535" r:id="rId70"/>
    <p:sldId id="536" r:id="rId71"/>
    <p:sldId id="584" r:id="rId72"/>
    <p:sldId id="582" r:id="rId73"/>
    <p:sldId id="583" r:id="rId74"/>
    <p:sldId id="587" r:id="rId75"/>
    <p:sldId id="588" r:id="rId76"/>
    <p:sldId id="589" r:id="rId77"/>
    <p:sldId id="489" r:id="rId78"/>
    <p:sldId id="490" r:id="rId79"/>
    <p:sldId id="568" r:id="rId80"/>
    <p:sldId id="570" r:id="rId81"/>
    <p:sldId id="571" r:id="rId82"/>
    <p:sldId id="572" r:id="rId83"/>
    <p:sldId id="573" r:id="rId84"/>
    <p:sldId id="574" r:id="rId85"/>
    <p:sldId id="590" r:id="rId86"/>
    <p:sldId id="591" r:id="rId87"/>
    <p:sldId id="575" r:id="rId88"/>
    <p:sldId id="581" r:id="rId89"/>
    <p:sldId id="576" r:id="rId9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9E"/>
    <a:srgbClr val="595959"/>
    <a:srgbClr val="B6B6B6"/>
    <a:srgbClr val="1965A7"/>
    <a:srgbClr val="D2D2D2"/>
    <a:srgbClr val="FECA22"/>
    <a:srgbClr val="97EBFF"/>
    <a:srgbClr val="FAA90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2998" autoAdjust="0"/>
    <p:restoredTop sz="90667" autoAdjust="0"/>
  </p:normalViewPr>
  <p:slideViewPr>
    <p:cSldViewPr snapToGrid="0">
      <p:cViewPr>
        <p:scale>
          <a:sx n="61" d="100"/>
          <a:sy n="61" d="100"/>
        </p:scale>
        <p:origin x="-1392" y="-204"/>
      </p:cViewPr>
      <p:guideLst>
        <p:guide orient="horz" pos="3940"/>
        <p:guide orient="horz" pos="495"/>
        <p:guide pos="5474"/>
        <p:guide pos="290"/>
        <p:guide pos="3259"/>
      </p:guideLst>
    </p:cSldViewPr>
  </p:slideViewPr>
  <p:outlineViewPr>
    <p:cViewPr>
      <p:scale>
        <a:sx n="33" d="100"/>
        <a:sy n="33" d="100"/>
      </p:scale>
      <p:origin x="0" y="1224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78" d="100"/>
          <a:sy n="78" d="100"/>
        </p:scale>
        <p:origin x="-2106" y="138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handoutMaster" Target="handoutMasters/handoutMaster1.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76B6867-8278-438C-8084-0D8D686BAD38}" type="datetimeFigureOut">
              <a:rPr lang="en-US"/>
              <a:pPr>
                <a:defRPr/>
              </a:pPr>
              <a:t>11/25/2018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2CA7B47D-F1B6-4EEB-B2A8-EA72981E3291}" type="slidenum">
              <a:rPr lang="en-US"/>
              <a:pPr>
                <a:defRPr/>
              </a:pPr>
              <a:t>‹#›</a:t>
            </a:fld>
            <a:endParaRPr lang="en-US" dirty="0"/>
          </a:p>
        </p:txBody>
      </p:sp>
    </p:spTree>
    <p:extLst>
      <p:ext uri="{BB962C8B-B14F-4D97-AF65-F5344CB8AC3E}">
        <p14:creationId xmlns:p14="http://schemas.microsoft.com/office/powerpoint/2010/main" val="26296306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6512C06B-8367-4DE9-BBDD-7C7ADF6422E8}" type="datetimeFigureOut">
              <a:rPr lang="en-US"/>
              <a:pPr>
                <a:defRPr/>
              </a:pPr>
              <a:t>11/25/2018</a:t>
            </a:fld>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89BEEAE1-76E2-4C99-91A4-3E6FB7F14615}" type="slidenum">
              <a:rPr lang="en-US"/>
              <a:pPr>
                <a:defRPr/>
              </a:pPr>
              <a:t>‹#›</a:t>
            </a:fld>
            <a:endParaRPr lang="en-US" dirty="0"/>
          </a:p>
        </p:txBody>
      </p:sp>
    </p:spTree>
    <p:extLst>
      <p:ext uri="{BB962C8B-B14F-4D97-AF65-F5344CB8AC3E}">
        <p14:creationId xmlns:p14="http://schemas.microsoft.com/office/powerpoint/2010/main" val="4080097153"/>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78531" name="Notes Placeholder 2"/>
          <p:cNvSpPr>
            <a:spLocks noGrp="1"/>
          </p:cNvSpPr>
          <p:nvPr>
            <p:ph type="body" idx="1"/>
          </p:nvPr>
        </p:nvSpPr>
        <p:spPr bwMode="auto">
          <a:noFill/>
        </p:spPr>
        <p:txBody>
          <a:bodyPr wrap="square" numCol="1" anchor="t" anchorCtr="0" compatLnSpc="1">
            <a:prstTxWarp prst="textNoShape">
              <a:avLst/>
            </a:prstTxWarp>
          </a:bodyPr>
          <a:lstStyle/>
          <a:p>
            <a:pPr defTabSz="914400"/>
            <a:endParaRPr lang="en-US" dirty="0" smtClean="0"/>
          </a:p>
        </p:txBody>
      </p:sp>
      <p:sp>
        <p:nvSpPr>
          <p:cNvPr id="278532" name="Footer Placeholder 3"/>
          <p:cNvSpPr txBox="1">
            <a:spLocks noGrp="1"/>
          </p:cNvSpPr>
          <p:nvPr/>
        </p:nvSpPr>
        <p:spPr bwMode="auto">
          <a:xfrm>
            <a:off x="0" y="8685213"/>
            <a:ext cx="2971800" cy="457200"/>
          </a:xfrm>
          <a:prstGeom prst="rect">
            <a:avLst/>
          </a:prstGeom>
          <a:noFill/>
          <a:ln w="9525">
            <a:noFill/>
            <a:miter lim="800000"/>
            <a:headEnd/>
            <a:tailEnd/>
          </a:ln>
        </p:spPr>
        <p:txBody>
          <a:bodyPr anchor="b"/>
          <a:lstStyle/>
          <a:p>
            <a:pPr defTabSz="914400"/>
            <a:endParaRPr lang="en-US" sz="1200" dirty="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dirty="0">
              <a:latin typeface="+mn-lt"/>
            </a:endParaRPr>
          </a:p>
        </p:txBody>
      </p:sp>
      <p:sp>
        <p:nvSpPr>
          <p:cNvPr id="89091"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90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endParaRPr lang="en-GB"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dirty="0">
              <a:latin typeface="+mn-lt"/>
            </a:endParaRPr>
          </a:p>
        </p:txBody>
      </p:sp>
      <p:sp>
        <p:nvSpPr>
          <p:cNvPr id="90115"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901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endParaRPr lang="en-GB"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dirty="0">
              <a:latin typeface="+mn-lt"/>
            </a:endParaRPr>
          </a:p>
        </p:txBody>
      </p:sp>
      <p:sp>
        <p:nvSpPr>
          <p:cNvPr id="91139"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911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endParaRPr lang="en-GB"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dirty="0">
              <a:latin typeface="+mn-lt"/>
            </a:endParaRPr>
          </a:p>
        </p:txBody>
      </p:sp>
      <p:sp>
        <p:nvSpPr>
          <p:cNvPr id="92163"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921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r>
              <a:rPr lang="en-GB" dirty="0" smtClean="0"/>
              <a:t>Employee works for the organization. </a:t>
            </a:r>
          </a:p>
          <a:p>
            <a:pPr defTabSz="457200" eaLnBrk="1" hangingPunct="1">
              <a:spcBef>
                <a:spcPct val="0"/>
              </a:spcBef>
            </a:pPr>
            <a:r>
              <a:rPr lang="en-GB" dirty="0" smtClean="0"/>
              <a:t>Manager manages the employees. </a:t>
            </a:r>
          </a:p>
          <a:p>
            <a:pPr defTabSz="457200" eaLnBrk="1" hangingPunct="1">
              <a:spcBef>
                <a:spcPct val="0"/>
              </a:spcBef>
            </a:pPr>
            <a:r>
              <a:rPr lang="en-GB" dirty="0" smtClean="0"/>
              <a:t>We know that, manager does some additional work. </a:t>
            </a:r>
          </a:p>
          <a:p>
            <a:pPr defTabSz="457200" eaLnBrk="1" hangingPunct="1">
              <a:spcBef>
                <a:spcPct val="0"/>
              </a:spcBef>
            </a:pPr>
            <a:r>
              <a:rPr lang="en-GB" dirty="0" smtClean="0"/>
              <a:t>He ensures that the task are completed on time with expected quality. </a:t>
            </a:r>
          </a:p>
          <a:p>
            <a:pPr defTabSz="457200" eaLnBrk="1" hangingPunct="1">
              <a:spcBef>
                <a:spcPct val="0"/>
              </a:spcBef>
            </a:pPr>
            <a:endParaRPr lang="en-GB" dirty="0" smtClean="0"/>
          </a:p>
          <a:p>
            <a:pPr defTabSz="457200" eaLnBrk="1" hangingPunct="1">
              <a:spcBef>
                <a:spcPct val="0"/>
              </a:spcBef>
            </a:pPr>
            <a:r>
              <a:rPr lang="en-GB" dirty="0" smtClean="0"/>
              <a:t>It is easy to note that, Manager is also a Employee. </a:t>
            </a:r>
          </a:p>
          <a:p>
            <a:pPr defTabSz="457200" eaLnBrk="1" hangingPunct="1">
              <a:spcBef>
                <a:spcPct val="0"/>
              </a:spcBef>
            </a:pPr>
            <a:endParaRPr lang="en-GB" dirty="0" smtClean="0"/>
          </a:p>
          <a:p>
            <a:pPr defTabSz="457200" eaLnBrk="1" hangingPunct="1">
              <a:spcBef>
                <a:spcPct val="0"/>
              </a:spcBef>
            </a:pPr>
            <a:r>
              <a:rPr lang="en-GB" dirty="0" smtClean="0"/>
              <a:t>Manager in turn, may be manager by other Senior Officer. </a:t>
            </a:r>
          </a:p>
          <a:p>
            <a:pPr defTabSz="457200" eaLnBrk="1" hangingPunct="1">
              <a:spcBef>
                <a:spcPct val="0"/>
              </a:spcBef>
            </a:pPr>
            <a:endParaRPr lang="en-GB" dirty="0" smtClean="0"/>
          </a:p>
          <a:p>
            <a:pPr defTabSz="457200" eaLnBrk="1" hangingPunct="1">
              <a:spcBef>
                <a:spcPct val="0"/>
              </a:spcBef>
            </a:pPr>
            <a:endParaRPr lang="en-GB" dirty="0" smtClean="0"/>
          </a:p>
          <a:p>
            <a:pPr defTabSz="457200" eaLnBrk="1" hangingPunct="1">
              <a:spcBef>
                <a:spcPct val="0"/>
              </a:spcBef>
            </a:pPr>
            <a:endParaRPr lang="en-GB"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dirty="0">
              <a:latin typeface="+mn-lt"/>
            </a:endParaRPr>
          </a:p>
        </p:txBody>
      </p:sp>
      <p:sp>
        <p:nvSpPr>
          <p:cNvPr id="93187"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931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685800" lvl="1" indent="-228600" defTabSz="457200" eaLnBrk="1" hangingPunct="1">
              <a:spcBef>
                <a:spcPct val="0"/>
              </a:spcBef>
              <a:buFontTx/>
              <a:buAutoNum type="arabicParenR"/>
            </a:pPr>
            <a:endParaRPr lang="en-GB"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dirty="0">
              <a:latin typeface="+mn-lt"/>
            </a:endParaRPr>
          </a:p>
        </p:txBody>
      </p:sp>
      <p:sp>
        <p:nvSpPr>
          <p:cNvPr id="94211"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942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endParaRPr lang="en-GB"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dirty="0">
              <a:latin typeface="+mn-lt"/>
            </a:endParaRPr>
          </a:p>
        </p:txBody>
      </p:sp>
      <p:sp>
        <p:nvSpPr>
          <p:cNvPr id="95235"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952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defTabSz="457200" eaLnBrk="1" hangingPunct="1">
              <a:spcBef>
                <a:spcPct val="0"/>
              </a:spcBef>
            </a:pPr>
            <a:r>
              <a:rPr lang="en-US" dirty="0" smtClean="0"/>
              <a:t>To define a new class from an already existing class, you incorporate the definition of an already existing class into the class to be defined by using the </a:t>
            </a:r>
            <a:r>
              <a:rPr lang="en-US" b="1" i="1" dirty="0" smtClean="0"/>
              <a:t>extends</a:t>
            </a:r>
            <a:r>
              <a:rPr lang="en-US" dirty="0" smtClean="0"/>
              <a:t> keyword.</a:t>
            </a:r>
          </a:p>
          <a:p>
            <a:pPr defTabSz="457200" eaLnBrk="1" hangingPunct="1">
              <a:spcBef>
                <a:spcPct val="0"/>
              </a:spcBef>
            </a:pPr>
            <a:endParaRPr lang="en-GB"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962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dirty="0">
              <a:latin typeface="+mn-lt"/>
            </a:endParaRPr>
          </a:p>
        </p:txBody>
      </p:sp>
      <p:sp>
        <p:nvSpPr>
          <p:cNvPr id="97283"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972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defTabSz="457200" eaLnBrk="1" hangingPunct="1">
              <a:spcBef>
                <a:spcPct val="0"/>
              </a:spcBef>
            </a:pPr>
            <a:r>
              <a:rPr lang="en-US" dirty="0" smtClean="0"/>
              <a:t>The output of the aforesaid program is as follows:</a:t>
            </a:r>
          </a:p>
          <a:p>
            <a:pPr algn="just" defTabSz="457200" eaLnBrk="1" hangingPunct="1">
              <a:spcBef>
                <a:spcPct val="0"/>
              </a:spcBef>
            </a:pPr>
            <a:r>
              <a:rPr lang="en-US" dirty="0" smtClean="0"/>
              <a:t>State of object A:</a:t>
            </a:r>
          </a:p>
          <a:p>
            <a:pPr algn="just" defTabSz="457200" eaLnBrk="1" hangingPunct="1">
              <a:spcBef>
                <a:spcPct val="0"/>
              </a:spcBef>
            </a:pPr>
            <a:r>
              <a:rPr lang="en-US" dirty="0" smtClean="0"/>
              <a:t>m and n: 10 20</a:t>
            </a:r>
          </a:p>
          <a:p>
            <a:pPr algn="just" defTabSz="457200" eaLnBrk="1" hangingPunct="1">
              <a:spcBef>
                <a:spcPct val="0"/>
              </a:spcBef>
            </a:pPr>
            <a:r>
              <a:rPr lang="en-US" dirty="0" smtClean="0"/>
              <a:t>State of object B:</a:t>
            </a:r>
          </a:p>
          <a:p>
            <a:pPr algn="just" defTabSz="457200" eaLnBrk="1" hangingPunct="1">
              <a:spcBef>
                <a:spcPct val="0"/>
              </a:spcBef>
            </a:pPr>
            <a:r>
              <a:rPr lang="en-US" dirty="0" smtClean="0"/>
              <a:t>m and n: 7 8</a:t>
            </a:r>
          </a:p>
          <a:p>
            <a:pPr algn="just" defTabSz="457200" eaLnBrk="1" hangingPunct="1">
              <a:spcBef>
                <a:spcPct val="0"/>
              </a:spcBef>
            </a:pPr>
            <a:r>
              <a:rPr lang="en-US" dirty="0" smtClean="0"/>
              <a:t>c: 9  </a:t>
            </a:r>
          </a:p>
          <a:p>
            <a:pPr algn="just" defTabSz="457200" eaLnBrk="1" hangingPunct="1">
              <a:spcBef>
                <a:spcPct val="0"/>
              </a:spcBef>
            </a:pPr>
            <a:r>
              <a:rPr lang="en-US" dirty="0" smtClean="0"/>
              <a:t>Sum of m, n and c in object B is: </a:t>
            </a:r>
          </a:p>
          <a:p>
            <a:pPr algn="just" defTabSz="457200" eaLnBrk="1" hangingPunct="1">
              <a:spcBef>
                <a:spcPct val="0"/>
              </a:spcBef>
            </a:pPr>
            <a:r>
              <a:rPr lang="en-US" dirty="0" err="1" smtClean="0"/>
              <a:t>m+n+c</a:t>
            </a:r>
            <a:r>
              <a:rPr lang="en-US" dirty="0" smtClean="0"/>
              <a:t>: 24</a:t>
            </a:r>
          </a:p>
          <a:p>
            <a:pPr algn="just" defTabSz="457200" eaLnBrk="1" hangingPunct="1">
              <a:spcBef>
                <a:spcPct val="0"/>
              </a:spcBef>
            </a:pPr>
            <a:endParaRPr lang="en-US" dirty="0" smtClean="0"/>
          </a:p>
          <a:p>
            <a:pPr algn="just" defTabSz="457200" eaLnBrk="1" hangingPunct="1">
              <a:spcBef>
                <a:spcPct val="0"/>
              </a:spcBef>
            </a:pPr>
            <a:r>
              <a:rPr lang="en-US" dirty="0" smtClean="0"/>
              <a:t>It is obvious that an object of subclass </a:t>
            </a:r>
            <a:r>
              <a:rPr lang="en-US" b="1" dirty="0" smtClean="0"/>
              <a:t>B </a:t>
            </a:r>
            <a:r>
              <a:rPr lang="en-US" dirty="0" smtClean="0"/>
              <a:t>includes all of the members of its superclass </a:t>
            </a:r>
            <a:r>
              <a:rPr lang="en-US" b="1" dirty="0" smtClean="0"/>
              <a:t>A</a:t>
            </a:r>
            <a:r>
              <a:rPr lang="en-US" dirty="0" smtClean="0"/>
              <a:t>.  This is why </a:t>
            </a:r>
            <a:r>
              <a:rPr lang="en-US" b="1" dirty="0" err="1" smtClean="0"/>
              <a:t>s2</a:t>
            </a:r>
            <a:r>
              <a:rPr lang="en-US" dirty="0" smtClean="0"/>
              <a:t> can access </a:t>
            </a:r>
            <a:r>
              <a:rPr lang="en-US" b="1" dirty="0" smtClean="0"/>
              <a:t>a</a:t>
            </a:r>
            <a:r>
              <a:rPr lang="en-US" dirty="0" smtClean="0"/>
              <a:t> and </a:t>
            </a:r>
            <a:r>
              <a:rPr lang="en-US" b="1" dirty="0" smtClean="0"/>
              <a:t>b</a:t>
            </a:r>
            <a:r>
              <a:rPr lang="en-US" dirty="0" smtClean="0"/>
              <a:t> and call </a:t>
            </a:r>
            <a:r>
              <a:rPr lang="en-US" b="1" dirty="0" err="1" smtClean="0"/>
              <a:t>display1</a:t>
            </a:r>
            <a:r>
              <a:rPr lang="en-US" b="1" dirty="0" smtClean="0"/>
              <a:t>( )</a:t>
            </a:r>
            <a:r>
              <a:rPr lang="en-US" dirty="0" smtClean="0"/>
              <a:t>.  Also, inside </a:t>
            </a:r>
            <a:r>
              <a:rPr lang="en-US" b="1" dirty="0" smtClean="0"/>
              <a:t>sum( )</a:t>
            </a:r>
            <a:r>
              <a:rPr lang="en-US" dirty="0" smtClean="0"/>
              <a:t>, </a:t>
            </a:r>
            <a:r>
              <a:rPr lang="en-US" b="1" dirty="0" smtClean="0"/>
              <a:t>a</a:t>
            </a:r>
            <a:r>
              <a:rPr lang="en-US" dirty="0" smtClean="0"/>
              <a:t> and </a:t>
            </a:r>
            <a:r>
              <a:rPr lang="en-US" b="1" dirty="0" smtClean="0"/>
              <a:t>b</a:t>
            </a:r>
            <a:r>
              <a:rPr lang="en-US" dirty="0" smtClean="0"/>
              <a:t> can be referred to directly, as if they were part of </a:t>
            </a:r>
            <a:r>
              <a:rPr lang="en-US" b="1" dirty="0" smtClean="0"/>
              <a:t>B</a:t>
            </a:r>
            <a:r>
              <a:rPr lang="en-US" dirty="0" smtClean="0"/>
              <a:t>. </a:t>
            </a:r>
            <a:r>
              <a:rPr lang="en-US" b="1" dirty="0" smtClean="0"/>
              <a:t>Even though A is a superclass for B, it is also a completely independent, standalone class.  Being a superclass for a subclass does not imply that a superclass cannot be used by itself.  A subclass can in turn be a superclass for another subclass.</a:t>
            </a:r>
          </a:p>
          <a:p>
            <a:pPr defTabSz="457200" eaLnBrk="1" hangingPunct="1">
              <a:spcBef>
                <a:spcPct val="0"/>
              </a:spcBef>
            </a:pPr>
            <a:endParaRPr lang="en-US" b="1"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98307" name="Notes Placeholder 2"/>
          <p:cNvSpPr>
            <a:spLocks noGrp="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r>
              <a:rPr lang="en-US" smtClean="0"/>
              <a:t>Here, in class A, the pocketMoney is declared as the private. </a:t>
            </a:r>
          </a:p>
          <a:p>
            <a:pPr defTabSz="457200" eaLnBrk="1" hangingPunct="1">
              <a:spcBef>
                <a:spcPct val="0"/>
              </a:spcBef>
            </a:pPr>
            <a:r>
              <a:rPr lang="en-US" smtClean="0"/>
              <a:t>It is not accessible outside the class. </a:t>
            </a:r>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82627" name="Notes Placeholder 2"/>
          <p:cNvSpPr>
            <a:spLocks noGrp="1"/>
          </p:cNvSpPr>
          <p:nvPr>
            <p:ph type="body" idx="1"/>
          </p:nvPr>
        </p:nvSpPr>
        <p:spPr bwMode="auto">
          <a:noFill/>
        </p:spPr>
        <p:txBody>
          <a:bodyPr wrap="square" numCol="1" anchor="t" anchorCtr="0" compatLnSpc="1">
            <a:prstTxWarp prst="textNoShape">
              <a:avLst/>
            </a:prstTxWarp>
          </a:bodyPr>
          <a:lstStyle/>
          <a:p>
            <a:pPr defTabSz="914400"/>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dirty="0">
              <a:latin typeface="+mn-lt"/>
            </a:endParaRPr>
          </a:p>
        </p:txBody>
      </p:sp>
      <p:sp>
        <p:nvSpPr>
          <p:cNvPr id="99331"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993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defTabSz="457200" eaLnBrk="1" hangingPunct="1">
              <a:spcBef>
                <a:spcPct val="0"/>
              </a:spcBef>
            </a:pPr>
            <a:r>
              <a:rPr lang="en-US" dirty="0" smtClean="0"/>
              <a:t>This program </a:t>
            </a:r>
            <a:r>
              <a:rPr lang="en-US" b="1" u="sng" dirty="0" smtClean="0">
                <a:solidFill>
                  <a:srgbClr val="FF0000"/>
                </a:solidFill>
              </a:rPr>
              <a:t>will not compile </a:t>
            </a:r>
            <a:r>
              <a:rPr lang="en-US" dirty="0" smtClean="0">
                <a:solidFill>
                  <a:srgbClr val="FF0000"/>
                </a:solidFill>
              </a:rPr>
              <a:t>because </a:t>
            </a:r>
            <a:r>
              <a:rPr lang="en-US" dirty="0" smtClean="0"/>
              <a:t>the reference to </a:t>
            </a:r>
            <a:r>
              <a:rPr lang="en-US" dirty="0" err="1" smtClean="0"/>
              <a:t>pocketMoney</a:t>
            </a:r>
            <a:r>
              <a:rPr lang="en-US" dirty="0" smtClean="0"/>
              <a:t> inside sum() method of class B results in an access violation. </a:t>
            </a:r>
          </a:p>
          <a:p>
            <a:pPr algn="just" defTabSz="457200" eaLnBrk="1" hangingPunct="1">
              <a:spcBef>
                <a:spcPct val="0"/>
              </a:spcBef>
            </a:pPr>
            <a:r>
              <a:rPr lang="en-US" b="1" dirty="0" smtClean="0"/>
              <a:t>$)</a:t>
            </a:r>
            <a:r>
              <a:rPr lang="en-US" dirty="0" smtClean="0"/>
              <a:t> The compiler ensures that the wall of encapsulation built using the </a:t>
            </a:r>
            <a:r>
              <a:rPr lang="en-US" b="1" dirty="0" smtClean="0"/>
              <a:t>private</a:t>
            </a:r>
            <a:r>
              <a:rPr lang="en-US" dirty="0" smtClean="0"/>
              <a:t> keyword is not broken.</a:t>
            </a:r>
          </a:p>
          <a:p>
            <a:pPr defTabSz="457200"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00355" name="Notes Placeholder 2"/>
          <p:cNvSpPr>
            <a:spLocks noGrp="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r>
              <a:rPr lang="en-US" smtClean="0"/>
              <a:t>Note that </a:t>
            </a:r>
            <a:r>
              <a:rPr lang="en-US" smtClean="0">
                <a:cs typeface="Arial" charset="0"/>
              </a:rPr>
              <a:t>getPocketMoney() is a public function which provides access to the private variable. </a:t>
            </a:r>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dirty="0">
              <a:latin typeface="+mn-lt"/>
            </a:endParaRPr>
          </a:p>
        </p:txBody>
      </p:sp>
      <p:sp>
        <p:nvSpPr>
          <p:cNvPr id="101379"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013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defTabSz="457200" eaLnBrk="1" hangingPunct="1">
              <a:spcBef>
                <a:spcPct val="0"/>
              </a:spcBef>
            </a:pPr>
            <a:r>
              <a:rPr lang="en-US" dirty="0" smtClean="0"/>
              <a:t>An Important Conclusion:</a:t>
            </a:r>
          </a:p>
          <a:p>
            <a:pPr algn="just" defTabSz="457200" eaLnBrk="1" hangingPunct="1">
              <a:spcBef>
                <a:spcPct val="0"/>
              </a:spcBef>
            </a:pPr>
            <a:endParaRPr lang="en-US" dirty="0" smtClean="0"/>
          </a:p>
          <a:p>
            <a:pPr algn="just" defTabSz="457200" eaLnBrk="1" hangingPunct="1">
              <a:spcBef>
                <a:spcPct val="0"/>
              </a:spcBef>
            </a:pPr>
            <a:r>
              <a:rPr lang="en-US" dirty="0" smtClean="0"/>
              <a:t>$) A class member that has been defined as private will remain private to its class.  </a:t>
            </a:r>
          </a:p>
          <a:p>
            <a:pPr algn="just" defTabSz="457200" eaLnBrk="1" hangingPunct="1">
              <a:spcBef>
                <a:spcPct val="0"/>
              </a:spcBef>
            </a:pPr>
            <a:endParaRPr lang="en-US" dirty="0" smtClean="0"/>
          </a:p>
          <a:p>
            <a:pPr algn="just" defTabSz="457200" eaLnBrk="1" hangingPunct="1">
              <a:spcBef>
                <a:spcPct val="0"/>
              </a:spcBef>
            </a:pPr>
            <a:r>
              <a:rPr lang="en-US" dirty="0" smtClean="0"/>
              <a:t>$) It is not accessible by any code outside its class, including subclasses.</a:t>
            </a:r>
          </a:p>
          <a:p>
            <a:pPr algn="just" defTabSz="457200"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02403" name="Notes Placeholder 2"/>
          <p:cNvSpPr>
            <a:spLocks noGrp="1"/>
          </p:cNvSpPr>
          <p:nvPr>
            <p:ph type="body" idx="1"/>
          </p:nvPr>
        </p:nvSpPr>
        <p:spPr bwMode="auto">
          <a:noFill/>
        </p:spPr>
        <p:txBody>
          <a:bodyPr wrap="square" numCol="1" anchor="t" anchorCtr="0" compatLnSpc="1">
            <a:prstTxWarp prst="textNoShape">
              <a:avLst/>
            </a:prstTxWarp>
          </a:bodyPr>
          <a:lstStyle/>
          <a:p>
            <a:pPr algn="just" defTabSz="457200" eaLnBrk="1" hangingPunct="1">
              <a:lnSpc>
                <a:spcPct val="90000"/>
              </a:lnSpc>
              <a:spcBef>
                <a:spcPct val="0"/>
              </a:spcBef>
            </a:pPr>
            <a:r>
              <a:rPr lang="en-US" dirty="0" smtClean="0">
                <a:cs typeface="Arial" charset="0"/>
              </a:rPr>
              <a:t>It is vital that a subclass object inherit initialized attributes from the superclass object. </a:t>
            </a:r>
          </a:p>
          <a:p>
            <a:pPr algn="just" defTabSz="457200" eaLnBrk="1" hangingPunct="1">
              <a:lnSpc>
                <a:spcPct val="90000"/>
              </a:lnSpc>
              <a:spcBef>
                <a:spcPct val="0"/>
              </a:spcBef>
            </a:pPr>
            <a:endParaRPr lang="en-US" dirty="0" smtClean="0">
              <a:cs typeface="Arial" charset="0"/>
            </a:endParaRPr>
          </a:p>
          <a:p>
            <a:pPr algn="just" defTabSz="457200" eaLnBrk="1" hangingPunct="1">
              <a:lnSpc>
                <a:spcPct val="90000"/>
              </a:lnSpc>
              <a:spcBef>
                <a:spcPct val="0"/>
              </a:spcBef>
            </a:pPr>
            <a:r>
              <a:rPr lang="en-US" dirty="0" smtClean="0">
                <a:cs typeface="Arial" charset="0"/>
              </a:rPr>
              <a:t>Therefore, the first statement of the subclass constructor must:</a:t>
            </a:r>
          </a:p>
          <a:p>
            <a:pPr lvl="1" algn="just" defTabSz="457200" eaLnBrk="1" hangingPunct="1">
              <a:lnSpc>
                <a:spcPct val="90000"/>
              </a:lnSpc>
              <a:spcBef>
                <a:spcPct val="0"/>
              </a:spcBef>
            </a:pPr>
            <a:r>
              <a:rPr lang="en-US" dirty="0" smtClean="0"/>
              <a:t>result in an invocation of the constructor of its immediate superclass and</a:t>
            </a:r>
          </a:p>
          <a:p>
            <a:pPr lvl="1" algn="just" defTabSz="457200" eaLnBrk="1" hangingPunct="1">
              <a:lnSpc>
                <a:spcPct val="90000"/>
              </a:lnSpc>
              <a:spcBef>
                <a:spcPct val="0"/>
              </a:spcBef>
            </a:pPr>
            <a:r>
              <a:rPr lang="en-US" dirty="0" smtClean="0"/>
              <a:t>thereby initializing the attributes of the superclass object prior to being inherited by the subclass</a:t>
            </a:r>
          </a:p>
          <a:p>
            <a:pPr defTabSz="457200"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dirty="0">
              <a:latin typeface="+mn-lt"/>
            </a:endParaRPr>
          </a:p>
        </p:txBody>
      </p:sp>
      <p:sp>
        <p:nvSpPr>
          <p:cNvPr id="103427"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034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defTabSz="457200" eaLnBrk="1" hangingPunct="1">
              <a:spcBef>
                <a:spcPct val="0"/>
              </a:spcBef>
            </a:pPr>
            <a:r>
              <a:rPr lang="en-US" i="1" dirty="0" smtClean="0"/>
              <a:t>How does the </a:t>
            </a:r>
            <a:r>
              <a:rPr lang="en-US" b="1" i="1" dirty="0" smtClean="0"/>
              <a:t>subclass</a:t>
            </a:r>
            <a:r>
              <a:rPr lang="en-US" i="1" dirty="0" smtClean="0"/>
              <a:t> cope with this piquant problem of  explicitly initializing </a:t>
            </a:r>
            <a:r>
              <a:rPr lang="en-US" b="1" i="1" dirty="0" smtClean="0"/>
              <a:t>superclass </a:t>
            </a:r>
            <a:r>
              <a:rPr lang="en-US" i="1" dirty="0" smtClean="0"/>
              <a:t>attributes? </a:t>
            </a:r>
            <a:r>
              <a:rPr lang="en-US" dirty="0" smtClean="0"/>
              <a:t> </a:t>
            </a:r>
          </a:p>
          <a:p>
            <a:pPr algn="just" defTabSz="457200" eaLnBrk="1" hangingPunct="1">
              <a:spcBef>
                <a:spcPct val="0"/>
              </a:spcBef>
              <a:buFontTx/>
              <a:buChar char="•"/>
            </a:pPr>
            <a:endParaRPr lang="en-US" dirty="0" smtClean="0"/>
          </a:p>
          <a:p>
            <a:pPr algn="just" defTabSz="457200" eaLnBrk="1" hangingPunct="1">
              <a:spcBef>
                <a:spcPct val="0"/>
              </a:spcBef>
              <a:buFontTx/>
              <a:buChar char="•"/>
            </a:pPr>
            <a:r>
              <a:rPr lang="en-US" dirty="0" smtClean="0"/>
              <a:t>The key to this problem is the </a:t>
            </a:r>
            <a:r>
              <a:rPr lang="en-US" b="1" dirty="0" smtClean="0"/>
              <a:t>super</a:t>
            </a:r>
            <a:r>
              <a:rPr lang="en-US" dirty="0" smtClean="0"/>
              <a:t> keyword. </a:t>
            </a:r>
          </a:p>
          <a:p>
            <a:pPr algn="just" defTabSz="457200" eaLnBrk="1" hangingPunct="1">
              <a:spcBef>
                <a:spcPct val="0"/>
              </a:spcBef>
              <a:buFontTx/>
              <a:buChar char="•"/>
            </a:pPr>
            <a:r>
              <a:rPr lang="en-US" b="1" dirty="0" smtClean="0"/>
              <a:t>super</a:t>
            </a:r>
            <a:r>
              <a:rPr lang="en-US" dirty="0" smtClean="0"/>
              <a:t> has two uses.  </a:t>
            </a:r>
          </a:p>
          <a:p>
            <a:pPr lvl="1" algn="just" defTabSz="457200" eaLnBrk="1" hangingPunct="1">
              <a:spcBef>
                <a:spcPct val="0"/>
              </a:spcBef>
              <a:buFont typeface="Arial" charset="0"/>
              <a:buChar char="–"/>
            </a:pPr>
            <a:r>
              <a:rPr lang="en-US" dirty="0" smtClean="0"/>
              <a:t>The first is the call to the superclass’ constructor from the subclass constructor </a:t>
            </a:r>
          </a:p>
          <a:p>
            <a:pPr lvl="1" algn="just" defTabSz="457200" eaLnBrk="1" hangingPunct="1">
              <a:spcBef>
                <a:spcPct val="0"/>
              </a:spcBef>
              <a:buFont typeface="Arial" charset="0"/>
              <a:buChar char="–"/>
            </a:pPr>
            <a:r>
              <a:rPr lang="en-US" dirty="0" smtClean="0"/>
              <a:t>The second usage is to access a member of the superclass that has been overridden by a subclass</a:t>
            </a:r>
          </a:p>
          <a:p>
            <a:pPr algn="just" defTabSz="457200" eaLnBrk="1" hangingPunct="1">
              <a:spcBef>
                <a:spcPct val="0"/>
              </a:spcBef>
              <a:buFontTx/>
              <a:buChar char="•"/>
            </a:pPr>
            <a:endParaRPr lang="en-US" dirty="0" smtClean="0"/>
          </a:p>
          <a:p>
            <a:pPr algn="just" defTabSz="457200" eaLnBrk="1" hangingPunct="1">
              <a:spcBef>
                <a:spcPct val="0"/>
              </a:spcBef>
              <a:buFontTx/>
              <a:buChar char="•"/>
            </a:pPr>
            <a:r>
              <a:rPr lang="en-US" dirty="0" smtClean="0"/>
              <a:t>$) A subclass constructor can call a immediate superclass constructor by the following syntax</a:t>
            </a:r>
            <a:r>
              <a:rPr lang="en-US" b="1" dirty="0" smtClean="0"/>
              <a:t>: </a:t>
            </a:r>
          </a:p>
          <a:p>
            <a:pPr lvl="1" algn="just" defTabSz="457200" eaLnBrk="1" hangingPunct="1">
              <a:spcBef>
                <a:spcPct val="0"/>
              </a:spcBef>
              <a:buFont typeface="Arial" charset="0"/>
              <a:buChar char="–"/>
            </a:pPr>
            <a:r>
              <a:rPr lang="en-US" dirty="0" smtClean="0"/>
              <a:t>super(parameter-list);</a:t>
            </a:r>
            <a:endParaRPr lang="en-US" b="1" dirty="0" smtClean="0"/>
          </a:p>
          <a:p>
            <a:pPr defTabSz="457200" eaLnBrk="1" hangingPunct="1">
              <a:spcBef>
                <a:spcPct val="0"/>
              </a:spcBef>
              <a:buFontTx/>
              <a:buChar char="•"/>
            </a:pPr>
            <a:endParaRPr lang="en-US" dirty="0" smtClean="0"/>
          </a:p>
          <a:p>
            <a:pPr defTabSz="457200" eaLnBrk="1" hangingPunct="1">
              <a:spcBef>
                <a:spcPct val="0"/>
              </a:spcBef>
            </a:pPr>
            <a:endParaRPr lang="en-US" dirty="0" smtClean="0"/>
          </a:p>
          <a:p>
            <a:pPr defTabSz="457200" eaLnBrk="1" hangingPunct="1">
              <a:spcBef>
                <a:spcPct val="0"/>
              </a:spcBef>
            </a:pPr>
            <a:endParaRPr lang="en-GB"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044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054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064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dirty="0">
              <a:latin typeface="+mn-lt"/>
            </a:endParaRPr>
          </a:p>
        </p:txBody>
      </p:sp>
      <p:sp>
        <p:nvSpPr>
          <p:cNvPr id="107523"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075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dirty="0">
              <a:latin typeface="+mn-lt"/>
            </a:endParaRPr>
          </a:p>
        </p:txBody>
      </p:sp>
      <p:sp>
        <p:nvSpPr>
          <p:cNvPr id="108547"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085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r>
              <a:rPr lang="en-US" smtClean="0"/>
              <a:t>The superclass constructor is invoked first followed by the invocation of the subclass constructor.</a:t>
            </a:r>
            <a:endParaRPr lang="en-GB"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18467"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a:latin typeface="+mn-lt"/>
            </a:endParaRPr>
          </a:p>
        </p:txBody>
      </p:sp>
      <p:sp>
        <p:nvSpPr>
          <p:cNvPr id="109571"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095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r>
              <a:rPr lang="en-US" smtClean="0"/>
              <a:t>The output of the program is as follows:</a:t>
            </a:r>
          </a:p>
          <a:p>
            <a:pPr defTabSz="457200" eaLnBrk="1" hangingPunct="1">
              <a:spcBef>
                <a:spcPct val="0"/>
              </a:spcBef>
            </a:pPr>
            <a:r>
              <a:rPr lang="en-US" smtClean="0"/>
              <a:t>Inside X’s constructor</a:t>
            </a:r>
          </a:p>
          <a:p>
            <a:pPr defTabSz="457200" eaLnBrk="1" hangingPunct="1">
              <a:spcBef>
                <a:spcPct val="0"/>
              </a:spcBef>
            </a:pPr>
            <a:r>
              <a:rPr lang="en-US" smtClean="0"/>
              <a:t>Inside Y’s constructor</a:t>
            </a:r>
          </a:p>
          <a:p>
            <a:pPr defTabSz="457200" eaLnBrk="1" hangingPunct="1">
              <a:spcBef>
                <a:spcPct val="0"/>
              </a:spcBef>
            </a:pPr>
            <a:r>
              <a:rPr lang="en-US" smtClean="0"/>
              <a:t>Inside Z’s constructor </a:t>
            </a:r>
          </a:p>
          <a:p>
            <a:pPr defTabSz="457200" eaLnBrk="1" hangingPunct="1">
              <a:spcBef>
                <a:spcPct val="0"/>
              </a:spcBef>
            </a:pPr>
            <a:endParaRPr lang="en-US" smtClean="0"/>
          </a:p>
          <a:p>
            <a:pPr defTabSz="457200" eaLnBrk="1" hangingPunct="1">
              <a:spcBef>
                <a:spcPct val="0"/>
              </a:spcBef>
            </a:pPr>
            <a:endParaRPr lang="en-GB"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defTabSz="457200" eaLnBrk="1" fontAlgn="auto" hangingPunct="1">
              <a:spcBef>
                <a:spcPts val="0"/>
              </a:spcBef>
              <a:spcAft>
                <a:spcPts val="0"/>
              </a:spcAft>
              <a:defRPr/>
            </a:pPr>
            <a:endParaRPr lang="en-US" dirty="0"/>
          </a:p>
        </p:txBody>
      </p:sp>
      <p:sp>
        <p:nvSpPr>
          <p:cNvPr id="112643" name="Footer Placeholder 3"/>
          <p:cNvSpPr txBox="1">
            <a:spLocks noGrp="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a:latin typeface="+mn-lt"/>
            </a:endParaRPr>
          </a:p>
        </p:txBody>
      </p:sp>
      <p:sp>
        <p:nvSpPr>
          <p:cNvPr id="4" name="Slide Number Placeholder 3"/>
          <p:cNvSpPr>
            <a:spLocks noGrp="1"/>
          </p:cNvSpPr>
          <p:nvPr>
            <p:ph type="sldNum" sz="quarter" idx="10"/>
          </p:nvPr>
        </p:nvSpPr>
        <p:spPr/>
        <p:txBody>
          <a:bodyPr/>
          <a:lstStyle/>
          <a:p>
            <a:pPr>
              <a:defRPr/>
            </a:pPr>
            <a:fld id="{89BEEAE1-76E2-4C99-91A4-3E6FB7F14615}"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11619" name="Notes Placeholder 2"/>
          <p:cNvSpPr>
            <a:spLocks noGrp="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r>
              <a:rPr lang="en-US" b="1" dirty="0" smtClean="0"/>
              <a:t>this() </a:t>
            </a:r>
            <a:r>
              <a:rPr lang="en-US" dirty="0" smtClean="0"/>
              <a:t>statement has to be the first statement within a constructor, if you use it. </a:t>
            </a:r>
          </a:p>
          <a:p>
            <a:pPr defTabSz="457200" eaLnBrk="1" hangingPunct="1">
              <a:spcBef>
                <a:spcPct val="0"/>
              </a:spcBef>
            </a:pPr>
            <a:endParaRPr lang="en-US" dirty="0" smtClean="0"/>
          </a:p>
          <a:p>
            <a:pPr defTabSz="457200" eaLnBrk="1" hangingPunct="1">
              <a:spcBef>
                <a:spcPct val="0"/>
              </a:spcBef>
            </a:pPr>
            <a:r>
              <a:rPr lang="en-US" dirty="0" smtClean="0"/>
              <a:t>For ex: Consider the following class :</a:t>
            </a:r>
          </a:p>
          <a:p>
            <a:pPr defTabSz="457200" eaLnBrk="1" hangingPunct="1">
              <a:spcBef>
                <a:spcPct val="0"/>
              </a:spcBef>
            </a:pPr>
            <a:r>
              <a:rPr lang="en-US" dirty="0" smtClean="0"/>
              <a:t>Class A1 {</a:t>
            </a:r>
          </a:p>
          <a:p>
            <a:pPr defTabSz="457200" eaLnBrk="1" hangingPunct="1">
              <a:spcBef>
                <a:spcPct val="0"/>
              </a:spcBef>
            </a:pPr>
            <a:r>
              <a:rPr lang="en-US" dirty="0" smtClean="0"/>
              <a:t>	A1() {</a:t>
            </a:r>
          </a:p>
          <a:p>
            <a:pPr defTabSz="457200" eaLnBrk="1" hangingPunct="1">
              <a:spcBef>
                <a:spcPct val="0"/>
              </a:spcBef>
            </a:pPr>
            <a:r>
              <a:rPr lang="en-US" dirty="0" smtClean="0"/>
              <a:t>		this(“</a:t>
            </a:r>
            <a:r>
              <a:rPr lang="en-US" dirty="0" err="1" smtClean="0"/>
              <a:t>wipro</a:t>
            </a:r>
            <a:r>
              <a:rPr lang="en-US" dirty="0" smtClean="0"/>
              <a:t>”);</a:t>
            </a:r>
          </a:p>
          <a:p>
            <a:pPr defTabSz="457200" eaLnBrk="1" hangingPunct="1">
              <a:spcBef>
                <a:spcPct val="0"/>
              </a:spcBef>
            </a:pPr>
            <a:r>
              <a:rPr lang="en-US" dirty="0" smtClean="0"/>
              <a:t>		…………………</a:t>
            </a:r>
          </a:p>
          <a:p>
            <a:pPr defTabSz="457200" eaLnBrk="1" hangingPunct="1">
              <a:spcBef>
                <a:spcPct val="0"/>
              </a:spcBef>
            </a:pPr>
            <a:r>
              <a:rPr lang="en-US" dirty="0" smtClean="0"/>
              <a:t>	}</a:t>
            </a:r>
          </a:p>
          <a:p>
            <a:pPr defTabSz="457200" eaLnBrk="1" hangingPunct="1">
              <a:spcBef>
                <a:spcPct val="0"/>
              </a:spcBef>
            </a:pPr>
            <a:r>
              <a:rPr lang="en-US" dirty="0" smtClean="0"/>
              <a:t>	A1(String x){</a:t>
            </a:r>
          </a:p>
          <a:p>
            <a:pPr defTabSz="457200" eaLnBrk="1" hangingPunct="1">
              <a:spcBef>
                <a:spcPct val="0"/>
              </a:spcBef>
            </a:pPr>
            <a:r>
              <a:rPr lang="en-US" dirty="0" smtClean="0"/>
              <a:t>		super(</a:t>
            </a:r>
            <a:r>
              <a:rPr lang="en-US" dirty="0" err="1" smtClean="0"/>
              <a:t>int</a:t>
            </a:r>
            <a:r>
              <a:rPr lang="en-US" dirty="0" smtClean="0"/>
              <a:t> i);</a:t>
            </a:r>
          </a:p>
          <a:p>
            <a:pPr defTabSz="457200" eaLnBrk="1" hangingPunct="1">
              <a:spcBef>
                <a:spcPct val="0"/>
              </a:spcBef>
            </a:pPr>
            <a:r>
              <a:rPr lang="en-US" dirty="0" smtClean="0"/>
              <a:t>		……………….</a:t>
            </a:r>
          </a:p>
          <a:p>
            <a:pPr defTabSz="457200" eaLnBrk="1" hangingPunct="1">
              <a:spcBef>
                <a:spcPct val="0"/>
              </a:spcBef>
            </a:pPr>
            <a:r>
              <a:rPr lang="en-US" dirty="0" smtClean="0"/>
              <a:t>		……………….</a:t>
            </a:r>
          </a:p>
          <a:p>
            <a:pPr defTabSz="457200" eaLnBrk="1" hangingPunct="1">
              <a:spcBef>
                <a:spcPct val="0"/>
              </a:spcBef>
            </a:pPr>
            <a:r>
              <a:rPr lang="en-US" dirty="0" smtClean="0"/>
              <a:t>	}</a:t>
            </a:r>
          </a:p>
          <a:p>
            <a:pPr defTabSz="457200" eaLnBrk="1" hangingPunct="1">
              <a:spcBef>
                <a:spcPct val="0"/>
              </a:spcBef>
            </a:pPr>
            <a:r>
              <a:rPr lang="en-US" dirty="0" smtClean="0"/>
              <a:t>}</a:t>
            </a:r>
          </a:p>
          <a:p>
            <a:pPr defTabSz="457200" eaLnBrk="1" hangingPunct="1">
              <a:spcBef>
                <a:spcPct val="0"/>
              </a:spcBef>
            </a:pPr>
            <a:endParaRPr lang="en-US" dirty="0" smtClean="0"/>
          </a:p>
          <a:p>
            <a:pPr defTabSz="457200" eaLnBrk="1" hangingPunct="1">
              <a:spcBef>
                <a:spcPct val="0"/>
              </a:spcBef>
            </a:pPr>
            <a:r>
              <a:rPr lang="en-US" dirty="0" smtClean="0"/>
              <a:t>In this example, the first statement within the constructor A1(), this(“</a:t>
            </a:r>
            <a:r>
              <a:rPr lang="en-US" dirty="0" err="1" smtClean="0"/>
              <a:t>wipro</a:t>
            </a:r>
            <a:r>
              <a:rPr lang="en-US" dirty="0" smtClean="0"/>
              <a:t>”),  invokes the other constructor, A1(String x).</a:t>
            </a:r>
          </a:p>
          <a:p>
            <a:pPr defTabSz="457200" eaLnBrk="1" hangingPunct="1">
              <a:spcBef>
                <a:spcPct val="0"/>
              </a:spcBef>
            </a:pPr>
            <a:endParaRPr lang="en-US" dirty="0" smtClean="0"/>
          </a:p>
          <a:p>
            <a:pPr defTabSz="457200" eaLnBrk="1" hangingPunct="1">
              <a:spcBef>
                <a:spcPct val="0"/>
              </a:spcBef>
            </a:pPr>
            <a:r>
              <a:rPr lang="en-US" dirty="0" smtClean="0"/>
              <a:t>You have the option of using </a:t>
            </a:r>
            <a:r>
              <a:rPr lang="en-US" b="1" dirty="0" smtClean="0"/>
              <a:t>EITHER </a:t>
            </a:r>
            <a:r>
              <a:rPr lang="en-US" dirty="0" smtClean="0"/>
              <a:t>this() </a:t>
            </a:r>
            <a:r>
              <a:rPr lang="en-US" b="1" dirty="0" smtClean="0"/>
              <a:t>OR </a:t>
            </a:r>
            <a:r>
              <a:rPr lang="en-US" dirty="0" smtClean="0"/>
              <a:t>super() as the first statement within a particular constructor. But not both! </a:t>
            </a:r>
          </a:p>
          <a:p>
            <a:pPr defTabSz="457200" eaLnBrk="1" hangingPunct="1">
              <a:spcBef>
                <a:spcPct val="0"/>
              </a:spcBef>
            </a:pPr>
            <a:endParaRPr lang="en-US" b="1" dirty="0" smtClean="0"/>
          </a:p>
          <a:p>
            <a:pPr defTabSz="457200" eaLnBrk="1" hangingPunct="1">
              <a:spcBef>
                <a:spcPct val="0"/>
              </a:spcBef>
            </a:pPr>
            <a:r>
              <a:rPr lang="en-US" b="1" dirty="0" smtClean="0"/>
              <a:t>So, the first statement within any constructor has to be either super() or this().</a:t>
            </a:r>
          </a:p>
          <a:p>
            <a:pPr defTabSz="457200" eaLnBrk="1" hangingPunct="1">
              <a:spcBef>
                <a:spcPct val="0"/>
              </a:spcBef>
            </a:pPr>
            <a:endParaRPr lang="en-US" dirty="0" smtClean="0"/>
          </a:p>
        </p:txBody>
      </p:sp>
      <p:sp>
        <p:nvSpPr>
          <p:cNvPr id="114691" name="Footer Placeholder 3"/>
          <p:cNvSpPr txBox="1">
            <a:spLocks noGrp="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a:latin typeface="+mn-lt"/>
            </a:endParaRPr>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pPr>
              <a:defRPr/>
            </a:pPr>
            <a:fld id="{89BEEAE1-76E2-4C99-91A4-3E6FB7F14615}" type="slidenum">
              <a:rPr lang="en-US" smtClean="0"/>
              <a:pPr>
                <a:defRPr/>
              </a:pPr>
              <a:t>33</a:t>
            </a:fld>
            <a:endParaRPr lang="en-US" dirty="0"/>
          </a:p>
        </p:txBody>
      </p:sp>
    </p:spTree>
    <p:extLst>
      <p:ext uri="{BB962C8B-B14F-4D97-AF65-F5344CB8AC3E}">
        <p14:creationId xmlns:p14="http://schemas.microsoft.com/office/powerpoint/2010/main" val="18394064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pPr>
              <a:defRPr/>
            </a:pPr>
            <a:fld id="{89BEEAE1-76E2-4C99-91A4-3E6FB7F14615}" type="slidenum">
              <a:rPr lang="en-US" smtClean="0"/>
              <a:pPr>
                <a:defRPr/>
              </a:pPr>
              <a:t>34</a:t>
            </a:fld>
            <a:endParaRPr lang="en-US" dirty="0"/>
          </a:p>
        </p:txBody>
      </p:sp>
    </p:spTree>
    <p:extLst>
      <p:ext uri="{BB962C8B-B14F-4D97-AF65-F5344CB8AC3E}">
        <p14:creationId xmlns:p14="http://schemas.microsoft.com/office/powerpoint/2010/main" val="38684067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pPr>
              <a:defRPr/>
            </a:pPr>
            <a:fld id="{89BEEAE1-76E2-4C99-91A4-3E6FB7F14615}" type="slidenum">
              <a:rPr lang="en-US" smtClean="0"/>
              <a:pPr>
                <a:defRPr/>
              </a:pPr>
              <a:t>35</a:t>
            </a:fld>
            <a:endParaRPr lang="en-US" dirty="0"/>
          </a:p>
        </p:txBody>
      </p:sp>
    </p:spTree>
    <p:extLst>
      <p:ext uri="{BB962C8B-B14F-4D97-AF65-F5344CB8AC3E}">
        <p14:creationId xmlns:p14="http://schemas.microsoft.com/office/powerpoint/2010/main" val="25882930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pPr>
              <a:defRPr/>
            </a:pPr>
            <a:fld id="{89BEEAE1-76E2-4C99-91A4-3E6FB7F14615}" type="slidenum">
              <a:rPr lang="en-US" smtClean="0"/>
              <a:pPr>
                <a:defRPr/>
              </a:pPr>
              <a:t>36</a:t>
            </a:fld>
            <a:endParaRPr lang="en-US" dirty="0"/>
          </a:p>
        </p:txBody>
      </p:sp>
    </p:spTree>
    <p:extLst>
      <p:ext uri="{BB962C8B-B14F-4D97-AF65-F5344CB8AC3E}">
        <p14:creationId xmlns:p14="http://schemas.microsoft.com/office/powerpoint/2010/main" val="10422672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pPr>
              <a:defRPr/>
            </a:pPr>
            <a:fld id="{89BEEAE1-76E2-4C99-91A4-3E6FB7F14615}" type="slidenum">
              <a:rPr lang="en-US" smtClean="0"/>
              <a:pPr>
                <a:defRPr/>
              </a:pPr>
              <a:t>37</a:t>
            </a:fld>
            <a:endParaRPr lang="en-US" dirty="0"/>
          </a:p>
        </p:txBody>
      </p:sp>
    </p:spTree>
    <p:extLst>
      <p:ext uri="{BB962C8B-B14F-4D97-AF65-F5344CB8AC3E}">
        <p14:creationId xmlns:p14="http://schemas.microsoft.com/office/powerpoint/2010/main" val="4125809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pPr>
              <a:defRPr/>
            </a:pPr>
            <a:fld id="{89BEEAE1-76E2-4C99-91A4-3E6FB7F14615}" type="slidenum">
              <a:rPr lang="en-US" smtClean="0"/>
              <a:pPr>
                <a:defRPr/>
              </a:pPr>
              <a:t>38</a:t>
            </a:fld>
            <a:endParaRPr lang="en-US" dirty="0"/>
          </a:p>
        </p:txBody>
      </p:sp>
    </p:spTree>
    <p:extLst>
      <p:ext uri="{BB962C8B-B14F-4D97-AF65-F5344CB8AC3E}">
        <p14:creationId xmlns:p14="http://schemas.microsoft.com/office/powerpoint/2010/main" val="16624645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pPr>
              <a:defRPr/>
            </a:pPr>
            <a:fld id="{89BEEAE1-76E2-4C99-91A4-3E6FB7F14615}" type="slidenum">
              <a:rPr lang="en-US" smtClean="0"/>
              <a:pPr>
                <a:defRPr/>
              </a:pPr>
              <a:t>39</a:t>
            </a:fld>
            <a:endParaRPr lang="en-US" dirty="0"/>
          </a:p>
        </p:txBody>
      </p:sp>
    </p:spTree>
    <p:extLst>
      <p:ext uri="{BB962C8B-B14F-4D97-AF65-F5344CB8AC3E}">
        <p14:creationId xmlns:p14="http://schemas.microsoft.com/office/powerpoint/2010/main" val="2439633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13667" name="Notes Placeholder 2"/>
          <p:cNvSpPr>
            <a:spLocks noGrp="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r>
              <a:rPr lang="en-US" smtClean="0"/>
              <a:t>Look at the next example… </a:t>
            </a:r>
          </a:p>
          <a:p>
            <a:pPr defTabSz="457200" eaLnBrk="1" hangingPunct="1">
              <a:spcBef>
                <a:spcPct val="0"/>
              </a:spcBef>
            </a:pPr>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14691" name="Notes Placeholder 2"/>
          <p:cNvSpPr>
            <a:spLocks noGrp="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r>
              <a:rPr lang="en-US" smtClean="0"/>
              <a:t>Look at the next example… </a:t>
            </a:r>
          </a:p>
          <a:p>
            <a:pPr defTabSz="457200" eaLnBrk="1" hangingPunct="1">
              <a:spcBef>
                <a:spcPct val="0"/>
              </a:spcBef>
            </a:pPr>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15715" name="Notes Placeholder 2"/>
          <p:cNvSpPr>
            <a:spLocks noGrp="1"/>
          </p:cNvSpPr>
          <p:nvPr>
            <p:ph type="body" idx="1"/>
          </p:nvPr>
        </p:nvSpPr>
        <p:spPr bwMode="auto">
          <a:noFill/>
        </p:spPr>
        <p:txBody>
          <a:bodyPr wrap="square" numCol="1" anchor="t" anchorCtr="0" compatLnSpc="1">
            <a:prstTxWarp prst="textNoShape">
              <a:avLst/>
            </a:prstTxWarp>
          </a:bodyPr>
          <a:lstStyle/>
          <a:p>
            <a:pPr algn="just" defTabSz="457200" eaLnBrk="1" hangingPunct="1">
              <a:spcBef>
                <a:spcPct val="0"/>
              </a:spcBef>
            </a:pPr>
            <a:r>
              <a:rPr lang="en-US" dirty="0" smtClean="0"/>
              <a:t>When we use instanceof operator, we need to use the </a:t>
            </a:r>
            <a:r>
              <a:rPr lang="en-US" b="1" dirty="0" smtClean="0"/>
              <a:t>inheritance tree in reverse  while comparing the objects using if else ladder</a:t>
            </a:r>
            <a:r>
              <a:rPr lang="en-US" dirty="0" smtClean="0"/>
              <a:t>. </a:t>
            </a:r>
          </a:p>
          <a:p>
            <a:pPr algn="just" defTabSz="457200" eaLnBrk="1" hangingPunct="1">
              <a:spcBef>
                <a:spcPct val="0"/>
              </a:spcBef>
            </a:pPr>
            <a:endParaRPr lang="en-US" dirty="0" smtClean="0"/>
          </a:p>
          <a:p>
            <a:pPr algn="just" defTabSz="457200" eaLnBrk="1" hangingPunct="1">
              <a:spcBef>
                <a:spcPct val="0"/>
              </a:spcBef>
            </a:pPr>
            <a:r>
              <a:rPr lang="en-US" dirty="0" smtClean="0"/>
              <a:t>In this case, first we need to test with Director class, then, with Manager class, then with Employee class. </a:t>
            </a:r>
          </a:p>
          <a:p>
            <a:pPr algn="just" defTabSz="457200" eaLnBrk="1" hangingPunct="1">
              <a:spcBef>
                <a:spcPct val="0"/>
              </a:spcBef>
            </a:pPr>
            <a:endParaRPr lang="en-US" dirty="0" smtClean="0"/>
          </a:p>
          <a:p>
            <a:pPr algn="just" defTabSz="457200" eaLnBrk="1" hangingPunct="1">
              <a:spcBef>
                <a:spcPct val="0"/>
              </a:spcBef>
            </a:pPr>
            <a:r>
              <a:rPr lang="en-US" dirty="0" smtClean="0"/>
              <a:t>Otherwise, we will not get the expected results. </a:t>
            </a:r>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167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dirty="0">
              <a:latin typeface="+mn-lt"/>
            </a:endParaRPr>
          </a:p>
        </p:txBody>
      </p:sp>
      <p:sp>
        <p:nvSpPr>
          <p:cNvPr id="117763"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177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86723" name="Notes Placeholder 2"/>
          <p:cNvSpPr>
            <a:spLocks noGrp="1"/>
          </p:cNvSpPr>
          <p:nvPr>
            <p:ph type="body" idx="1"/>
          </p:nvPr>
        </p:nvSpPr>
        <p:spPr bwMode="auto">
          <a:noFill/>
        </p:spPr>
        <p:txBody>
          <a:bodyPr wrap="square" numCol="1" anchor="t" anchorCtr="0" compatLnSpc="1">
            <a:prstTxWarp prst="textNoShape">
              <a:avLst/>
            </a:prstTxWarp>
          </a:bodyPr>
          <a:lstStyle/>
          <a:p>
            <a:pPr defTabSz="914400"/>
            <a:endParaRPr lang="en-US" smtClean="0"/>
          </a:p>
        </p:txBody>
      </p:sp>
      <p:sp>
        <p:nvSpPr>
          <p:cNvPr id="286724" name="Footer Placeholder 3"/>
          <p:cNvSpPr txBox="1">
            <a:spLocks noGrp="1"/>
          </p:cNvSpPr>
          <p:nvPr/>
        </p:nvSpPr>
        <p:spPr bwMode="auto">
          <a:xfrm>
            <a:off x="0" y="8685213"/>
            <a:ext cx="2971800" cy="457200"/>
          </a:xfrm>
          <a:prstGeom prst="rect">
            <a:avLst/>
          </a:prstGeom>
          <a:noFill/>
          <a:ln w="9525">
            <a:noFill/>
            <a:miter lim="800000"/>
            <a:headEnd/>
            <a:tailEnd/>
          </a:ln>
        </p:spPr>
        <p:txBody>
          <a:bodyPr anchor="b"/>
          <a:lstStyle/>
          <a:p>
            <a:pPr defTabSz="914400"/>
            <a:endParaRPr lang="en-US" sz="120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280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eaLnBrk="1" hangingPunct="1">
              <a:spcBef>
                <a:spcPct val="0"/>
              </a:spcBef>
            </a:pPr>
            <a:r>
              <a:rPr lang="en-GB" dirty="0" smtClean="0"/>
              <a:t>A method in a subclass has the same prototype as a method in its superclass if </a:t>
            </a:r>
            <a:r>
              <a:rPr lang="en-US" dirty="0" smtClean="0"/>
              <a:t>it has the same name, type signature (the same type, sequence and number of parameters), and the same return type as the method in its superclass. In such a case, a method in a subclass is said to override a method in its superclass.</a:t>
            </a:r>
            <a:endParaRPr lang="en-GB"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3005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3209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eaLnBrk="1" hangingPunct="1">
              <a:spcBef>
                <a:spcPct val="0"/>
              </a:spcBef>
            </a:pPr>
            <a:r>
              <a:rPr lang="en-US" dirty="0" smtClean="0"/>
              <a:t>The output produced by this program is shown below:</a:t>
            </a:r>
          </a:p>
          <a:p>
            <a:pPr algn="just" eaLnBrk="1" hangingPunct="1">
              <a:spcBef>
                <a:spcPct val="0"/>
              </a:spcBef>
            </a:pPr>
            <a:r>
              <a:rPr lang="en-US" dirty="0" smtClean="0"/>
              <a:t>c: 6</a:t>
            </a:r>
          </a:p>
          <a:p>
            <a:pPr algn="just" eaLnBrk="1" hangingPunct="1">
              <a:spcBef>
                <a:spcPct val="0"/>
              </a:spcBef>
            </a:pPr>
            <a:r>
              <a:rPr lang="en-US" dirty="0" smtClean="0"/>
              <a:t>When display() is invoked on an object of class B, the version of display() defined within B is invoked.  In other words, the version of display() inside B </a:t>
            </a:r>
            <a:r>
              <a:rPr lang="en-US" b="1" dirty="0" smtClean="0"/>
              <a:t>overrides</a:t>
            </a:r>
            <a:r>
              <a:rPr lang="en-US" dirty="0" smtClean="0"/>
              <a:t> the version of display declared in its superclass, i.e., class A. </a:t>
            </a:r>
          </a:p>
          <a:p>
            <a:pPr algn="just" eaLnBrk="1" hangingPunct="1">
              <a:spcBef>
                <a:spcPct val="0"/>
              </a:spcBef>
            </a:pPr>
            <a:endParaRPr lang="en-US" dirty="0" smtClean="0"/>
          </a:p>
          <a:p>
            <a:pPr algn="just" eaLnBrk="1" hangingPunct="1">
              <a:spcBef>
                <a:spcPct val="0"/>
              </a:spcBef>
            </a:pPr>
            <a:r>
              <a:rPr lang="en-US" b="1" dirty="0" smtClean="0"/>
              <a:t>$)</a:t>
            </a:r>
            <a:r>
              <a:rPr lang="en-US" dirty="0" smtClean="0"/>
              <a:t> To access the superclass version of an overridden method from an object of the subclass, you can use </a:t>
            </a:r>
            <a:r>
              <a:rPr lang="en-US" b="1" dirty="0" smtClean="0"/>
              <a:t>super.</a:t>
            </a:r>
            <a:r>
              <a:rPr lang="en-US" dirty="0" smtClean="0"/>
              <a:t> </a:t>
            </a:r>
          </a:p>
          <a:p>
            <a:pPr eaLnBrk="1" hangingPunct="1">
              <a:spcBef>
                <a:spcPct val="0"/>
              </a:spcBef>
            </a:pPr>
            <a:endParaRPr lang="en-US" dirty="0" smtClean="0"/>
          </a:p>
          <a:p>
            <a:pPr eaLnBrk="1" hangingPunct="1">
              <a:spcBef>
                <a:spcPct val="0"/>
              </a:spcBef>
            </a:pPr>
            <a:r>
              <a:rPr lang="en-US" dirty="0" smtClean="0"/>
              <a:t>Look at the next example… </a:t>
            </a:r>
          </a:p>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dirty="0">
              <a:latin typeface="+mn-lt"/>
            </a:endParaRPr>
          </a:p>
        </p:txBody>
      </p:sp>
      <p:sp>
        <p:nvSpPr>
          <p:cNvPr id="83971"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39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r>
              <a:rPr lang="en-US" dirty="0" smtClean="0"/>
              <a:t> </a:t>
            </a:r>
          </a:p>
          <a:p>
            <a:pPr defTabSz="457200" eaLnBrk="1" hangingPunct="1">
              <a:spcBef>
                <a:spcPct val="0"/>
              </a:spcBef>
            </a:pPr>
            <a:endParaRPr lang="en-GB" b="1"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34147" name="Rectangle 3"/>
          <p:cNvSpPr>
            <a:spLocks noGrp="1" noChangeArrowheads="1"/>
          </p:cNvSpPr>
          <p:nvPr>
            <p:ph type="body" idx="1"/>
          </p:nvPr>
        </p:nvSpPr>
        <p:spPr bwMode="auto">
          <a:xfrm>
            <a:off x="609600" y="4343400"/>
            <a:ext cx="5791200" cy="4327525"/>
          </a:xfrm>
          <a:noFill/>
        </p:spPr>
        <p:txBody>
          <a:bodyPr wrap="square" numCol="1" anchor="t" anchorCtr="0" compatLnSpc="1">
            <a:prstTxWarp prst="textNoShape">
              <a:avLst/>
            </a:prstTxWarp>
          </a:bodyPr>
          <a:lstStyle/>
          <a:p>
            <a:pPr eaLnBrk="1" hangingPunct="1">
              <a:spcBef>
                <a:spcPct val="0"/>
              </a:spcBef>
            </a:pPr>
            <a:endParaRPr lang="en-GB"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3619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80000"/>
              </a:lnSpc>
              <a:spcBef>
                <a:spcPct val="0"/>
              </a:spcBef>
            </a:pPr>
            <a:r>
              <a:rPr lang="en-US" dirty="0" smtClean="0"/>
              <a:t>The following is the output of the aforesaid program:</a:t>
            </a:r>
          </a:p>
          <a:p>
            <a:pPr eaLnBrk="1" hangingPunct="1">
              <a:lnSpc>
                <a:spcPct val="80000"/>
              </a:lnSpc>
              <a:spcBef>
                <a:spcPct val="0"/>
              </a:spcBef>
            </a:pPr>
            <a:r>
              <a:rPr lang="en-US" dirty="0" smtClean="0"/>
              <a:t>a and b: 4 5</a:t>
            </a:r>
          </a:p>
          <a:p>
            <a:pPr eaLnBrk="1" hangingPunct="1">
              <a:lnSpc>
                <a:spcPct val="80000"/>
              </a:lnSpc>
              <a:spcBef>
                <a:spcPct val="0"/>
              </a:spcBef>
            </a:pPr>
            <a:r>
              <a:rPr lang="en-US" dirty="0" smtClean="0"/>
              <a:t>c: 6</a:t>
            </a:r>
          </a:p>
          <a:p>
            <a:pPr algn="just" eaLnBrk="1" hangingPunct="1">
              <a:lnSpc>
                <a:spcPct val="80000"/>
              </a:lnSpc>
              <a:spcBef>
                <a:spcPct val="0"/>
              </a:spcBef>
            </a:pPr>
            <a:r>
              <a:rPr lang="en-US" dirty="0" smtClean="0"/>
              <a:t>Method overriding occurs only when the names and the type signatures of two methods across at least two classes ( i.e., a superclass and a subclass) in a class hierarchy are identical. If they are not, then the two methods are simply overloaded. Elaborating this theme further, if the method in a subclass has a different signature or return type than the method in the superclass, then the subclass will have two forms of the same method.  </a:t>
            </a:r>
          </a:p>
          <a:p>
            <a:pPr eaLnBrk="1" hangingPunct="1">
              <a:lnSpc>
                <a:spcPct val="80000"/>
              </a:lnSpc>
              <a:spcBef>
                <a:spcPct val="0"/>
              </a:spcBef>
            </a:pPr>
            <a:r>
              <a:rPr lang="en-US" dirty="0" smtClean="0"/>
              <a:t>//This is nothing but a case of overloading.</a:t>
            </a:r>
          </a:p>
          <a:p>
            <a:pPr eaLnBrk="1" hangingPunct="1">
              <a:lnSpc>
                <a:spcPct val="80000"/>
              </a:lnSpc>
              <a:spcBef>
                <a:spcPct val="0"/>
              </a:spcBef>
            </a:pPr>
            <a:r>
              <a:rPr lang="en-US" dirty="0" smtClean="0"/>
              <a:t>class X {</a:t>
            </a:r>
          </a:p>
          <a:p>
            <a:pPr eaLnBrk="1" hangingPunct="1">
              <a:lnSpc>
                <a:spcPct val="80000"/>
              </a:lnSpc>
              <a:spcBef>
                <a:spcPct val="0"/>
              </a:spcBef>
            </a:pPr>
            <a:r>
              <a:rPr lang="en-US" dirty="0" smtClean="0"/>
              <a:t>  </a:t>
            </a:r>
            <a:r>
              <a:rPr lang="en-US" dirty="0" err="1" smtClean="0"/>
              <a:t>int</a:t>
            </a:r>
            <a:r>
              <a:rPr lang="en-US" dirty="0" smtClean="0"/>
              <a:t> </a:t>
            </a:r>
            <a:r>
              <a:rPr lang="en-US" dirty="0" err="1" smtClean="0"/>
              <a:t>a,b</a:t>
            </a:r>
            <a:r>
              <a:rPr lang="en-US" dirty="0" smtClean="0"/>
              <a:t>;</a:t>
            </a:r>
          </a:p>
          <a:p>
            <a:pPr eaLnBrk="1" hangingPunct="1">
              <a:lnSpc>
                <a:spcPct val="80000"/>
              </a:lnSpc>
              <a:spcBef>
                <a:spcPct val="0"/>
              </a:spcBef>
            </a:pPr>
            <a:r>
              <a:rPr lang="en-US" dirty="0" smtClean="0"/>
              <a:t>  X(</a:t>
            </a:r>
            <a:r>
              <a:rPr lang="en-US" dirty="0" err="1" smtClean="0"/>
              <a:t>int</a:t>
            </a:r>
            <a:r>
              <a:rPr lang="en-US" dirty="0" smtClean="0"/>
              <a:t> m, </a:t>
            </a:r>
            <a:r>
              <a:rPr lang="en-US" dirty="0" err="1" smtClean="0"/>
              <a:t>int</a:t>
            </a:r>
            <a:r>
              <a:rPr lang="en-US" dirty="0" smtClean="0"/>
              <a:t> n)</a:t>
            </a:r>
          </a:p>
          <a:p>
            <a:pPr eaLnBrk="1" hangingPunct="1">
              <a:lnSpc>
                <a:spcPct val="80000"/>
              </a:lnSpc>
              <a:spcBef>
                <a:spcPct val="0"/>
              </a:spcBef>
            </a:pPr>
            <a:r>
              <a:rPr lang="en-US" dirty="0" smtClean="0"/>
              <a:t>   {  a = m;</a:t>
            </a:r>
          </a:p>
          <a:p>
            <a:pPr eaLnBrk="1" hangingPunct="1">
              <a:lnSpc>
                <a:spcPct val="80000"/>
              </a:lnSpc>
              <a:spcBef>
                <a:spcPct val="0"/>
              </a:spcBef>
            </a:pPr>
            <a:r>
              <a:rPr lang="en-US" dirty="0" smtClean="0"/>
              <a:t>    b = n;    }</a:t>
            </a:r>
          </a:p>
          <a:p>
            <a:pPr eaLnBrk="1" hangingPunct="1">
              <a:lnSpc>
                <a:spcPct val="80000"/>
              </a:lnSpc>
              <a:spcBef>
                <a:spcPct val="0"/>
              </a:spcBef>
            </a:pPr>
            <a:r>
              <a:rPr lang="en-US" dirty="0" smtClean="0"/>
              <a:t>// display a and b</a:t>
            </a:r>
          </a:p>
          <a:p>
            <a:pPr eaLnBrk="1" hangingPunct="1">
              <a:lnSpc>
                <a:spcPct val="80000"/>
              </a:lnSpc>
              <a:spcBef>
                <a:spcPct val="0"/>
              </a:spcBef>
            </a:pPr>
            <a:r>
              <a:rPr lang="en-US" dirty="0" smtClean="0"/>
              <a:t>  void display( )</a:t>
            </a:r>
          </a:p>
          <a:p>
            <a:pPr eaLnBrk="1" hangingPunct="1">
              <a:lnSpc>
                <a:spcPct val="80000"/>
              </a:lnSpc>
              <a:spcBef>
                <a:spcPct val="0"/>
              </a:spcBef>
            </a:pPr>
            <a:r>
              <a:rPr lang="en-US" dirty="0" smtClean="0"/>
              <a:t>   { </a:t>
            </a:r>
            <a:r>
              <a:rPr lang="en-US" dirty="0" err="1" smtClean="0"/>
              <a:t>System.out.println</a:t>
            </a:r>
            <a:r>
              <a:rPr lang="en-US" dirty="0" smtClean="0"/>
              <a:t>(“a and b are :” + a +” “ +  b);    } }</a:t>
            </a:r>
          </a:p>
          <a:p>
            <a:pPr eaLnBrk="1" hangingPunct="1">
              <a:lnSpc>
                <a:spcPct val="80000"/>
              </a:lnSpc>
              <a:spcBef>
                <a:spcPct val="0"/>
              </a:spcBef>
            </a:pPr>
            <a:endParaRPr lang="en-US" dirty="0" smtClean="0"/>
          </a:p>
          <a:p>
            <a:pPr eaLnBrk="1" hangingPunct="1">
              <a:lnSpc>
                <a:spcPct val="80000"/>
              </a:lnSpc>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194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3926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eaLnBrk="1" hangingPunct="1">
              <a:spcBef>
                <a:spcPct val="0"/>
              </a:spcBef>
            </a:pPr>
            <a:r>
              <a:rPr lang="en-US" dirty="0" smtClean="0"/>
              <a:t>This holds true for all situations, particularly the case when a method is invoked on a superclass reference after having initialized the superclass reference variable with the reference of a subclass object. </a:t>
            </a:r>
          </a:p>
          <a:p>
            <a:pPr algn="just" eaLnBrk="1" hangingPunct="1">
              <a:spcBef>
                <a:spcPct val="0"/>
              </a:spcBef>
            </a:pPr>
            <a:endParaRPr lang="en-US" dirty="0" smtClean="0"/>
          </a:p>
          <a:p>
            <a:pPr algn="just" eaLnBrk="1" hangingPunct="1">
              <a:spcBef>
                <a:spcPct val="0"/>
              </a:spcBef>
            </a:pPr>
            <a:r>
              <a:rPr lang="en-US" b="1" dirty="0" smtClean="0"/>
              <a:t>We therefore reach an important conclusion. </a:t>
            </a:r>
          </a:p>
          <a:p>
            <a:pPr algn="just" eaLnBrk="1" hangingPunct="1">
              <a:spcBef>
                <a:spcPct val="0"/>
              </a:spcBef>
            </a:pPr>
            <a:endParaRPr lang="en-US" b="1" dirty="0" smtClean="0"/>
          </a:p>
          <a:p>
            <a:pPr algn="just" eaLnBrk="1" hangingPunct="1">
              <a:spcBef>
                <a:spcPct val="0"/>
              </a:spcBef>
            </a:pPr>
            <a:r>
              <a:rPr lang="en-US" b="1" dirty="0" smtClean="0"/>
              <a:t>It operates on the </a:t>
            </a:r>
            <a:r>
              <a:rPr lang="en-US" b="1" u="sng" dirty="0" smtClean="0"/>
              <a:t>superclass </a:t>
            </a:r>
            <a:r>
              <a:rPr lang="en-US" b="1" dirty="0" smtClean="0"/>
              <a:t>object in case the superclass reference variable </a:t>
            </a:r>
            <a:r>
              <a:rPr lang="en-US" b="1" u="sng" dirty="0" smtClean="0"/>
              <a:t>references a superclass object</a:t>
            </a:r>
            <a:r>
              <a:rPr lang="en-US" b="1" dirty="0" smtClean="0"/>
              <a:t>, and it operates on a </a:t>
            </a:r>
            <a:r>
              <a:rPr lang="en-US" b="1" u="sng" dirty="0" smtClean="0"/>
              <a:t>subclass </a:t>
            </a:r>
            <a:r>
              <a:rPr lang="en-US" b="1" dirty="0" smtClean="0"/>
              <a:t>object in the event of the superclass reference variable containing a </a:t>
            </a:r>
            <a:r>
              <a:rPr lang="en-US" b="1" u="sng" dirty="0" smtClean="0"/>
              <a:t>reference to a subclass object</a:t>
            </a:r>
            <a:r>
              <a:rPr lang="en-US" b="1" dirty="0" smtClean="0"/>
              <a:t>. This binding of a method to an object is done dynamically at runtime.</a:t>
            </a:r>
          </a:p>
          <a:p>
            <a:pPr algn="just" eaLnBrk="1" hangingPunct="1">
              <a:spcBef>
                <a:spcPct val="0"/>
              </a:spcBef>
            </a:pPr>
            <a:endParaRPr lang="en-US" b="1" dirty="0" smtClean="0"/>
          </a:p>
          <a:p>
            <a:pPr algn="just" eaLnBrk="1" hangingPunct="1">
              <a:spcBef>
                <a:spcPct val="0"/>
              </a:spcBef>
            </a:pPr>
            <a:r>
              <a:rPr lang="en-US" b="1" dirty="0" smtClean="0"/>
              <a:t>The only exception in the Java language where method calls are resolved at compile-time is in the case of final methods, which we will cover later in the session.</a:t>
            </a:r>
          </a:p>
          <a:p>
            <a:pPr eaLnBrk="1" hangingPunct="1">
              <a:spcBef>
                <a:spcPct val="0"/>
              </a:spcBef>
            </a:pPr>
            <a:endParaRPr lang="en-US" b="1" dirty="0" smtClean="0"/>
          </a:p>
          <a:p>
            <a:pPr eaLnBrk="1" hangingPunct="1">
              <a:spcBef>
                <a:spcPct val="0"/>
              </a:spcBef>
            </a:pPr>
            <a:endParaRPr lang="en-GB" b="1"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pPr>
              <a:defRPr/>
            </a:pPr>
            <a:fld id="{89BEEAE1-76E2-4C99-91A4-3E6FB7F14615}" type="slidenum">
              <a:rPr lang="en-US" smtClean="0"/>
              <a:pPr>
                <a:defRPr/>
              </a:pPr>
              <a:t>54</a:t>
            </a:fld>
            <a:endParaRPr lang="en-US" dirty="0"/>
          </a:p>
        </p:txBody>
      </p:sp>
    </p:spTree>
    <p:extLst>
      <p:ext uri="{BB962C8B-B14F-4D97-AF65-F5344CB8AC3E}">
        <p14:creationId xmlns:p14="http://schemas.microsoft.com/office/powerpoint/2010/main" val="15574298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pPr>
              <a:defRPr/>
            </a:pPr>
            <a:fld id="{89BEEAE1-76E2-4C99-91A4-3E6FB7F14615}" type="slidenum">
              <a:rPr lang="en-US" smtClean="0"/>
              <a:pPr>
                <a:defRPr/>
              </a:pPr>
              <a:t>55</a:t>
            </a:fld>
            <a:endParaRPr lang="en-US" dirty="0"/>
          </a:p>
        </p:txBody>
      </p:sp>
    </p:spTree>
    <p:extLst>
      <p:ext uri="{BB962C8B-B14F-4D97-AF65-F5344CB8AC3E}">
        <p14:creationId xmlns:p14="http://schemas.microsoft.com/office/powerpoint/2010/main" val="256788853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433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dirty="0" smtClean="0"/>
              <a:t>Polymorphism</a:t>
            </a:r>
            <a:r>
              <a:rPr lang="en-US" dirty="0" smtClean="0"/>
              <a:t> is essential to </a:t>
            </a:r>
            <a:r>
              <a:rPr lang="en-US" dirty="0" err="1" smtClean="0"/>
              <a:t>OO</a:t>
            </a:r>
            <a:r>
              <a:rPr lang="en-US" dirty="0" smtClean="0"/>
              <a:t> programming for one important reason: </a:t>
            </a:r>
          </a:p>
          <a:p>
            <a:pPr algn="just" eaLnBrk="1" hangingPunct="1">
              <a:spcBef>
                <a:spcPct val="0"/>
              </a:spcBef>
            </a:pPr>
            <a:r>
              <a:rPr lang="en-US" dirty="0" smtClean="0"/>
              <a:t>It allows a general class to specify methods that will be common to all its subclasses, while allowing subclasses to define the specific implementation of some or all of those methods.  </a:t>
            </a:r>
          </a:p>
          <a:p>
            <a:pPr eaLnBrk="1" hangingPunct="1">
              <a:spcBef>
                <a:spcPct val="0"/>
              </a:spcBef>
            </a:pPr>
            <a:endParaRPr lang="en-US" dirty="0" smtClean="0"/>
          </a:p>
          <a:p>
            <a:pPr eaLnBrk="1" hangingPunct="1">
              <a:spcBef>
                <a:spcPct val="0"/>
              </a:spcBef>
            </a:pPr>
            <a:endParaRPr lang="en-GB"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56</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4541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Thus by combining inheritance with overridden methods, a </a:t>
            </a:r>
            <a:r>
              <a:rPr lang="en-US" b="1" smtClean="0"/>
              <a:t>superclass </a:t>
            </a:r>
            <a:r>
              <a:rPr lang="en-US" smtClean="0"/>
              <a:t>can define the </a:t>
            </a:r>
            <a:r>
              <a:rPr lang="en-US" b="1" smtClean="0"/>
              <a:t>general form of the methods that will be used and implemented by all of its subclasses in their own specific ways.</a:t>
            </a:r>
          </a:p>
          <a:p>
            <a:pPr eaLnBrk="1" hangingPunct="1">
              <a:spcBef>
                <a:spcPct val="0"/>
              </a:spcBef>
            </a:pPr>
            <a:endParaRPr lang="en-GB"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57</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13347" name="Notes Placeholder 2"/>
          <p:cNvSpPr>
            <a:spLocks noGrp="1"/>
          </p:cNvSpPr>
          <p:nvPr>
            <p:ph type="body" idx="1"/>
          </p:nvPr>
        </p:nvSpPr>
        <p:spPr bwMode="auto">
          <a:noFill/>
        </p:spPr>
        <p:txBody>
          <a:bodyPr wrap="square" numCol="1" anchor="t" anchorCtr="0" compatLnSpc="1">
            <a:prstTxWarp prst="textNoShape">
              <a:avLst/>
            </a:prstTxWarp>
          </a:bodyPr>
          <a:lstStyle/>
          <a:p>
            <a:pPr defTabSz="914400"/>
            <a:endParaRPr lang="en-US" smtClean="0"/>
          </a:p>
        </p:txBody>
      </p:sp>
      <p:sp>
        <p:nvSpPr>
          <p:cNvPr id="313348" name="Footer Placeholder 3"/>
          <p:cNvSpPr txBox="1">
            <a:spLocks noGrp="1"/>
          </p:cNvSpPr>
          <p:nvPr/>
        </p:nvSpPr>
        <p:spPr bwMode="auto">
          <a:xfrm>
            <a:off x="0" y="8685213"/>
            <a:ext cx="2971800" cy="457200"/>
          </a:xfrm>
          <a:prstGeom prst="rect">
            <a:avLst/>
          </a:prstGeom>
          <a:noFill/>
          <a:ln w="9525">
            <a:noFill/>
            <a:miter lim="800000"/>
            <a:headEnd/>
            <a:tailEnd/>
          </a:ln>
        </p:spPr>
        <p:txBody>
          <a:bodyPr anchor="b"/>
          <a:lstStyle/>
          <a:p>
            <a:pPr defTabSz="914400"/>
            <a:endParaRPr lang="en-US" sz="1200"/>
          </a:p>
        </p:txBody>
      </p:sp>
      <p:sp>
        <p:nvSpPr>
          <p:cNvPr id="313349"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defTabSz="914400"/>
            <a:fld id="{A6DC6857-7A48-4BB1-8DED-FF27AB06B5A5}" type="slidenum">
              <a:rPr lang="en-US" sz="1200"/>
              <a:pPr algn="r" defTabSz="914400"/>
              <a:t>58</a:t>
            </a:fld>
            <a:endParaRPr lang="en-US" sz="120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58</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47459" name="Rectangle 3"/>
          <p:cNvSpPr>
            <a:spLocks noGrp="1" noChangeArrowheads="1"/>
          </p:cNvSpPr>
          <p:nvPr>
            <p:ph type="body" idx="1"/>
          </p:nvPr>
        </p:nvSpPr>
        <p:spPr bwMode="auto">
          <a:xfrm>
            <a:off x="1114425" y="4343400"/>
            <a:ext cx="4638675" cy="4114800"/>
          </a:xfrm>
          <a:noFill/>
        </p:spPr>
        <p:txBody>
          <a:bodyPr wrap="square" numCol="1" anchor="t" anchorCtr="0" compatLnSpc="1">
            <a:prstTxWarp prst="textNoShape">
              <a:avLst/>
            </a:prstTxWarp>
          </a:bodyPr>
          <a:lstStyle/>
          <a:p>
            <a:pPr eaLnBrk="1" hangingPunct="1">
              <a:spcBef>
                <a:spcPct val="0"/>
              </a:spcBef>
            </a:pPr>
            <a:r>
              <a:rPr lang="en-US" smtClean="0"/>
              <a:t>class Y extends X</a:t>
            </a:r>
          </a:p>
          <a:p>
            <a:pPr eaLnBrk="1" hangingPunct="1">
              <a:spcBef>
                <a:spcPct val="0"/>
              </a:spcBef>
            </a:pPr>
            <a:r>
              <a:rPr lang="en-US" smtClean="0"/>
              <a:t> { int c;</a:t>
            </a:r>
          </a:p>
          <a:p>
            <a:pPr eaLnBrk="1" hangingPunct="1">
              <a:spcBef>
                <a:spcPct val="0"/>
              </a:spcBef>
            </a:pPr>
            <a:r>
              <a:rPr lang="en-US" smtClean="0"/>
              <a:t>    Y(int m, int n, int o)</a:t>
            </a:r>
          </a:p>
          <a:p>
            <a:pPr eaLnBrk="1" hangingPunct="1">
              <a:spcBef>
                <a:spcPct val="0"/>
              </a:spcBef>
            </a:pPr>
            <a:r>
              <a:rPr lang="en-US" smtClean="0"/>
              <a:t>   { super(m,n);</a:t>
            </a:r>
          </a:p>
          <a:p>
            <a:pPr eaLnBrk="1" hangingPunct="1">
              <a:spcBef>
                <a:spcPct val="0"/>
              </a:spcBef>
            </a:pPr>
            <a:r>
              <a:rPr lang="en-US" smtClean="0"/>
              <a:t>      c = o; }</a:t>
            </a:r>
          </a:p>
          <a:p>
            <a:pPr eaLnBrk="1" hangingPunct="1">
              <a:spcBef>
                <a:spcPct val="0"/>
              </a:spcBef>
            </a:pPr>
            <a:r>
              <a:rPr lang="en-US" smtClean="0"/>
              <a:t>  void display(String msg) // this overloads display( ) in X</a:t>
            </a:r>
          </a:p>
          <a:p>
            <a:pPr eaLnBrk="1" hangingPunct="1">
              <a:spcBef>
                <a:spcPct val="0"/>
              </a:spcBef>
            </a:pPr>
            <a:r>
              <a:rPr lang="en-US" smtClean="0"/>
              <a:t>   { System.out.println(msg + c); } }</a:t>
            </a:r>
          </a:p>
          <a:p>
            <a:pPr eaLnBrk="1" hangingPunct="1">
              <a:spcBef>
                <a:spcPct val="0"/>
              </a:spcBef>
            </a:pPr>
            <a:r>
              <a:rPr lang="en-US" smtClean="0"/>
              <a:t>class OverrideDemo</a:t>
            </a:r>
          </a:p>
          <a:p>
            <a:pPr eaLnBrk="1" hangingPunct="1">
              <a:spcBef>
                <a:spcPct val="0"/>
              </a:spcBef>
            </a:pPr>
            <a:r>
              <a:rPr lang="en-US" smtClean="0"/>
              <a:t> { public static void main(String args[])</a:t>
            </a:r>
          </a:p>
          <a:p>
            <a:pPr eaLnBrk="1" hangingPunct="1">
              <a:spcBef>
                <a:spcPct val="0"/>
              </a:spcBef>
            </a:pPr>
            <a:r>
              <a:rPr lang="en-US" smtClean="0"/>
              <a:t>   {Y subOb = new Y(4,5,6);</a:t>
            </a:r>
          </a:p>
          <a:p>
            <a:pPr eaLnBrk="1" hangingPunct="1">
              <a:spcBef>
                <a:spcPct val="0"/>
              </a:spcBef>
            </a:pPr>
            <a:r>
              <a:rPr lang="en-US" smtClean="0"/>
              <a:t>    subOb.display(“This is c :”); // this calls display() in Y</a:t>
            </a:r>
          </a:p>
          <a:p>
            <a:pPr eaLnBrk="1" hangingPunct="1">
              <a:spcBef>
                <a:spcPct val="0"/>
              </a:spcBef>
            </a:pPr>
            <a:r>
              <a:rPr lang="en-US" smtClean="0"/>
              <a:t>    subOb.display(); //this calls display() in X that an object of class Y               inherited </a:t>
            </a:r>
          </a:p>
          <a:p>
            <a:pPr eaLnBrk="1" hangingPunct="1">
              <a:spcBef>
                <a:spcPct val="0"/>
              </a:spcBef>
            </a:pPr>
            <a:r>
              <a:rPr lang="en-US" smtClean="0"/>
              <a:t>} }</a:t>
            </a:r>
          </a:p>
          <a:p>
            <a:pPr eaLnBrk="1" hangingPunct="1">
              <a:spcBef>
                <a:spcPct val="0"/>
              </a:spcBef>
            </a:pPr>
            <a:r>
              <a:rPr lang="en-US" smtClean="0"/>
              <a:t>The output of the program is as follows:</a:t>
            </a:r>
          </a:p>
          <a:p>
            <a:pPr eaLnBrk="1" hangingPunct="1">
              <a:spcBef>
                <a:spcPct val="0"/>
              </a:spcBef>
            </a:pPr>
            <a:r>
              <a:rPr lang="en-US" smtClean="0"/>
              <a:t>This is c : 6</a:t>
            </a:r>
          </a:p>
          <a:p>
            <a:pPr eaLnBrk="1" hangingPunct="1">
              <a:spcBef>
                <a:spcPct val="0"/>
              </a:spcBef>
            </a:pPr>
            <a:r>
              <a:rPr lang="en-US" smtClean="0"/>
              <a:t>a and b: 4 5</a:t>
            </a:r>
          </a:p>
          <a:p>
            <a:pPr eaLnBrk="1" hangingPunct="1">
              <a:spcBef>
                <a:spcPct val="0"/>
              </a:spcBef>
            </a:pPr>
            <a:endParaRPr lang="en-US" smtClean="0"/>
          </a:p>
          <a:p>
            <a:pPr eaLnBrk="1" hangingPunct="1">
              <a:spcBef>
                <a:spcPct val="0"/>
              </a:spcBef>
            </a:pPr>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59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dirty="0">
              <a:latin typeface="+mn-lt"/>
            </a:endParaRPr>
          </a:p>
        </p:txBody>
      </p:sp>
      <p:sp>
        <p:nvSpPr>
          <p:cNvPr id="84995"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49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endParaRPr lang="en-GB" b="1"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49507" name="Rectangle 3"/>
          <p:cNvSpPr>
            <a:spLocks noGrp="1" noChangeArrowheads="1"/>
          </p:cNvSpPr>
          <p:nvPr>
            <p:ph type="body" idx="1"/>
          </p:nvPr>
        </p:nvSpPr>
        <p:spPr bwMode="auto">
          <a:xfrm>
            <a:off x="1076325" y="4343400"/>
            <a:ext cx="5229225" cy="4114800"/>
          </a:xfrm>
          <a:noFill/>
        </p:spPr>
        <p:txBody>
          <a:bodyPr wrap="square" numCol="1" anchor="t" anchorCtr="0" compatLnSpc="1">
            <a:prstTxWarp prst="textNoShape">
              <a:avLst/>
            </a:prstTxWarp>
          </a:bodyPr>
          <a:lstStyle/>
          <a:p>
            <a:pPr eaLnBrk="1" hangingPunct="1">
              <a:spcBef>
                <a:spcPct val="0"/>
              </a:spcBef>
            </a:pPr>
            <a:r>
              <a:rPr lang="en-US" dirty="0" smtClean="0"/>
              <a:t>Thus, this determination is made at </a:t>
            </a:r>
            <a:r>
              <a:rPr lang="en-US" b="1" dirty="0" smtClean="0"/>
              <a:t>runtime</a:t>
            </a:r>
            <a:r>
              <a:rPr lang="en-US" dirty="0" smtClean="0"/>
              <a:t>. </a:t>
            </a:r>
          </a:p>
          <a:p>
            <a:pPr eaLnBrk="1" hangingPunct="1">
              <a:spcBef>
                <a:spcPct val="0"/>
              </a:spcBef>
            </a:pPr>
            <a:endParaRPr lang="en-US" dirty="0" smtClean="0"/>
          </a:p>
          <a:p>
            <a:pPr algn="just" eaLnBrk="1" hangingPunct="1">
              <a:spcBef>
                <a:spcPct val="0"/>
              </a:spcBef>
            </a:pPr>
            <a:r>
              <a:rPr lang="en-US" dirty="0" smtClean="0"/>
              <a:t>When different types of subclass objects (subclass objects from the same superclass) are being referred to, different versions of an overridden method will be called. </a:t>
            </a:r>
          </a:p>
          <a:p>
            <a:pPr algn="just" eaLnBrk="1" hangingPunct="1">
              <a:spcBef>
                <a:spcPct val="0"/>
              </a:spcBef>
            </a:pPr>
            <a:endParaRPr lang="en-US" b="1" dirty="0" smtClean="0"/>
          </a:p>
          <a:p>
            <a:pPr algn="just" eaLnBrk="1" hangingPunct="1">
              <a:spcBef>
                <a:spcPct val="0"/>
              </a:spcBef>
            </a:pPr>
            <a:r>
              <a:rPr lang="en-US" b="1" dirty="0" smtClean="0"/>
              <a:t>It is the type of the object being referred to (not the type of the reference variable) that determines which version of an overridden method will be executed. </a:t>
            </a:r>
          </a:p>
          <a:p>
            <a:pPr algn="just" eaLnBrk="1" hangingPunct="1">
              <a:spcBef>
                <a:spcPct val="0"/>
              </a:spcBef>
            </a:pPr>
            <a:endParaRPr lang="en-US" b="1" dirty="0" smtClean="0"/>
          </a:p>
          <a:p>
            <a:pPr algn="just" eaLnBrk="1" hangingPunct="1">
              <a:spcBef>
                <a:spcPct val="0"/>
              </a:spcBef>
            </a:pPr>
            <a:r>
              <a:rPr lang="en-US" dirty="0" smtClean="0"/>
              <a:t>Therefore, if a superclass contains a method that is overridden by a subclass, then when different types of subclass objects are being referred to through a superclass reference variable, different versions of the method as overridden by the various subclass objects are invoked.</a:t>
            </a:r>
          </a:p>
          <a:p>
            <a:pPr eaLnBrk="1" hangingPunct="1">
              <a:spcBef>
                <a:spcPct val="0"/>
              </a:spcBef>
            </a:pPr>
            <a:endParaRPr lang="en-GB"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60</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normAutofit/>
          </a:bodyPr>
          <a:lstStyle/>
          <a:p>
            <a:pPr algn="just" eaLnBrk="1" hangingPunct="1">
              <a:spcBef>
                <a:spcPct val="0"/>
              </a:spcBef>
            </a:pPr>
            <a:r>
              <a:rPr lang="en-US" dirty="0" smtClean="0">
                <a:cs typeface="Arial" charset="0"/>
              </a:rPr>
              <a:t>In the above program:</a:t>
            </a:r>
          </a:p>
          <a:p>
            <a:pPr algn="just" eaLnBrk="1" hangingPunct="1">
              <a:spcBef>
                <a:spcPct val="0"/>
              </a:spcBef>
            </a:pPr>
            <a:r>
              <a:rPr lang="en-US" dirty="0" smtClean="0"/>
              <a:t>Create a superclass called </a:t>
            </a:r>
            <a:r>
              <a:rPr lang="en-US" b="1" dirty="0" smtClean="0"/>
              <a:t>Figure</a:t>
            </a:r>
            <a:r>
              <a:rPr lang="en-US" dirty="0" smtClean="0"/>
              <a:t> that stores the dimensions of various two dimensional </a:t>
            </a:r>
            <a:r>
              <a:rPr lang="en-US" dirty="0" err="1" smtClean="0"/>
              <a:t>objects.</a:t>
            </a:r>
            <a:r>
              <a:rPr lang="en-US" b="1" dirty="0" err="1" smtClean="0"/>
              <a:t>Figure</a:t>
            </a:r>
            <a:r>
              <a:rPr lang="en-US" dirty="0" smtClean="0"/>
              <a:t> defines a method called </a:t>
            </a:r>
            <a:r>
              <a:rPr lang="en-US" b="1" dirty="0" smtClean="0"/>
              <a:t>area( ) </a:t>
            </a:r>
            <a:r>
              <a:rPr lang="en-US" dirty="0" smtClean="0"/>
              <a:t>that computes the area of an </a:t>
            </a:r>
            <a:r>
              <a:rPr lang="en-US" dirty="0" err="1" smtClean="0"/>
              <a:t>object.The</a:t>
            </a:r>
            <a:r>
              <a:rPr lang="en-US" dirty="0" smtClean="0"/>
              <a:t> program derives two subclasses from </a:t>
            </a:r>
            <a:r>
              <a:rPr lang="en-US" b="1" dirty="0" smtClean="0"/>
              <a:t>Figure. </a:t>
            </a:r>
            <a:r>
              <a:rPr lang="en-US" dirty="0" smtClean="0"/>
              <a:t>The two subclasses are </a:t>
            </a:r>
            <a:r>
              <a:rPr lang="en-US" b="1" dirty="0" smtClean="0"/>
              <a:t>Rectangle</a:t>
            </a:r>
            <a:r>
              <a:rPr lang="en-US" dirty="0" smtClean="0"/>
              <a:t> and </a:t>
            </a:r>
            <a:r>
              <a:rPr lang="en-US" b="1" dirty="0" smtClean="0"/>
              <a:t>Triangle. </a:t>
            </a:r>
            <a:r>
              <a:rPr lang="en-US" dirty="0" smtClean="0"/>
              <a:t>Each of these subclasses overrides </a:t>
            </a:r>
            <a:r>
              <a:rPr lang="en-US" b="1" dirty="0" smtClean="0"/>
              <a:t>area( ) </a:t>
            </a:r>
            <a:r>
              <a:rPr lang="en-US" dirty="0" smtClean="0"/>
              <a:t>so that it returns the area of a </a:t>
            </a:r>
            <a:r>
              <a:rPr lang="en-US" b="1" dirty="0" smtClean="0"/>
              <a:t>Rectangle</a:t>
            </a:r>
            <a:r>
              <a:rPr lang="en-US" dirty="0" smtClean="0"/>
              <a:t> and a </a:t>
            </a:r>
            <a:r>
              <a:rPr lang="en-US" b="1" dirty="0" smtClean="0"/>
              <a:t>Triangle</a:t>
            </a:r>
            <a:r>
              <a:rPr lang="en-US" dirty="0" smtClean="0"/>
              <a:t> respectively. </a:t>
            </a:r>
          </a:p>
          <a:p>
            <a:pPr eaLnBrk="1" hangingPunct="1">
              <a:spcBef>
                <a:spcPct val="0"/>
              </a:spcBef>
            </a:pPr>
            <a:endParaRPr lang="en-US" dirty="0" smtClean="0"/>
          </a:p>
        </p:txBody>
      </p:sp>
      <p:sp>
        <p:nvSpPr>
          <p:cNvPr id="4" name="Slide Number Placeholder 3"/>
          <p:cNvSpPr>
            <a:spLocks noGrp="1"/>
          </p:cNvSpPr>
          <p:nvPr>
            <p:ph type="sldNum" sz="quarter" idx="10"/>
          </p:nvPr>
        </p:nvSpPr>
        <p:spPr/>
        <p:txBody>
          <a:bodyPr/>
          <a:lstStyle/>
          <a:p>
            <a:pPr>
              <a:defRPr/>
            </a:pPr>
            <a:fld id="{89BEEAE1-76E2-4C99-91A4-3E6FB7F14615}" type="slidenum">
              <a:rPr lang="en-US" smtClean="0"/>
              <a:pPr>
                <a:defRPr/>
              </a:pPr>
              <a:t>61</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536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62</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55651" name="Rectangle 3"/>
          <p:cNvSpPr>
            <a:spLocks noGrp="1" noChangeArrowheads="1"/>
          </p:cNvSpPr>
          <p:nvPr>
            <p:ph type="body" idx="1"/>
          </p:nvPr>
        </p:nvSpPr>
        <p:spPr bwMode="auto">
          <a:xfrm>
            <a:off x="1152525" y="4343400"/>
            <a:ext cx="5438775" cy="4114800"/>
          </a:xfrm>
          <a:noFill/>
        </p:spPr>
        <p:txBody>
          <a:bodyPr wrap="square" numCol="1" anchor="t" anchorCtr="0" compatLnSpc="1">
            <a:prstTxWarp prst="textNoShape">
              <a:avLst/>
            </a:prstTxWarp>
          </a:bodyPr>
          <a:lstStyle/>
          <a:p>
            <a:pPr eaLnBrk="1" hangingPunct="1">
              <a:spcBef>
                <a:spcPct val="0"/>
              </a:spcBef>
            </a:pPr>
            <a:r>
              <a:rPr lang="en-US" u="sng" dirty="0" smtClean="0"/>
              <a:t>output of the above program:</a:t>
            </a:r>
          </a:p>
          <a:p>
            <a:pPr eaLnBrk="1" hangingPunct="1">
              <a:spcBef>
                <a:spcPct val="0"/>
              </a:spcBef>
            </a:pPr>
            <a:endParaRPr lang="en-US" dirty="0" smtClean="0"/>
          </a:p>
          <a:p>
            <a:pPr eaLnBrk="1" hangingPunct="1">
              <a:spcBef>
                <a:spcPct val="0"/>
              </a:spcBef>
            </a:pPr>
            <a:r>
              <a:rPr lang="en-US" dirty="0" smtClean="0"/>
              <a:t>Area of rectangle is 45</a:t>
            </a:r>
          </a:p>
          <a:p>
            <a:pPr eaLnBrk="1" hangingPunct="1">
              <a:spcBef>
                <a:spcPct val="0"/>
              </a:spcBef>
            </a:pPr>
            <a:r>
              <a:rPr lang="en-US" dirty="0" smtClean="0"/>
              <a:t>Area of triangle is 40</a:t>
            </a:r>
          </a:p>
          <a:p>
            <a:pPr eaLnBrk="1" hangingPunct="1">
              <a:spcBef>
                <a:spcPct val="0"/>
              </a:spcBef>
            </a:pPr>
            <a:r>
              <a:rPr lang="en-US" dirty="0" smtClean="0"/>
              <a:t>Area for figure is undefined 0.0</a:t>
            </a:r>
          </a:p>
          <a:p>
            <a:pPr eaLnBrk="1" hangingPunct="1">
              <a:spcBef>
                <a:spcPct val="0"/>
              </a:spcBef>
            </a:pPr>
            <a:endParaRPr lang="en-US" dirty="0" smtClean="0"/>
          </a:p>
          <a:p>
            <a:pPr algn="just" eaLnBrk="1" hangingPunct="1">
              <a:spcBef>
                <a:spcPct val="0"/>
              </a:spcBef>
            </a:pPr>
            <a:r>
              <a:rPr lang="en-US" dirty="0" smtClean="0"/>
              <a:t>Through the dual mechanism of inheritance and runtime polymorphism, it is possible to define a single consistent interface that is used by different, yet related types of subclass objects in a class hierarchy.  </a:t>
            </a:r>
          </a:p>
          <a:p>
            <a:pPr algn="just" eaLnBrk="1" hangingPunct="1">
              <a:spcBef>
                <a:spcPct val="0"/>
              </a:spcBef>
            </a:pPr>
            <a:endParaRPr lang="en-US" dirty="0" smtClean="0"/>
          </a:p>
          <a:p>
            <a:pPr algn="just" eaLnBrk="1" hangingPunct="1">
              <a:spcBef>
                <a:spcPct val="0"/>
              </a:spcBef>
            </a:pPr>
            <a:r>
              <a:rPr lang="en-US" dirty="0" smtClean="0"/>
              <a:t>If an object is derived from </a:t>
            </a:r>
            <a:r>
              <a:rPr lang="en-US" b="1" dirty="0" smtClean="0"/>
              <a:t>Figure</a:t>
            </a:r>
            <a:r>
              <a:rPr lang="en-US" dirty="0" smtClean="0"/>
              <a:t>, then its area can be computed by calling </a:t>
            </a:r>
            <a:r>
              <a:rPr lang="en-US" b="1" dirty="0" smtClean="0"/>
              <a:t>area( )</a:t>
            </a:r>
            <a:r>
              <a:rPr lang="en-US" dirty="0" smtClean="0"/>
              <a:t>.</a:t>
            </a:r>
            <a:r>
              <a:rPr lang="en-US" b="1" dirty="0" smtClean="0"/>
              <a:t>  </a:t>
            </a:r>
          </a:p>
          <a:p>
            <a:pPr algn="just" eaLnBrk="1" hangingPunct="1">
              <a:spcBef>
                <a:spcPct val="0"/>
              </a:spcBef>
            </a:pPr>
            <a:r>
              <a:rPr lang="en-US" dirty="0" smtClean="0"/>
              <a:t>The interface to this operation is the same no matter what type of object is used.</a:t>
            </a:r>
          </a:p>
          <a:p>
            <a:pPr eaLnBrk="1" hangingPunct="1">
              <a:spcBef>
                <a:spcPct val="0"/>
              </a:spcBef>
            </a:pPr>
            <a:endParaRPr lang="en-US" dirty="0" smtClean="0"/>
          </a:p>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63</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57699" name="Rectangle 3"/>
          <p:cNvSpPr>
            <a:spLocks noGrp="1" noChangeArrowheads="1"/>
          </p:cNvSpPr>
          <p:nvPr>
            <p:ph type="body" idx="1"/>
          </p:nvPr>
        </p:nvSpPr>
        <p:spPr bwMode="auto">
          <a:xfrm>
            <a:off x="1171575" y="4343400"/>
            <a:ext cx="5200650" cy="4114800"/>
          </a:xfrm>
          <a:noFill/>
        </p:spPr>
        <p:txBody>
          <a:bodyPr wrap="square" numCol="1" anchor="t" anchorCtr="0" compatLnSpc="1">
            <a:prstTxWarp prst="textNoShape">
              <a:avLst/>
            </a:prstTxWarp>
          </a:bodyPr>
          <a:lstStyle/>
          <a:p>
            <a:pPr algn="just" eaLnBrk="1" hangingPunct="1">
              <a:spcBef>
                <a:spcPct val="0"/>
              </a:spcBef>
            </a:pPr>
            <a:r>
              <a:rPr lang="en-US" dirty="0" smtClean="0"/>
              <a:t>Runtime polymorphism is also called as Dynamic method dispatch/ Run time type Identification. </a:t>
            </a:r>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64</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59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65</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61795" name="Rectangle 3"/>
          <p:cNvSpPr>
            <a:spLocks noGrp="1" noChangeArrowheads="1"/>
          </p:cNvSpPr>
          <p:nvPr>
            <p:ph type="body" idx="1"/>
          </p:nvPr>
        </p:nvSpPr>
        <p:spPr bwMode="auto">
          <a:xfrm>
            <a:off x="1123950" y="4343400"/>
            <a:ext cx="5048250" cy="4114800"/>
          </a:xfrm>
          <a:noFill/>
        </p:spPr>
        <p:txBody>
          <a:bodyPr wrap="square" numCol="1" anchor="t" anchorCtr="0" compatLnSpc="1">
            <a:prstTxWarp prst="textNoShape">
              <a:avLst/>
            </a:prstTxWarp>
          </a:bodyPr>
          <a:lstStyle/>
          <a:p>
            <a:pPr eaLnBrk="1" hangingPunct="1">
              <a:spcBef>
                <a:spcPct val="0"/>
              </a:spcBef>
            </a:pPr>
            <a:r>
              <a:rPr lang="en-US" smtClean="0"/>
              <a:t>OUTPUT: </a:t>
            </a:r>
          </a:p>
          <a:p>
            <a:pPr eaLnBrk="1" hangingPunct="1">
              <a:spcBef>
                <a:spcPct val="0"/>
              </a:spcBef>
            </a:pPr>
            <a:r>
              <a:rPr lang="en-US" smtClean="0"/>
              <a:t> To demonstrate Runtime Polymorphism </a:t>
            </a:r>
          </a:p>
          <a:p>
            <a:pPr eaLnBrk="1" hangingPunct="1">
              <a:spcBef>
                <a:spcPct val="0"/>
              </a:spcBef>
            </a:pPr>
            <a:r>
              <a:rPr lang="en-US" smtClean="0"/>
              <a:t> My name is Big B</a:t>
            </a:r>
          </a:p>
          <a:p>
            <a:pPr eaLnBrk="1" hangingPunct="1">
              <a:spcBef>
                <a:spcPct val="0"/>
              </a:spcBef>
            </a:pPr>
            <a:r>
              <a:rPr lang="en-US" smtClean="0"/>
              <a:t> My role is Father when I am with my son!</a:t>
            </a:r>
          </a:p>
          <a:p>
            <a:pPr eaLnBrk="1" hangingPunct="1">
              <a:spcBef>
                <a:spcPct val="0"/>
              </a:spcBef>
            </a:pPr>
            <a:r>
              <a:rPr lang="en-US" smtClean="0"/>
              <a:t> My role is Driver when I am driving a car!!</a:t>
            </a:r>
          </a:p>
          <a:p>
            <a:pPr eaLnBrk="1" hangingPunct="1">
              <a:spcBef>
                <a:spcPct val="0"/>
              </a:spcBef>
            </a:pPr>
            <a:r>
              <a:rPr lang="en-US" smtClean="0"/>
              <a:t> My role is CEO when I am inside my company </a:t>
            </a:r>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66</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6"/>
          <p:cNvSpPr txBox="1">
            <a:spLocks noGrp="1" noChangeArrowheads="1"/>
          </p:cNvSpPr>
          <p:nvPr/>
        </p:nvSpPr>
        <p:spPr bwMode="auto">
          <a:xfrm>
            <a:off x="0" y="8685213"/>
            <a:ext cx="2971800" cy="457200"/>
          </a:xfrm>
          <a:prstGeom prst="rect">
            <a:avLst/>
          </a:prstGeom>
          <a:noFill/>
          <a:ln w="9525">
            <a:noFill/>
            <a:miter lim="800000"/>
            <a:headEnd/>
            <a:tailEnd/>
          </a:ln>
        </p:spPr>
        <p:txBody>
          <a:bodyPr anchor="b"/>
          <a:lstStyle/>
          <a:p>
            <a:pPr defTabSz="914400"/>
            <a:endParaRPr lang="en-US" sz="1200"/>
          </a:p>
        </p:txBody>
      </p:sp>
      <p:sp>
        <p:nvSpPr>
          <p:cNvPr id="295939"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95940" name="Rectangle 3"/>
          <p:cNvSpPr>
            <a:spLocks noGrp="1" noChangeArrowheads="1"/>
          </p:cNvSpPr>
          <p:nvPr>
            <p:ph type="body" idx="1"/>
          </p:nvPr>
        </p:nvSpPr>
        <p:spPr bwMode="auto">
          <a:xfrm>
            <a:off x="915988" y="4344988"/>
            <a:ext cx="5026025" cy="4113212"/>
          </a:xfrm>
          <a:noFill/>
        </p:spPr>
        <p:txBody>
          <a:bodyPr wrap="square" numCol="1" anchor="t" anchorCtr="0" compatLnSpc="1">
            <a:prstTxWarp prst="textNoShape">
              <a:avLst/>
            </a:prstTxWarp>
          </a:bodyPr>
          <a:lstStyle/>
          <a:p>
            <a:pPr defTabSz="914400"/>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67</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a:latin typeface="+mn-lt"/>
            </a:endParaRPr>
          </a:p>
        </p:txBody>
      </p:sp>
      <p:sp>
        <p:nvSpPr>
          <p:cNvPr id="139267"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392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68</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a:latin typeface="+mn-lt"/>
            </a:endParaRPr>
          </a:p>
        </p:txBody>
      </p:sp>
      <p:sp>
        <p:nvSpPr>
          <p:cNvPr id="141315"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413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r>
              <a:rPr lang="en-US" dirty="0" smtClean="0"/>
              <a:t>Indeed, We human beings use many similar operators in real world!</a:t>
            </a:r>
          </a:p>
          <a:p>
            <a:pPr defTabSz="457200" eaLnBrk="1" hangingPunct="1">
              <a:spcBef>
                <a:spcPct val="0"/>
              </a:spcBef>
            </a:pPr>
            <a:r>
              <a:rPr lang="en-US" dirty="0" smtClean="0"/>
              <a:t>List some of them on your own..</a:t>
            </a:r>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69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dirty="0">
              <a:latin typeface="+mn-lt"/>
            </a:endParaRPr>
          </a:p>
        </p:txBody>
      </p:sp>
      <p:sp>
        <p:nvSpPr>
          <p:cNvPr id="86019"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60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defTabSz="457200" eaLnBrk="1" hangingPunct="1">
              <a:spcBef>
                <a:spcPct val="0"/>
              </a:spcBef>
            </a:pPr>
            <a:r>
              <a:rPr lang="en-US" dirty="0" smtClean="0"/>
              <a:t>A general class is one that defines traits common to a set of related objects, </a:t>
            </a:r>
            <a:r>
              <a:rPr lang="en-US" dirty="0" err="1" smtClean="0"/>
              <a:t>i.e</a:t>
            </a:r>
            <a:r>
              <a:rPr lang="en-US" dirty="0" smtClean="0"/>
              <a:t>, objects with common attributes and behaviors.</a:t>
            </a:r>
          </a:p>
          <a:p>
            <a:pPr algn="just" defTabSz="457200" eaLnBrk="1" hangingPunct="1">
              <a:spcBef>
                <a:spcPct val="0"/>
              </a:spcBef>
            </a:pPr>
            <a:r>
              <a:rPr lang="en-US" dirty="0" smtClean="0"/>
              <a:t>Inheritance leads to the definition of generalized classes that are at the top of an inheritance hierarchy.  </a:t>
            </a:r>
            <a:r>
              <a:rPr lang="en-US" b="1" dirty="0" smtClean="0"/>
              <a:t>Inheritance is thus the implementation of generalization. </a:t>
            </a:r>
          </a:p>
          <a:p>
            <a:pPr algn="just" defTabSz="457200" eaLnBrk="1" hangingPunct="1">
              <a:spcBef>
                <a:spcPct val="0"/>
              </a:spcBef>
            </a:pPr>
            <a:endParaRPr lang="en-US" dirty="0" smtClean="0"/>
          </a:p>
          <a:p>
            <a:pPr algn="just" defTabSz="457200" eaLnBrk="1" hangingPunct="1">
              <a:spcBef>
                <a:spcPct val="0"/>
              </a:spcBef>
            </a:pPr>
            <a:r>
              <a:rPr lang="en-US" dirty="0" smtClean="0"/>
              <a:t>Inheritance, in an object-oriented language like Java makes the data and methods of a </a:t>
            </a:r>
            <a:r>
              <a:rPr lang="en-US" b="1" dirty="0" smtClean="0"/>
              <a:t>superclass</a:t>
            </a:r>
            <a:r>
              <a:rPr lang="en-US" dirty="0" smtClean="0"/>
              <a:t> available to its </a:t>
            </a:r>
            <a:r>
              <a:rPr lang="en-US" b="1" dirty="0" smtClean="0"/>
              <a:t>subclass</a:t>
            </a:r>
            <a:r>
              <a:rPr lang="en-US" dirty="0" smtClean="0"/>
              <a:t>. </a:t>
            </a:r>
          </a:p>
          <a:p>
            <a:pPr algn="just" defTabSz="457200" eaLnBrk="1" hangingPunct="1">
              <a:spcBef>
                <a:spcPct val="0"/>
              </a:spcBef>
            </a:pPr>
            <a:endParaRPr lang="en-US" dirty="0" smtClean="0"/>
          </a:p>
          <a:p>
            <a:pPr algn="just" defTabSz="457200" eaLnBrk="1" hangingPunct="1">
              <a:spcBef>
                <a:spcPct val="0"/>
              </a:spcBef>
            </a:pPr>
            <a:r>
              <a:rPr lang="en-US" dirty="0" smtClean="0"/>
              <a:t>Inheritance has many </a:t>
            </a:r>
            <a:r>
              <a:rPr lang="en-US" b="1" dirty="0" smtClean="0"/>
              <a:t>advantages</a:t>
            </a:r>
            <a:r>
              <a:rPr lang="en-US" dirty="0" smtClean="0"/>
              <a:t>, the most important of them being the </a:t>
            </a:r>
            <a:r>
              <a:rPr lang="en-US" b="1" u="sng" dirty="0" smtClean="0"/>
              <a:t>REUSABILITY OF CODE</a:t>
            </a:r>
            <a:r>
              <a:rPr lang="en-US" dirty="0" smtClean="0"/>
              <a:t>. </a:t>
            </a:r>
          </a:p>
          <a:p>
            <a:pPr algn="just" defTabSz="457200" eaLnBrk="1" hangingPunct="1">
              <a:spcBef>
                <a:spcPct val="0"/>
              </a:spcBef>
            </a:pPr>
            <a:endParaRPr lang="en-US" dirty="0" smtClean="0"/>
          </a:p>
          <a:p>
            <a:pPr algn="just" defTabSz="457200" eaLnBrk="1" hangingPunct="1">
              <a:spcBef>
                <a:spcPct val="0"/>
              </a:spcBef>
            </a:pPr>
            <a:r>
              <a:rPr lang="en-US" dirty="0" smtClean="0"/>
              <a:t>Once a class has been created, it can be used to create new subclasses.</a:t>
            </a:r>
          </a:p>
          <a:p>
            <a:pPr algn="just" defTabSz="457200" eaLnBrk="1" hangingPunct="1">
              <a:spcBef>
                <a:spcPct val="0"/>
              </a:spcBef>
            </a:pPr>
            <a:endParaRPr lang="en-US" dirty="0" smtClean="0"/>
          </a:p>
          <a:p>
            <a:pPr algn="just" defTabSz="457200" eaLnBrk="1" hangingPunct="1">
              <a:spcBef>
                <a:spcPct val="0"/>
              </a:spcBef>
            </a:pPr>
            <a:endParaRPr lang="en-GB" b="1" dirty="0" smtClean="0"/>
          </a:p>
          <a:p>
            <a:pPr algn="just" defTabSz="457200" eaLnBrk="1" hangingPunct="1">
              <a:spcBef>
                <a:spcPct val="0"/>
              </a:spcBef>
            </a:pPr>
            <a:endParaRPr lang="en-GB" b="1"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7</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a:latin typeface="+mn-lt"/>
            </a:endParaRPr>
          </a:p>
        </p:txBody>
      </p:sp>
      <p:sp>
        <p:nvSpPr>
          <p:cNvPr id="141315"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413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70</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a:latin typeface="+mn-lt"/>
            </a:endParaRPr>
          </a:p>
        </p:txBody>
      </p:sp>
      <p:sp>
        <p:nvSpPr>
          <p:cNvPr id="141315"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413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71</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a:latin typeface="+mn-lt"/>
            </a:endParaRPr>
          </a:p>
        </p:txBody>
      </p:sp>
      <p:sp>
        <p:nvSpPr>
          <p:cNvPr id="141315"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413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72</a:t>
            </a:fld>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287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73</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87395" name="Rectangle 3"/>
          <p:cNvSpPr>
            <a:spLocks noGrp="1" noChangeArrowheads="1"/>
          </p:cNvSpPr>
          <p:nvPr>
            <p:ph type="body" idx="1"/>
          </p:nvPr>
        </p:nvSpPr>
        <p:spPr bwMode="auto">
          <a:xfrm>
            <a:off x="1181100" y="4343400"/>
            <a:ext cx="5153025" cy="4114800"/>
          </a:xfrm>
          <a:noFill/>
        </p:spPr>
        <p:txBody>
          <a:bodyPr wrap="square" numCol="1" anchor="t" anchorCtr="0" compatLnSpc="1">
            <a:prstTxWarp prst="textNoShape">
              <a:avLst/>
            </a:prstTxWarp>
          </a:bodyPr>
          <a:lstStyle/>
          <a:p>
            <a:pPr eaLnBrk="1" hangingPunct="1">
              <a:spcBef>
                <a:spcPct val="0"/>
              </a:spcBef>
            </a:pPr>
            <a:r>
              <a:rPr lang="en-US" u="sng" dirty="0" smtClean="0"/>
              <a:t>In simple terms, </a:t>
            </a:r>
            <a:r>
              <a:rPr lang="en-US" b="1" u="sng" dirty="0" err="1" smtClean="0"/>
              <a:t>toString</a:t>
            </a:r>
            <a:r>
              <a:rPr lang="en-US" b="1" u="sng" dirty="0" smtClean="0"/>
              <a:t>()</a:t>
            </a:r>
            <a:r>
              <a:rPr lang="en-US" u="sng" dirty="0" smtClean="0"/>
              <a:t> method the  String equivalent of an object</a:t>
            </a:r>
          </a:p>
          <a:p>
            <a:pPr eaLnBrk="1" hangingPunct="1">
              <a:spcBef>
                <a:spcPct val="0"/>
              </a:spcBef>
            </a:pPr>
            <a:endParaRPr lang="en-US" dirty="0" smtClean="0"/>
          </a:p>
          <a:p>
            <a:pPr algn="just" eaLnBrk="1" hangingPunct="1">
              <a:spcBef>
                <a:spcPct val="0"/>
              </a:spcBef>
            </a:pPr>
            <a:r>
              <a:rPr lang="en-US" dirty="0" smtClean="0"/>
              <a:t>The </a:t>
            </a:r>
            <a:r>
              <a:rPr lang="en-US" b="1" dirty="0" err="1" smtClean="0"/>
              <a:t>toString</a:t>
            </a:r>
            <a:r>
              <a:rPr lang="en-US" b="1" dirty="0" smtClean="0"/>
              <a:t>()</a:t>
            </a:r>
            <a:r>
              <a:rPr lang="en-US" dirty="0" smtClean="0"/>
              <a:t> method returns a string that contains a description of the object on which it is called. Also, this method is automatically called when an object passed as an argument in </a:t>
            </a:r>
            <a:r>
              <a:rPr lang="en-US" dirty="0" err="1" smtClean="0"/>
              <a:t>System.out.</a:t>
            </a:r>
            <a:r>
              <a:rPr lang="en-US" b="1" dirty="0" err="1" smtClean="0"/>
              <a:t>println</a:t>
            </a:r>
            <a:r>
              <a:rPr lang="en-US" b="1" dirty="0" smtClean="0"/>
              <a:t>()</a:t>
            </a:r>
            <a:r>
              <a:rPr lang="en-US" dirty="0" smtClean="0"/>
              <a:t>. </a:t>
            </a:r>
          </a:p>
          <a:p>
            <a:pPr algn="just" eaLnBrk="1" hangingPunct="1">
              <a:spcBef>
                <a:spcPct val="0"/>
              </a:spcBef>
            </a:pPr>
            <a:endParaRPr lang="en-US" dirty="0" smtClean="0"/>
          </a:p>
          <a:p>
            <a:pPr algn="just" eaLnBrk="1" hangingPunct="1">
              <a:spcBef>
                <a:spcPct val="0"/>
              </a:spcBef>
            </a:pPr>
            <a:r>
              <a:rPr lang="en-US" dirty="0" smtClean="0"/>
              <a:t>Many classes override this method. Doing so, allows them to tailor a version specifically suited for the types of objects that they create.</a:t>
            </a:r>
          </a:p>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74</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6"/>
          <p:cNvSpPr txBox="1">
            <a:spLocks noGrp="1" noChangeArrowheads="1"/>
          </p:cNvSpPr>
          <p:nvPr/>
        </p:nvSpPr>
        <p:spPr bwMode="auto">
          <a:xfrm>
            <a:off x="0" y="8685213"/>
            <a:ext cx="2971800" cy="457200"/>
          </a:xfrm>
          <a:prstGeom prst="rect">
            <a:avLst/>
          </a:prstGeom>
          <a:noFill/>
          <a:ln w="9525">
            <a:noFill/>
            <a:miter lim="800000"/>
            <a:headEnd/>
            <a:tailEnd/>
          </a:ln>
        </p:spPr>
        <p:txBody>
          <a:bodyPr anchor="b"/>
          <a:lstStyle/>
          <a:p>
            <a:pPr defTabSz="914400"/>
            <a:endParaRPr lang="en-US" sz="1200"/>
          </a:p>
        </p:txBody>
      </p:sp>
      <p:sp>
        <p:nvSpPr>
          <p:cNvPr id="295939"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95940" name="Rectangle 3"/>
          <p:cNvSpPr>
            <a:spLocks noGrp="1" noChangeArrowheads="1"/>
          </p:cNvSpPr>
          <p:nvPr>
            <p:ph type="body" idx="1"/>
          </p:nvPr>
        </p:nvSpPr>
        <p:spPr bwMode="auto">
          <a:xfrm>
            <a:off x="915988" y="4344988"/>
            <a:ext cx="5026025" cy="4113212"/>
          </a:xfrm>
          <a:noFill/>
        </p:spPr>
        <p:txBody>
          <a:bodyPr wrap="square" numCol="1" anchor="t" anchorCtr="0" compatLnSpc="1">
            <a:prstTxWarp prst="textNoShape">
              <a:avLst/>
            </a:prstTxWarp>
          </a:bodyPr>
          <a:lstStyle/>
          <a:p>
            <a:pPr defTabSz="914400"/>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75</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6"/>
          <p:cNvSpPr txBox="1">
            <a:spLocks noGrp="1" noChangeArrowheads="1"/>
          </p:cNvSpPr>
          <p:nvPr/>
        </p:nvSpPr>
        <p:spPr bwMode="auto">
          <a:xfrm>
            <a:off x="0" y="8685213"/>
            <a:ext cx="2971800" cy="457200"/>
          </a:xfrm>
          <a:prstGeom prst="rect">
            <a:avLst/>
          </a:prstGeom>
          <a:noFill/>
          <a:ln w="9525">
            <a:noFill/>
            <a:miter lim="800000"/>
            <a:headEnd/>
            <a:tailEnd/>
          </a:ln>
        </p:spPr>
        <p:txBody>
          <a:bodyPr anchor="b"/>
          <a:lstStyle/>
          <a:p>
            <a:pPr defTabSz="914400"/>
            <a:endParaRPr lang="en-US" sz="1200"/>
          </a:p>
        </p:txBody>
      </p:sp>
      <p:sp>
        <p:nvSpPr>
          <p:cNvPr id="299011"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99012" name="Rectangle 3"/>
          <p:cNvSpPr>
            <a:spLocks noGrp="1" noChangeArrowheads="1"/>
          </p:cNvSpPr>
          <p:nvPr>
            <p:ph type="body" idx="1"/>
          </p:nvPr>
        </p:nvSpPr>
        <p:spPr bwMode="auto">
          <a:xfrm>
            <a:off x="990600" y="4362450"/>
            <a:ext cx="5372100" cy="4114800"/>
          </a:xfrm>
          <a:noFill/>
        </p:spPr>
        <p:txBody>
          <a:bodyPr wrap="square" numCol="1" anchor="t" anchorCtr="0" compatLnSpc="1">
            <a:prstTxWarp prst="textNoShape">
              <a:avLst/>
            </a:prstTxWarp>
          </a:bodyPr>
          <a:lstStyle/>
          <a:p>
            <a:pPr algn="just" defTabSz="914400"/>
            <a:r>
              <a:rPr lang="en-US" dirty="0" smtClean="0"/>
              <a:t>When no references to an object exist (you can ensure this by making the object references equal to null), that object is assumed to be no longer needed, and the memory occupied by the object can be reclaimed. There is no explicit need to destroy objects. Garbage collection occurs sporadically during the execution of your program. It will not occur simply because one or more objects exist that are no longer used. One way of ensuring that the objects are no longer used is to explicitly make the references to such objects equal to null. A null reference is an indicator to the garbage collector that the object is unused, and is therefore no longer needed. Such objects are deemed to be objects for which no references exist, and are therefore reclaimed by the garbage collector. </a:t>
            </a:r>
            <a:endParaRPr lang="en-GB"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76</a:t>
            </a:fld>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9"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
        <p:nvSpPr>
          <p:cNvPr id="301060" name="Rectangle 3"/>
          <p:cNvSpPr>
            <a:spLocks noGrp="1" noChangeArrowheads="1"/>
          </p:cNvSpPr>
          <p:nvPr>
            <p:ph type="body" idx="1"/>
          </p:nvPr>
        </p:nvSpPr>
        <p:spPr bwMode="auto">
          <a:xfrm>
            <a:off x="1173163" y="4343400"/>
            <a:ext cx="5170487" cy="4114800"/>
          </a:xfrm>
          <a:noFill/>
        </p:spPr>
        <p:txBody>
          <a:bodyPr wrap="square" numCol="1" anchor="t" anchorCtr="0" compatLnSpc="1">
            <a:prstTxWarp prst="textNoShape">
              <a:avLst/>
            </a:prstTxWarp>
          </a:bodyPr>
          <a:lstStyle/>
          <a:p>
            <a:pPr algn="just" defTabSz="914400" eaLnBrk="1" hangingPunct="1"/>
            <a:r>
              <a:rPr lang="en-US" dirty="0" smtClean="0"/>
              <a:t>The classes in the</a:t>
            </a:r>
            <a:r>
              <a:rPr lang="en-US" dirty="0" smtClean="0">
                <a:latin typeface="Verdana" pitchFamily="34" charset="0"/>
              </a:rPr>
              <a:t> </a:t>
            </a:r>
            <a:r>
              <a:rPr lang="en-US" b="1" dirty="0" err="1" smtClean="0">
                <a:latin typeface="Verdana" pitchFamily="34" charset="0"/>
              </a:rPr>
              <a:t>java.lang.ref</a:t>
            </a:r>
            <a:r>
              <a:rPr lang="en-US" dirty="0" smtClean="0"/>
              <a:t> package, which was added by Java 2, provide more flexible control over the garbage collection process. The </a:t>
            </a:r>
            <a:r>
              <a:rPr lang="en-US" b="1" dirty="0" smtClean="0"/>
              <a:t>Runtime</a:t>
            </a:r>
            <a:r>
              <a:rPr lang="en-US" dirty="0" smtClean="0"/>
              <a:t> class in </a:t>
            </a:r>
            <a:r>
              <a:rPr lang="en-US" b="1" dirty="0" err="1" smtClean="0">
                <a:latin typeface="Verdana" pitchFamily="34" charset="0"/>
              </a:rPr>
              <a:t>java.lang</a:t>
            </a:r>
            <a:r>
              <a:rPr lang="en-US" dirty="0" smtClean="0"/>
              <a:t> package provides explicit control over the garbage collection mechanism through its </a:t>
            </a:r>
            <a:r>
              <a:rPr lang="en-US" b="1" dirty="0" smtClean="0">
                <a:latin typeface="Verdana" pitchFamily="34" charset="0"/>
              </a:rPr>
              <a:t>gc( )</a:t>
            </a:r>
            <a:r>
              <a:rPr lang="en-US" dirty="0" smtClean="0"/>
              <a:t> method. You first need to return a reference to the </a:t>
            </a:r>
            <a:r>
              <a:rPr lang="en-US" b="1" dirty="0" smtClean="0"/>
              <a:t>Runtime</a:t>
            </a:r>
            <a:r>
              <a:rPr lang="en-US" dirty="0" smtClean="0"/>
              <a:t> object by calling the static method </a:t>
            </a:r>
            <a:r>
              <a:rPr lang="en-US" b="1" dirty="0" err="1" smtClean="0">
                <a:latin typeface="Verdana" pitchFamily="34" charset="0"/>
              </a:rPr>
              <a:t>getRuntime</a:t>
            </a:r>
            <a:r>
              <a:rPr lang="en-US" b="1" dirty="0" smtClean="0">
                <a:latin typeface="Verdana" pitchFamily="34" charset="0"/>
              </a:rPr>
              <a:t>( )</a:t>
            </a:r>
            <a:r>
              <a:rPr lang="en-US" dirty="0" smtClean="0"/>
              <a:t> method defined in the </a:t>
            </a:r>
            <a:r>
              <a:rPr lang="en-US" b="1" dirty="0" smtClean="0"/>
              <a:t>Runtime</a:t>
            </a:r>
            <a:r>
              <a:rPr lang="en-US" dirty="0" smtClean="0"/>
              <a:t> class. The </a:t>
            </a:r>
            <a:r>
              <a:rPr lang="en-US" b="1" dirty="0" err="1" smtClean="0">
                <a:latin typeface="Verdana" pitchFamily="34" charset="0"/>
              </a:rPr>
              <a:t>getRuntime</a:t>
            </a:r>
            <a:r>
              <a:rPr lang="en-US" b="1" dirty="0" smtClean="0">
                <a:latin typeface="Verdana" pitchFamily="34" charset="0"/>
              </a:rPr>
              <a:t>( )</a:t>
            </a:r>
            <a:r>
              <a:rPr lang="en-US" dirty="0" smtClean="0"/>
              <a:t> method returns a </a:t>
            </a:r>
            <a:r>
              <a:rPr lang="en-US" b="1" dirty="0" smtClean="0"/>
              <a:t>Runtime</a:t>
            </a:r>
            <a:r>
              <a:rPr lang="en-US" dirty="0" smtClean="0"/>
              <a:t> object reference. On this reference, one could call the </a:t>
            </a:r>
            <a:r>
              <a:rPr lang="en-US" b="1" dirty="0" smtClean="0">
                <a:latin typeface="Verdana" pitchFamily="34" charset="0"/>
              </a:rPr>
              <a:t>gc( )</a:t>
            </a:r>
            <a:r>
              <a:rPr lang="en-US" dirty="0" smtClean="0"/>
              <a:t> method to explicitly initiate garbage collection.</a:t>
            </a:r>
          </a:p>
          <a:p>
            <a:pPr defTabSz="914400" eaLnBrk="1" hangingPunct="1"/>
            <a:endParaRPr lang="en-US" dirty="0" smtClean="0"/>
          </a:p>
        </p:txBody>
      </p:sp>
      <p:sp>
        <p:nvSpPr>
          <p:cNvPr id="2" name="Slide Number Placeholder 1"/>
          <p:cNvSpPr>
            <a:spLocks noGrp="1"/>
          </p:cNvSpPr>
          <p:nvPr>
            <p:ph type="sldNum" sz="quarter" idx="10"/>
          </p:nvPr>
        </p:nvSpPr>
        <p:spPr/>
        <p:txBody>
          <a:bodyPr/>
          <a:lstStyle/>
          <a:p>
            <a:pPr>
              <a:defRPr/>
            </a:pPr>
            <a:fld id="{89BEEAE1-76E2-4C99-91A4-3E6FB7F14615}" type="slidenum">
              <a:rPr lang="en-US" smtClean="0"/>
              <a:pPr>
                <a:defRPr/>
              </a:pPr>
              <a:t>77</a:t>
            </a:fld>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
        <p:nvSpPr>
          <p:cNvPr id="303108" name="Rectangle 3"/>
          <p:cNvSpPr>
            <a:spLocks noGrp="1" noChangeArrowheads="1"/>
          </p:cNvSpPr>
          <p:nvPr>
            <p:ph type="body" idx="1"/>
          </p:nvPr>
        </p:nvSpPr>
        <p:spPr bwMode="auto">
          <a:xfrm>
            <a:off x="1116012" y="4343400"/>
            <a:ext cx="5303837" cy="4114800"/>
          </a:xfrm>
          <a:noFill/>
        </p:spPr>
        <p:txBody>
          <a:bodyPr wrap="square" numCol="1" anchor="t" anchorCtr="0" compatLnSpc="1">
            <a:prstTxWarp prst="textNoShape">
              <a:avLst/>
            </a:prstTxWarp>
          </a:bodyPr>
          <a:lstStyle/>
          <a:p>
            <a:pPr algn="just" defTabSz="914400" eaLnBrk="1" hangingPunct="1"/>
            <a:r>
              <a:rPr lang="en-US" dirty="0" smtClean="0"/>
              <a:t>The garbage collector runs periodically (or can explicitly be initiated by invoking the </a:t>
            </a:r>
            <a:r>
              <a:rPr lang="en-US" b="1" dirty="0" smtClean="0"/>
              <a:t>gc( )</a:t>
            </a:r>
            <a:r>
              <a:rPr lang="en-US" dirty="0" smtClean="0"/>
              <a:t> method on the </a:t>
            </a:r>
            <a:r>
              <a:rPr lang="en-US" b="1" dirty="0" smtClean="0"/>
              <a:t>Runtime</a:t>
            </a:r>
            <a:r>
              <a:rPr lang="en-US" dirty="0" smtClean="0"/>
              <a:t> object), checking for objects that are no longer referenced by any running state (can be simulated by making such references null), or indirectly through other referenced objects.</a:t>
            </a:r>
          </a:p>
          <a:p>
            <a:pPr algn="just" defTabSz="914400" eaLnBrk="1" hangingPunct="1"/>
            <a:r>
              <a:rPr lang="en-US" dirty="0" smtClean="0"/>
              <a:t>Right before the object is freed, the Java runtime calls the </a:t>
            </a:r>
            <a:r>
              <a:rPr lang="en-US" b="1" dirty="0" smtClean="0"/>
              <a:t>finalize( )</a:t>
            </a:r>
            <a:r>
              <a:rPr lang="en-US" dirty="0" smtClean="0"/>
              <a:t> method on the object. </a:t>
            </a:r>
          </a:p>
          <a:p>
            <a:pPr algn="just" defTabSz="914400" eaLnBrk="1" hangingPunct="1"/>
            <a:r>
              <a:rPr lang="en-US" dirty="0" smtClean="0"/>
              <a:t>The finalize method has this general form: </a:t>
            </a:r>
            <a:r>
              <a:rPr lang="en-US" b="1" dirty="0" smtClean="0"/>
              <a:t>protected void finalize( ) { finalization code }</a:t>
            </a:r>
          </a:p>
          <a:p>
            <a:pPr algn="just" defTabSz="914400" eaLnBrk="1" hangingPunct="1"/>
            <a:r>
              <a:rPr lang="en-US" dirty="0" smtClean="0"/>
              <a:t>Here, the keyword </a:t>
            </a:r>
            <a:r>
              <a:rPr lang="en-US" b="1" dirty="0" smtClean="0"/>
              <a:t>protected</a:t>
            </a:r>
            <a:r>
              <a:rPr lang="en-US" dirty="0" smtClean="0"/>
              <a:t> is a </a:t>
            </a:r>
            <a:r>
              <a:rPr lang="en-US" dirty="0" err="1" smtClean="0"/>
              <a:t>specifier</a:t>
            </a:r>
            <a:r>
              <a:rPr lang="en-US" dirty="0" smtClean="0"/>
              <a:t> that prevents access to </a:t>
            </a:r>
            <a:r>
              <a:rPr lang="en-US" b="1" dirty="0" smtClean="0"/>
              <a:t>finalize()</a:t>
            </a:r>
            <a:r>
              <a:rPr lang="en-US" dirty="0" smtClean="0"/>
              <a:t> by code outside its class. It is important to understand that </a:t>
            </a:r>
            <a:r>
              <a:rPr lang="en-US" b="1" dirty="0" smtClean="0"/>
              <a:t>finalize( )</a:t>
            </a:r>
            <a:r>
              <a:rPr lang="en-US" dirty="0" smtClean="0"/>
              <a:t> is only just called prior to garbage collection. It is not called when an object goes out of scope. This means that you cannot know when, or even if </a:t>
            </a:r>
            <a:r>
              <a:rPr lang="en-US" b="1" dirty="0" smtClean="0"/>
              <a:t>finalize( )</a:t>
            </a:r>
            <a:r>
              <a:rPr lang="en-US" dirty="0" smtClean="0"/>
              <a:t> will be executed. Therefore, your program should provide other means of releasing system resources etc. used by the object. It must not rely on </a:t>
            </a:r>
            <a:r>
              <a:rPr lang="en-US" b="1" dirty="0" smtClean="0"/>
              <a:t>finalize( )</a:t>
            </a:r>
            <a:r>
              <a:rPr lang="en-US" dirty="0" smtClean="0"/>
              <a:t> for normal program operation. </a:t>
            </a:r>
          </a:p>
          <a:p>
            <a:pPr defTabSz="914400" eaLnBrk="1" hangingPunct="1"/>
            <a:endParaRPr lang="en-US" dirty="0" smtClean="0"/>
          </a:p>
          <a:p>
            <a:pPr defTabSz="914400" eaLnBrk="1" hangingPunct="1"/>
            <a:endParaRPr lang="en-GB"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78</a:t>
            </a:fld>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5"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
        <p:nvSpPr>
          <p:cNvPr id="305156"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defTabSz="914400" eaLnBrk="1" hangingPunct="1"/>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79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dirty="0">
              <a:latin typeface="+mn-lt"/>
            </a:endParaRPr>
          </a:p>
        </p:txBody>
      </p:sp>
      <p:sp>
        <p:nvSpPr>
          <p:cNvPr id="87043"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70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endParaRPr lang="en-US" b="1" dirty="0" smtClean="0"/>
          </a:p>
          <a:p>
            <a:pPr defTabSz="457200" eaLnBrk="1" hangingPunct="1">
              <a:spcBef>
                <a:spcPct val="0"/>
              </a:spcBef>
            </a:pPr>
            <a:r>
              <a:rPr lang="en-US" dirty="0" smtClean="0"/>
              <a:t>Therefore, the subclass has a large set of properties than its superclass. </a:t>
            </a:r>
          </a:p>
          <a:p>
            <a:pPr defTabSz="457200" eaLnBrk="1" hangingPunct="1">
              <a:spcBef>
                <a:spcPct val="0"/>
              </a:spcBef>
            </a:pPr>
            <a:endParaRPr lang="en-US" dirty="0" smtClean="0"/>
          </a:p>
          <a:p>
            <a:pPr defTabSz="457200" eaLnBrk="1" hangingPunct="1">
              <a:spcBef>
                <a:spcPct val="0"/>
              </a:spcBef>
            </a:pPr>
            <a:r>
              <a:rPr lang="en-US" dirty="0" smtClean="0"/>
              <a:t>A subclass may override any of the properties of its superclass.</a:t>
            </a:r>
          </a:p>
          <a:p>
            <a:pPr defTabSz="457200" eaLnBrk="1" hangingPunct="1">
              <a:spcBef>
                <a:spcPct val="0"/>
              </a:spcBef>
            </a:pPr>
            <a:endParaRPr lang="en-GB"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8</a:t>
            </a:fld>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defTabSz="914400"/>
            <a:fld id="{DDC544FD-51FF-4D19-97DA-3451733BB2DF}" type="slidenum">
              <a:rPr lang="en-GB" sz="1200"/>
              <a:pPr algn="r" defTabSz="914400"/>
              <a:t>80</a:t>
            </a:fld>
            <a:endParaRPr lang="en-GB" sz="1200"/>
          </a:p>
        </p:txBody>
      </p:sp>
      <p:sp>
        <p:nvSpPr>
          <p:cNvPr id="307203"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
        <p:nvSpPr>
          <p:cNvPr id="307204"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defTabSz="914400" eaLnBrk="1" hangingPunct="1"/>
            <a:endParaRPr 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pPr>
              <a:defRPr/>
            </a:pPr>
            <a:fld id="{89BEEAE1-76E2-4C99-91A4-3E6FB7F14615}" type="slidenum">
              <a:rPr lang="en-US" smtClean="0"/>
              <a:pPr>
                <a:defRPr/>
              </a:pPr>
              <a:t>81</a:t>
            </a:fld>
            <a:endParaRPr lang="en-US" dirty="0"/>
          </a:p>
        </p:txBody>
      </p:sp>
    </p:spTree>
    <p:extLst>
      <p:ext uri="{BB962C8B-B14F-4D97-AF65-F5344CB8AC3E}">
        <p14:creationId xmlns:p14="http://schemas.microsoft.com/office/powerpoint/2010/main" val="113605961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pPr>
              <a:defRPr/>
            </a:pPr>
            <a:fld id="{89BEEAE1-76E2-4C99-91A4-3E6FB7F14615}" type="slidenum">
              <a:rPr lang="en-US" smtClean="0"/>
              <a:pPr>
                <a:defRPr/>
              </a:pPr>
              <a:t>82</a:t>
            </a:fld>
            <a:endParaRPr lang="en-US" dirty="0"/>
          </a:p>
        </p:txBody>
      </p:sp>
    </p:spTree>
    <p:extLst>
      <p:ext uri="{BB962C8B-B14F-4D97-AF65-F5344CB8AC3E}">
        <p14:creationId xmlns:p14="http://schemas.microsoft.com/office/powerpoint/2010/main" val="201633937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174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83</a:t>
            </a:fld>
            <a:endParaRPr 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1"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348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914400" eaLnBrk="1" hangingPunct="1"/>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84</a:t>
            </a:fld>
            <a:endParaRPr 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10275" name="Notes Placeholder 2"/>
          <p:cNvSpPr>
            <a:spLocks noGrp="1"/>
          </p:cNvSpPr>
          <p:nvPr>
            <p:ph type="body" idx="1"/>
          </p:nvPr>
        </p:nvSpPr>
        <p:spPr bwMode="auto">
          <a:noFill/>
        </p:spPr>
        <p:txBody>
          <a:bodyPr wrap="square" numCol="1" anchor="t" anchorCtr="0" compatLnSpc="1">
            <a:prstTxWarp prst="textNoShape">
              <a:avLst/>
            </a:prstTxWarp>
          </a:bodyPr>
          <a:lstStyle/>
          <a:p>
            <a:pPr defTabSz="914400"/>
            <a:endParaRPr lang="en-US" dirty="0" smtClean="0"/>
          </a:p>
        </p:txBody>
      </p:sp>
      <p:sp>
        <p:nvSpPr>
          <p:cNvPr id="310276" name="Footer Placeholder 3"/>
          <p:cNvSpPr txBox="1">
            <a:spLocks noGrp="1"/>
          </p:cNvSpPr>
          <p:nvPr/>
        </p:nvSpPr>
        <p:spPr bwMode="auto">
          <a:xfrm>
            <a:off x="0" y="8685213"/>
            <a:ext cx="2971800" cy="457200"/>
          </a:xfrm>
          <a:prstGeom prst="rect">
            <a:avLst/>
          </a:prstGeom>
          <a:noFill/>
          <a:ln w="9525">
            <a:noFill/>
            <a:miter lim="800000"/>
            <a:headEnd/>
            <a:tailEnd/>
          </a:ln>
        </p:spPr>
        <p:txBody>
          <a:bodyPr anchor="b"/>
          <a:lstStyle/>
          <a:p>
            <a:pPr defTabSz="914400"/>
            <a:endParaRPr lang="en-US" sz="1200"/>
          </a:p>
        </p:txBody>
      </p:sp>
      <p:sp>
        <p:nvSpPr>
          <p:cNvPr id="310277"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defTabSz="914400"/>
            <a:fld id="{2E24A442-1F7E-425F-AD88-64E71B95A87B}" type="slidenum">
              <a:rPr lang="en-US" sz="1200"/>
              <a:pPr algn="r" defTabSz="914400"/>
              <a:t>85</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dirty="0">
              <a:latin typeface="+mn-lt"/>
            </a:endParaRPr>
          </a:p>
        </p:txBody>
      </p:sp>
      <p:sp>
        <p:nvSpPr>
          <p:cNvPr id="88067"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80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endParaRPr lang="en-GB"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6" name="Title 1"/>
          <p:cNvSpPr>
            <a:spLocks noGrp="1"/>
          </p:cNvSpPr>
          <p:nvPr>
            <p:ph type="ctrTitle"/>
          </p:nvPr>
        </p:nvSpPr>
        <p:spPr>
          <a:xfrm>
            <a:off x="460375" y="145522"/>
            <a:ext cx="8189776" cy="554400"/>
          </a:xfrm>
        </p:spPr>
        <p:txBody>
          <a:bodyPr/>
          <a:lstStyle>
            <a:lvl1pPr>
              <a:defRPr/>
            </a:lvl1pPr>
          </a:lstStyle>
          <a:p>
            <a:r>
              <a:rPr lang="en-US" dirty="0" smtClean="0"/>
              <a:t>Click to edit Master title style</a:t>
            </a:r>
            <a:endParaRPr lang="en-IN" dirty="0"/>
          </a:p>
        </p:txBody>
      </p:sp>
      <p:sp>
        <p:nvSpPr>
          <p:cNvPr id="17" name="Text Placeholder 38"/>
          <p:cNvSpPr>
            <a:spLocks noGrp="1"/>
          </p:cNvSpPr>
          <p:nvPr>
            <p:ph type="body" sz="quarter" idx="10"/>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8" name="Text Placeholder 38"/>
          <p:cNvSpPr>
            <a:spLocks noGrp="1"/>
          </p:cNvSpPr>
          <p:nvPr>
            <p:ph type="body" sz="quarter" idx="1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24" name="Text Placeholder 38"/>
          <p:cNvSpPr>
            <a:spLocks noGrp="1"/>
          </p:cNvSpPr>
          <p:nvPr>
            <p:ph type="body" sz="quarter" idx="12"/>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25" name="Text Placeholder 38"/>
          <p:cNvSpPr>
            <a:spLocks noGrp="1"/>
          </p:cNvSpPr>
          <p:nvPr>
            <p:ph type="body" sz="quarter" idx="13"/>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27" name="Text Placeholder 38"/>
          <p:cNvSpPr>
            <a:spLocks noGrp="1"/>
          </p:cNvSpPr>
          <p:nvPr>
            <p:ph type="body" sz="quarter" idx="14"/>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28" name="Text Placeholder 38"/>
          <p:cNvSpPr>
            <a:spLocks noGrp="1"/>
          </p:cNvSpPr>
          <p:nvPr>
            <p:ph type="body" sz="quarter" idx="15"/>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29" name="Text Placeholder 38"/>
          <p:cNvSpPr>
            <a:spLocks noGrp="1"/>
          </p:cNvSpPr>
          <p:nvPr>
            <p:ph type="body" sz="quarter" idx="16"/>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30" name="Text Placeholder 38"/>
          <p:cNvSpPr>
            <a:spLocks noGrp="1"/>
          </p:cNvSpPr>
          <p:nvPr>
            <p:ph type="body" sz="quarter" idx="17"/>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32" name="Text Placeholder 38"/>
          <p:cNvSpPr>
            <a:spLocks noGrp="1"/>
          </p:cNvSpPr>
          <p:nvPr>
            <p:ph type="body" sz="quarter" idx="18"/>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33" name="Text Placeholder 38"/>
          <p:cNvSpPr>
            <a:spLocks noGrp="1"/>
          </p:cNvSpPr>
          <p:nvPr>
            <p:ph type="body" sz="quarter" idx="19"/>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orizontal image with bullet points slide">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dirty="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normAutofit/>
          </a:bodyPr>
          <a:lstStyle>
            <a:lvl1pPr>
              <a:buNone/>
              <a:defRPr/>
            </a:lvl1pPr>
          </a:lstStyle>
          <a:p>
            <a:pPr lvl="0"/>
            <a:r>
              <a:rPr lang="en-US" noProof="0" dirty="0" smtClean="0"/>
              <a:t>Click icon to add picture</a:t>
            </a:r>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dirty="0"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ighlights slide">
    <p:spTree>
      <p:nvGrpSpPr>
        <p:cNvPr id="1" name=""/>
        <p:cNvGrpSpPr/>
        <p:nvPr/>
      </p:nvGrpSpPr>
      <p:grpSpPr>
        <a:xfrm>
          <a:off x="0" y="0"/>
          <a:ext cx="0" cy="0"/>
          <a:chOff x="0" y="0"/>
          <a:chExt cx="0" cy="0"/>
        </a:xfrm>
      </p:grpSpPr>
      <p:sp>
        <p:nvSpPr>
          <p:cNvPr id="8" name="Rectangle 9"/>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dirty="0"/>
          </a:p>
        </p:txBody>
      </p:sp>
      <p:sp>
        <p:nvSpPr>
          <p:cNvPr id="9" name="Rectangle 1"/>
          <p:cNvSpPr>
            <a:spLocks noChangeArrowheads="1"/>
          </p:cNvSpPr>
          <p:nvPr userDrawn="1"/>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pPr fontAlgn="auto">
              <a:spcBef>
                <a:spcPts val="0"/>
              </a:spcBef>
              <a:spcAft>
                <a:spcPts val="0"/>
              </a:spcAft>
              <a:defRPr/>
            </a:pPr>
            <a:endParaRPr lang="en-US" dirty="0">
              <a:latin typeface="+mn-lt"/>
            </a:endParaRPr>
          </a:p>
        </p:txBody>
      </p:sp>
      <p:sp>
        <p:nvSpPr>
          <p:cNvPr id="10" name="Rectangle 2"/>
          <p:cNvSpPr>
            <a:spLocks noChangeArrowheads="1"/>
          </p:cNvSpPr>
          <p:nvPr userDrawn="1"/>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pPr fontAlgn="auto">
              <a:spcBef>
                <a:spcPts val="0"/>
              </a:spcBef>
              <a:spcAft>
                <a:spcPts val="0"/>
              </a:spcAft>
              <a:defRPr/>
            </a:pPr>
            <a:endParaRPr lang="en-US" dirty="0">
              <a:latin typeface="+mn-lt"/>
            </a:endParaRPr>
          </a:p>
        </p:txBody>
      </p:sp>
      <p:sp>
        <p:nvSpPr>
          <p:cNvPr id="23" name="Text Placeholder 11"/>
          <p:cNvSpPr>
            <a:spLocks noGrp="1"/>
          </p:cNvSpPr>
          <p:nvPr>
            <p:ph type="body" sz="quarter" idx="10"/>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dirty="0" smtClean="0"/>
              <a:t>Click to edit Master text styles</a:t>
            </a:r>
          </a:p>
        </p:txBody>
      </p:sp>
      <p:sp>
        <p:nvSpPr>
          <p:cNvPr id="24" name="Text Placeholder 11"/>
          <p:cNvSpPr>
            <a:spLocks noGrp="1"/>
          </p:cNvSpPr>
          <p:nvPr>
            <p:ph type="body" sz="quarter" idx="1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dirty="0"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dirty="0"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p:spPr>
        <p:txBody>
          <a:bodyPr>
            <a:normAutofit/>
            <a:flatTx/>
          </a:bodyPr>
          <a:lstStyle>
            <a:lvl1pPr>
              <a:buNone/>
              <a:defRPr>
                <a:effectLst/>
              </a:defRPr>
            </a:lvl1pPr>
          </a:lstStyle>
          <a:p>
            <a:pPr lvl="0"/>
            <a:r>
              <a:rPr lang="en-US" noProof="0" dirty="0" smtClean="0"/>
              <a:t>Click icon to add picture</a:t>
            </a:r>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dirty="0" smtClean="0"/>
              <a:t>Click to edit Master text styles</a:t>
            </a:r>
          </a:p>
        </p:txBody>
      </p:sp>
      <p:sp>
        <p:nvSpPr>
          <p:cNvPr id="13" name="Text Placeholder 2"/>
          <p:cNvSpPr>
            <a:spLocks noGrp="1"/>
          </p:cNvSpPr>
          <p:nvPr>
            <p:ph type="body" sz="quarter" idx="18"/>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se study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normAutofit/>
          </a:bodyPr>
          <a:lstStyle/>
          <a:p>
            <a:pPr lvl="0"/>
            <a:r>
              <a:rPr lang="en-US" noProof="0" dirty="0" smtClean="0"/>
              <a:t>Click icon to add picture</a:t>
            </a:r>
            <a:endParaRPr lang="en-IN" noProof="0" dirty="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dirty="0"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smtClean="0"/>
              <a:t>Click to edit Master text styles</a:t>
            </a:r>
          </a:p>
        </p:txBody>
      </p:sp>
      <p:sp>
        <p:nvSpPr>
          <p:cNvPr id="10" name="Text Placeholder 2"/>
          <p:cNvSpPr>
            <a:spLocks noGrp="1"/>
          </p:cNvSpPr>
          <p:nvPr>
            <p:ph type="body" sz="quarter" idx="18"/>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Click to edit Master text styles</a:t>
            </a:r>
          </a:p>
        </p:txBody>
      </p:sp>
      <p:sp>
        <p:nvSpPr>
          <p:cNvPr id="11" name="Text Placeholder 2"/>
          <p:cNvSpPr>
            <a:spLocks noGrp="1"/>
          </p:cNvSpPr>
          <p:nvPr>
            <p:ph type="body" sz="quarter" idx="23"/>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Click to edit Master text styles</a:t>
            </a:r>
          </a:p>
        </p:txBody>
      </p:sp>
      <p:sp>
        <p:nvSpPr>
          <p:cNvPr id="12" name="Text Placeholder 2"/>
          <p:cNvSpPr>
            <a:spLocks noGrp="1"/>
          </p:cNvSpPr>
          <p:nvPr>
            <p:ph type="body" sz="quarter" idx="24"/>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latin typeface="+mn-lt"/>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dirty="0" smtClean="0"/>
              <a:t>Click icon to add chart</a:t>
            </a:r>
            <a:endParaRPr lang="en-IN"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aph Slide - Bar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latin typeface="+mn-lt"/>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dirty="0" smtClean="0"/>
              <a:t>Click icon to add chart</a:t>
            </a:r>
            <a:endParaRPr lang="en-IN"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4"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latin typeface="+mn-lt"/>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smtClean="0"/>
              <a:t>Click to edit Master title style</a:t>
            </a:r>
            <a:endParaRPr lang="en-US" noProof="0" dirty="0"/>
          </a:p>
        </p:txBody>
      </p:sp>
      <p:sp>
        <p:nvSpPr>
          <p:cNvPr id="11" name="Chart Placeholder 13"/>
          <p:cNvSpPr>
            <a:spLocks noGrp="1"/>
          </p:cNvSpPr>
          <p:nvPr>
            <p:ph type="chart" sz="quarter" idx="10"/>
          </p:nvPr>
        </p:nvSpPr>
        <p:spPr>
          <a:xfrm>
            <a:off x="460375" y="1348349"/>
            <a:ext cx="8229600" cy="4716462"/>
          </a:xfrm>
        </p:spPr>
        <p:txBody>
          <a:bodyPr>
            <a:normAutofit/>
          </a:bodyPr>
          <a:lstStyle/>
          <a:p>
            <a:pPr lvl="0"/>
            <a:r>
              <a:rPr lang="en-US" noProof="0" dirty="0" smtClean="0"/>
              <a:t>Click icon to add chart</a:t>
            </a:r>
            <a:endParaRPr lang="en-IN"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e Chart slide option">
    <p:spTree>
      <p:nvGrpSpPr>
        <p:cNvPr id="1" name=""/>
        <p:cNvGrpSpPr/>
        <p:nvPr/>
      </p:nvGrpSpPr>
      <p:grpSpPr>
        <a:xfrm>
          <a:off x="0" y="0"/>
          <a:ext cx="0" cy="0"/>
          <a:chOff x="0" y="0"/>
          <a:chExt cx="0" cy="0"/>
        </a:xfrm>
      </p:grpSpPr>
      <p:sp>
        <p:nvSpPr>
          <p:cNvPr id="4"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latin typeface="+mn-lt"/>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smtClean="0"/>
              <a:t>Click to edit Master title style</a:t>
            </a:r>
            <a:endParaRPr lang="en-US" noProof="0" dirty="0"/>
          </a:p>
        </p:txBody>
      </p:sp>
      <p:sp>
        <p:nvSpPr>
          <p:cNvPr id="5" name="Chart Placeholder 13"/>
          <p:cNvSpPr>
            <a:spLocks noGrp="1"/>
          </p:cNvSpPr>
          <p:nvPr>
            <p:ph type="chart" sz="quarter" idx="10"/>
          </p:nvPr>
        </p:nvSpPr>
        <p:spPr>
          <a:xfrm>
            <a:off x="460375" y="1348349"/>
            <a:ext cx="8229600" cy="4716462"/>
          </a:xfrm>
        </p:spPr>
        <p:txBody>
          <a:bodyPr>
            <a:normAutofit/>
          </a:bodyPr>
          <a:lstStyle/>
          <a:p>
            <a:pPr lvl="0"/>
            <a:r>
              <a:rPr lang="en-US" noProof="0" dirty="0" smtClean="0"/>
              <a:t>Click icon to add chart</a:t>
            </a:r>
            <a:endParaRPr lang="en-IN"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11" name="Oval 6"/>
          <p:cNvSpPr>
            <a:spLocks noChangeArrowheads="1"/>
          </p:cNvSpPr>
          <p:nvPr userDrawn="1"/>
        </p:nvSpPr>
        <p:spPr bwMode="gray">
          <a:xfrm>
            <a:off x="355600" y="5857875"/>
            <a:ext cx="8432800" cy="550863"/>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latin typeface="+mn-lt"/>
            </a:endParaRPr>
          </a:p>
        </p:txBody>
      </p:sp>
      <p:sp>
        <p:nvSpPr>
          <p:cNvPr id="57" name="Text Placeholder 56"/>
          <p:cNvSpPr>
            <a:spLocks noGrp="1"/>
          </p:cNvSpPr>
          <p:nvPr>
            <p:ph type="body" sz="quarter" idx="10"/>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dirty="0" smtClean="0"/>
              <a:t>Click to edit Master title style</a:t>
            </a:r>
            <a:endParaRPr lang="en-US" dirty="0"/>
          </a:p>
        </p:txBody>
      </p:sp>
      <p:sp>
        <p:nvSpPr>
          <p:cNvPr id="10" name="Text Placeholder 2"/>
          <p:cNvSpPr>
            <a:spLocks noGrp="1"/>
          </p:cNvSpPr>
          <p:nvPr>
            <p:ph type="body" sz="quarter" idx="18"/>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Click to edit Master text styles</a:t>
            </a:r>
          </a:p>
        </p:txBody>
      </p:sp>
      <p:sp>
        <p:nvSpPr>
          <p:cNvPr id="13" name="Text Placeholder 56"/>
          <p:cNvSpPr>
            <a:spLocks noGrp="1"/>
          </p:cNvSpPr>
          <p:nvPr>
            <p:ph type="body" sz="quarter" idx="19"/>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Click to edit Master text styles</a:t>
            </a:r>
          </a:p>
        </p:txBody>
      </p:sp>
      <p:sp>
        <p:nvSpPr>
          <p:cNvPr id="14" name="Text Placeholder 2"/>
          <p:cNvSpPr>
            <a:spLocks noGrp="1"/>
          </p:cNvSpPr>
          <p:nvPr>
            <p:ph type="body" sz="quarter" idx="20"/>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Click to edit Master text styles</a:t>
            </a:r>
          </a:p>
        </p:txBody>
      </p:sp>
      <p:sp>
        <p:nvSpPr>
          <p:cNvPr id="15" name="Text Placeholder 56"/>
          <p:cNvSpPr>
            <a:spLocks noGrp="1"/>
          </p:cNvSpPr>
          <p:nvPr>
            <p:ph type="body" sz="quarter" idx="2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Click to edit Master text styles</a:t>
            </a:r>
          </a:p>
        </p:txBody>
      </p:sp>
      <p:sp>
        <p:nvSpPr>
          <p:cNvPr id="16" name="Text Placeholder 2"/>
          <p:cNvSpPr>
            <a:spLocks noGrp="1"/>
          </p:cNvSpPr>
          <p:nvPr>
            <p:ph type="body" sz="quarter" idx="22"/>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Click to edit Master text styles</a:t>
            </a:r>
          </a:p>
        </p:txBody>
      </p:sp>
      <p:sp>
        <p:nvSpPr>
          <p:cNvPr id="17" name="Text Placeholder 56"/>
          <p:cNvSpPr>
            <a:spLocks noGrp="1"/>
          </p:cNvSpPr>
          <p:nvPr>
            <p:ph type="body" sz="quarter" idx="23"/>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Click to edit Master text styles</a:t>
            </a:r>
          </a:p>
        </p:txBody>
      </p:sp>
      <p:sp>
        <p:nvSpPr>
          <p:cNvPr id="18" name="Text Placeholder 2"/>
          <p:cNvSpPr>
            <a:spLocks noGrp="1"/>
          </p:cNvSpPr>
          <p:nvPr>
            <p:ph type="body" sz="quarter" idx="24"/>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dirty="0" smtClean="0"/>
              <a:t>Click to edit Master text styles</a:t>
            </a:r>
          </a:p>
        </p:txBody>
      </p:sp>
      <p:sp>
        <p:nvSpPr>
          <p:cNvPr id="38" name="Title 4"/>
          <p:cNvSpPr>
            <a:spLocks noGrp="1"/>
          </p:cNvSpPr>
          <p:nvPr>
            <p:ph type="title"/>
          </p:nvPr>
        </p:nvSpPr>
        <p:spPr>
          <a:xfrm>
            <a:off x="460375" y="140024"/>
            <a:ext cx="8229600" cy="553998"/>
          </a:xfrm>
        </p:spPr>
        <p:txBody>
          <a:bodyPr/>
          <a:lstStyle>
            <a:lvl1pPr>
              <a:defRPr/>
            </a:lvl1pPr>
          </a:lstStyle>
          <a:p>
            <a:r>
              <a:rPr lang="en-US" dirty="0"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Click to edit Master text styles</a:t>
            </a:r>
          </a:p>
        </p:txBody>
      </p:sp>
      <p:sp>
        <p:nvSpPr>
          <p:cNvPr id="15" name="Text Placeholder 2"/>
          <p:cNvSpPr>
            <a:spLocks noGrp="1"/>
          </p:cNvSpPr>
          <p:nvPr>
            <p:ph type="body" sz="quarter" idx="18"/>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Click to edit Master text styles</a:t>
            </a:r>
          </a:p>
        </p:txBody>
      </p:sp>
      <p:sp>
        <p:nvSpPr>
          <p:cNvPr id="19" name="Text Placeholder 2"/>
          <p:cNvSpPr>
            <a:spLocks noGrp="1"/>
          </p:cNvSpPr>
          <p:nvPr>
            <p:ph type="body" sz="quarter" idx="19"/>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Click to edit Master text styles</a:t>
            </a:r>
          </a:p>
        </p:txBody>
      </p:sp>
      <p:sp>
        <p:nvSpPr>
          <p:cNvPr id="21" name="Text Placeholder 2"/>
          <p:cNvSpPr>
            <a:spLocks noGrp="1"/>
          </p:cNvSpPr>
          <p:nvPr>
            <p:ph type="body" sz="quarter" idx="20"/>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Click to edit Master text styles</a:t>
            </a:r>
          </a:p>
        </p:txBody>
      </p:sp>
      <p:sp>
        <p:nvSpPr>
          <p:cNvPr id="24" name="Text Placeholder 2"/>
          <p:cNvSpPr>
            <a:spLocks noGrp="1"/>
          </p:cNvSpPr>
          <p:nvPr>
            <p:ph type="body" sz="quarter" idx="2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6"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dirty="0"/>
          </a:p>
        </p:txBody>
      </p:sp>
      <p:pic>
        <p:nvPicPr>
          <p:cNvPr id="7" name="Picture 8" descr="WIPRO PPT Design.jpg"/>
          <p:cNvPicPr>
            <a:picLocks noChangeAspect="1"/>
          </p:cNvPicPr>
          <p:nvPr userDrawn="1"/>
        </p:nvPicPr>
        <p:blipFill>
          <a:blip r:embed="rId2"/>
          <a:srcRect/>
          <a:stretch>
            <a:fillRect/>
          </a:stretch>
        </p:blipFill>
        <p:spPr bwMode="auto">
          <a:xfrm>
            <a:off x="4763" y="4470400"/>
            <a:ext cx="9134475" cy="2171700"/>
          </a:xfrm>
          <a:prstGeom prst="rect">
            <a:avLst/>
          </a:prstGeom>
          <a:noFill/>
          <a:ln w="9525">
            <a:noFill/>
            <a:miter lim="800000"/>
            <a:headEnd/>
            <a:tailEnd/>
          </a:ln>
        </p:spPr>
      </p:pic>
      <p:cxnSp>
        <p:nvCxnSpPr>
          <p:cNvPr id="9" name="Straight Connector 11"/>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dirty="0" smtClean="0"/>
              <a:t>Click to edit Master title style</a:t>
            </a:r>
            <a:endParaRPr lang="en-US" dirty="0"/>
          </a:p>
        </p:txBody>
      </p:sp>
      <p:sp>
        <p:nvSpPr>
          <p:cNvPr id="10" name="Text Placeholder 56"/>
          <p:cNvSpPr>
            <a:spLocks noGrp="1"/>
          </p:cNvSpPr>
          <p:nvPr>
            <p:ph type="body" sz="quarter" idx="19"/>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Click to edit Master text styles</a:t>
            </a:r>
          </a:p>
        </p:txBody>
      </p:sp>
      <p:sp>
        <p:nvSpPr>
          <p:cNvPr id="11" name="Text Placeholder 56"/>
          <p:cNvSpPr>
            <a:spLocks noGrp="1"/>
          </p:cNvSpPr>
          <p:nvPr>
            <p:ph type="body" sz="quarter" idx="20"/>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Click to edit Master text styles</a:t>
            </a:r>
          </a:p>
        </p:txBody>
      </p:sp>
      <p:sp>
        <p:nvSpPr>
          <p:cNvPr id="14" name="Text Placeholder 56"/>
          <p:cNvSpPr>
            <a:spLocks noGrp="1"/>
          </p:cNvSpPr>
          <p:nvPr>
            <p:ph type="body" sz="quarter" idx="21"/>
          </p:nvPr>
        </p:nvSpPr>
        <p:spPr>
          <a:xfrm>
            <a:off x="4547710"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er slide">
    <p:spTree>
      <p:nvGrpSpPr>
        <p:cNvPr id="1" name=""/>
        <p:cNvGrpSpPr/>
        <p:nvPr/>
      </p:nvGrpSpPr>
      <p:grpSpPr>
        <a:xfrm>
          <a:off x="0" y="0"/>
          <a:ext cx="0" cy="0"/>
          <a:chOff x="0" y="0"/>
          <a:chExt cx="0" cy="0"/>
        </a:xfrm>
      </p:grpSpPr>
      <p:sp>
        <p:nvSpPr>
          <p:cNvPr id="4"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dirty="0"/>
          </a:p>
        </p:txBody>
      </p:sp>
      <p:pic>
        <p:nvPicPr>
          <p:cNvPr id="5" name="Picture 6" descr="WIPRO PPT Design.jpg"/>
          <p:cNvPicPr>
            <a:picLocks noChangeAspect="1"/>
          </p:cNvPicPr>
          <p:nvPr userDrawn="1"/>
        </p:nvPicPr>
        <p:blipFill>
          <a:blip r:embed="rId2"/>
          <a:srcRect/>
          <a:stretch>
            <a:fillRect/>
          </a:stretch>
        </p:blipFill>
        <p:spPr bwMode="auto">
          <a:xfrm>
            <a:off x="4763" y="4470400"/>
            <a:ext cx="9134475" cy="2171700"/>
          </a:xfrm>
          <a:prstGeom prst="rect">
            <a:avLst/>
          </a:prstGeom>
          <a:noFill/>
          <a:ln w="9525">
            <a:noFill/>
            <a:miter lim="800000"/>
            <a:headEnd/>
            <a:tailEnd/>
          </a:ln>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smtClean="0"/>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with customer logo">
    <p:spTree>
      <p:nvGrpSpPr>
        <p:cNvPr id="1" name=""/>
        <p:cNvGrpSpPr/>
        <p:nvPr/>
      </p:nvGrpSpPr>
      <p:grpSpPr>
        <a:xfrm>
          <a:off x="0" y="0"/>
          <a:ext cx="0" cy="0"/>
          <a:chOff x="0" y="0"/>
          <a:chExt cx="0" cy="0"/>
        </a:xfrm>
      </p:grpSpPr>
      <p:sp>
        <p:nvSpPr>
          <p:cNvPr id="7" name="Rectangle 1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dirty="0"/>
          </a:p>
        </p:txBody>
      </p:sp>
      <p:pic>
        <p:nvPicPr>
          <p:cNvPr id="8" name="Picture 14" descr="WIPRO PPT Design.jpg"/>
          <p:cNvPicPr>
            <a:picLocks noChangeAspect="1"/>
          </p:cNvPicPr>
          <p:nvPr userDrawn="1"/>
        </p:nvPicPr>
        <p:blipFill>
          <a:blip r:embed="rId2"/>
          <a:srcRect/>
          <a:stretch>
            <a:fillRect/>
          </a:stretch>
        </p:blipFill>
        <p:spPr bwMode="auto">
          <a:xfrm>
            <a:off x="4763" y="4470400"/>
            <a:ext cx="9134475" cy="2171700"/>
          </a:xfrm>
          <a:prstGeom prst="rect">
            <a:avLst/>
          </a:prstGeom>
          <a:noFill/>
          <a:ln w="9525">
            <a:noFill/>
            <a:miter lim="800000"/>
            <a:headEnd/>
            <a:tailEnd/>
          </a:ln>
        </p:spPr>
      </p:pic>
      <p:cxnSp>
        <p:nvCxnSpPr>
          <p:cNvPr id="9" name="Straight Connector 11"/>
          <p:cNvCxnSpPr/>
          <p:nvPr userDrawn="1"/>
        </p:nvCxnSpPr>
        <p:spPr>
          <a:xfrm rot="5400000">
            <a:off x="293211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dirty="0" smtClean="0"/>
              <a:t>Click icon to add picture</a:t>
            </a:r>
            <a:endParaRPr lang="en-IN" noProof="0" dirty="0"/>
          </a:p>
        </p:txBody>
      </p:sp>
      <p:sp>
        <p:nvSpPr>
          <p:cNvPr id="11" name="Text Placeholder 56"/>
          <p:cNvSpPr>
            <a:spLocks noGrp="1"/>
          </p:cNvSpPr>
          <p:nvPr>
            <p:ph type="body" sz="quarter" idx="20"/>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Click to edit Master text styles</a:t>
            </a:r>
          </a:p>
        </p:txBody>
      </p:sp>
      <p:sp>
        <p:nvSpPr>
          <p:cNvPr id="13" name="Title 1"/>
          <p:cNvSpPr>
            <a:spLocks noGrp="1"/>
          </p:cNvSpPr>
          <p:nvPr>
            <p:ph type="ctrTitle"/>
          </p:nvPr>
        </p:nvSpPr>
        <p:spPr>
          <a:xfrm>
            <a:off x="4559742"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dirty="0" smtClean="0"/>
              <a:t>Click to edit Master title style</a:t>
            </a:r>
            <a:endParaRPr lang="en-US" dirty="0"/>
          </a:p>
        </p:txBody>
      </p:sp>
      <p:sp>
        <p:nvSpPr>
          <p:cNvPr id="25" name="Text Placeholder 56"/>
          <p:cNvSpPr>
            <a:spLocks noGrp="1"/>
          </p:cNvSpPr>
          <p:nvPr>
            <p:ph type="body" sz="quarter" idx="2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er slide with customer logo">
    <p:spTree>
      <p:nvGrpSpPr>
        <p:cNvPr id="1" name=""/>
        <p:cNvGrpSpPr/>
        <p:nvPr/>
      </p:nvGrpSpPr>
      <p:grpSpPr>
        <a:xfrm>
          <a:off x="0" y="0"/>
          <a:ext cx="0" cy="0"/>
          <a:chOff x="0" y="0"/>
          <a:chExt cx="0" cy="0"/>
        </a:xfrm>
      </p:grpSpPr>
      <p:sp>
        <p:nvSpPr>
          <p:cNvPr id="5" name="Rectangle 1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dirty="0"/>
          </a:p>
        </p:txBody>
      </p:sp>
      <p:pic>
        <p:nvPicPr>
          <p:cNvPr id="6" name="Picture 16" descr="WIPRO PPT Design.jpg"/>
          <p:cNvPicPr>
            <a:picLocks noChangeAspect="1"/>
          </p:cNvPicPr>
          <p:nvPr userDrawn="1"/>
        </p:nvPicPr>
        <p:blipFill>
          <a:blip r:embed="rId2"/>
          <a:srcRect/>
          <a:stretch>
            <a:fillRect/>
          </a:stretch>
        </p:blipFill>
        <p:spPr bwMode="auto">
          <a:xfrm>
            <a:off x="4763" y="4470400"/>
            <a:ext cx="9134475" cy="2171700"/>
          </a:xfrm>
          <a:prstGeom prst="rect">
            <a:avLst/>
          </a:prstGeom>
          <a:noFill/>
          <a:ln w="9525">
            <a:noFill/>
            <a:miter lim="800000"/>
            <a:headEnd/>
            <a:tailEnd/>
          </a:ln>
        </p:spPr>
      </p:pic>
      <p:pic>
        <p:nvPicPr>
          <p:cNvPr id="7" name="Picture 19" descr="Slides Master - 51.jpg"/>
          <p:cNvPicPr>
            <a:picLocks noChangeAspect="1"/>
          </p:cNvPicPr>
          <p:nvPr userDrawn="1"/>
        </p:nvPicPr>
        <p:blipFill>
          <a:blip r:embed="rId3"/>
          <a:srcRect/>
          <a:stretch>
            <a:fillRect/>
          </a:stretch>
        </p:blipFill>
        <p:spPr bwMode="auto">
          <a:xfrm>
            <a:off x="6588125" y="182563"/>
            <a:ext cx="1014413" cy="1130300"/>
          </a:xfrm>
          <a:prstGeom prst="rect">
            <a:avLst/>
          </a:prstGeom>
          <a:noFill/>
          <a:ln w="9525">
            <a:noFill/>
            <a:miter lim="800000"/>
            <a:headEnd/>
            <a:tailEnd/>
          </a:ln>
        </p:spPr>
      </p:pic>
      <p:sp>
        <p:nvSpPr>
          <p:cNvPr id="11" name="Text Placeholder 12"/>
          <p:cNvSpPr>
            <a:spLocks noGrp="1"/>
          </p:cNvSpPr>
          <p:nvPr>
            <p:ph type="body" sz="quarter" idx="1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dirty="0" smtClean="0"/>
              <a:t>Click to edit Master text styles</a:t>
            </a:r>
          </a:p>
        </p:txBody>
      </p:sp>
      <p:sp>
        <p:nvSpPr>
          <p:cNvPr id="12" name="Text Placeholder 12"/>
          <p:cNvSpPr>
            <a:spLocks noGrp="1"/>
          </p:cNvSpPr>
          <p:nvPr>
            <p:ph type="body" sz="quarter" idx="12"/>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dirty="0" smtClean="0"/>
              <a:t>Click to edit Master text styles</a:t>
            </a:r>
          </a:p>
        </p:txBody>
      </p:sp>
      <p:sp>
        <p:nvSpPr>
          <p:cNvPr id="18" name="Picture Placeholder 9"/>
          <p:cNvSpPr>
            <a:spLocks noGrp="1"/>
          </p:cNvSpPr>
          <p:nvPr>
            <p:ph type="pic" sz="quarter" idx="10"/>
          </p:nvPr>
        </p:nvSpPr>
        <p:spPr>
          <a:xfrm>
            <a:off x="8012113" y="316140"/>
            <a:ext cx="903287" cy="848631"/>
          </a:xfrm>
        </p:spPr>
        <p:txBody>
          <a:bodyPr>
            <a:noAutofit/>
          </a:bodyPr>
          <a:lstStyle>
            <a:lvl1pPr marL="0" indent="0" algn="ctr">
              <a:buNone/>
              <a:defRPr sz="1100" baseline="0"/>
            </a:lvl1pPr>
          </a:lstStyle>
          <a:p>
            <a:pPr lvl="0"/>
            <a:r>
              <a:rPr lang="en-US" noProof="0" dirty="0" smtClean="0"/>
              <a:t>Click icon to add picture</a:t>
            </a:r>
            <a:endParaRPr lang="en-IN" noProof="0"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ection Name Here">
    <p:spTree>
      <p:nvGrpSpPr>
        <p:cNvPr id="1" name=""/>
        <p:cNvGrpSpPr/>
        <p:nvPr/>
      </p:nvGrpSpPr>
      <p:grpSpPr>
        <a:xfrm>
          <a:off x="0" y="0"/>
          <a:ext cx="0" cy="0"/>
          <a:chOff x="0" y="0"/>
          <a:chExt cx="0" cy="0"/>
        </a:xfrm>
      </p:grpSpPr>
      <p:sp>
        <p:nvSpPr>
          <p:cNvPr id="4" name="Rectangle 3"/>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dirty="0"/>
          </a:p>
        </p:txBody>
      </p:sp>
      <p:pic>
        <p:nvPicPr>
          <p:cNvPr id="5" name="Picture 60" descr="WIPRO PPT Design.jpg"/>
          <p:cNvPicPr>
            <a:picLocks noChangeAspect="1"/>
          </p:cNvPicPr>
          <p:nvPr/>
        </p:nvPicPr>
        <p:blipFill>
          <a:blip r:embed="rId2"/>
          <a:srcRect/>
          <a:stretch>
            <a:fillRect/>
          </a:stretch>
        </p:blipFill>
        <p:spPr bwMode="auto">
          <a:xfrm>
            <a:off x="4763" y="4470400"/>
            <a:ext cx="9134475" cy="2171700"/>
          </a:xfrm>
          <a:prstGeom prst="rect">
            <a:avLst/>
          </a:prstGeom>
          <a:noFill/>
          <a:ln w="9525">
            <a:noFill/>
            <a:miter lim="800000"/>
            <a:headEnd/>
            <a:tailEnd/>
          </a:ln>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ext Layout 1">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09538"/>
            <a:ext cx="8229600" cy="554037"/>
          </a:xfrm>
        </p:spPr>
        <p:txBody>
          <a:bodyPr/>
          <a:lstStyle/>
          <a:p>
            <a:r>
              <a:rPr lang="en-US"/>
              <a:t>Click to edit Master title style</a:t>
            </a:r>
          </a:p>
        </p:txBody>
      </p:sp>
      <p:sp>
        <p:nvSpPr>
          <p:cNvPr id="3" name="Content Placeholder 2"/>
          <p:cNvSpPr>
            <a:spLocks noGrp="1"/>
          </p:cNvSpPr>
          <p:nvPr>
            <p:ph idx="1"/>
          </p:nvPr>
        </p:nvSpPr>
        <p:spPr>
          <a:xfrm>
            <a:off x="457200" y="1144588"/>
            <a:ext cx="8229600" cy="51482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9" descr="WIPRO PPT Design.jpg"/>
          <p:cNvPicPr>
            <a:picLocks noChangeAspect="1"/>
          </p:cNvPicPr>
          <p:nvPr userDrawn="1"/>
        </p:nvPicPr>
        <p:blipFill>
          <a:blip r:embed="rId2"/>
          <a:srcRect/>
          <a:stretch>
            <a:fillRect/>
          </a:stretch>
        </p:blipFill>
        <p:spPr bwMode="auto">
          <a:xfrm>
            <a:off x="4763" y="4470400"/>
            <a:ext cx="9134475" cy="2171700"/>
          </a:xfrm>
          <a:prstGeom prst="rect">
            <a:avLst/>
          </a:prstGeom>
          <a:noFill/>
          <a:ln w="9525">
            <a:noFill/>
            <a:miter lim="800000"/>
            <a:headEnd/>
            <a:tailEnd/>
          </a:ln>
        </p:spPr>
      </p:pic>
      <p:cxnSp>
        <p:nvCxnSpPr>
          <p:cNvPr id="7" name="Straight Connector 8"/>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dirty="0"/>
          </a:p>
        </p:txBody>
      </p:sp>
      <p:sp>
        <p:nvSpPr>
          <p:cNvPr id="2" name="Title 1"/>
          <p:cNvSpPr>
            <a:spLocks noGrp="1"/>
          </p:cNvSpPr>
          <p:nvPr>
            <p:ph type="ctrTitle"/>
          </p:nvPr>
        </p:nvSpPr>
        <p:spPr>
          <a:xfrm>
            <a:off x="4547710"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dirty="0"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dirty="0" smtClean="0"/>
              <a:t>Click to edit Master subtitle style</a:t>
            </a:r>
          </a:p>
        </p:txBody>
      </p:sp>
      <p:sp>
        <p:nvSpPr>
          <p:cNvPr id="17" name="Text Placeholder 16"/>
          <p:cNvSpPr>
            <a:spLocks noGrp="1"/>
          </p:cNvSpPr>
          <p:nvPr>
            <p:ph type="body" sz="quarter" idx="10"/>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6" name="Title 1"/>
          <p:cNvSpPr>
            <a:spLocks noGrp="1"/>
          </p:cNvSpPr>
          <p:nvPr>
            <p:ph type="ctrTitle"/>
          </p:nvPr>
        </p:nvSpPr>
        <p:spPr>
          <a:xfrm>
            <a:off x="460375" y="145522"/>
            <a:ext cx="8189776" cy="554400"/>
          </a:xfrm>
        </p:spPr>
        <p:txBody>
          <a:bodyPr/>
          <a:lstStyle>
            <a:lvl1pPr>
              <a:defRPr/>
            </a:lvl1pPr>
          </a:lstStyle>
          <a:p>
            <a:r>
              <a:rPr lang="en-US" dirty="0" smtClean="0"/>
              <a:t>Click to edit Master title style</a:t>
            </a:r>
            <a:endParaRPr lang="en-IN" dirty="0"/>
          </a:p>
        </p:txBody>
      </p:sp>
      <p:sp>
        <p:nvSpPr>
          <p:cNvPr id="17" name="Text Placeholder 38"/>
          <p:cNvSpPr>
            <a:spLocks noGrp="1"/>
          </p:cNvSpPr>
          <p:nvPr>
            <p:ph type="body" sz="quarter" idx="10"/>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8" name="Text Placeholder 38"/>
          <p:cNvSpPr>
            <a:spLocks noGrp="1"/>
          </p:cNvSpPr>
          <p:nvPr>
            <p:ph type="body" sz="quarter" idx="1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24" name="Text Placeholder 38"/>
          <p:cNvSpPr>
            <a:spLocks noGrp="1"/>
          </p:cNvSpPr>
          <p:nvPr>
            <p:ph type="body" sz="quarter" idx="12"/>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25" name="Text Placeholder 38"/>
          <p:cNvSpPr>
            <a:spLocks noGrp="1"/>
          </p:cNvSpPr>
          <p:nvPr>
            <p:ph type="body" sz="quarter" idx="13"/>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27" name="Text Placeholder 38"/>
          <p:cNvSpPr>
            <a:spLocks noGrp="1"/>
          </p:cNvSpPr>
          <p:nvPr>
            <p:ph type="body" sz="quarter" idx="14"/>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28" name="Text Placeholder 38"/>
          <p:cNvSpPr>
            <a:spLocks noGrp="1"/>
          </p:cNvSpPr>
          <p:nvPr>
            <p:ph type="body" sz="quarter" idx="15"/>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29" name="Text Placeholder 38"/>
          <p:cNvSpPr>
            <a:spLocks noGrp="1"/>
          </p:cNvSpPr>
          <p:nvPr>
            <p:ph type="body" sz="quarter" idx="16"/>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30" name="Text Placeholder 38"/>
          <p:cNvSpPr>
            <a:spLocks noGrp="1"/>
          </p:cNvSpPr>
          <p:nvPr>
            <p:ph type="body" sz="quarter" idx="17"/>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32" name="Text Placeholder 38"/>
          <p:cNvSpPr>
            <a:spLocks noGrp="1"/>
          </p:cNvSpPr>
          <p:nvPr>
            <p:ph type="body" sz="quarter" idx="18"/>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33" name="Text Placeholder 38"/>
          <p:cNvSpPr>
            <a:spLocks noGrp="1"/>
          </p:cNvSpPr>
          <p:nvPr>
            <p:ph type="body" sz="quarter" idx="19"/>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breaker slide">
    <p:spTree>
      <p:nvGrpSpPr>
        <p:cNvPr id="1" name=""/>
        <p:cNvGrpSpPr/>
        <p:nvPr/>
      </p:nvGrpSpPr>
      <p:grpSpPr>
        <a:xfrm>
          <a:off x="0" y="0"/>
          <a:ext cx="0" cy="0"/>
          <a:chOff x="0" y="0"/>
          <a:chExt cx="0" cy="0"/>
        </a:xfrm>
      </p:grpSpPr>
      <p:sp>
        <p:nvSpPr>
          <p:cNvPr id="4"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dirty="0"/>
          </a:p>
        </p:txBody>
      </p:sp>
      <p:pic>
        <p:nvPicPr>
          <p:cNvPr id="5" name="Picture 6" descr="WIPRO PPT Design.jpg"/>
          <p:cNvPicPr>
            <a:picLocks noChangeAspect="1"/>
          </p:cNvPicPr>
          <p:nvPr userDrawn="1"/>
        </p:nvPicPr>
        <p:blipFill>
          <a:blip r:embed="rId2"/>
          <a:srcRect/>
          <a:stretch>
            <a:fillRect/>
          </a:stretch>
        </p:blipFill>
        <p:spPr bwMode="auto">
          <a:xfrm>
            <a:off x="4763" y="4470400"/>
            <a:ext cx="9134475" cy="2171700"/>
          </a:xfrm>
          <a:prstGeom prst="rect">
            <a:avLst/>
          </a:prstGeom>
          <a:noFill/>
          <a:ln w="9525">
            <a:noFill/>
            <a:miter lim="800000"/>
            <a:headEnd/>
            <a:tailEnd/>
          </a:ln>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smtClean="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1" name="Text Placeholder 15"/>
          <p:cNvSpPr>
            <a:spLocks noGrp="1"/>
          </p:cNvSpPr>
          <p:nvPr>
            <p:ph type="body" sz="quarter" idx="22"/>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7" name="Text Placeholder 15"/>
          <p:cNvSpPr>
            <a:spLocks noGrp="1"/>
          </p:cNvSpPr>
          <p:nvPr>
            <p:ph type="body" sz="quarter" idx="24"/>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or freeform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smtClean="0"/>
              <a:t>Click to edit Master title style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dirty="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dirty="0" smtClean="0"/>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dirty="0"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dirty="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dirty="0" smtClean="0"/>
              <a:t>Click to edit Master text styles</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dirty="0"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dirty="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dirty="0" smtClean="0"/>
              <a:t>Click to edit Master title style</a:t>
            </a:r>
            <a:endParaRPr lang="en-IN"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orizontal image with paragraph text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dirty="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normAutofit/>
          </a:bodyPr>
          <a:lstStyle>
            <a:lvl1pPr>
              <a:buNone/>
              <a:defRPr/>
            </a:lvl1pPr>
          </a:lstStyle>
          <a:p>
            <a:pPr lvl="0"/>
            <a:r>
              <a:rPr lang="en-US" noProof="0" dirty="0" smtClean="0"/>
              <a:t>Click icon to add picture</a:t>
            </a:r>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dirty="0" smtClean="0"/>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orizontal image with bullet points slide">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dirty="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normAutofit/>
          </a:bodyPr>
          <a:lstStyle>
            <a:lvl1pPr>
              <a:buNone/>
              <a:defRPr/>
            </a:lvl1pPr>
          </a:lstStyle>
          <a:p>
            <a:pPr lvl="0"/>
            <a:r>
              <a:rPr lang="en-US" noProof="0" dirty="0" smtClean="0"/>
              <a:t>Click icon to add picture</a:t>
            </a:r>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dirty="0" smtClean="0"/>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ighlights slide">
    <p:spTree>
      <p:nvGrpSpPr>
        <p:cNvPr id="1" name=""/>
        <p:cNvGrpSpPr/>
        <p:nvPr/>
      </p:nvGrpSpPr>
      <p:grpSpPr>
        <a:xfrm>
          <a:off x="0" y="0"/>
          <a:ext cx="0" cy="0"/>
          <a:chOff x="0" y="0"/>
          <a:chExt cx="0" cy="0"/>
        </a:xfrm>
      </p:grpSpPr>
      <p:sp>
        <p:nvSpPr>
          <p:cNvPr id="8" name="Rectangle 9"/>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dirty="0"/>
          </a:p>
        </p:txBody>
      </p:sp>
      <p:sp>
        <p:nvSpPr>
          <p:cNvPr id="9" name="Rectangle 1"/>
          <p:cNvSpPr>
            <a:spLocks noChangeArrowheads="1"/>
          </p:cNvSpPr>
          <p:nvPr userDrawn="1"/>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pPr fontAlgn="auto">
              <a:spcBef>
                <a:spcPts val="0"/>
              </a:spcBef>
              <a:spcAft>
                <a:spcPts val="0"/>
              </a:spcAft>
              <a:defRPr/>
            </a:pPr>
            <a:endParaRPr lang="en-US" dirty="0">
              <a:latin typeface="+mn-lt"/>
            </a:endParaRPr>
          </a:p>
        </p:txBody>
      </p:sp>
      <p:sp>
        <p:nvSpPr>
          <p:cNvPr id="10" name="Rectangle 2"/>
          <p:cNvSpPr>
            <a:spLocks noChangeArrowheads="1"/>
          </p:cNvSpPr>
          <p:nvPr userDrawn="1"/>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pPr fontAlgn="auto">
              <a:spcBef>
                <a:spcPts val="0"/>
              </a:spcBef>
              <a:spcAft>
                <a:spcPts val="0"/>
              </a:spcAft>
              <a:defRPr/>
            </a:pPr>
            <a:endParaRPr lang="en-US" dirty="0">
              <a:latin typeface="+mn-lt"/>
            </a:endParaRPr>
          </a:p>
        </p:txBody>
      </p:sp>
      <p:sp>
        <p:nvSpPr>
          <p:cNvPr id="23" name="Text Placeholder 11"/>
          <p:cNvSpPr>
            <a:spLocks noGrp="1"/>
          </p:cNvSpPr>
          <p:nvPr>
            <p:ph type="body" sz="quarter" idx="10"/>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dirty="0" smtClean="0"/>
              <a:t>Click to edit Master text styles</a:t>
            </a:r>
          </a:p>
        </p:txBody>
      </p:sp>
      <p:sp>
        <p:nvSpPr>
          <p:cNvPr id="24" name="Text Placeholder 11"/>
          <p:cNvSpPr>
            <a:spLocks noGrp="1"/>
          </p:cNvSpPr>
          <p:nvPr>
            <p:ph type="body" sz="quarter" idx="1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dirty="0"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dirty="0"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p:spPr>
        <p:txBody>
          <a:bodyPr>
            <a:normAutofit/>
            <a:flatTx/>
          </a:bodyPr>
          <a:lstStyle>
            <a:lvl1pPr>
              <a:buNone/>
              <a:defRPr>
                <a:effectLst/>
              </a:defRPr>
            </a:lvl1pPr>
          </a:lstStyle>
          <a:p>
            <a:pPr lvl="0"/>
            <a:r>
              <a:rPr lang="en-US" noProof="0" dirty="0" smtClean="0"/>
              <a:t>Click icon to add picture</a:t>
            </a:r>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dirty="0" smtClean="0"/>
              <a:t>Click to edit Master text styles</a:t>
            </a:r>
          </a:p>
        </p:txBody>
      </p:sp>
      <p:sp>
        <p:nvSpPr>
          <p:cNvPr id="13" name="Text Placeholder 2"/>
          <p:cNvSpPr>
            <a:spLocks noGrp="1"/>
          </p:cNvSpPr>
          <p:nvPr>
            <p:ph type="body" sz="quarter" idx="18"/>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Click to edit Master text styles</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ase study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normAutofit/>
          </a:bodyPr>
          <a:lstStyle/>
          <a:p>
            <a:pPr lvl="0"/>
            <a:r>
              <a:rPr lang="en-US" noProof="0" dirty="0" smtClean="0"/>
              <a:t>Click icon to add picture</a:t>
            </a:r>
            <a:endParaRPr lang="en-IN" noProof="0" dirty="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dirty="0"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smtClean="0"/>
              <a:t>Click to edit Master text styles</a:t>
            </a:r>
          </a:p>
        </p:txBody>
      </p:sp>
      <p:sp>
        <p:nvSpPr>
          <p:cNvPr id="10" name="Text Placeholder 2"/>
          <p:cNvSpPr>
            <a:spLocks noGrp="1"/>
          </p:cNvSpPr>
          <p:nvPr>
            <p:ph type="body" sz="quarter" idx="18"/>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Click to edit Master text styles</a:t>
            </a:r>
          </a:p>
        </p:txBody>
      </p:sp>
      <p:sp>
        <p:nvSpPr>
          <p:cNvPr id="11" name="Text Placeholder 2"/>
          <p:cNvSpPr>
            <a:spLocks noGrp="1"/>
          </p:cNvSpPr>
          <p:nvPr>
            <p:ph type="body" sz="quarter" idx="23"/>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Click to edit Master text styles</a:t>
            </a:r>
          </a:p>
        </p:txBody>
      </p:sp>
      <p:sp>
        <p:nvSpPr>
          <p:cNvPr id="12" name="Text Placeholder 2"/>
          <p:cNvSpPr>
            <a:spLocks noGrp="1"/>
          </p:cNvSpPr>
          <p:nvPr>
            <p:ph type="body" sz="quarter" idx="24"/>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Click to edit Master text styles</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latin typeface="+mn-lt"/>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dirty="0" smtClean="0"/>
              <a:t>Click icon to add chart</a:t>
            </a:r>
            <a:endParaRPr lang="en-IN"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1" name="Text Placeholder 15"/>
          <p:cNvSpPr>
            <a:spLocks noGrp="1"/>
          </p:cNvSpPr>
          <p:nvPr>
            <p:ph type="body" sz="quarter" idx="22"/>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7" name="Text Placeholder 15"/>
          <p:cNvSpPr>
            <a:spLocks noGrp="1"/>
          </p:cNvSpPr>
          <p:nvPr>
            <p:ph type="body" sz="quarter" idx="24"/>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Click to edit Master text styles</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raph Slide - Bar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latin typeface="+mn-lt"/>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dirty="0" smtClean="0"/>
              <a:t>Click icon to add chart</a:t>
            </a:r>
            <a:endParaRPr lang="en-IN" noProof="0"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4"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latin typeface="+mn-lt"/>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smtClean="0"/>
              <a:t>Click to edit Master title style</a:t>
            </a:r>
            <a:endParaRPr lang="en-US" noProof="0" dirty="0"/>
          </a:p>
        </p:txBody>
      </p:sp>
      <p:sp>
        <p:nvSpPr>
          <p:cNvPr id="11" name="Chart Placeholder 13"/>
          <p:cNvSpPr>
            <a:spLocks noGrp="1"/>
          </p:cNvSpPr>
          <p:nvPr>
            <p:ph type="chart" sz="quarter" idx="10"/>
          </p:nvPr>
        </p:nvSpPr>
        <p:spPr>
          <a:xfrm>
            <a:off x="460375" y="1348349"/>
            <a:ext cx="8229600" cy="4716462"/>
          </a:xfrm>
        </p:spPr>
        <p:txBody>
          <a:bodyPr>
            <a:normAutofit/>
          </a:bodyPr>
          <a:lstStyle/>
          <a:p>
            <a:pPr lvl="0"/>
            <a:r>
              <a:rPr lang="en-US" noProof="0" dirty="0" smtClean="0"/>
              <a:t>Click icon to add chart</a:t>
            </a:r>
            <a:endParaRPr lang="en-IN" noProof="0"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e Chart slide option">
    <p:spTree>
      <p:nvGrpSpPr>
        <p:cNvPr id="1" name=""/>
        <p:cNvGrpSpPr/>
        <p:nvPr/>
      </p:nvGrpSpPr>
      <p:grpSpPr>
        <a:xfrm>
          <a:off x="0" y="0"/>
          <a:ext cx="0" cy="0"/>
          <a:chOff x="0" y="0"/>
          <a:chExt cx="0" cy="0"/>
        </a:xfrm>
      </p:grpSpPr>
      <p:sp>
        <p:nvSpPr>
          <p:cNvPr id="4"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latin typeface="+mn-lt"/>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smtClean="0"/>
              <a:t>Click to edit Master title style</a:t>
            </a:r>
            <a:endParaRPr lang="en-US" noProof="0" dirty="0"/>
          </a:p>
        </p:txBody>
      </p:sp>
      <p:sp>
        <p:nvSpPr>
          <p:cNvPr id="5" name="Chart Placeholder 13"/>
          <p:cNvSpPr>
            <a:spLocks noGrp="1"/>
          </p:cNvSpPr>
          <p:nvPr>
            <p:ph type="chart" sz="quarter" idx="10"/>
          </p:nvPr>
        </p:nvSpPr>
        <p:spPr>
          <a:xfrm>
            <a:off x="460375" y="1348349"/>
            <a:ext cx="8229600" cy="4716462"/>
          </a:xfrm>
        </p:spPr>
        <p:txBody>
          <a:bodyPr>
            <a:normAutofit/>
          </a:bodyPr>
          <a:lstStyle/>
          <a:p>
            <a:pPr lvl="0"/>
            <a:r>
              <a:rPr lang="en-US" noProof="0" dirty="0" smtClean="0"/>
              <a:t>Click icon to add chart</a:t>
            </a:r>
            <a:endParaRPr lang="en-IN" noProof="0"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11" name="Oval 6"/>
          <p:cNvSpPr>
            <a:spLocks noChangeArrowheads="1"/>
          </p:cNvSpPr>
          <p:nvPr userDrawn="1"/>
        </p:nvSpPr>
        <p:spPr bwMode="gray">
          <a:xfrm>
            <a:off x="355600" y="5857875"/>
            <a:ext cx="8432800" cy="550863"/>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latin typeface="+mn-lt"/>
            </a:endParaRPr>
          </a:p>
        </p:txBody>
      </p:sp>
      <p:sp>
        <p:nvSpPr>
          <p:cNvPr id="57" name="Text Placeholder 56"/>
          <p:cNvSpPr>
            <a:spLocks noGrp="1"/>
          </p:cNvSpPr>
          <p:nvPr>
            <p:ph type="body" sz="quarter" idx="10"/>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dirty="0" smtClean="0"/>
              <a:t>Click to edit Master title style</a:t>
            </a:r>
            <a:endParaRPr lang="en-US" dirty="0"/>
          </a:p>
        </p:txBody>
      </p:sp>
      <p:sp>
        <p:nvSpPr>
          <p:cNvPr id="10" name="Text Placeholder 2"/>
          <p:cNvSpPr>
            <a:spLocks noGrp="1"/>
          </p:cNvSpPr>
          <p:nvPr>
            <p:ph type="body" sz="quarter" idx="18"/>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Click to edit Master text styles</a:t>
            </a:r>
          </a:p>
        </p:txBody>
      </p:sp>
      <p:sp>
        <p:nvSpPr>
          <p:cNvPr id="13" name="Text Placeholder 56"/>
          <p:cNvSpPr>
            <a:spLocks noGrp="1"/>
          </p:cNvSpPr>
          <p:nvPr>
            <p:ph type="body" sz="quarter" idx="19"/>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Click to edit Master text styles</a:t>
            </a:r>
          </a:p>
        </p:txBody>
      </p:sp>
      <p:sp>
        <p:nvSpPr>
          <p:cNvPr id="14" name="Text Placeholder 2"/>
          <p:cNvSpPr>
            <a:spLocks noGrp="1"/>
          </p:cNvSpPr>
          <p:nvPr>
            <p:ph type="body" sz="quarter" idx="20"/>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Click to edit Master text styles</a:t>
            </a:r>
          </a:p>
        </p:txBody>
      </p:sp>
      <p:sp>
        <p:nvSpPr>
          <p:cNvPr id="15" name="Text Placeholder 56"/>
          <p:cNvSpPr>
            <a:spLocks noGrp="1"/>
          </p:cNvSpPr>
          <p:nvPr>
            <p:ph type="body" sz="quarter" idx="2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Click to edit Master text styles</a:t>
            </a:r>
          </a:p>
        </p:txBody>
      </p:sp>
      <p:sp>
        <p:nvSpPr>
          <p:cNvPr id="16" name="Text Placeholder 2"/>
          <p:cNvSpPr>
            <a:spLocks noGrp="1"/>
          </p:cNvSpPr>
          <p:nvPr>
            <p:ph type="body" sz="quarter" idx="22"/>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Click to edit Master text styles</a:t>
            </a:r>
          </a:p>
        </p:txBody>
      </p:sp>
      <p:sp>
        <p:nvSpPr>
          <p:cNvPr id="17" name="Text Placeholder 56"/>
          <p:cNvSpPr>
            <a:spLocks noGrp="1"/>
          </p:cNvSpPr>
          <p:nvPr>
            <p:ph type="body" sz="quarter" idx="23"/>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Click to edit Master text styles</a:t>
            </a:r>
          </a:p>
        </p:txBody>
      </p:sp>
      <p:sp>
        <p:nvSpPr>
          <p:cNvPr id="18" name="Text Placeholder 2"/>
          <p:cNvSpPr>
            <a:spLocks noGrp="1"/>
          </p:cNvSpPr>
          <p:nvPr>
            <p:ph type="body" sz="quarter" idx="24"/>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Click to edit Master text styles</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dirty="0" smtClean="0"/>
              <a:t>Click to edit Master text styles</a:t>
            </a:r>
          </a:p>
        </p:txBody>
      </p:sp>
      <p:sp>
        <p:nvSpPr>
          <p:cNvPr id="38" name="Title 4"/>
          <p:cNvSpPr>
            <a:spLocks noGrp="1"/>
          </p:cNvSpPr>
          <p:nvPr>
            <p:ph type="title"/>
          </p:nvPr>
        </p:nvSpPr>
        <p:spPr>
          <a:xfrm>
            <a:off x="460375" y="140024"/>
            <a:ext cx="8229600" cy="553998"/>
          </a:xfrm>
        </p:spPr>
        <p:txBody>
          <a:bodyPr/>
          <a:lstStyle>
            <a:lvl1pPr>
              <a:defRPr/>
            </a:lvl1pPr>
          </a:lstStyle>
          <a:p>
            <a:r>
              <a:rPr lang="en-US" dirty="0"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Click to edit Master text styles</a:t>
            </a:r>
          </a:p>
        </p:txBody>
      </p:sp>
      <p:sp>
        <p:nvSpPr>
          <p:cNvPr id="15" name="Text Placeholder 2"/>
          <p:cNvSpPr>
            <a:spLocks noGrp="1"/>
          </p:cNvSpPr>
          <p:nvPr>
            <p:ph type="body" sz="quarter" idx="18"/>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Click to edit Master text styles</a:t>
            </a:r>
          </a:p>
        </p:txBody>
      </p:sp>
      <p:sp>
        <p:nvSpPr>
          <p:cNvPr id="19" name="Text Placeholder 2"/>
          <p:cNvSpPr>
            <a:spLocks noGrp="1"/>
          </p:cNvSpPr>
          <p:nvPr>
            <p:ph type="body" sz="quarter" idx="19"/>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Click to edit Master text styles</a:t>
            </a:r>
          </a:p>
        </p:txBody>
      </p:sp>
      <p:sp>
        <p:nvSpPr>
          <p:cNvPr id="21" name="Text Placeholder 2"/>
          <p:cNvSpPr>
            <a:spLocks noGrp="1"/>
          </p:cNvSpPr>
          <p:nvPr>
            <p:ph type="body" sz="quarter" idx="20"/>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Click to edit Master text styles</a:t>
            </a:r>
          </a:p>
        </p:txBody>
      </p:sp>
      <p:sp>
        <p:nvSpPr>
          <p:cNvPr id="24" name="Text Placeholder 2"/>
          <p:cNvSpPr>
            <a:spLocks noGrp="1"/>
          </p:cNvSpPr>
          <p:nvPr>
            <p:ph type="body" sz="quarter" idx="2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Click to edit Master text styles</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6"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dirty="0"/>
          </a:p>
        </p:txBody>
      </p:sp>
      <p:pic>
        <p:nvPicPr>
          <p:cNvPr id="7" name="Picture 8" descr="WIPRO PPT Design.jpg"/>
          <p:cNvPicPr>
            <a:picLocks noChangeAspect="1"/>
          </p:cNvPicPr>
          <p:nvPr userDrawn="1"/>
        </p:nvPicPr>
        <p:blipFill>
          <a:blip r:embed="rId2"/>
          <a:srcRect/>
          <a:stretch>
            <a:fillRect/>
          </a:stretch>
        </p:blipFill>
        <p:spPr bwMode="auto">
          <a:xfrm>
            <a:off x="4763" y="4470400"/>
            <a:ext cx="9134475" cy="2171700"/>
          </a:xfrm>
          <a:prstGeom prst="rect">
            <a:avLst/>
          </a:prstGeom>
          <a:noFill/>
          <a:ln w="9525">
            <a:noFill/>
            <a:miter lim="800000"/>
            <a:headEnd/>
            <a:tailEnd/>
          </a:ln>
        </p:spPr>
      </p:pic>
      <p:cxnSp>
        <p:nvCxnSpPr>
          <p:cNvPr id="9" name="Straight Connector 11"/>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dirty="0" smtClean="0"/>
              <a:t>Click to edit Master title style</a:t>
            </a:r>
            <a:endParaRPr lang="en-US" dirty="0"/>
          </a:p>
        </p:txBody>
      </p:sp>
      <p:sp>
        <p:nvSpPr>
          <p:cNvPr id="10" name="Text Placeholder 56"/>
          <p:cNvSpPr>
            <a:spLocks noGrp="1"/>
          </p:cNvSpPr>
          <p:nvPr>
            <p:ph type="body" sz="quarter" idx="19"/>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Click to edit Master text styles</a:t>
            </a:r>
          </a:p>
        </p:txBody>
      </p:sp>
      <p:sp>
        <p:nvSpPr>
          <p:cNvPr id="11" name="Text Placeholder 56"/>
          <p:cNvSpPr>
            <a:spLocks noGrp="1"/>
          </p:cNvSpPr>
          <p:nvPr>
            <p:ph type="body" sz="quarter" idx="20"/>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Click to edit Master text styles</a:t>
            </a:r>
          </a:p>
        </p:txBody>
      </p:sp>
      <p:sp>
        <p:nvSpPr>
          <p:cNvPr id="14" name="Text Placeholder 56"/>
          <p:cNvSpPr>
            <a:spLocks noGrp="1"/>
          </p:cNvSpPr>
          <p:nvPr>
            <p:ph type="body" sz="quarter" idx="21"/>
          </p:nvPr>
        </p:nvSpPr>
        <p:spPr>
          <a:xfrm>
            <a:off x="4553806"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Click to edit Master text styles</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with customer logo">
    <p:spTree>
      <p:nvGrpSpPr>
        <p:cNvPr id="1" name=""/>
        <p:cNvGrpSpPr/>
        <p:nvPr/>
      </p:nvGrpSpPr>
      <p:grpSpPr>
        <a:xfrm>
          <a:off x="0" y="0"/>
          <a:ext cx="0" cy="0"/>
          <a:chOff x="0" y="0"/>
          <a:chExt cx="0" cy="0"/>
        </a:xfrm>
      </p:grpSpPr>
      <p:sp>
        <p:nvSpPr>
          <p:cNvPr id="7" name="Rectangle 1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dirty="0"/>
          </a:p>
        </p:txBody>
      </p:sp>
      <p:pic>
        <p:nvPicPr>
          <p:cNvPr id="8" name="Picture 14" descr="WIPRO PPT Design.jpg"/>
          <p:cNvPicPr>
            <a:picLocks noChangeAspect="1"/>
          </p:cNvPicPr>
          <p:nvPr userDrawn="1"/>
        </p:nvPicPr>
        <p:blipFill>
          <a:blip r:embed="rId2"/>
          <a:srcRect/>
          <a:stretch>
            <a:fillRect/>
          </a:stretch>
        </p:blipFill>
        <p:spPr bwMode="auto">
          <a:xfrm>
            <a:off x="4763" y="4470400"/>
            <a:ext cx="9134475" cy="2171700"/>
          </a:xfrm>
          <a:prstGeom prst="rect">
            <a:avLst/>
          </a:prstGeom>
          <a:noFill/>
          <a:ln w="9525">
            <a:noFill/>
            <a:miter lim="800000"/>
            <a:headEnd/>
            <a:tailEnd/>
          </a:ln>
        </p:spPr>
      </p:pic>
      <p:cxnSp>
        <p:nvCxnSpPr>
          <p:cNvPr id="9" name="Straight Connector 11"/>
          <p:cNvCxnSpPr/>
          <p:nvPr userDrawn="1"/>
        </p:nvCxnSpPr>
        <p:spPr>
          <a:xfrm rot="5400000">
            <a:off x="293211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dirty="0" smtClean="0"/>
              <a:t>Click icon to add picture</a:t>
            </a:r>
            <a:endParaRPr lang="en-IN" noProof="0" dirty="0"/>
          </a:p>
        </p:txBody>
      </p:sp>
      <p:sp>
        <p:nvSpPr>
          <p:cNvPr id="11" name="Text Placeholder 56"/>
          <p:cNvSpPr>
            <a:spLocks noGrp="1"/>
          </p:cNvSpPr>
          <p:nvPr>
            <p:ph type="body" sz="quarter" idx="20"/>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Click to edit Master text styles</a:t>
            </a:r>
          </a:p>
        </p:txBody>
      </p:sp>
      <p:sp>
        <p:nvSpPr>
          <p:cNvPr id="13" name="Title 1"/>
          <p:cNvSpPr>
            <a:spLocks noGrp="1"/>
          </p:cNvSpPr>
          <p:nvPr>
            <p:ph type="ctrTitle"/>
          </p:nvPr>
        </p:nvSpPr>
        <p:spPr>
          <a:xfrm>
            <a:off x="4559742"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dirty="0" smtClean="0"/>
              <a:t>Click to edit Master title style</a:t>
            </a:r>
            <a:endParaRPr lang="en-US" dirty="0"/>
          </a:p>
        </p:txBody>
      </p:sp>
      <p:sp>
        <p:nvSpPr>
          <p:cNvPr id="25" name="Text Placeholder 56"/>
          <p:cNvSpPr>
            <a:spLocks noGrp="1"/>
          </p:cNvSpPr>
          <p:nvPr>
            <p:ph type="body" sz="quarter" idx="2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Click to edit Master text styles</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breaker slide with customer logo">
    <p:spTree>
      <p:nvGrpSpPr>
        <p:cNvPr id="1" name=""/>
        <p:cNvGrpSpPr/>
        <p:nvPr/>
      </p:nvGrpSpPr>
      <p:grpSpPr>
        <a:xfrm>
          <a:off x="0" y="0"/>
          <a:ext cx="0" cy="0"/>
          <a:chOff x="0" y="0"/>
          <a:chExt cx="0" cy="0"/>
        </a:xfrm>
      </p:grpSpPr>
      <p:sp>
        <p:nvSpPr>
          <p:cNvPr id="5" name="Rectangle 1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dirty="0"/>
          </a:p>
        </p:txBody>
      </p:sp>
      <p:pic>
        <p:nvPicPr>
          <p:cNvPr id="6" name="Picture 16" descr="WIPRO PPT Design.jpg"/>
          <p:cNvPicPr>
            <a:picLocks noChangeAspect="1"/>
          </p:cNvPicPr>
          <p:nvPr userDrawn="1"/>
        </p:nvPicPr>
        <p:blipFill>
          <a:blip r:embed="rId2"/>
          <a:srcRect/>
          <a:stretch>
            <a:fillRect/>
          </a:stretch>
        </p:blipFill>
        <p:spPr bwMode="auto">
          <a:xfrm>
            <a:off x="4763" y="4470400"/>
            <a:ext cx="9134475" cy="2171700"/>
          </a:xfrm>
          <a:prstGeom prst="rect">
            <a:avLst/>
          </a:prstGeom>
          <a:noFill/>
          <a:ln w="9525">
            <a:noFill/>
            <a:miter lim="800000"/>
            <a:headEnd/>
            <a:tailEnd/>
          </a:ln>
        </p:spPr>
      </p:pic>
      <p:sp>
        <p:nvSpPr>
          <p:cNvPr id="11" name="Text Placeholder 12"/>
          <p:cNvSpPr>
            <a:spLocks noGrp="1"/>
          </p:cNvSpPr>
          <p:nvPr>
            <p:ph type="body" sz="quarter" idx="1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dirty="0" smtClean="0"/>
              <a:t>Click to edit Master text styles</a:t>
            </a:r>
          </a:p>
        </p:txBody>
      </p:sp>
      <p:sp>
        <p:nvSpPr>
          <p:cNvPr id="12" name="Text Placeholder 12"/>
          <p:cNvSpPr>
            <a:spLocks noGrp="1"/>
          </p:cNvSpPr>
          <p:nvPr>
            <p:ph type="body" sz="quarter" idx="12"/>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dirty="0" smtClean="0"/>
              <a:t>Click to edit Master text styles</a:t>
            </a:r>
          </a:p>
        </p:txBody>
      </p:sp>
      <p:sp>
        <p:nvSpPr>
          <p:cNvPr id="18" name="Picture Placeholder 9"/>
          <p:cNvSpPr>
            <a:spLocks noGrp="1"/>
          </p:cNvSpPr>
          <p:nvPr>
            <p:ph type="pic" sz="quarter" idx="10"/>
          </p:nvPr>
        </p:nvSpPr>
        <p:spPr>
          <a:xfrm>
            <a:off x="8012113" y="316140"/>
            <a:ext cx="903287" cy="848631"/>
          </a:xfrm>
        </p:spPr>
        <p:txBody>
          <a:bodyPr>
            <a:noAutofit/>
          </a:bodyPr>
          <a:lstStyle>
            <a:lvl1pPr marL="0" indent="0" algn="ctr">
              <a:buNone/>
              <a:defRPr sz="1100" baseline="0"/>
            </a:lvl1pPr>
          </a:lstStyle>
          <a:p>
            <a:pPr lvl="0"/>
            <a:r>
              <a:rPr lang="en-US" noProof="0" dirty="0" smtClean="0"/>
              <a:t>Click icon to add picture</a:t>
            </a:r>
            <a:endParaRPr lang="en-IN" noProof="0"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ank you slide with customer logo">
    <p:spTree>
      <p:nvGrpSpPr>
        <p:cNvPr id="1" name=""/>
        <p:cNvGrpSpPr/>
        <p:nvPr/>
      </p:nvGrpSpPr>
      <p:grpSpPr>
        <a:xfrm>
          <a:off x="0" y="0"/>
          <a:ext cx="0" cy="0"/>
          <a:chOff x="0" y="0"/>
          <a:chExt cx="0" cy="0"/>
        </a:xfrm>
      </p:grpSpPr>
      <p:sp>
        <p:nvSpPr>
          <p:cNvPr id="9" name="Rectangle 1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dirty="0"/>
          </a:p>
        </p:txBody>
      </p:sp>
      <p:pic>
        <p:nvPicPr>
          <p:cNvPr id="11" name="Picture 16" descr="WIPRO PPT Design.jpg"/>
          <p:cNvPicPr>
            <a:picLocks noChangeAspect="1"/>
          </p:cNvPicPr>
          <p:nvPr userDrawn="1"/>
        </p:nvPicPr>
        <p:blipFill>
          <a:blip r:embed="rId2"/>
          <a:srcRect/>
          <a:stretch>
            <a:fillRect/>
          </a:stretch>
        </p:blipFill>
        <p:spPr bwMode="auto">
          <a:xfrm>
            <a:off x="4763" y="4470400"/>
            <a:ext cx="9134475" cy="2171700"/>
          </a:xfrm>
          <a:prstGeom prst="rect">
            <a:avLst/>
          </a:prstGeom>
          <a:noFill/>
          <a:ln w="9525">
            <a:noFill/>
            <a:miter lim="800000"/>
            <a:headEnd/>
            <a:tailEnd/>
          </a:ln>
        </p:spPr>
      </p:pic>
      <p:cxnSp>
        <p:nvCxnSpPr>
          <p:cNvPr id="13" name="Straight Connector 10"/>
          <p:cNvCxnSpPr/>
          <p:nvPr userDrawn="1"/>
        </p:nvCxnSpPr>
        <p:spPr>
          <a:xfrm rot="5400000">
            <a:off x="296386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dirty="0" smtClean="0"/>
              <a:t>Click icon to add picture</a:t>
            </a:r>
            <a:endParaRPr lang="en-IN" noProof="0" dirty="0"/>
          </a:p>
        </p:txBody>
      </p:sp>
      <p:sp>
        <p:nvSpPr>
          <p:cNvPr id="23" name="Text Placeholder 56"/>
          <p:cNvSpPr>
            <a:spLocks noGrp="1"/>
          </p:cNvSpPr>
          <p:nvPr>
            <p:ph type="body" sz="quarter" idx="20"/>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Click to edit Master text styles</a:t>
            </a:r>
          </a:p>
        </p:txBody>
      </p:sp>
      <p:sp>
        <p:nvSpPr>
          <p:cNvPr id="24" name="Text Placeholder 56"/>
          <p:cNvSpPr>
            <a:spLocks noGrp="1"/>
          </p:cNvSpPr>
          <p:nvPr>
            <p:ph type="body" sz="quarter" idx="2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dirty="0" smtClean="0"/>
              <a:t>Click to edit Master title style</a:t>
            </a:r>
            <a:endParaRPr lang="en-US" dirty="0"/>
          </a:p>
        </p:txBody>
      </p:sp>
      <p:sp>
        <p:nvSpPr>
          <p:cNvPr id="12" name="Text Placeholder 56"/>
          <p:cNvSpPr>
            <a:spLocks noGrp="1"/>
          </p:cNvSpPr>
          <p:nvPr>
            <p:ph type="body" sz="quarter" idx="22"/>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or freeform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smtClean="0"/>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dirty="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dirty="0"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dirty="0"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dirty="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dirty="0"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dirty="0"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dirty="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dirty="0" smtClean="0"/>
              <a:t>Click to edit Master title style</a:t>
            </a:r>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orizontal image with paragraph text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dirty="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normAutofit/>
          </a:bodyPr>
          <a:lstStyle>
            <a:lvl1pPr>
              <a:buNone/>
              <a:defRPr/>
            </a:lvl1pPr>
          </a:lstStyle>
          <a:p>
            <a:pPr lvl="0"/>
            <a:r>
              <a:rPr lang="en-US" noProof="0" dirty="0" smtClean="0"/>
              <a:t>Click icon to add picture</a:t>
            </a:r>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dirty="0"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theme" Target="../theme/theme2.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6370" name="Title Placeholder 1"/>
          <p:cNvSpPr>
            <a:spLocks noGrp="1"/>
          </p:cNvSpPr>
          <p:nvPr>
            <p:ph type="title"/>
          </p:nvPr>
        </p:nvSpPr>
        <p:spPr bwMode="auto">
          <a:xfrm>
            <a:off x="457200" y="109538"/>
            <a:ext cx="8229600" cy="5540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186371" name="Text Placeholder 2"/>
          <p:cNvSpPr>
            <a:spLocks noGrp="1"/>
          </p:cNvSpPr>
          <p:nvPr>
            <p:ph type="body" idx="1"/>
          </p:nvPr>
        </p:nvSpPr>
        <p:spPr bwMode="auto">
          <a:xfrm>
            <a:off x="457200" y="1144588"/>
            <a:ext cx="8229600" cy="5148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fontAlgn="auto">
              <a:spcBef>
                <a:spcPts val="0"/>
              </a:spcBef>
              <a:spcAft>
                <a:spcPts val="0"/>
              </a:spcAft>
              <a:defRPr/>
            </a:pPr>
            <a:fld id="{D823FBEE-1E9A-43D8-869A-264AAC519D90}" type="slidenum">
              <a:rPr lang="en-US" sz="1000" smtClean="0">
                <a:solidFill>
                  <a:schemeClr val="tx1">
                    <a:lumMod val="50000"/>
                    <a:lumOff val="50000"/>
                  </a:schemeClr>
                </a:solidFill>
              </a:rPr>
              <a:pPr algn="l" fontAlgn="auto">
                <a:spcBef>
                  <a:spcPts val="0"/>
                </a:spcBef>
                <a:spcAft>
                  <a:spcPts val="0"/>
                </a:spcAft>
                <a:defRPr/>
              </a:pPr>
              <a:t>‹#›</a:t>
            </a:fld>
            <a:endParaRPr lang="en-US" sz="1000" dirty="0">
              <a:solidFill>
                <a:schemeClr val="tx1">
                  <a:lumMod val="50000"/>
                  <a:lumOff val="50000"/>
                </a:schemeClr>
              </a:solidFill>
            </a:endParaRPr>
          </a:p>
        </p:txBody>
      </p:sp>
      <p:grpSp>
        <p:nvGrpSpPr>
          <p:cNvPr id="186374" name="Group 62"/>
          <p:cNvGrpSpPr>
            <a:grpSpLocks/>
          </p:cNvGrpSpPr>
          <p:nvPr/>
        </p:nvGrpSpPr>
        <p:grpSpPr bwMode="auto">
          <a:xfrm>
            <a:off x="0" y="760413"/>
            <a:ext cx="9145588" cy="25400"/>
            <a:chOff x="0" y="3408363"/>
            <a:chExt cx="9145588" cy="41275"/>
          </a:xfrm>
        </p:grpSpPr>
        <p:sp>
          <p:nvSpPr>
            <p:cNvPr id="64"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65"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66"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67"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68"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69"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70"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71"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72"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73"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74"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75"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76"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77"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78"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79"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80"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81"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82"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83"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84"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85"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86"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87"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88"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89"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90"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91"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92"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93"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94"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95"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96"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97"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98"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99"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100"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101"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102"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103"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104"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105"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106"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107"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108"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109"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110"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111"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112"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113"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114"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115"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116" name="Freeform 56"/>
            <p:cNvSpPr>
              <a:spLocks/>
            </p:cNvSpPr>
            <p:nvPr userDrawn="1"/>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a:lstStyle/>
            <a:p>
              <a:pPr fontAlgn="auto">
                <a:spcBef>
                  <a:spcPts val="0"/>
                </a:spcBef>
                <a:spcAft>
                  <a:spcPts val="0"/>
                </a:spcAft>
                <a:defRPr/>
              </a:pPr>
              <a:endParaRPr lang="en-IN" dirty="0">
                <a:latin typeface="+mn-lt"/>
              </a:endParaRPr>
            </a:p>
          </p:txBody>
        </p:sp>
      </p:grpSp>
    </p:spTree>
  </p:cSld>
  <p:clrMap bg1="lt1" tx1="dk1" bg2="lt2" tx2="dk2" accent1="accent1" accent2="accent2" accent3="accent3" accent4="accent4" accent5="accent5" accent6="accent6" hlink="hlink" folHlink="folHlink"/>
  <p:sldLayoutIdLst>
    <p:sldLayoutId id="2147483746" r:id="rId1"/>
    <p:sldLayoutId id="2147483759" r:id="rId2"/>
    <p:sldLayoutId id="2147483745" r:id="rId3"/>
    <p:sldLayoutId id="2147483744" r:id="rId4"/>
    <p:sldLayoutId id="2147483743" r:id="rId5"/>
    <p:sldLayoutId id="2147483742" r:id="rId6"/>
    <p:sldLayoutId id="2147483741" r:id="rId7"/>
    <p:sldLayoutId id="2147483740" r:id="rId8"/>
    <p:sldLayoutId id="2147483739" r:id="rId9"/>
    <p:sldLayoutId id="2147483738" r:id="rId10"/>
    <p:sldLayoutId id="2147483760" r:id="rId11"/>
    <p:sldLayoutId id="2147483761" r:id="rId12"/>
    <p:sldLayoutId id="2147483762" r:id="rId13"/>
    <p:sldLayoutId id="2147483763" r:id="rId14"/>
    <p:sldLayoutId id="2147483764" r:id="rId15"/>
    <p:sldLayoutId id="2147483765" r:id="rId16"/>
    <p:sldLayoutId id="2147483766" r:id="rId17"/>
    <p:sldLayoutId id="2147483737" r:id="rId18"/>
    <p:sldLayoutId id="2147483767" r:id="rId19"/>
    <p:sldLayoutId id="2147483768" r:id="rId20"/>
    <p:sldLayoutId id="2147483769" r:id="rId21"/>
    <p:sldLayoutId id="2147483770" r:id="rId22"/>
    <p:sldLayoutId id="2147483736" r:id="rId23"/>
    <p:sldLayoutId id="2147483757" r:id="rId24"/>
    <p:sldLayoutId id="2147483758" r:id="rId25"/>
  </p:sldLayoutIdLst>
  <p:timing>
    <p:tnLst>
      <p:par>
        <p:cTn id="1" dur="indefinite" restart="never" nodeType="tmRoot"/>
      </p:par>
    </p:tnLst>
  </p:timing>
  <p:txStyles>
    <p:titleStyle>
      <a:lvl1pPr algn="l" defTabSz="457200" rtl="0" eaLnBrk="0" fontAlgn="base" hangingPunct="0">
        <a:spcBef>
          <a:spcPct val="0"/>
        </a:spcBef>
        <a:spcAft>
          <a:spcPct val="0"/>
        </a:spcAft>
        <a:defRPr lang="en-US" sz="3000" b="1" kern="1200" dirty="0">
          <a:solidFill>
            <a:srgbClr val="595959"/>
          </a:solidFill>
          <a:latin typeface="+mj-lt"/>
          <a:ea typeface="+mn-ea"/>
          <a:cs typeface="Arial"/>
        </a:defRPr>
      </a:lvl1pPr>
      <a:lvl2pPr algn="l" defTabSz="457200" rtl="0" eaLnBrk="0" fontAlgn="base" hangingPunct="0">
        <a:spcBef>
          <a:spcPct val="0"/>
        </a:spcBef>
        <a:spcAft>
          <a:spcPct val="0"/>
        </a:spcAft>
        <a:defRPr sz="3000" b="1">
          <a:solidFill>
            <a:srgbClr val="595959"/>
          </a:solidFill>
          <a:latin typeface="Arial" charset="0"/>
          <a:cs typeface="Arial" charset="0"/>
        </a:defRPr>
      </a:lvl2pPr>
      <a:lvl3pPr algn="l" defTabSz="457200" rtl="0" eaLnBrk="0" fontAlgn="base" hangingPunct="0">
        <a:spcBef>
          <a:spcPct val="0"/>
        </a:spcBef>
        <a:spcAft>
          <a:spcPct val="0"/>
        </a:spcAft>
        <a:defRPr sz="3000" b="1">
          <a:solidFill>
            <a:srgbClr val="595959"/>
          </a:solidFill>
          <a:latin typeface="Arial" charset="0"/>
          <a:cs typeface="Arial" charset="0"/>
        </a:defRPr>
      </a:lvl3pPr>
      <a:lvl4pPr algn="l" defTabSz="457200" rtl="0" eaLnBrk="0" fontAlgn="base" hangingPunct="0">
        <a:spcBef>
          <a:spcPct val="0"/>
        </a:spcBef>
        <a:spcAft>
          <a:spcPct val="0"/>
        </a:spcAft>
        <a:defRPr sz="3000" b="1">
          <a:solidFill>
            <a:srgbClr val="595959"/>
          </a:solidFill>
          <a:latin typeface="Arial" charset="0"/>
          <a:cs typeface="Arial" charset="0"/>
        </a:defRPr>
      </a:lvl4pPr>
      <a:lvl5pPr algn="l" defTabSz="457200" rtl="0" eaLnBrk="0" fontAlgn="base" hangingPunct="0">
        <a:spcBef>
          <a:spcPct val="0"/>
        </a:spcBef>
        <a:spcAft>
          <a:spcPct val="0"/>
        </a:spcAft>
        <a:defRPr sz="3000" b="1">
          <a:solidFill>
            <a:srgbClr val="595959"/>
          </a:solidFill>
          <a:latin typeface="Arial" charset="0"/>
          <a:cs typeface="Arial" charset="0"/>
        </a:defRPr>
      </a:lvl5pPr>
      <a:lvl6pPr marL="457200" algn="l" defTabSz="457200" rtl="0" fontAlgn="base">
        <a:spcBef>
          <a:spcPct val="0"/>
        </a:spcBef>
        <a:spcAft>
          <a:spcPct val="0"/>
        </a:spcAft>
        <a:defRPr sz="3000" b="1">
          <a:solidFill>
            <a:srgbClr val="595959"/>
          </a:solidFill>
          <a:latin typeface="Arial" charset="0"/>
          <a:cs typeface="Arial" charset="0"/>
        </a:defRPr>
      </a:lvl6pPr>
      <a:lvl7pPr marL="914400" algn="l" defTabSz="457200" rtl="0" fontAlgn="base">
        <a:spcBef>
          <a:spcPct val="0"/>
        </a:spcBef>
        <a:spcAft>
          <a:spcPct val="0"/>
        </a:spcAft>
        <a:defRPr sz="3000" b="1">
          <a:solidFill>
            <a:srgbClr val="595959"/>
          </a:solidFill>
          <a:latin typeface="Arial" charset="0"/>
          <a:cs typeface="Arial" charset="0"/>
        </a:defRPr>
      </a:lvl7pPr>
      <a:lvl8pPr marL="1371600" algn="l" defTabSz="457200" rtl="0" fontAlgn="base">
        <a:spcBef>
          <a:spcPct val="0"/>
        </a:spcBef>
        <a:spcAft>
          <a:spcPct val="0"/>
        </a:spcAft>
        <a:defRPr sz="3000" b="1">
          <a:solidFill>
            <a:srgbClr val="595959"/>
          </a:solidFill>
          <a:latin typeface="Arial" charset="0"/>
          <a:cs typeface="Arial" charset="0"/>
        </a:defRPr>
      </a:lvl8pPr>
      <a:lvl9pPr marL="1828800" algn="l" defTabSz="457200" rtl="0" fontAlgn="base">
        <a:spcBef>
          <a:spcPct val="0"/>
        </a:spcBef>
        <a:spcAft>
          <a:spcPct val="0"/>
        </a:spcAft>
        <a:defRPr sz="3000" b="1">
          <a:solidFill>
            <a:srgbClr val="595959"/>
          </a:solidFill>
          <a:latin typeface="Arial" charset="0"/>
          <a:cs typeface="Arial" charset="0"/>
        </a:defRPr>
      </a:lvl9pPr>
    </p:titleStyle>
    <p:bodyStyle>
      <a:lvl1pPr marL="231775" indent="-231775" algn="l" defTabSz="457200" rtl="0" eaLnBrk="0" fontAlgn="base" hangingPunct="0">
        <a:spcBef>
          <a:spcPct val="20000"/>
        </a:spcBef>
        <a:spcAft>
          <a:spcPct val="0"/>
        </a:spcAft>
        <a:buFont typeface="Arial" charset="0"/>
        <a:buChar char="•"/>
        <a:defRPr lang="en-US" sz="2000" kern="1200" dirty="0">
          <a:solidFill>
            <a:srgbClr val="595959"/>
          </a:solidFill>
          <a:latin typeface="+mn-lt"/>
          <a:ea typeface="+mn-ea"/>
          <a:cs typeface="Arial"/>
        </a:defRPr>
      </a:lvl1pPr>
      <a:lvl2pPr marL="742950" indent="-285750" algn="l" defTabSz="457200" rtl="0" eaLnBrk="0" fontAlgn="base" hangingPunct="0">
        <a:spcBef>
          <a:spcPct val="20000"/>
        </a:spcBef>
        <a:spcAft>
          <a:spcPct val="0"/>
        </a:spcAft>
        <a:buFont typeface="Arial" charset="0"/>
        <a:buChar char="–"/>
        <a:defRPr lang="en-US" kern="1200" dirty="0">
          <a:solidFill>
            <a:srgbClr val="595959"/>
          </a:solidFill>
          <a:latin typeface="+mn-lt"/>
          <a:ea typeface="+mn-ea"/>
          <a:cs typeface="Arial" charset="0"/>
        </a:defRPr>
      </a:lvl2pPr>
      <a:lvl3pPr marL="1143000" indent="-228600" algn="l" defTabSz="457200" rtl="0" eaLnBrk="0" fontAlgn="base" hangingPunct="0">
        <a:spcBef>
          <a:spcPct val="20000"/>
        </a:spcBef>
        <a:spcAft>
          <a:spcPct val="0"/>
        </a:spcAft>
        <a:buFont typeface="Arial" charset="0"/>
        <a:buChar char="•"/>
        <a:defRPr lang="en-US" sz="1600" kern="1200" dirty="0">
          <a:solidFill>
            <a:srgbClr val="595959"/>
          </a:solidFill>
          <a:latin typeface="+mn-lt"/>
          <a:ea typeface="+mn-ea"/>
          <a:cs typeface="Arial" charset="0"/>
        </a:defRPr>
      </a:lvl3pPr>
      <a:lvl4pPr marL="1600200" indent="-228600" algn="l" defTabSz="457200" rtl="0" eaLnBrk="0" fontAlgn="base" hangingPunct="0">
        <a:spcBef>
          <a:spcPct val="20000"/>
        </a:spcBef>
        <a:spcAft>
          <a:spcPct val="0"/>
        </a:spcAft>
        <a:buFont typeface="Arial" charset="0"/>
        <a:buChar char="–"/>
        <a:defRPr lang="en-US" sz="1400" kern="1200" dirty="0">
          <a:solidFill>
            <a:srgbClr val="595959"/>
          </a:solidFill>
          <a:latin typeface="+mn-lt"/>
          <a:ea typeface="+mn-ea"/>
          <a:cs typeface="Arial" charset="0"/>
        </a:defRPr>
      </a:lvl4pPr>
      <a:lvl5pPr marL="2057400" indent="-228600" algn="l" defTabSz="457200" rtl="0" eaLnBrk="0" fontAlgn="base" hangingPunct="0">
        <a:spcBef>
          <a:spcPct val="20000"/>
        </a:spcBef>
        <a:spcAft>
          <a:spcPct val="0"/>
        </a:spcAft>
        <a:buFont typeface="Arial" charset="0"/>
        <a:buChar char="»"/>
        <a:defRPr lang="en-US" sz="1200" kern="1200" dirty="0">
          <a:solidFill>
            <a:srgbClr val="595959"/>
          </a:solidFill>
          <a:latin typeface="+mn-lt"/>
          <a:ea typeface="+mn-ea"/>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Title Placeholder 1"/>
          <p:cNvSpPr>
            <a:spLocks noGrp="1"/>
          </p:cNvSpPr>
          <p:nvPr>
            <p:ph type="title"/>
          </p:nvPr>
        </p:nvSpPr>
        <p:spPr bwMode="auto">
          <a:xfrm>
            <a:off x="457200" y="109538"/>
            <a:ext cx="8229600" cy="5540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27651" name="Text Placeholder 2"/>
          <p:cNvSpPr>
            <a:spLocks noGrp="1"/>
          </p:cNvSpPr>
          <p:nvPr>
            <p:ph type="body" idx="1"/>
          </p:nvPr>
        </p:nvSpPr>
        <p:spPr bwMode="auto">
          <a:xfrm>
            <a:off x="457200" y="1144588"/>
            <a:ext cx="8229600" cy="5148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fontAlgn="auto">
              <a:spcBef>
                <a:spcPts val="0"/>
              </a:spcBef>
              <a:spcAft>
                <a:spcPts val="0"/>
              </a:spcAft>
              <a:defRPr/>
            </a:pPr>
            <a:fld id="{672A910E-D208-4465-B228-4BFABF50B25D}" type="slidenum">
              <a:rPr lang="en-US" sz="1000" smtClean="0">
                <a:solidFill>
                  <a:schemeClr val="tx1">
                    <a:lumMod val="50000"/>
                    <a:lumOff val="50000"/>
                  </a:schemeClr>
                </a:solidFill>
              </a:rPr>
              <a:pPr algn="l" fontAlgn="auto">
                <a:spcBef>
                  <a:spcPts val="0"/>
                </a:spcBef>
                <a:spcAft>
                  <a:spcPts val="0"/>
                </a:spcAft>
                <a:defRPr/>
              </a:pPr>
              <a:t>‹#›</a:t>
            </a:fld>
            <a:endParaRPr lang="en-US" sz="1000" dirty="0">
              <a:solidFill>
                <a:schemeClr val="tx1">
                  <a:lumMod val="50000"/>
                  <a:lumOff val="50000"/>
                </a:schemeClr>
              </a:solidFill>
            </a:endParaRPr>
          </a:p>
        </p:txBody>
      </p:sp>
      <p:grpSp>
        <p:nvGrpSpPr>
          <p:cNvPr id="27654" name="Group 62"/>
          <p:cNvGrpSpPr>
            <a:grpSpLocks/>
          </p:cNvGrpSpPr>
          <p:nvPr/>
        </p:nvGrpSpPr>
        <p:grpSpPr bwMode="auto">
          <a:xfrm>
            <a:off x="0" y="760413"/>
            <a:ext cx="9145588" cy="25400"/>
            <a:chOff x="0" y="3408363"/>
            <a:chExt cx="9145588" cy="41275"/>
          </a:xfrm>
        </p:grpSpPr>
        <p:sp>
          <p:nvSpPr>
            <p:cNvPr id="64"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65"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66"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67"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68"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69"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70"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71"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72"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73"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74"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75"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76"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77"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78"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79"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80"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81"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82"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83"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84"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85"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86"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87"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88"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89"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90"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91"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92"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93"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94"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95"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96"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97"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98"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99"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100"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101"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102"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103"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104"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105"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106"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107"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108"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109"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110"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111"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112"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113"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114"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115"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fontAlgn="auto">
                <a:spcBef>
                  <a:spcPts val="0"/>
                </a:spcBef>
                <a:spcAft>
                  <a:spcPts val="0"/>
                </a:spcAft>
                <a:defRPr/>
              </a:pPr>
              <a:endParaRPr lang="en-IN" dirty="0">
                <a:latin typeface="+mn-lt"/>
              </a:endParaRPr>
            </a:p>
          </p:txBody>
        </p:sp>
        <p:sp>
          <p:nvSpPr>
            <p:cNvPr id="116" name="Freeform 56"/>
            <p:cNvSpPr>
              <a:spLocks/>
            </p:cNvSpPr>
            <p:nvPr userDrawn="1"/>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a:lstStyle/>
            <a:p>
              <a:pPr fontAlgn="auto">
                <a:spcBef>
                  <a:spcPts val="0"/>
                </a:spcBef>
                <a:spcAft>
                  <a:spcPts val="0"/>
                </a:spcAft>
                <a:defRPr/>
              </a:pPr>
              <a:endParaRPr lang="en-IN" dirty="0">
                <a:latin typeface="+mn-lt"/>
              </a:endParaRPr>
            </a:p>
          </p:txBody>
        </p:sp>
      </p:grpSp>
    </p:spTree>
  </p:cSld>
  <p:clrMap bg1="lt1" tx1="dk1" bg2="lt2" tx2="dk2" accent1="accent1" accent2="accent2" accent3="accent3" accent4="accent4" accent5="accent5" accent6="accent6" hlink="hlink" folHlink="folHlink"/>
  <p:sldLayoutIdLst>
    <p:sldLayoutId id="2147483771" r:id="rId1"/>
    <p:sldLayoutId id="2147483756" r:id="rId2"/>
    <p:sldLayoutId id="2147483772" r:id="rId3"/>
    <p:sldLayoutId id="2147483755" r:id="rId4"/>
    <p:sldLayoutId id="2147483754" r:id="rId5"/>
    <p:sldLayoutId id="2147483753" r:id="rId6"/>
    <p:sldLayoutId id="2147483752" r:id="rId7"/>
    <p:sldLayoutId id="2147483751" r:id="rId8"/>
    <p:sldLayoutId id="2147483750" r:id="rId9"/>
    <p:sldLayoutId id="2147483749" r:id="rId10"/>
    <p:sldLayoutId id="2147483748" r:id="rId11"/>
    <p:sldLayoutId id="2147483773" r:id="rId12"/>
    <p:sldLayoutId id="2147483774" r:id="rId13"/>
    <p:sldLayoutId id="2147483775" r:id="rId14"/>
    <p:sldLayoutId id="2147483776" r:id="rId15"/>
    <p:sldLayoutId id="2147483777" r:id="rId16"/>
    <p:sldLayoutId id="2147483778" r:id="rId17"/>
    <p:sldLayoutId id="2147483779" r:id="rId18"/>
    <p:sldLayoutId id="2147483747" r:id="rId19"/>
    <p:sldLayoutId id="2147483780" r:id="rId20"/>
    <p:sldLayoutId id="2147483781" r:id="rId21"/>
    <p:sldLayoutId id="2147483782" r:id="rId22"/>
    <p:sldLayoutId id="2147483783" r:id="rId23"/>
  </p:sldLayoutIdLst>
  <p:timing>
    <p:tnLst>
      <p:par>
        <p:cTn id="1" dur="indefinite" restart="never" nodeType="tmRoot"/>
      </p:par>
    </p:tnLst>
  </p:timing>
  <p:txStyles>
    <p:titleStyle>
      <a:lvl1pPr algn="l" defTabSz="457200" rtl="0" eaLnBrk="0" fontAlgn="base" hangingPunct="0">
        <a:spcBef>
          <a:spcPct val="0"/>
        </a:spcBef>
        <a:spcAft>
          <a:spcPct val="0"/>
        </a:spcAft>
        <a:defRPr lang="en-US" sz="3000" b="1" kern="1200" dirty="0">
          <a:solidFill>
            <a:srgbClr val="595959"/>
          </a:solidFill>
          <a:latin typeface="+mj-lt"/>
          <a:ea typeface="+mn-ea"/>
          <a:cs typeface="Arial"/>
        </a:defRPr>
      </a:lvl1pPr>
      <a:lvl2pPr algn="l" defTabSz="457200" rtl="0" eaLnBrk="0" fontAlgn="base" hangingPunct="0">
        <a:spcBef>
          <a:spcPct val="0"/>
        </a:spcBef>
        <a:spcAft>
          <a:spcPct val="0"/>
        </a:spcAft>
        <a:defRPr sz="3000" b="1">
          <a:solidFill>
            <a:srgbClr val="595959"/>
          </a:solidFill>
          <a:latin typeface="Arial" charset="0"/>
          <a:cs typeface="Arial" charset="0"/>
        </a:defRPr>
      </a:lvl2pPr>
      <a:lvl3pPr algn="l" defTabSz="457200" rtl="0" eaLnBrk="0" fontAlgn="base" hangingPunct="0">
        <a:spcBef>
          <a:spcPct val="0"/>
        </a:spcBef>
        <a:spcAft>
          <a:spcPct val="0"/>
        </a:spcAft>
        <a:defRPr sz="3000" b="1">
          <a:solidFill>
            <a:srgbClr val="595959"/>
          </a:solidFill>
          <a:latin typeface="Arial" charset="0"/>
          <a:cs typeface="Arial" charset="0"/>
        </a:defRPr>
      </a:lvl3pPr>
      <a:lvl4pPr algn="l" defTabSz="457200" rtl="0" eaLnBrk="0" fontAlgn="base" hangingPunct="0">
        <a:spcBef>
          <a:spcPct val="0"/>
        </a:spcBef>
        <a:spcAft>
          <a:spcPct val="0"/>
        </a:spcAft>
        <a:defRPr sz="3000" b="1">
          <a:solidFill>
            <a:srgbClr val="595959"/>
          </a:solidFill>
          <a:latin typeface="Arial" charset="0"/>
          <a:cs typeface="Arial" charset="0"/>
        </a:defRPr>
      </a:lvl4pPr>
      <a:lvl5pPr algn="l" defTabSz="457200" rtl="0" eaLnBrk="0" fontAlgn="base" hangingPunct="0">
        <a:spcBef>
          <a:spcPct val="0"/>
        </a:spcBef>
        <a:spcAft>
          <a:spcPct val="0"/>
        </a:spcAft>
        <a:defRPr sz="3000" b="1">
          <a:solidFill>
            <a:srgbClr val="595959"/>
          </a:solidFill>
          <a:latin typeface="Arial" charset="0"/>
          <a:cs typeface="Arial" charset="0"/>
        </a:defRPr>
      </a:lvl5pPr>
      <a:lvl6pPr marL="457200" algn="l" defTabSz="457200" rtl="0" fontAlgn="base">
        <a:spcBef>
          <a:spcPct val="0"/>
        </a:spcBef>
        <a:spcAft>
          <a:spcPct val="0"/>
        </a:spcAft>
        <a:defRPr sz="3000" b="1">
          <a:solidFill>
            <a:srgbClr val="595959"/>
          </a:solidFill>
          <a:latin typeface="Arial" charset="0"/>
          <a:cs typeface="Arial" charset="0"/>
        </a:defRPr>
      </a:lvl6pPr>
      <a:lvl7pPr marL="914400" algn="l" defTabSz="457200" rtl="0" fontAlgn="base">
        <a:spcBef>
          <a:spcPct val="0"/>
        </a:spcBef>
        <a:spcAft>
          <a:spcPct val="0"/>
        </a:spcAft>
        <a:defRPr sz="3000" b="1">
          <a:solidFill>
            <a:srgbClr val="595959"/>
          </a:solidFill>
          <a:latin typeface="Arial" charset="0"/>
          <a:cs typeface="Arial" charset="0"/>
        </a:defRPr>
      </a:lvl7pPr>
      <a:lvl8pPr marL="1371600" algn="l" defTabSz="457200" rtl="0" fontAlgn="base">
        <a:spcBef>
          <a:spcPct val="0"/>
        </a:spcBef>
        <a:spcAft>
          <a:spcPct val="0"/>
        </a:spcAft>
        <a:defRPr sz="3000" b="1">
          <a:solidFill>
            <a:srgbClr val="595959"/>
          </a:solidFill>
          <a:latin typeface="Arial" charset="0"/>
          <a:cs typeface="Arial" charset="0"/>
        </a:defRPr>
      </a:lvl8pPr>
      <a:lvl9pPr marL="1828800" algn="l" defTabSz="457200" rtl="0" fontAlgn="base">
        <a:spcBef>
          <a:spcPct val="0"/>
        </a:spcBef>
        <a:spcAft>
          <a:spcPct val="0"/>
        </a:spcAft>
        <a:defRPr sz="3000" b="1">
          <a:solidFill>
            <a:srgbClr val="595959"/>
          </a:solidFill>
          <a:latin typeface="Arial" charset="0"/>
          <a:cs typeface="Arial" charset="0"/>
        </a:defRPr>
      </a:lvl9pPr>
    </p:titleStyle>
    <p:bodyStyle>
      <a:lvl1pPr marL="231775" indent="-231775" algn="l" defTabSz="457200" rtl="0" eaLnBrk="0" fontAlgn="base" hangingPunct="0">
        <a:spcBef>
          <a:spcPct val="20000"/>
        </a:spcBef>
        <a:spcAft>
          <a:spcPct val="0"/>
        </a:spcAft>
        <a:buFont typeface="Arial" charset="0"/>
        <a:buChar char="•"/>
        <a:defRPr lang="en-US" sz="2000" kern="1200" dirty="0">
          <a:solidFill>
            <a:srgbClr val="595959"/>
          </a:solidFill>
          <a:latin typeface="+mn-lt"/>
          <a:ea typeface="+mn-ea"/>
          <a:cs typeface="Arial"/>
        </a:defRPr>
      </a:lvl1pPr>
      <a:lvl2pPr marL="742950" indent="-285750" algn="l" defTabSz="457200" rtl="0" eaLnBrk="0" fontAlgn="base" hangingPunct="0">
        <a:spcBef>
          <a:spcPct val="20000"/>
        </a:spcBef>
        <a:spcAft>
          <a:spcPct val="0"/>
        </a:spcAft>
        <a:buFont typeface="Arial" charset="0"/>
        <a:buChar char="–"/>
        <a:defRPr lang="en-US" kern="1200" dirty="0">
          <a:solidFill>
            <a:srgbClr val="595959"/>
          </a:solidFill>
          <a:latin typeface="+mn-lt"/>
          <a:ea typeface="+mn-ea"/>
          <a:cs typeface="Arial" charset="0"/>
        </a:defRPr>
      </a:lvl2pPr>
      <a:lvl3pPr marL="1143000" indent="-228600" algn="l" defTabSz="457200" rtl="0" eaLnBrk="0" fontAlgn="base" hangingPunct="0">
        <a:spcBef>
          <a:spcPct val="20000"/>
        </a:spcBef>
        <a:spcAft>
          <a:spcPct val="0"/>
        </a:spcAft>
        <a:buFont typeface="Arial" charset="0"/>
        <a:buChar char="•"/>
        <a:defRPr lang="en-US" sz="1600" kern="1200" dirty="0">
          <a:solidFill>
            <a:srgbClr val="595959"/>
          </a:solidFill>
          <a:latin typeface="+mn-lt"/>
          <a:ea typeface="+mn-ea"/>
          <a:cs typeface="Arial" charset="0"/>
        </a:defRPr>
      </a:lvl3pPr>
      <a:lvl4pPr marL="1600200" indent="-228600" algn="l" defTabSz="457200" rtl="0" eaLnBrk="0" fontAlgn="base" hangingPunct="0">
        <a:spcBef>
          <a:spcPct val="20000"/>
        </a:spcBef>
        <a:spcAft>
          <a:spcPct val="0"/>
        </a:spcAft>
        <a:buFont typeface="Arial" charset="0"/>
        <a:buChar char="–"/>
        <a:defRPr lang="en-US" sz="1400" kern="1200" dirty="0">
          <a:solidFill>
            <a:srgbClr val="595959"/>
          </a:solidFill>
          <a:latin typeface="+mn-lt"/>
          <a:ea typeface="+mn-ea"/>
          <a:cs typeface="Arial" charset="0"/>
        </a:defRPr>
      </a:lvl4pPr>
      <a:lvl5pPr marL="2057400" indent="-228600" algn="l" defTabSz="457200" rtl="0" eaLnBrk="0" fontAlgn="base" hangingPunct="0">
        <a:spcBef>
          <a:spcPct val="20000"/>
        </a:spcBef>
        <a:spcAft>
          <a:spcPct val="0"/>
        </a:spcAft>
        <a:buFont typeface="Arial" charset="0"/>
        <a:buChar char="»"/>
        <a:defRPr lang="en-US" sz="1200" kern="1200" dirty="0">
          <a:solidFill>
            <a:srgbClr val="595959"/>
          </a:solidFill>
          <a:latin typeface="+mn-lt"/>
          <a:ea typeface="+mn-ea"/>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9.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3.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3.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Microsoft_Word_97_-_2003_Document1.doc"/></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4.xml"/></Relationships>
</file>

<file path=ppt/slides/_rels/slide84.xml.rels><?xml version="1.0" encoding="UTF-8" standalone="yes"?>
<Relationships xmlns="http://schemas.openxmlformats.org/package/2006/relationships"><Relationship Id="rId3" Type="http://schemas.openxmlformats.org/officeDocument/2006/relationships/hyperlink" Target="http://java.sun.com/docs/books/jls/third_edition/html/lexical.html" TargetMode="External"/><Relationship Id="rId2" Type="http://schemas.openxmlformats.org/officeDocument/2006/relationships/notesSlide" Target="../notesSlides/notesSlide84.xml"/><Relationship Id="rId1" Type="http://schemas.openxmlformats.org/officeDocument/2006/relationships/slideLayout" Target="../slideLayouts/slideLayout2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Title 7"/>
          <p:cNvSpPr>
            <a:spLocks noGrp="1"/>
          </p:cNvSpPr>
          <p:nvPr>
            <p:ph type="ctrTitle"/>
          </p:nvPr>
        </p:nvSpPr>
        <p:spPr>
          <a:xfrm>
            <a:off x="4749188" y="1712932"/>
            <a:ext cx="4142266" cy="1547161"/>
          </a:xfrm>
        </p:spPr>
        <p:txBody>
          <a:bodyPr anchor="ctr"/>
          <a:lstStyle/>
          <a:p>
            <a:pPr algn="r" eaLnBrk="1" hangingPunct="1"/>
            <a:r>
              <a:rPr sz="3400" dirty="0" smtClean="0">
                <a:solidFill>
                  <a:schemeClr val="tx1"/>
                </a:solidFill>
                <a:cs typeface="Arial" charset="0"/>
              </a:rPr>
              <a:t>Java Programming</a:t>
            </a:r>
          </a:p>
        </p:txBody>
      </p:sp>
      <p:sp>
        <p:nvSpPr>
          <p:cNvPr id="277507" name="Subtitle 8"/>
          <p:cNvSpPr>
            <a:spLocks noGrp="1"/>
          </p:cNvSpPr>
          <p:nvPr>
            <p:ph type="subTitle" idx="1"/>
          </p:nvPr>
        </p:nvSpPr>
        <p:spPr>
          <a:xfrm>
            <a:off x="4842178" y="2915703"/>
            <a:ext cx="4142266" cy="338554"/>
          </a:xfrm>
        </p:spPr>
        <p:txBody>
          <a:bodyPr>
            <a:normAutofit/>
          </a:bodyPr>
          <a:lstStyle/>
          <a:p>
            <a:pPr marL="0" indent="0" algn="r" eaLnBrk="1" hangingPunct="1">
              <a:lnSpc>
                <a:spcPct val="80000"/>
              </a:lnSpc>
              <a:buFont typeface="Arial" charset="0"/>
              <a:buNone/>
            </a:pPr>
            <a:r>
              <a:rPr dirty="0" smtClean="0">
                <a:solidFill>
                  <a:schemeClr val="tx1"/>
                </a:solidFill>
                <a:cs typeface="Arial" charset="0"/>
              </a:rPr>
              <a:t>Object Oriented Programming II</a:t>
            </a:r>
          </a:p>
        </p:txBody>
      </p:sp>
      <p:sp>
        <p:nvSpPr>
          <p:cNvPr id="277508" name="Text Placeholder 9"/>
          <p:cNvSpPr>
            <a:spLocks noGrp="1"/>
          </p:cNvSpPr>
          <p:nvPr>
            <p:ph type="body" sz="quarter" idx="10"/>
          </p:nvPr>
        </p:nvSpPr>
        <p:spPr>
          <a:xfrm>
            <a:off x="4673761" y="3317460"/>
            <a:ext cx="4148138" cy="347889"/>
          </a:xfrm>
        </p:spPr>
        <p:txBody>
          <a:bodyPr>
            <a:normAutofit/>
          </a:bodyPr>
          <a:lstStyle/>
          <a:p>
            <a:pPr algn="r" eaLnBrk="1" hangingPunct="1">
              <a:buFont typeface="Arial" charset="0"/>
              <a:buNone/>
            </a:pPr>
            <a:r>
              <a:rPr dirty="0" smtClean="0">
                <a:solidFill>
                  <a:schemeClr val="tx1"/>
                </a:solidFill>
                <a:cs typeface="Arial" charset="0"/>
              </a:rPr>
              <a:t>Module 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p:cNvSpPr>
          <p:nvPr>
            <p:ph idx="4294967295"/>
          </p:nvPr>
        </p:nvSpPr>
        <p:spPr>
          <a:xfrm>
            <a:off x="368085" y="958311"/>
            <a:ext cx="8229600" cy="5411491"/>
          </a:xfrm>
        </p:spPr>
        <p:txBody>
          <a:bodyPr/>
          <a:lstStyle/>
          <a:p>
            <a:pPr eaLnBrk="1" hangingPunct="1"/>
            <a:r>
              <a:rPr sz="2400" dirty="0" smtClean="0">
                <a:solidFill>
                  <a:schemeClr val="tx1"/>
                </a:solidFill>
                <a:cs typeface="Arial" charset="0"/>
              </a:rPr>
              <a:t>Association is a relationship between two objects</a:t>
            </a:r>
          </a:p>
          <a:p>
            <a:pPr eaLnBrk="1" hangingPunct="1"/>
            <a:r>
              <a:rPr sz="2400" dirty="0" smtClean="0">
                <a:solidFill>
                  <a:schemeClr val="tx1"/>
                </a:solidFill>
                <a:cs typeface="Arial" charset="0"/>
              </a:rPr>
              <a:t>The association between objects could be </a:t>
            </a:r>
          </a:p>
          <a:p>
            <a:pPr lvl="1" eaLnBrk="1" hangingPunct="1"/>
            <a:r>
              <a:rPr sz="2400" dirty="0" smtClean="0">
                <a:solidFill>
                  <a:schemeClr val="tx1"/>
                </a:solidFill>
              </a:rPr>
              <a:t>one-to-one</a:t>
            </a:r>
          </a:p>
          <a:p>
            <a:pPr lvl="1" eaLnBrk="1" hangingPunct="1"/>
            <a:r>
              <a:rPr sz="2400" dirty="0" smtClean="0">
                <a:solidFill>
                  <a:schemeClr val="tx1"/>
                </a:solidFill>
              </a:rPr>
              <a:t>one-to-many</a:t>
            </a:r>
          </a:p>
          <a:p>
            <a:pPr lvl="1" eaLnBrk="1" hangingPunct="1"/>
            <a:r>
              <a:rPr sz="2400" dirty="0" smtClean="0">
                <a:solidFill>
                  <a:schemeClr val="tx1"/>
                </a:solidFill>
              </a:rPr>
              <a:t>many-to-one</a:t>
            </a:r>
          </a:p>
          <a:p>
            <a:pPr lvl="1" eaLnBrk="1" hangingPunct="1"/>
            <a:r>
              <a:rPr sz="2400" dirty="0" smtClean="0">
                <a:solidFill>
                  <a:schemeClr val="tx1"/>
                </a:solidFill>
              </a:rPr>
              <a:t>many-to-many</a:t>
            </a:r>
          </a:p>
          <a:p>
            <a:pPr eaLnBrk="1" hangingPunct="1"/>
            <a:r>
              <a:rPr sz="2400" dirty="0" smtClean="0">
                <a:solidFill>
                  <a:schemeClr val="tx1"/>
                </a:solidFill>
                <a:cs typeface="Arial" charset="0"/>
              </a:rPr>
              <a:t>Types of Association</a:t>
            </a:r>
          </a:p>
          <a:p>
            <a:pPr lvl="1" eaLnBrk="1" hangingPunct="1"/>
            <a:r>
              <a:rPr sz="2400" dirty="0" smtClean="0">
                <a:solidFill>
                  <a:schemeClr val="tx1"/>
                </a:solidFill>
              </a:rPr>
              <a:t>Aggregation </a:t>
            </a:r>
          </a:p>
          <a:p>
            <a:pPr lvl="1" eaLnBrk="1" hangingPunct="1"/>
            <a:r>
              <a:rPr sz="2400" dirty="0" smtClean="0">
                <a:solidFill>
                  <a:schemeClr val="tx1"/>
                </a:solidFill>
              </a:rPr>
              <a:t>Composition</a:t>
            </a:r>
          </a:p>
          <a:p>
            <a:pPr eaLnBrk="1" hangingPunct="1">
              <a:buFont typeface="Arial" charset="0"/>
              <a:buNone/>
            </a:pPr>
            <a:endParaRPr sz="2400" dirty="0" smtClean="0">
              <a:solidFill>
                <a:schemeClr val="tx1"/>
              </a:solidFill>
              <a:cs typeface="Arial" charset="0"/>
            </a:endParaRPr>
          </a:p>
          <a:p>
            <a:pPr eaLnBrk="1" hangingPunct="1"/>
            <a:r>
              <a:rPr sz="2400" b="1" i="1" dirty="0" smtClean="0">
                <a:solidFill>
                  <a:schemeClr val="tx1"/>
                </a:solidFill>
                <a:cs typeface="Arial" charset="0"/>
              </a:rPr>
              <a:t>Example:</a:t>
            </a:r>
            <a:r>
              <a:rPr sz="2400" b="1" dirty="0" smtClean="0">
                <a:solidFill>
                  <a:schemeClr val="tx1"/>
                </a:solidFill>
                <a:cs typeface="Arial" charset="0"/>
              </a:rPr>
              <a:t> </a:t>
            </a:r>
            <a:r>
              <a:rPr sz="2400" dirty="0" smtClean="0">
                <a:solidFill>
                  <a:schemeClr val="tx1"/>
                </a:solidFill>
                <a:cs typeface="Arial" charset="0"/>
              </a:rPr>
              <a:t>A Student and a Faculty are having an association</a:t>
            </a:r>
          </a:p>
        </p:txBody>
      </p:sp>
      <p:sp>
        <p:nvSpPr>
          <p:cNvPr id="29699" name="Rectangle 2"/>
          <p:cNvSpPr>
            <a:spLocks noGrp="1"/>
          </p:cNvSpPr>
          <p:nvPr>
            <p:ph type="title" idx="4294967295"/>
          </p:nvPr>
        </p:nvSpPr>
        <p:spPr>
          <a:xfrm>
            <a:off x="228600" y="228600"/>
            <a:ext cx="7562850" cy="549275"/>
          </a:xfrm>
        </p:spPr>
        <p:txBody>
          <a:bodyPr/>
          <a:lstStyle/>
          <a:p>
            <a:pPr eaLnBrk="1" hangingPunct="1"/>
            <a:r>
              <a:rPr smtClean="0">
                <a:solidFill>
                  <a:schemeClr val="tx1"/>
                </a:solidFill>
                <a:cs typeface="Arial" charset="0"/>
              </a:rPr>
              <a:t>Association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p:cNvSpPr>
          <p:nvPr>
            <p:ph idx="4294967295"/>
          </p:nvPr>
        </p:nvSpPr>
        <p:spPr>
          <a:xfrm>
            <a:off x="346990" y="1052378"/>
            <a:ext cx="8382000" cy="5245100"/>
          </a:xfrm>
        </p:spPr>
        <p:txBody>
          <a:bodyPr/>
          <a:lstStyle/>
          <a:p>
            <a:pPr eaLnBrk="1" hangingPunct="1">
              <a:lnSpc>
                <a:spcPct val="150000"/>
              </a:lnSpc>
            </a:pPr>
            <a:r>
              <a:rPr sz="2400" dirty="0" smtClean="0">
                <a:solidFill>
                  <a:schemeClr val="tx1"/>
                </a:solidFill>
                <a:cs typeface="Arial" charset="0"/>
              </a:rPr>
              <a:t>Aggregation is a special case of association</a:t>
            </a:r>
          </a:p>
          <a:p>
            <a:pPr eaLnBrk="1" hangingPunct="1">
              <a:lnSpc>
                <a:spcPct val="150000"/>
              </a:lnSpc>
            </a:pPr>
            <a:r>
              <a:rPr sz="2400" dirty="0" smtClean="0">
                <a:solidFill>
                  <a:schemeClr val="tx1"/>
                </a:solidFill>
                <a:cs typeface="Arial" charset="0"/>
              </a:rPr>
              <a:t>A directional association between objects</a:t>
            </a:r>
          </a:p>
          <a:p>
            <a:pPr eaLnBrk="1" hangingPunct="1">
              <a:lnSpc>
                <a:spcPct val="150000"/>
              </a:lnSpc>
            </a:pPr>
            <a:r>
              <a:rPr sz="2400" dirty="0" smtClean="0">
                <a:solidFill>
                  <a:schemeClr val="tx1"/>
                </a:solidFill>
                <a:cs typeface="Arial" charset="0"/>
              </a:rPr>
              <a:t> When an object ‘has-a’ another object, then you have got an aggregation between them</a:t>
            </a:r>
          </a:p>
          <a:p>
            <a:pPr eaLnBrk="1" hangingPunct="1">
              <a:lnSpc>
                <a:spcPct val="150000"/>
              </a:lnSpc>
            </a:pPr>
            <a:r>
              <a:rPr sz="2400" dirty="0" smtClean="0">
                <a:solidFill>
                  <a:schemeClr val="tx1"/>
                </a:solidFill>
                <a:cs typeface="Arial" charset="0"/>
              </a:rPr>
              <a:t>Aggregation is also called a “Has-a” relationship.</a:t>
            </a:r>
          </a:p>
          <a:p>
            <a:pPr eaLnBrk="1" hangingPunct="1">
              <a:lnSpc>
                <a:spcPct val="150000"/>
              </a:lnSpc>
            </a:pPr>
            <a:r>
              <a:rPr sz="2400" dirty="0" smtClean="0">
                <a:solidFill>
                  <a:schemeClr val="tx1"/>
                </a:solidFill>
                <a:cs typeface="Arial" charset="0"/>
              </a:rPr>
              <a:t>Example: College has a Student Object</a:t>
            </a:r>
          </a:p>
        </p:txBody>
      </p:sp>
      <p:sp>
        <p:nvSpPr>
          <p:cNvPr id="30723" name="Rectangle 2"/>
          <p:cNvSpPr>
            <a:spLocks noGrp="1"/>
          </p:cNvSpPr>
          <p:nvPr>
            <p:ph type="title" idx="4294967295"/>
          </p:nvPr>
        </p:nvSpPr>
        <p:spPr>
          <a:xfrm>
            <a:off x="139485" y="108488"/>
            <a:ext cx="7562850" cy="549275"/>
          </a:xfrm>
        </p:spPr>
        <p:txBody>
          <a:bodyPr/>
          <a:lstStyle/>
          <a:p>
            <a:pPr eaLnBrk="1" hangingPunct="1"/>
            <a:r>
              <a:rPr smtClean="0">
                <a:solidFill>
                  <a:schemeClr val="tx1"/>
                </a:solidFill>
                <a:cs typeface="Arial" charset="0"/>
              </a:rPr>
              <a:t>Aggregation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idx="4294967295"/>
          </p:nvPr>
        </p:nvSpPr>
        <p:spPr>
          <a:xfrm>
            <a:off x="254000" y="154983"/>
            <a:ext cx="7562850" cy="549275"/>
          </a:xfrm>
        </p:spPr>
        <p:txBody>
          <a:bodyPr/>
          <a:lstStyle/>
          <a:p>
            <a:pPr eaLnBrk="1" hangingPunct="1"/>
            <a:r>
              <a:rPr dirty="0" smtClean="0">
                <a:solidFill>
                  <a:schemeClr val="tx1"/>
                </a:solidFill>
                <a:cs typeface="Arial" charset="0"/>
              </a:rPr>
              <a:t>Composition </a:t>
            </a:r>
          </a:p>
        </p:txBody>
      </p:sp>
      <p:sp>
        <p:nvSpPr>
          <p:cNvPr id="31747" name="Rectangle 3"/>
          <p:cNvSpPr>
            <a:spLocks/>
          </p:cNvSpPr>
          <p:nvPr/>
        </p:nvSpPr>
        <p:spPr bwMode="auto">
          <a:xfrm>
            <a:off x="377986" y="864892"/>
            <a:ext cx="8382000" cy="5245100"/>
          </a:xfrm>
          <a:prstGeom prst="rect">
            <a:avLst/>
          </a:prstGeom>
          <a:noFill/>
          <a:ln w="9525">
            <a:noFill/>
            <a:miter lim="800000"/>
            <a:headEnd/>
            <a:tailEnd/>
          </a:ln>
        </p:spPr>
        <p:txBody>
          <a:bodyPr/>
          <a:lstStyle/>
          <a:p>
            <a:pPr marL="231775" indent="-231775" algn="just" defTabSz="457200">
              <a:lnSpc>
                <a:spcPct val="150000"/>
              </a:lnSpc>
              <a:spcBef>
                <a:spcPct val="20000"/>
              </a:spcBef>
              <a:buFont typeface="Arial" charset="0"/>
              <a:buChar char="•"/>
            </a:pPr>
            <a:r>
              <a:rPr lang="en-US" sz="2400" dirty="0">
                <a:cs typeface="Arial" charset="0"/>
              </a:rPr>
              <a:t>Composition is a special case of aggregation</a:t>
            </a:r>
          </a:p>
          <a:p>
            <a:pPr marL="231775" indent="-231775" algn="just" defTabSz="457200">
              <a:lnSpc>
                <a:spcPct val="150000"/>
              </a:lnSpc>
              <a:spcBef>
                <a:spcPct val="20000"/>
              </a:spcBef>
              <a:buFont typeface="Arial" charset="0"/>
              <a:buChar char="•"/>
            </a:pPr>
            <a:r>
              <a:rPr lang="en-US" sz="2400" dirty="0">
                <a:cs typeface="Arial" charset="0"/>
              </a:rPr>
              <a:t> In a more specific manner, a restricted aggregation is called composition</a:t>
            </a:r>
          </a:p>
          <a:p>
            <a:pPr marL="231775" indent="-231775" algn="just" defTabSz="457200">
              <a:lnSpc>
                <a:spcPct val="150000"/>
              </a:lnSpc>
              <a:spcBef>
                <a:spcPct val="20000"/>
              </a:spcBef>
              <a:buFont typeface="Arial" charset="0"/>
              <a:buChar char="•"/>
            </a:pPr>
            <a:r>
              <a:rPr lang="en-US" sz="2400" dirty="0">
                <a:cs typeface="Arial" charset="0"/>
              </a:rPr>
              <a:t> When an object contains the other object, if the contained object cannot exist without the existence of container object, then it is called composition</a:t>
            </a:r>
          </a:p>
          <a:p>
            <a:pPr marL="231775" indent="-231775" algn="just" defTabSz="457200">
              <a:lnSpc>
                <a:spcPct val="150000"/>
              </a:lnSpc>
              <a:spcBef>
                <a:spcPct val="20000"/>
              </a:spcBef>
              <a:buFont typeface="Arial" charset="0"/>
              <a:buChar char="•"/>
            </a:pPr>
            <a:r>
              <a:rPr lang="en-US" sz="2400" b="1" i="1" dirty="0">
                <a:cs typeface="Arial" charset="0"/>
              </a:rPr>
              <a:t>Example:</a:t>
            </a:r>
            <a:r>
              <a:rPr lang="en-US" sz="2400" b="1" dirty="0">
                <a:cs typeface="Arial" charset="0"/>
              </a:rPr>
              <a:t> </a:t>
            </a:r>
            <a:r>
              <a:rPr lang="en-US" sz="2400" dirty="0">
                <a:cs typeface="Arial" charset="0"/>
              </a:rPr>
              <a:t>A class contains students. A student cannot exist without a class. There exists composition between class and students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a:xfrm>
            <a:off x="170482" y="139484"/>
            <a:ext cx="9144000" cy="457200"/>
          </a:xfrm>
        </p:spPr>
        <p:txBody>
          <a:bodyPr/>
          <a:lstStyle/>
          <a:p>
            <a:pPr eaLnBrk="1" hangingPunct="1"/>
            <a:r>
              <a:rPr sz="2400" dirty="0" smtClean="0">
                <a:solidFill>
                  <a:schemeClr val="tx1"/>
                </a:solidFill>
                <a:cs typeface="Arial" charset="0"/>
              </a:rPr>
              <a:t>IS-A relationship: Manager IS-A Employee</a:t>
            </a:r>
            <a:endParaRPr dirty="0" smtClean="0">
              <a:solidFill>
                <a:schemeClr val="tx1"/>
              </a:solidFill>
              <a:cs typeface="Arial" charset="0"/>
            </a:endParaRPr>
          </a:p>
        </p:txBody>
      </p:sp>
      <p:pic>
        <p:nvPicPr>
          <p:cNvPr id="32771" name="Content Placeholder 3" descr="http://img.ehowcdn.com/article-new/ehow/images/a07/t0/rn/can-motivate-employees-intrinsically-extrinsically-800x800.jpg"/>
          <p:cNvPicPr>
            <a:picLocks noGrp="1"/>
          </p:cNvPicPr>
          <p:nvPr>
            <p:ph idx="4294967295"/>
          </p:nvPr>
        </p:nvPicPr>
        <p:blipFill>
          <a:blip r:embed="rId3" cstate="print"/>
          <a:srcRect/>
          <a:stretch>
            <a:fillRect/>
          </a:stretch>
        </p:blipFill>
        <p:spPr>
          <a:xfrm>
            <a:off x="2070100" y="2343150"/>
            <a:ext cx="5080000" cy="2914650"/>
          </a:xfrm>
        </p:spPr>
      </p:pic>
      <p:sp>
        <p:nvSpPr>
          <p:cNvPr id="5" name="Rectangular Callout 4"/>
          <p:cNvSpPr/>
          <p:nvPr/>
        </p:nvSpPr>
        <p:spPr>
          <a:xfrm>
            <a:off x="3797300" y="1206500"/>
            <a:ext cx="4838700" cy="533400"/>
          </a:xfrm>
          <a:prstGeom prst="wedgeRectCallout">
            <a:avLst>
              <a:gd name="adj1" fmla="val -46030"/>
              <a:gd name="adj2" fmla="val 191071"/>
            </a:avLst>
          </a:prstGeom>
        </p:spPr>
        <p:style>
          <a:lnRef idx="1">
            <a:schemeClr val="accent1"/>
          </a:lnRef>
          <a:fillRef idx="2">
            <a:schemeClr val="accent1"/>
          </a:fillRef>
          <a:effectRef idx="1">
            <a:schemeClr val="accent1"/>
          </a:effectRef>
          <a:fontRef idx="minor">
            <a:schemeClr val="dk1"/>
          </a:fontRef>
        </p:style>
        <p:txBody>
          <a:bodyPr anchor="ctr"/>
          <a:lstStyle/>
          <a:p>
            <a:pPr algn="ctr" defTabSz="457200">
              <a:defRPr/>
            </a:pPr>
            <a:r>
              <a:rPr lang="en-US" dirty="0">
                <a:solidFill>
                  <a:schemeClr val="tx1"/>
                </a:solidFill>
              </a:rPr>
              <a:t>4 Employees of a department</a:t>
            </a:r>
          </a:p>
        </p:txBody>
      </p:sp>
      <p:sp>
        <p:nvSpPr>
          <p:cNvPr id="6" name="Rectangular Callout 5"/>
          <p:cNvSpPr/>
          <p:nvPr/>
        </p:nvSpPr>
        <p:spPr>
          <a:xfrm>
            <a:off x="2540000" y="5549900"/>
            <a:ext cx="4838700" cy="533400"/>
          </a:xfrm>
          <a:prstGeom prst="wedgeRectCallout">
            <a:avLst>
              <a:gd name="adj1" fmla="val 20375"/>
              <a:gd name="adj2" fmla="val -116071"/>
            </a:avLst>
          </a:prstGeom>
        </p:spPr>
        <p:style>
          <a:lnRef idx="1">
            <a:schemeClr val="accent1"/>
          </a:lnRef>
          <a:fillRef idx="2">
            <a:schemeClr val="accent1"/>
          </a:fillRef>
          <a:effectRef idx="1">
            <a:schemeClr val="accent1"/>
          </a:effectRef>
          <a:fontRef idx="minor">
            <a:schemeClr val="dk1"/>
          </a:fontRef>
        </p:style>
        <p:txBody>
          <a:bodyPr anchor="ctr"/>
          <a:lstStyle/>
          <a:p>
            <a:pPr algn="ctr" defTabSz="457200">
              <a:defRPr/>
            </a:pPr>
            <a:r>
              <a:rPr lang="en-US" dirty="0">
                <a:solidFill>
                  <a:schemeClr val="tx1"/>
                </a:solidFill>
              </a:rPr>
              <a:t>Their Manager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p:cNvSpPr>
          <p:nvPr>
            <p:ph idx="4294967295"/>
          </p:nvPr>
        </p:nvSpPr>
        <p:spPr>
          <a:xfrm>
            <a:off x="304800" y="1066800"/>
            <a:ext cx="8229600" cy="5029200"/>
          </a:xfrm>
        </p:spPr>
        <p:txBody>
          <a:bodyPr/>
          <a:lstStyle/>
          <a:p>
            <a:pPr algn="just" eaLnBrk="1" hangingPunct="1"/>
            <a:r>
              <a:rPr sz="2400" b="1" i="1" dirty="0" smtClean="0">
                <a:solidFill>
                  <a:schemeClr val="tx1"/>
                </a:solidFill>
                <a:cs typeface="Arial" charset="0"/>
              </a:rPr>
              <a:t>HAS-A</a:t>
            </a:r>
            <a:r>
              <a:rPr sz="2400" dirty="0" smtClean="0">
                <a:solidFill>
                  <a:schemeClr val="tx1"/>
                </a:solidFill>
                <a:cs typeface="Arial" charset="0"/>
              </a:rPr>
              <a:t> relationship is expressed with containership</a:t>
            </a:r>
          </a:p>
          <a:p>
            <a:pPr algn="just" eaLnBrk="1" hangingPunct="1"/>
            <a:r>
              <a:rPr sz="2400" dirty="0" smtClean="0">
                <a:solidFill>
                  <a:schemeClr val="tx1"/>
                </a:solidFill>
                <a:cs typeface="Arial" charset="0"/>
              </a:rPr>
              <a:t>Containership simply means using instance variables that refer to other objects</a:t>
            </a:r>
          </a:p>
          <a:p>
            <a:pPr algn="just" eaLnBrk="1" hangingPunct="1"/>
            <a:r>
              <a:rPr sz="2400" dirty="0" smtClean="0">
                <a:solidFill>
                  <a:schemeClr val="tx1"/>
                </a:solidFill>
                <a:cs typeface="Arial" charset="0"/>
              </a:rPr>
              <a:t>Example: </a:t>
            </a:r>
          </a:p>
          <a:p>
            <a:pPr algn="just" eaLnBrk="1" hangingPunct="1"/>
            <a:r>
              <a:rPr sz="2400" dirty="0" smtClean="0">
                <a:solidFill>
                  <a:schemeClr val="tx1"/>
                </a:solidFill>
                <a:cs typeface="Arial" charset="0"/>
              </a:rPr>
              <a:t>The class House will have an instance variable which refers to a Kitchen object</a:t>
            </a:r>
          </a:p>
          <a:p>
            <a:pPr lvl="1" algn="just" eaLnBrk="1" hangingPunct="1"/>
            <a:r>
              <a:rPr sz="2400" dirty="0" smtClean="0">
                <a:solidFill>
                  <a:schemeClr val="tx1"/>
                </a:solidFill>
              </a:rPr>
              <a:t>It means that, House HAS-A Kitchen</a:t>
            </a:r>
          </a:p>
          <a:p>
            <a:pPr lvl="1" algn="just" eaLnBrk="1" hangingPunct="1"/>
            <a:r>
              <a:rPr sz="2400" dirty="0" smtClean="0">
                <a:solidFill>
                  <a:schemeClr val="tx1"/>
                </a:solidFill>
              </a:rPr>
              <a:t>Note that, something like Kitchen HAS-A House is not valid in this context</a:t>
            </a:r>
          </a:p>
          <a:p>
            <a:pPr eaLnBrk="1" hangingPunct="1"/>
            <a:endParaRPr sz="2400" dirty="0" smtClean="0">
              <a:solidFill>
                <a:schemeClr val="tx1"/>
              </a:solidFill>
              <a:cs typeface="Arial" charset="0"/>
            </a:endParaRPr>
          </a:p>
          <a:p>
            <a:pPr eaLnBrk="1" hangingPunct="1"/>
            <a:endParaRPr sz="2400" dirty="0" smtClean="0">
              <a:solidFill>
                <a:schemeClr val="tx1"/>
              </a:solidFill>
              <a:cs typeface="Arial" charset="0"/>
            </a:endParaRPr>
          </a:p>
          <a:p>
            <a:pPr eaLnBrk="1" hangingPunct="1"/>
            <a:endParaRPr sz="2400" dirty="0" smtClean="0">
              <a:solidFill>
                <a:schemeClr val="tx1"/>
              </a:solidFill>
              <a:cs typeface="Arial" charset="0"/>
            </a:endParaRPr>
          </a:p>
        </p:txBody>
      </p:sp>
      <p:sp>
        <p:nvSpPr>
          <p:cNvPr id="33795" name="Rectangle 2"/>
          <p:cNvSpPr>
            <a:spLocks noGrp="1"/>
          </p:cNvSpPr>
          <p:nvPr>
            <p:ph type="title" idx="4294967295"/>
          </p:nvPr>
        </p:nvSpPr>
        <p:spPr>
          <a:xfrm>
            <a:off x="170482" y="185980"/>
            <a:ext cx="8534400" cy="549275"/>
          </a:xfrm>
        </p:spPr>
        <p:txBody>
          <a:bodyPr/>
          <a:lstStyle/>
          <a:p>
            <a:pPr eaLnBrk="1" hangingPunct="1"/>
            <a:r>
              <a:rPr dirty="0" smtClean="0">
                <a:solidFill>
                  <a:schemeClr val="tx1"/>
                </a:solidFill>
                <a:cs typeface="Arial" charset="0"/>
              </a:rPr>
              <a:t>HAS-A relationship</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p:cNvSpPr>
          <p:nvPr>
            <p:ph idx="4294967295"/>
          </p:nvPr>
        </p:nvSpPr>
        <p:spPr>
          <a:xfrm>
            <a:off x="304800" y="1066800"/>
            <a:ext cx="8229600" cy="5029200"/>
          </a:xfrm>
        </p:spPr>
        <p:txBody>
          <a:bodyPr/>
          <a:lstStyle/>
          <a:p>
            <a:pPr eaLnBrk="1" hangingPunct="1"/>
            <a:r>
              <a:rPr sz="2400" dirty="0" smtClean="0">
                <a:solidFill>
                  <a:schemeClr val="tx1"/>
                </a:solidFill>
                <a:cs typeface="Arial" charset="0"/>
              </a:rPr>
              <a:t>Let us take one personal computer. </a:t>
            </a:r>
          </a:p>
          <a:p>
            <a:pPr eaLnBrk="1" hangingPunct="1"/>
            <a:r>
              <a:rPr sz="2400" dirty="0" smtClean="0">
                <a:solidFill>
                  <a:schemeClr val="tx1"/>
                </a:solidFill>
                <a:cs typeface="Arial" charset="0"/>
              </a:rPr>
              <a:t>It has a monitor, </a:t>
            </a:r>
            <a:r>
              <a:rPr sz="2400" dirty="0" err="1" smtClean="0">
                <a:solidFill>
                  <a:schemeClr val="tx1"/>
                </a:solidFill>
                <a:cs typeface="Arial" charset="0"/>
              </a:rPr>
              <a:t>CPUbox</a:t>
            </a:r>
            <a:r>
              <a:rPr sz="2400" dirty="0" smtClean="0">
                <a:solidFill>
                  <a:schemeClr val="tx1"/>
                </a:solidFill>
                <a:cs typeface="Arial" charset="0"/>
              </a:rPr>
              <a:t>, keyboard and mouse, etc.</a:t>
            </a:r>
          </a:p>
          <a:p>
            <a:pPr eaLnBrk="1" hangingPunct="1"/>
            <a:r>
              <a:rPr sz="2400" dirty="0" smtClean="0">
                <a:solidFill>
                  <a:schemeClr val="tx1"/>
                </a:solidFill>
                <a:cs typeface="Arial" charset="0"/>
              </a:rPr>
              <a:t>Technically we can say that, </a:t>
            </a:r>
          </a:p>
          <a:p>
            <a:pPr lvl="1" eaLnBrk="1" hangingPunct="1"/>
            <a:r>
              <a:rPr sz="2200" dirty="0" smtClean="0">
                <a:solidFill>
                  <a:schemeClr val="tx1"/>
                </a:solidFill>
              </a:rPr>
              <a:t>Personal Computer class HAS-A monitor.</a:t>
            </a:r>
          </a:p>
          <a:p>
            <a:pPr lvl="1" eaLnBrk="1" hangingPunct="1"/>
            <a:r>
              <a:rPr sz="2200" dirty="0" smtClean="0">
                <a:solidFill>
                  <a:schemeClr val="tx1"/>
                </a:solidFill>
              </a:rPr>
              <a:t>Personal Computer class HAS-A </a:t>
            </a:r>
            <a:r>
              <a:rPr sz="2200" dirty="0" err="1" smtClean="0">
                <a:solidFill>
                  <a:schemeClr val="tx1"/>
                </a:solidFill>
              </a:rPr>
              <a:t>CPUbox</a:t>
            </a:r>
            <a:endParaRPr sz="2200" dirty="0" smtClean="0">
              <a:solidFill>
                <a:schemeClr val="tx1"/>
              </a:solidFill>
            </a:endParaRPr>
          </a:p>
          <a:p>
            <a:pPr lvl="1" eaLnBrk="1" hangingPunct="1"/>
            <a:r>
              <a:rPr sz="2200" dirty="0" smtClean="0">
                <a:solidFill>
                  <a:schemeClr val="tx1"/>
                </a:solidFill>
              </a:rPr>
              <a:t>Personal Computer class HAS-A keyboard.</a:t>
            </a:r>
          </a:p>
          <a:p>
            <a:pPr lvl="1" eaLnBrk="1" hangingPunct="1"/>
            <a:r>
              <a:rPr sz="2200" dirty="0" smtClean="0">
                <a:solidFill>
                  <a:schemeClr val="tx1"/>
                </a:solidFill>
              </a:rPr>
              <a:t>Personal Computer class HAS-A mouse.</a:t>
            </a:r>
          </a:p>
          <a:p>
            <a:pPr lvl="1" eaLnBrk="1" hangingPunct="1"/>
            <a:r>
              <a:rPr sz="2200" dirty="0" smtClean="0">
                <a:solidFill>
                  <a:schemeClr val="tx1"/>
                </a:solidFill>
              </a:rPr>
              <a:t>The most important point is : the 4 independent components like monitor, keyboard, </a:t>
            </a:r>
            <a:r>
              <a:rPr sz="2200" dirty="0" err="1" smtClean="0">
                <a:solidFill>
                  <a:schemeClr val="tx1"/>
                </a:solidFill>
              </a:rPr>
              <a:t>CPUbox</a:t>
            </a:r>
            <a:r>
              <a:rPr sz="2200" dirty="0" smtClean="0">
                <a:solidFill>
                  <a:schemeClr val="tx1"/>
                </a:solidFill>
              </a:rPr>
              <a:t> and mouse  cannot function separately on its own. </a:t>
            </a:r>
          </a:p>
          <a:p>
            <a:pPr lvl="1" eaLnBrk="1" hangingPunct="1"/>
            <a:r>
              <a:rPr sz="2200" dirty="0" smtClean="0">
                <a:solidFill>
                  <a:schemeClr val="tx1"/>
                </a:solidFill>
              </a:rPr>
              <a:t>But, by combining them, we are creating a new type of useful class called Personal Computer. </a:t>
            </a:r>
          </a:p>
          <a:p>
            <a:pPr lvl="1" eaLnBrk="1" hangingPunct="1"/>
            <a:endParaRPr sz="2200" dirty="0" smtClean="0">
              <a:solidFill>
                <a:schemeClr val="tx1"/>
              </a:solidFill>
            </a:endParaRPr>
          </a:p>
          <a:p>
            <a:pPr eaLnBrk="1" hangingPunct="1"/>
            <a:endParaRPr sz="2400" dirty="0" smtClean="0">
              <a:solidFill>
                <a:schemeClr val="tx1"/>
              </a:solidFill>
              <a:cs typeface="Arial" charset="0"/>
            </a:endParaRPr>
          </a:p>
        </p:txBody>
      </p:sp>
      <p:sp>
        <p:nvSpPr>
          <p:cNvPr id="34819" name="Rectangle 2"/>
          <p:cNvSpPr>
            <a:spLocks noGrp="1"/>
          </p:cNvSpPr>
          <p:nvPr>
            <p:ph type="title" idx="4294967295"/>
          </p:nvPr>
        </p:nvSpPr>
        <p:spPr>
          <a:xfrm>
            <a:off x="304800" y="228600"/>
            <a:ext cx="8534400" cy="549275"/>
          </a:xfrm>
        </p:spPr>
        <p:txBody>
          <a:bodyPr/>
          <a:lstStyle/>
          <a:p>
            <a:pPr eaLnBrk="1" hangingPunct="1"/>
            <a:r>
              <a:rPr lang="en-US" dirty="0">
                <a:solidFill>
                  <a:schemeClr val="tx1"/>
                </a:solidFill>
                <a:cs typeface="Arial" charset="0"/>
              </a:rPr>
              <a:t>HAS-A </a:t>
            </a:r>
            <a:r>
              <a:rPr lang="en-US" dirty="0" smtClean="0">
                <a:solidFill>
                  <a:schemeClr val="tx1"/>
                </a:solidFill>
                <a:cs typeface="Arial" charset="0"/>
              </a:rPr>
              <a:t>relationship </a:t>
            </a:r>
            <a:r>
              <a:rPr dirty="0" smtClean="0">
                <a:solidFill>
                  <a:schemeClr val="tx1"/>
                </a:solidFill>
                <a:cs typeface="Arial" charset="0"/>
              </a:rPr>
              <a:t>(Contd.).</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p:cNvSpPr>
          <p:nvPr>
            <p:ph idx="4294967295"/>
          </p:nvPr>
        </p:nvSpPr>
        <p:spPr>
          <a:xfrm>
            <a:off x="533400" y="1143000"/>
            <a:ext cx="8229600" cy="5029200"/>
          </a:xfrm>
        </p:spPr>
        <p:txBody>
          <a:bodyPr/>
          <a:lstStyle/>
          <a:p>
            <a:pPr algn="just" eaLnBrk="1" hangingPunct="1"/>
            <a:r>
              <a:rPr sz="2400" dirty="0" smtClean="0">
                <a:solidFill>
                  <a:schemeClr val="tx1"/>
                </a:solidFill>
                <a:cs typeface="Arial" charset="0"/>
              </a:rPr>
              <a:t>Java uses the single inheritance model</a:t>
            </a:r>
          </a:p>
          <a:p>
            <a:pPr algn="just" eaLnBrk="1" hangingPunct="1"/>
            <a:r>
              <a:rPr sz="2400" dirty="0" smtClean="0">
                <a:solidFill>
                  <a:schemeClr val="tx1"/>
                </a:solidFill>
                <a:cs typeface="Arial" charset="0"/>
              </a:rPr>
              <a:t>In single inheritance, a subclass can inherit from </a:t>
            </a:r>
            <a:r>
              <a:rPr sz="2400" b="1" dirty="0" smtClean="0">
                <a:solidFill>
                  <a:schemeClr val="tx1"/>
                </a:solidFill>
                <a:cs typeface="Arial" charset="0"/>
              </a:rPr>
              <a:t>one (and only one) </a:t>
            </a:r>
            <a:r>
              <a:rPr sz="2400" dirty="0" smtClean="0">
                <a:solidFill>
                  <a:schemeClr val="tx1"/>
                </a:solidFill>
                <a:cs typeface="Arial" charset="0"/>
              </a:rPr>
              <a:t>superclass</a:t>
            </a:r>
          </a:p>
          <a:p>
            <a:pPr algn="just" eaLnBrk="1" hangingPunct="1">
              <a:buFont typeface="Arial" charset="0"/>
              <a:buNone/>
            </a:pPr>
            <a:endParaRPr sz="2400" u="sng" dirty="0" smtClean="0">
              <a:solidFill>
                <a:schemeClr val="tx1"/>
              </a:solidFill>
              <a:cs typeface="Arial" charset="0"/>
            </a:endParaRPr>
          </a:p>
          <a:p>
            <a:pPr algn="just" eaLnBrk="1" hangingPunct="1">
              <a:buFont typeface="Arial" charset="0"/>
              <a:buNone/>
            </a:pPr>
            <a:r>
              <a:rPr sz="2400" u="sng" dirty="0" smtClean="0">
                <a:solidFill>
                  <a:schemeClr val="tx1"/>
                </a:solidFill>
                <a:cs typeface="Arial" charset="0"/>
              </a:rPr>
              <a:t>Code Syntax for Inheritance:</a:t>
            </a:r>
            <a:r>
              <a:rPr sz="2400" dirty="0" smtClean="0">
                <a:solidFill>
                  <a:schemeClr val="tx1"/>
                </a:solidFill>
                <a:cs typeface="Arial" charset="0"/>
              </a:rPr>
              <a:t> 					</a:t>
            </a:r>
          </a:p>
          <a:p>
            <a:pPr algn="just" eaLnBrk="1" hangingPunct="1">
              <a:buFont typeface="Arial" charset="0"/>
              <a:buNone/>
            </a:pPr>
            <a:r>
              <a:rPr sz="2400" b="1" dirty="0" smtClean="0">
                <a:solidFill>
                  <a:schemeClr val="tx1"/>
                </a:solidFill>
                <a:cs typeface="Arial" charset="0"/>
              </a:rPr>
              <a:t>class derived-class-name extends base-class-name {</a:t>
            </a:r>
          </a:p>
          <a:p>
            <a:pPr algn="just" eaLnBrk="1" hangingPunct="1">
              <a:buFont typeface="Arial" charset="0"/>
              <a:buNone/>
            </a:pPr>
            <a:r>
              <a:rPr sz="2400" b="1" dirty="0" smtClean="0">
                <a:solidFill>
                  <a:schemeClr val="tx1"/>
                </a:solidFill>
                <a:cs typeface="Arial" charset="0"/>
              </a:rPr>
              <a:t>// code goes here</a:t>
            </a:r>
          </a:p>
          <a:p>
            <a:pPr eaLnBrk="1" hangingPunct="1">
              <a:buFont typeface="Arial" charset="0"/>
              <a:buNone/>
            </a:pPr>
            <a:r>
              <a:rPr sz="2400" b="1" dirty="0" smtClean="0">
                <a:solidFill>
                  <a:schemeClr val="tx1"/>
                </a:solidFill>
                <a:cs typeface="Arial" charset="0"/>
              </a:rPr>
              <a:t>}</a:t>
            </a:r>
          </a:p>
        </p:txBody>
      </p:sp>
      <p:sp>
        <p:nvSpPr>
          <p:cNvPr id="35843" name="Rectangle 2"/>
          <p:cNvSpPr>
            <a:spLocks noGrp="1"/>
          </p:cNvSpPr>
          <p:nvPr>
            <p:ph type="title" idx="4294967295"/>
          </p:nvPr>
        </p:nvSpPr>
        <p:spPr>
          <a:xfrm>
            <a:off x="228600" y="228600"/>
            <a:ext cx="7562850" cy="549275"/>
          </a:xfrm>
        </p:spPr>
        <p:txBody>
          <a:bodyPr/>
          <a:lstStyle/>
          <a:p>
            <a:pPr eaLnBrk="1" hangingPunct="1"/>
            <a:r>
              <a:rPr smtClean="0">
                <a:solidFill>
                  <a:schemeClr val="tx1"/>
                </a:solidFill>
                <a:cs typeface="Arial" charset="0"/>
              </a:rPr>
              <a:t>Java’s Inheritance Model</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p:cNvSpPr>
          <p:nvPr>
            <p:ph idx="4294967295"/>
          </p:nvPr>
        </p:nvSpPr>
        <p:spPr>
          <a:xfrm>
            <a:off x="506278" y="1019013"/>
            <a:ext cx="8229600" cy="5029200"/>
          </a:xfrm>
        </p:spPr>
        <p:txBody>
          <a:bodyPr>
            <a:normAutofit lnSpcReduction="10000"/>
          </a:bodyPr>
          <a:lstStyle/>
          <a:p>
            <a:pPr eaLnBrk="1" hangingPunct="1">
              <a:lnSpc>
                <a:spcPct val="90000"/>
              </a:lnSpc>
              <a:buFont typeface="Arial" charset="0"/>
              <a:buNone/>
              <a:defRPr/>
            </a:pPr>
            <a:r>
              <a:rPr b="1" dirty="0" smtClean="0">
                <a:solidFill>
                  <a:schemeClr val="tx1"/>
                </a:solidFill>
                <a:latin typeface="Courier New" pitchFamily="49" charset="0"/>
                <a:cs typeface="Arial" charset="0"/>
              </a:rPr>
              <a:t>class A{</a:t>
            </a:r>
          </a:p>
          <a:p>
            <a:pPr eaLnBrk="1" hangingPunct="1">
              <a:lnSpc>
                <a:spcPct val="90000"/>
              </a:lnSpc>
              <a:buFont typeface="Arial" charset="0"/>
              <a:buNone/>
              <a:defRPr/>
            </a:pPr>
            <a:r>
              <a:rPr b="1" dirty="0" smtClean="0">
                <a:solidFill>
                  <a:schemeClr val="tx1"/>
                </a:solidFill>
                <a:latin typeface="Courier New" pitchFamily="49" charset="0"/>
                <a:cs typeface="Arial" charset="0"/>
              </a:rPr>
              <a:t>	</a:t>
            </a:r>
            <a:r>
              <a:rPr b="1" dirty="0" err="1" smtClean="0">
                <a:solidFill>
                  <a:schemeClr val="tx1"/>
                </a:solidFill>
                <a:latin typeface="Courier New" pitchFamily="49" charset="0"/>
                <a:cs typeface="Arial" charset="0"/>
              </a:rPr>
              <a:t>int</a:t>
            </a:r>
            <a:r>
              <a:rPr b="1" dirty="0" smtClean="0">
                <a:solidFill>
                  <a:schemeClr val="tx1"/>
                </a:solidFill>
                <a:latin typeface="Courier New" pitchFamily="49" charset="0"/>
                <a:cs typeface="Arial" charset="0"/>
              </a:rPr>
              <a:t> m, n;</a:t>
            </a:r>
          </a:p>
          <a:p>
            <a:pPr eaLnBrk="1" hangingPunct="1">
              <a:lnSpc>
                <a:spcPct val="90000"/>
              </a:lnSpc>
              <a:buFont typeface="Arial" charset="0"/>
              <a:buNone/>
              <a:defRPr/>
            </a:pPr>
            <a:r>
              <a:rPr b="1" dirty="0" smtClean="0">
                <a:solidFill>
                  <a:schemeClr val="tx1"/>
                </a:solidFill>
                <a:latin typeface="Courier New" pitchFamily="49" charset="0"/>
                <a:cs typeface="Arial" charset="0"/>
              </a:rPr>
              <a:t>	void </a:t>
            </a:r>
            <a:r>
              <a:rPr b="1" dirty="0" err="1" smtClean="0">
                <a:solidFill>
                  <a:schemeClr val="tx1"/>
                </a:solidFill>
                <a:latin typeface="Courier New" pitchFamily="49" charset="0"/>
                <a:cs typeface="Arial" charset="0"/>
              </a:rPr>
              <a:t>display1</a:t>
            </a:r>
            <a:r>
              <a:rPr b="1" dirty="0" smtClean="0">
                <a:solidFill>
                  <a:schemeClr val="tx1"/>
                </a:solidFill>
                <a:latin typeface="Courier New" pitchFamily="49" charset="0"/>
                <a:cs typeface="Arial" charset="0"/>
              </a:rPr>
              <a:t>( ){ </a:t>
            </a:r>
          </a:p>
          <a:p>
            <a:pPr eaLnBrk="1" hangingPunct="1">
              <a:lnSpc>
                <a:spcPct val="90000"/>
              </a:lnSpc>
              <a:buFont typeface="Arial" charset="0"/>
              <a:buNone/>
              <a:defRPr/>
            </a:pPr>
            <a:r>
              <a:rPr b="1" dirty="0" smtClean="0">
                <a:solidFill>
                  <a:schemeClr val="tx1"/>
                </a:solidFill>
                <a:latin typeface="Courier New" pitchFamily="49" charset="0"/>
                <a:cs typeface="Arial" charset="0"/>
              </a:rPr>
              <a:t>		</a:t>
            </a:r>
            <a:r>
              <a:rPr b="1" dirty="0" err="1" smtClean="0">
                <a:solidFill>
                  <a:schemeClr val="tx1"/>
                </a:solidFill>
                <a:latin typeface="Courier New" pitchFamily="49" charset="0"/>
                <a:cs typeface="Arial" charset="0"/>
              </a:rPr>
              <a:t>System.out.println</a:t>
            </a:r>
            <a:r>
              <a:rPr b="1" dirty="0" smtClean="0">
                <a:solidFill>
                  <a:schemeClr val="tx1"/>
                </a:solidFill>
                <a:latin typeface="Courier New" pitchFamily="49" charset="0"/>
                <a:cs typeface="Arial" charset="0"/>
              </a:rPr>
              <a:t>("m and n are:"+m+" "+n);</a:t>
            </a:r>
          </a:p>
          <a:p>
            <a:pPr eaLnBrk="1" hangingPunct="1">
              <a:lnSpc>
                <a:spcPct val="90000"/>
              </a:lnSpc>
              <a:buFont typeface="Arial" charset="0"/>
              <a:buNone/>
              <a:defRPr/>
            </a:pPr>
            <a:r>
              <a:rPr b="1" dirty="0" smtClean="0">
                <a:solidFill>
                  <a:schemeClr val="tx1"/>
                </a:solidFill>
                <a:latin typeface="Courier New" pitchFamily="49" charset="0"/>
                <a:cs typeface="Arial" charset="0"/>
              </a:rPr>
              <a:t>	}</a:t>
            </a:r>
          </a:p>
          <a:p>
            <a:pPr eaLnBrk="1" hangingPunct="1">
              <a:lnSpc>
                <a:spcPct val="90000"/>
              </a:lnSpc>
              <a:buFont typeface="Arial" charset="0"/>
              <a:buNone/>
              <a:defRPr/>
            </a:pPr>
            <a:r>
              <a:rPr b="1" dirty="0" smtClean="0">
                <a:solidFill>
                  <a:schemeClr val="tx1"/>
                </a:solidFill>
                <a:latin typeface="Courier New" pitchFamily="49" charset="0"/>
                <a:cs typeface="Arial" charset="0"/>
              </a:rPr>
              <a:t>}    </a:t>
            </a:r>
          </a:p>
          <a:p>
            <a:pPr eaLnBrk="1" hangingPunct="1">
              <a:lnSpc>
                <a:spcPct val="90000"/>
              </a:lnSpc>
              <a:buFont typeface="Arial" charset="0"/>
              <a:buNone/>
              <a:defRPr/>
            </a:pPr>
            <a:r>
              <a:rPr b="1" dirty="0" smtClean="0">
                <a:solidFill>
                  <a:schemeClr val="tx1"/>
                </a:solidFill>
                <a:latin typeface="Courier New" pitchFamily="49" charset="0"/>
                <a:cs typeface="Arial" charset="0"/>
              </a:rPr>
              <a:t>class B extends A{</a:t>
            </a:r>
          </a:p>
          <a:p>
            <a:pPr eaLnBrk="1" hangingPunct="1">
              <a:lnSpc>
                <a:spcPct val="90000"/>
              </a:lnSpc>
              <a:buFont typeface="Arial" charset="0"/>
              <a:buNone/>
              <a:defRPr/>
            </a:pPr>
            <a:r>
              <a:rPr b="1" dirty="0" smtClean="0">
                <a:solidFill>
                  <a:schemeClr val="tx1"/>
                </a:solidFill>
                <a:latin typeface="Courier New" pitchFamily="49" charset="0"/>
                <a:cs typeface="Arial" charset="0"/>
              </a:rPr>
              <a:t>	</a:t>
            </a:r>
            <a:r>
              <a:rPr b="1" dirty="0" err="1" smtClean="0">
                <a:solidFill>
                  <a:schemeClr val="tx1"/>
                </a:solidFill>
                <a:latin typeface="Courier New" pitchFamily="49" charset="0"/>
                <a:cs typeface="Arial" charset="0"/>
              </a:rPr>
              <a:t>int</a:t>
            </a:r>
            <a:r>
              <a:rPr b="1" dirty="0" smtClean="0">
                <a:solidFill>
                  <a:schemeClr val="tx1"/>
                </a:solidFill>
                <a:latin typeface="Courier New" pitchFamily="49" charset="0"/>
                <a:cs typeface="Arial" charset="0"/>
              </a:rPr>
              <a:t> c;</a:t>
            </a:r>
          </a:p>
          <a:p>
            <a:pPr eaLnBrk="1" hangingPunct="1">
              <a:lnSpc>
                <a:spcPct val="90000"/>
              </a:lnSpc>
              <a:buFont typeface="Arial" charset="0"/>
              <a:buNone/>
              <a:defRPr/>
            </a:pPr>
            <a:r>
              <a:rPr b="1" dirty="0" smtClean="0">
                <a:solidFill>
                  <a:schemeClr val="tx1"/>
                </a:solidFill>
                <a:latin typeface="Courier New" pitchFamily="49" charset="0"/>
                <a:cs typeface="Arial" charset="0"/>
              </a:rPr>
              <a:t>	void </a:t>
            </a:r>
            <a:r>
              <a:rPr b="1" dirty="0" err="1" smtClean="0">
                <a:solidFill>
                  <a:schemeClr val="tx1"/>
                </a:solidFill>
                <a:latin typeface="Courier New" pitchFamily="49" charset="0"/>
                <a:cs typeface="Arial" charset="0"/>
              </a:rPr>
              <a:t>display2</a:t>
            </a:r>
            <a:r>
              <a:rPr b="1" dirty="0" smtClean="0">
                <a:solidFill>
                  <a:schemeClr val="tx1"/>
                </a:solidFill>
                <a:latin typeface="Courier New" pitchFamily="49" charset="0"/>
                <a:cs typeface="Arial" charset="0"/>
              </a:rPr>
              <a:t>( ){</a:t>
            </a:r>
          </a:p>
          <a:p>
            <a:pPr eaLnBrk="1" hangingPunct="1">
              <a:lnSpc>
                <a:spcPct val="90000"/>
              </a:lnSpc>
              <a:buFont typeface="Arial" charset="0"/>
              <a:buNone/>
              <a:defRPr/>
            </a:pPr>
            <a:r>
              <a:rPr b="1" dirty="0" smtClean="0">
                <a:solidFill>
                  <a:schemeClr val="tx1"/>
                </a:solidFill>
                <a:latin typeface="Courier New" pitchFamily="49" charset="0"/>
                <a:cs typeface="Arial" charset="0"/>
              </a:rPr>
              <a:t>		</a:t>
            </a:r>
            <a:r>
              <a:rPr b="1" dirty="0" err="1" smtClean="0">
                <a:solidFill>
                  <a:schemeClr val="tx1"/>
                </a:solidFill>
                <a:latin typeface="Courier New" pitchFamily="49" charset="0"/>
                <a:cs typeface="Arial" charset="0"/>
              </a:rPr>
              <a:t>System.out.println</a:t>
            </a:r>
            <a:r>
              <a:rPr b="1" dirty="0" smtClean="0">
                <a:solidFill>
                  <a:schemeClr val="tx1"/>
                </a:solidFill>
                <a:latin typeface="Courier New" pitchFamily="49" charset="0"/>
                <a:cs typeface="Arial" charset="0"/>
              </a:rPr>
              <a:t>("c :" + c);</a:t>
            </a:r>
          </a:p>
          <a:p>
            <a:pPr eaLnBrk="1" hangingPunct="1">
              <a:lnSpc>
                <a:spcPct val="90000"/>
              </a:lnSpc>
              <a:buFont typeface="Arial" charset="0"/>
              <a:buNone/>
              <a:defRPr/>
            </a:pPr>
            <a:r>
              <a:rPr b="1" dirty="0" smtClean="0">
                <a:solidFill>
                  <a:schemeClr val="tx1"/>
                </a:solidFill>
                <a:latin typeface="Courier New" pitchFamily="49" charset="0"/>
                <a:cs typeface="Arial" charset="0"/>
              </a:rPr>
              <a:t>	}</a:t>
            </a:r>
          </a:p>
          <a:p>
            <a:pPr eaLnBrk="1" hangingPunct="1">
              <a:lnSpc>
                <a:spcPct val="90000"/>
              </a:lnSpc>
              <a:buFont typeface="Arial" charset="0"/>
              <a:buNone/>
              <a:defRPr/>
            </a:pPr>
            <a:r>
              <a:rPr b="1" dirty="0" smtClean="0">
                <a:solidFill>
                  <a:schemeClr val="tx1"/>
                </a:solidFill>
                <a:latin typeface="Courier New" pitchFamily="49" charset="0"/>
                <a:cs typeface="Arial" charset="0"/>
              </a:rPr>
              <a:t>	void sum(){</a:t>
            </a:r>
          </a:p>
          <a:p>
            <a:pPr eaLnBrk="1" hangingPunct="1">
              <a:lnSpc>
                <a:spcPct val="90000"/>
              </a:lnSpc>
              <a:buFont typeface="Arial" charset="0"/>
              <a:buNone/>
              <a:defRPr/>
            </a:pPr>
            <a:r>
              <a:rPr b="1" dirty="0" smtClean="0">
                <a:solidFill>
                  <a:schemeClr val="tx1"/>
                </a:solidFill>
                <a:latin typeface="Courier New" pitchFamily="49" charset="0"/>
                <a:cs typeface="Arial" charset="0"/>
              </a:rPr>
              <a:t>		</a:t>
            </a:r>
            <a:r>
              <a:rPr b="1" dirty="0" err="1" smtClean="0">
                <a:solidFill>
                  <a:schemeClr val="tx1"/>
                </a:solidFill>
                <a:latin typeface="Courier New" pitchFamily="49" charset="0"/>
                <a:cs typeface="Arial" charset="0"/>
              </a:rPr>
              <a:t>System.out.println</a:t>
            </a:r>
            <a:r>
              <a:rPr b="1" dirty="0" smtClean="0">
                <a:solidFill>
                  <a:schemeClr val="tx1"/>
                </a:solidFill>
                <a:latin typeface="Courier New" pitchFamily="49" charset="0"/>
                <a:cs typeface="Arial" charset="0"/>
              </a:rPr>
              <a:t>("</a:t>
            </a:r>
            <a:r>
              <a:rPr b="1" dirty="0" err="1" smtClean="0">
                <a:solidFill>
                  <a:schemeClr val="tx1"/>
                </a:solidFill>
                <a:latin typeface="Courier New" pitchFamily="49" charset="0"/>
                <a:cs typeface="Arial" charset="0"/>
              </a:rPr>
              <a:t>m+n+c</a:t>
            </a:r>
            <a:r>
              <a:rPr b="1" dirty="0" smtClean="0">
                <a:solidFill>
                  <a:schemeClr val="tx1"/>
                </a:solidFill>
                <a:latin typeface="Courier New" pitchFamily="49" charset="0"/>
                <a:cs typeface="Arial" charset="0"/>
              </a:rPr>
              <a:t> = " + (</a:t>
            </a:r>
            <a:r>
              <a:rPr b="1" dirty="0" err="1" smtClean="0">
                <a:solidFill>
                  <a:schemeClr val="tx1"/>
                </a:solidFill>
                <a:latin typeface="Courier New" pitchFamily="49" charset="0"/>
                <a:cs typeface="Arial" charset="0"/>
              </a:rPr>
              <a:t>m+n+c</a:t>
            </a:r>
            <a:r>
              <a:rPr b="1" dirty="0" smtClean="0">
                <a:solidFill>
                  <a:schemeClr val="tx1"/>
                </a:solidFill>
                <a:latin typeface="Courier New" pitchFamily="49" charset="0"/>
                <a:cs typeface="Arial" charset="0"/>
              </a:rPr>
              <a:t>));</a:t>
            </a:r>
          </a:p>
          <a:p>
            <a:pPr eaLnBrk="1" hangingPunct="1">
              <a:lnSpc>
                <a:spcPct val="90000"/>
              </a:lnSpc>
              <a:buFont typeface="Arial" charset="0"/>
              <a:buNone/>
              <a:defRPr/>
            </a:pPr>
            <a:r>
              <a:rPr b="1" dirty="0" smtClean="0">
                <a:solidFill>
                  <a:schemeClr val="tx1"/>
                </a:solidFill>
                <a:latin typeface="Courier New" pitchFamily="49" charset="0"/>
                <a:cs typeface="Arial" charset="0"/>
              </a:rPr>
              <a:t>	}</a:t>
            </a:r>
          </a:p>
          <a:p>
            <a:pPr eaLnBrk="1" hangingPunct="1">
              <a:lnSpc>
                <a:spcPct val="90000"/>
              </a:lnSpc>
              <a:buFont typeface="Arial" charset="0"/>
              <a:buNone/>
              <a:defRPr/>
            </a:pPr>
            <a:r>
              <a:rPr b="1" dirty="0" smtClean="0">
                <a:solidFill>
                  <a:schemeClr val="tx1"/>
                </a:solidFill>
                <a:latin typeface="Courier New" pitchFamily="49" charset="0"/>
                <a:cs typeface="Arial" charset="0"/>
              </a:rPr>
              <a:t>}</a:t>
            </a:r>
          </a:p>
        </p:txBody>
      </p:sp>
      <p:sp>
        <p:nvSpPr>
          <p:cNvPr id="36867" name="Rectangle 2"/>
          <p:cNvSpPr>
            <a:spLocks noGrp="1"/>
          </p:cNvSpPr>
          <p:nvPr>
            <p:ph type="title" idx="4294967295"/>
          </p:nvPr>
        </p:nvSpPr>
        <p:spPr>
          <a:xfrm>
            <a:off x="259597" y="135610"/>
            <a:ext cx="7562850" cy="549275"/>
          </a:xfrm>
        </p:spPr>
        <p:txBody>
          <a:bodyPr/>
          <a:lstStyle/>
          <a:p>
            <a:pPr eaLnBrk="1" hangingPunct="1"/>
            <a:r>
              <a:rPr dirty="0" smtClean="0">
                <a:solidFill>
                  <a:schemeClr val="tx1"/>
                </a:solidFill>
                <a:cs typeface="Arial" charset="0"/>
              </a:rPr>
              <a:t>Inheritance – A Simple Example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4294967295"/>
          </p:nvPr>
        </p:nvSpPr>
        <p:spPr>
          <a:xfrm>
            <a:off x="476573" y="1020305"/>
            <a:ext cx="8229600" cy="5029200"/>
          </a:xfrm>
        </p:spPr>
        <p:txBody>
          <a:bodyPr/>
          <a:lstStyle/>
          <a:p>
            <a:pPr eaLnBrk="1" hangingPunct="1">
              <a:lnSpc>
                <a:spcPct val="80000"/>
              </a:lnSpc>
              <a:buFont typeface="Arial" charset="0"/>
              <a:buNone/>
            </a:pPr>
            <a:r>
              <a:rPr sz="1800" b="1" dirty="0" smtClean="0">
                <a:solidFill>
                  <a:schemeClr val="tx1"/>
                </a:solidFill>
                <a:latin typeface="Courier New" pitchFamily="49" charset="0"/>
                <a:cs typeface="Arial" charset="0"/>
              </a:rPr>
              <a:t>class </a:t>
            </a:r>
            <a:r>
              <a:rPr sz="1800" b="1" dirty="0" err="1" smtClean="0">
                <a:solidFill>
                  <a:schemeClr val="tx1"/>
                </a:solidFill>
                <a:latin typeface="Courier New" pitchFamily="49" charset="0"/>
                <a:cs typeface="Arial" charset="0"/>
              </a:rPr>
              <a:t>InheritanceDemo</a:t>
            </a:r>
            <a:r>
              <a:rPr sz="1800" b="1" dirty="0" smtClean="0">
                <a:solidFill>
                  <a:schemeClr val="tx1"/>
                </a:solidFill>
                <a:latin typeface="Courier New" pitchFamily="49" charset="0"/>
                <a:cs typeface="Arial" charset="0"/>
              </a:rPr>
              <a:t>{</a:t>
            </a:r>
          </a:p>
          <a:p>
            <a:pPr eaLnBrk="1" hangingPunct="1">
              <a:lnSpc>
                <a:spcPct val="80000"/>
              </a:lnSpc>
              <a:buFont typeface="Arial" charset="0"/>
              <a:buNone/>
            </a:pPr>
            <a:r>
              <a:rPr sz="1800" b="1" dirty="0" smtClean="0">
                <a:solidFill>
                  <a:schemeClr val="tx1"/>
                </a:solidFill>
                <a:latin typeface="Courier New" pitchFamily="49" charset="0"/>
                <a:cs typeface="Arial" charset="0"/>
              </a:rPr>
              <a:t>	public static void main(String </a:t>
            </a:r>
            <a:r>
              <a:rPr sz="1800" b="1" dirty="0" err="1" smtClean="0">
                <a:solidFill>
                  <a:schemeClr val="tx1"/>
                </a:solidFill>
                <a:latin typeface="Courier New" pitchFamily="49" charset="0"/>
                <a:cs typeface="Arial" charset="0"/>
              </a:rPr>
              <a:t>args</a:t>
            </a:r>
            <a:r>
              <a:rPr sz="1800" b="1" dirty="0" smtClean="0">
                <a:solidFill>
                  <a:schemeClr val="tx1"/>
                </a:solidFill>
                <a:latin typeface="Courier New" pitchFamily="49" charset="0"/>
                <a:cs typeface="Arial" charset="0"/>
              </a:rPr>
              <a:t>[ ]){</a:t>
            </a:r>
          </a:p>
          <a:p>
            <a:pPr eaLnBrk="1" hangingPunct="1">
              <a:lnSpc>
                <a:spcPct val="80000"/>
              </a:lnSpc>
              <a:buFont typeface="Arial" charset="0"/>
              <a:buNone/>
            </a:pPr>
            <a:endParaRPr sz="1800" b="1" dirty="0" smtClean="0">
              <a:solidFill>
                <a:schemeClr val="tx1"/>
              </a:solidFill>
              <a:latin typeface="Courier New" pitchFamily="49" charset="0"/>
              <a:cs typeface="Arial" charset="0"/>
            </a:endParaRPr>
          </a:p>
          <a:p>
            <a:pPr eaLnBrk="1" hangingPunct="1">
              <a:lnSpc>
                <a:spcPct val="80000"/>
              </a:lnSpc>
              <a:buFont typeface="Arial" charset="0"/>
              <a:buNone/>
            </a:pPr>
            <a:r>
              <a:rPr sz="1800" b="1" dirty="0" smtClean="0">
                <a:solidFill>
                  <a:schemeClr val="tx1"/>
                </a:solidFill>
                <a:latin typeface="Courier New" pitchFamily="49" charset="0"/>
                <a:cs typeface="Arial" charset="0"/>
              </a:rPr>
              <a:t>		A </a:t>
            </a:r>
            <a:r>
              <a:rPr sz="1800" b="1" dirty="0" err="1" smtClean="0">
                <a:solidFill>
                  <a:schemeClr val="tx1"/>
                </a:solidFill>
                <a:latin typeface="Courier New" pitchFamily="49" charset="0"/>
                <a:cs typeface="Arial" charset="0"/>
              </a:rPr>
              <a:t>s1</a:t>
            </a:r>
            <a:r>
              <a:rPr sz="1800" b="1" dirty="0" smtClean="0">
                <a:solidFill>
                  <a:schemeClr val="tx1"/>
                </a:solidFill>
                <a:latin typeface="Courier New" pitchFamily="49" charset="0"/>
                <a:cs typeface="Arial" charset="0"/>
              </a:rPr>
              <a:t> = new A();	// creating objects </a:t>
            </a:r>
          </a:p>
          <a:p>
            <a:pPr eaLnBrk="1" hangingPunct="1">
              <a:lnSpc>
                <a:spcPct val="80000"/>
              </a:lnSpc>
              <a:buFont typeface="Arial" charset="0"/>
              <a:buNone/>
            </a:pPr>
            <a:r>
              <a:rPr sz="1800" b="1" dirty="0" smtClean="0">
                <a:solidFill>
                  <a:schemeClr val="tx1"/>
                </a:solidFill>
                <a:latin typeface="Courier New" pitchFamily="49" charset="0"/>
                <a:cs typeface="Arial" charset="0"/>
              </a:rPr>
              <a:t>		B </a:t>
            </a:r>
            <a:r>
              <a:rPr sz="1800" b="1" dirty="0" err="1" smtClean="0">
                <a:solidFill>
                  <a:schemeClr val="tx1"/>
                </a:solidFill>
                <a:latin typeface="Courier New" pitchFamily="49" charset="0"/>
                <a:cs typeface="Arial" charset="0"/>
              </a:rPr>
              <a:t>s2</a:t>
            </a:r>
            <a:r>
              <a:rPr sz="1800" b="1" dirty="0" smtClean="0">
                <a:solidFill>
                  <a:schemeClr val="tx1"/>
                </a:solidFill>
                <a:latin typeface="Courier New" pitchFamily="49" charset="0"/>
                <a:cs typeface="Arial" charset="0"/>
              </a:rPr>
              <a:t> = new B();</a:t>
            </a:r>
          </a:p>
          <a:p>
            <a:pPr eaLnBrk="1" hangingPunct="1">
              <a:lnSpc>
                <a:spcPct val="80000"/>
              </a:lnSpc>
              <a:buFont typeface="Arial" charset="0"/>
              <a:buNone/>
            </a:pPr>
            <a:r>
              <a:rPr sz="1800" b="1" dirty="0" smtClean="0">
                <a:solidFill>
                  <a:schemeClr val="tx1"/>
                </a:solidFill>
                <a:latin typeface="Courier New" pitchFamily="49" charset="0"/>
                <a:cs typeface="Arial" charset="0"/>
              </a:rPr>
              <a:t>		</a:t>
            </a:r>
            <a:r>
              <a:rPr sz="1800" b="1" dirty="0" err="1" smtClean="0">
                <a:solidFill>
                  <a:schemeClr val="tx1"/>
                </a:solidFill>
                <a:latin typeface="Courier New" pitchFamily="49" charset="0"/>
                <a:cs typeface="Arial" charset="0"/>
              </a:rPr>
              <a:t>s1.m</a:t>
            </a:r>
            <a:r>
              <a:rPr sz="1800" b="1" dirty="0" smtClean="0">
                <a:solidFill>
                  <a:schemeClr val="tx1"/>
                </a:solidFill>
                <a:latin typeface="Courier New" pitchFamily="49" charset="0"/>
                <a:cs typeface="Arial" charset="0"/>
              </a:rPr>
              <a:t> = 10; </a:t>
            </a:r>
            <a:r>
              <a:rPr sz="1800" b="1" dirty="0" err="1" smtClean="0">
                <a:solidFill>
                  <a:schemeClr val="tx1"/>
                </a:solidFill>
                <a:latin typeface="Courier New" pitchFamily="49" charset="0"/>
                <a:cs typeface="Arial" charset="0"/>
              </a:rPr>
              <a:t>s1.n</a:t>
            </a:r>
            <a:r>
              <a:rPr sz="1800" b="1" dirty="0" smtClean="0">
                <a:solidFill>
                  <a:schemeClr val="tx1"/>
                </a:solidFill>
                <a:latin typeface="Courier New" pitchFamily="49" charset="0"/>
                <a:cs typeface="Arial" charset="0"/>
              </a:rPr>
              <a:t> = 20;</a:t>
            </a:r>
          </a:p>
          <a:p>
            <a:pPr eaLnBrk="1" hangingPunct="1">
              <a:lnSpc>
                <a:spcPct val="80000"/>
              </a:lnSpc>
              <a:buFont typeface="Arial" charset="0"/>
              <a:buNone/>
            </a:pPr>
            <a:endParaRPr sz="1800" b="1" dirty="0" smtClean="0">
              <a:solidFill>
                <a:schemeClr val="tx1"/>
              </a:solidFill>
              <a:latin typeface="Courier New" pitchFamily="49" charset="0"/>
              <a:cs typeface="Arial" charset="0"/>
            </a:endParaRPr>
          </a:p>
          <a:p>
            <a:pPr eaLnBrk="1" hangingPunct="1">
              <a:lnSpc>
                <a:spcPct val="80000"/>
              </a:lnSpc>
              <a:buFont typeface="Arial" charset="0"/>
              <a:buNone/>
            </a:pPr>
            <a:r>
              <a:rPr sz="1800" b="1" dirty="0" smtClean="0">
                <a:solidFill>
                  <a:schemeClr val="tx1"/>
                </a:solidFill>
                <a:latin typeface="Courier New" pitchFamily="49" charset="0"/>
                <a:cs typeface="Arial" charset="0"/>
              </a:rPr>
              <a:t>		</a:t>
            </a:r>
            <a:r>
              <a:rPr sz="1800" b="1" dirty="0" err="1" smtClean="0">
                <a:solidFill>
                  <a:schemeClr val="tx1"/>
                </a:solidFill>
                <a:latin typeface="Courier New" pitchFamily="49" charset="0"/>
                <a:cs typeface="Arial" charset="0"/>
              </a:rPr>
              <a:t>System.out.println</a:t>
            </a:r>
            <a:r>
              <a:rPr sz="1800" b="1" dirty="0" smtClean="0">
                <a:solidFill>
                  <a:schemeClr val="tx1"/>
                </a:solidFill>
                <a:latin typeface="Courier New" pitchFamily="49" charset="0"/>
                <a:cs typeface="Arial" charset="0"/>
              </a:rPr>
              <a:t>("State of object A:");</a:t>
            </a:r>
          </a:p>
          <a:p>
            <a:pPr eaLnBrk="1" hangingPunct="1">
              <a:lnSpc>
                <a:spcPct val="80000"/>
              </a:lnSpc>
              <a:buFont typeface="Arial" charset="0"/>
              <a:buNone/>
            </a:pPr>
            <a:r>
              <a:rPr sz="1800" b="1" dirty="0" smtClean="0">
                <a:solidFill>
                  <a:schemeClr val="tx1"/>
                </a:solidFill>
                <a:latin typeface="Courier New" pitchFamily="49" charset="0"/>
                <a:cs typeface="Arial" charset="0"/>
              </a:rPr>
              <a:t>		</a:t>
            </a:r>
            <a:r>
              <a:rPr sz="1800" b="1" dirty="0" err="1" smtClean="0">
                <a:solidFill>
                  <a:schemeClr val="tx1"/>
                </a:solidFill>
                <a:latin typeface="Courier New" pitchFamily="49" charset="0"/>
                <a:cs typeface="Arial" charset="0"/>
              </a:rPr>
              <a:t>s1.display1</a:t>
            </a:r>
            <a:r>
              <a:rPr sz="1800" b="1" dirty="0" smtClean="0">
                <a:solidFill>
                  <a:schemeClr val="tx1"/>
                </a:solidFill>
                <a:latin typeface="Courier New" pitchFamily="49" charset="0"/>
                <a:cs typeface="Arial" charset="0"/>
              </a:rPr>
              <a:t>();  	</a:t>
            </a:r>
          </a:p>
          <a:p>
            <a:pPr eaLnBrk="1" hangingPunct="1">
              <a:lnSpc>
                <a:spcPct val="80000"/>
              </a:lnSpc>
              <a:buFont typeface="Arial" charset="0"/>
              <a:buNone/>
            </a:pPr>
            <a:r>
              <a:rPr sz="1800" b="1" dirty="0" smtClean="0">
                <a:solidFill>
                  <a:schemeClr val="tx1"/>
                </a:solidFill>
                <a:latin typeface="Courier New" pitchFamily="49" charset="0"/>
                <a:cs typeface="Arial" charset="0"/>
              </a:rPr>
              <a:t>		</a:t>
            </a:r>
            <a:r>
              <a:rPr sz="1800" b="1" dirty="0" err="1" smtClean="0">
                <a:solidFill>
                  <a:schemeClr val="tx1"/>
                </a:solidFill>
                <a:latin typeface="Courier New" pitchFamily="49" charset="0"/>
                <a:cs typeface="Arial" charset="0"/>
              </a:rPr>
              <a:t>s2.m</a:t>
            </a:r>
            <a:r>
              <a:rPr sz="1800" b="1" dirty="0" smtClean="0">
                <a:solidFill>
                  <a:schemeClr val="tx1"/>
                </a:solidFill>
                <a:latin typeface="Courier New" pitchFamily="49" charset="0"/>
                <a:cs typeface="Arial" charset="0"/>
              </a:rPr>
              <a:t> = 7; </a:t>
            </a:r>
            <a:r>
              <a:rPr sz="1800" b="1" dirty="0" err="1" smtClean="0">
                <a:solidFill>
                  <a:schemeClr val="tx1"/>
                </a:solidFill>
                <a:latin typeface="Courier New" pitchFamily="49" charset="0"/>
                <a:cs typeface="Arial" charset="0"/>
              </a:rPr>
              <a:t>s2.n</a:t>
            </a:r>
            <a:r>
              <a:rPr sz="1800" b="1" dirty="0" smtClean="0">
                <a:solidFill>
                  <a:schemeClr val="tx1"/>
                </a:solidFill>
                <a:latin typeface="Courier New" pitchFamily="49" charset="0"/>
                <a:cs typeface="Arial" charset="0"/>
              </a:rPr>
              <a:t> = 8; </a:t>
            </a:r>
            <a:r>
              <a:rPr sz="1800" b="1" dirty="0" err="1" smtClean="0">
                <a:solidFill>
                  <a:schemeClr val="tx1"/>
                </a:solidFill>
                <a:latin typeface="Courier New" pitchFamily="49" charset="0"/>
                <a:cs typeface="Arial" charset="0"/>
              </a:rPr>
              <a:t>s2.c</a:t>
            </a:r>
            <a:r>
              <a:rPr sz="1800" b="1" dirty="0" smtClean="0">
                <a:solidFill>
                  <a:schemeClr val="tx1"/>
                </a:solidFill>
                <a:latin typeface="Courier New" pitchFamily="49" charset="0"/>
                <a:cs typeface="Arial" charset="0"/>
              </a:rPr>
              <a:t> = 9;</a:t>
            </a:r>
          </a:p>
          <a:p>
            <a:pPr eaLnBrk="1" hangingPunct="1">
              <a:lnSpc>
                <a:spcPct val="80000"/>
              </a:lnSpc>
              <a:buFont typeface="Arial" charset="0"/>
              <a:buNone/>
            </a:pPr>
            <a:r>
              <a:rPr sz="1800" b="1" dirty="0" smtClean="0">
                <a:solidFill>
                  <a:schemeClr val="tx1"/>
                </a:solidFill>
                <a:latin typeface="Courier New" pitchFamily="49" charset="0"/>
                <a:cs typeface="Arial" charset="0"/>
              </a:rPr>
              <a:t>		</a:t>
            </a:r>
            <a:r>
              <a:rPr sz="1800" b="1" dirty="0" err="1" smtClean="0">
                <a:solidFill>
                  <a:schemeClr val="tx1"/>
                </a:solidFill>
                <a:latin typeface="Courier New" pitchFamily="49" charset="0"/>
                <a:cs typeface="Arial" charset="0"/>
              </a:rPr>
              <a:t>System.out.println</a:t>
            </a:r>
            <a:r>
              <a:rPr sz="1800" b="1" dirty="0" smtClean="0">
                <a:solidFill>
                  <a:schemeClr val="tx1"/>
                </a:solidFill>
                <a:latin typeface="Courier New" pitchFamily="49" charset="0"/>
                <a:cs typeface="Arial" charset="0"/>
              </a:rPr>
              <a:t>("State of object B:");</a:t>
            </a:r>
          </a:p>
          <a:p>
            <a:pPr eaLnBrk="1" hangingPunct="1">
              <a:lnSpc>
                <a:spcPct val="80000"/>
              </a:lnSpc>
              <a:buFont typeface="Arial" charset="0"/>
              <a:buNone/>
            </a:pPr>
            <a:r>
              <a:rPr sz="1800" b="1" dirty="0" smtClean="0">
                <a:solidFill>
                  <a:schemeClr val="tx1"/>
                </a:solidFill>
                <a:latin typeface="Courier New" pitchFamily="49" charset="0"/>
                <a:cs typeface="Arial" charset="0"/>
              </a:rPr>
              <a:t>		</a:t>
            </a:r>
            <a:r>
              <a:rPr sz="1800" b="1" dirty="0" err="1" smtClean="0">
                <a:solidFill>
                  <a:schemeClr val="tx1"/>
                </a:solidFill>
                <a:latin typeface="Courier New" pitchFamily="49" charset="0"/>
                <a:cs typeface="Arial" charset="0"/>
              </a:rPr>
              <a:t>s2.display1</a:t>
            </a:r>
            <a:r>
              <a:rPr sz="1800" b="1" dirty="0" smtClean="0">
                <a:solidFill>
                  <a:schemeClr val="tx1"/>
                </a:solidFill>
                <a:latin typeface="Courier New" pitchFamily="49" charset="0"/>
                <a:cs typeface="Arial" charset="0"/>
              </a:rPr>
              <a:t>();	 </a:t>
            </a:r>
          </a:p>
          <a:p>
            <a:pPr eaLnBrk="1" hangingPunct="1">
              <a:lnSpc>
                <a:spcPct val="80000"/>
              </a:lnSpc>
              <a:buFont typeface="Arial" charset="0"/>
              <a:buNone/>
            </a:pPr>
            <a:r>
              <a:rPr sz="1800" b="1" dirty="0" smtClean="0">
                <a:solidFill>
                  <a:schemeClr val="tx1"/>
                </a:solidFill>
                <a:latin typeface="Courier New" pitchFamily="49" charset="0"/>
                <a:cs typeface="Arial" charset="0"/>
              </a:rPr>
              <a:t>		</a:t>
            </a:r>
            <a:r>
              <a:rPr sz="1800" b="1" dirty="0" err="1" smtClean="0">
                <a:solidFill>
                  <a:schemeClr val="tx1"/>
                </a:solidFill>
                <a:latin typeface="Courier New" pitchFamily="49" charset="0"/>
                <a:cs typeface="Arial" charset="0"/>
              </a:rPr>
              <a:t>s2.display2</a:t>
            </a:r>
            <a:r>
              <a:rPr sz="1800" b="1" dirty="0" smtClean="0">
                <a:solidFill>
                  <a:schemeClr val="tx1"/>
                </a:solidFill>
                <a:latin typeface="Courier New" pitchFamily="49" charset="0"/>
                <a:cs typeface="Arial" charset="0"/>
              </a:rPr>
              <a:t>();</a:t>
            </a:r>
          </a:p>
          <a:p>
            <a:pPr eaLnBrk="1" hangingPunct="1">
              <a:lnSpc>
                <a:spcPct val="80000"/>
              </a:lnSpc>
              <a:buFont typeface="Arial" charset="0"/>
              <a:buNone/>
            </a:pPr>
            <a:r>
              <a:rPr sz="1800" b="1" dirty="0" smtClean="0">
                <a:solidFill>
                  <a:schemeClr val="tx1"/>
                </a:solidFill>
                <a:latin typeface="Courier New" pitchFamily="49" charset="0"/>
                <a:cs typeface="Arial" charset="0"/>
              </a:rPr>
              <a:t>		</a:t>
            </a:r>
            <a:r>
              <a:rPr sz="1800" b="1" dirty="0" err="1" smtClean="0">
                <a:solidFill>
                  <a:schemeClr val="tx1"/>
                </a:solidFill>
                <a:latin typeface="Courier New" pitchFamily="49" charset="0"/>
                <a:cs typeface="Arial" charset="0"/>
              </a:rPr>
              <a:t>System.out.println</a:t>
            </a:r>
            <a:r>
              <a:rPr sz="1800" b="1" dirty="0" smtClean="0">
                <a:solidFill>
                  <a:schemeClr val="tx1"/>
                </a:solidFill>
                <a:latin typeface="Courier New" pitchFamily="49" charset="0"/>
                <a:cs typeface="Arial" charset="0"/>
              </a:rPr>
              <a:t>("sum of m, n and c in object B is:");</a:t>
            </a:r>
          </a:p>
          <a:p>
            <a:pPr eaLnBrk="1" hangingPunct="1">
              <a:lnSpc>
                <a:spcPct val="80000"/>
              </a:lnSpc>
              <a:buFont typeface="Arial" charset="0"/>
              <a:buNone/>
            </a:pPr>
            <a:r>
              <a:rPr sz="1800" b="1" dirty="0" smtClean="0">
                <a:solidFill>
                  <a:schemeClr val="tx1"/>
                </a:solidFill>
                <a:latin typeface="Courier New" pitchFamily="49" charset="0"/>
                <a:cs typeface="Arial" charset="0"/>
              </a:rPr>
              <a:t>		</a:t>
            </a:r>
            <a:r>
              <a:rPr sz="1800" b="1" dirty="0" err="1" smtClean="0">
                <a:solidFill>
                  <a:schemeClr val="tx1"/>
                </a:solidFill>
                <a:latin typeface="Courier New" pitchFamily="49" charset="0"/>
                <a:cs typeface="Arial" charset="0"/>
              </a:rPr>
              <a:t>s2.sum</a:t>
            </a:r>
            <a:r>
              <a:rPr sz="1800" b="1" dirty="0" smtClean="0">
                <a:solidFill>
                  <a:schemeClr val="tx1"/>
                </a:solidFill>
                <a:latin typeface="Courier New" pitchFamily="49" charset="0"/>
                <a:cs typeface="Arial" charset="0"/>
              </a:rPr>
              <a:t>();</a:t>
            </a:r>
          </a:p>
          <a:p>
            <a:pPr eaLnBrk="1" hangingPunct="1">
              <a:lnSpc>
                <a:spcPct val="80000"/>
              </a:lnSpc>
              <a:buFont typeface="Arial" charset="0"/>
              <a:buNone/>
            </a:pPr>
            <a:r>
              <a:rPr sz="1800" b="1" dirty="0" smtClean="0">
                <a:solidFill>
                  <a:schemeClr val="tx1"/>
                </a:solidFill>
                <a:latin typeface="Courier New" pitchFamily="49" charset="0"/>
                <a:cs typeface="Arial" charset="0"/>
              </a:rPr>
              <a:t>	}</a:t>
            </a:r>
          </a:p>
          <a:p>
            <a:pPr eaLnBrk="1" hangingPunct="1">
              <a:lnSpc>
                <a:spcPct val="80000"/>
              </a:lnSpc>
              <a:buFont typeface="Arial" charset="0"/>
              <a:buNone/>
            </a:pPr>
            <a:r>
              <a:rPr sz="1800" b="1" dirty="0" smtClean="0">
                <a:solidFill>
                  <a:schemeClr val="tx1"/>
                </a:solidFill>
                <a:latin typeface="Courier New" pitchFamily="49" charset="0"/>
                <a:cs typeface="Arial" charset="0"/>
              </a:rPr>
              <a:t>}</a:t>
            </a:r>
          </a:p>
        </p:txBody>
      </p:sp>
      <p:sp>
        <p:nvSpPr>
          <p:cNvPr id="37891" name="Rectangle 2"/>
          <p:cNvSpPr>
            <a:spLocks noGrp="1"/>
          </p:cNvSpPr>
          <p:nvPr>
            <p:ph type="title" idx="4294967295"/>
          </p:nvPr>
        </p:nvSpPr>
        <p:spPr>
          <a:xfrm>
            <a:off x="241300" y="228600"/>
            <a:ext cx="8902700" cy="549275"/>
          </a:xfrm>
        </p:spPr>
        <p:txBody>
          <a:bodyPr/>
          <a:lstStyle/>
          <a:p>
            <a:pPr eaLnBrk="1" hangingPunct="1"/>
            <a:r>
              <a:rPr lang="en-US" dirty="0">
                <a:solidFill>
                  <a:schemeClr val="tx1"/>
                </a:solidFill>
                <a:cs typeface="Arial" charset="0"/>
              </a:rPr>
              <a:t>Inheritance – A Simple </a:t>
            </a:r>
            <a:r>
              <a:rPr lang="en-US" dirty="0" smtClean="0">
                <a:solidFill>
                  <a:schemeClr val="tx1"/>
                </a:solidFill>
                <a:cs typeface="Arial" charset="0"/>
              </a:rPr>
              <a:t>Example </a:t>
            </a:r>
            <a:r>
              <a:rPr dirty="0" smtClean="0">
                <a:solidFill>
                  <a:schemeClr val="tx1"/>
                </a:solidFill>
                <a:cs typeface="Arial" charset="0"/>
              </a:rPr>
              <a:t>(Contd.).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4294967295"/>
          </p:nvPr>
        </p:nvSpPr>
        <p:spPr>
          <a:xfrm>
            <a:off x="533400" y="990599"/>
            <a:ext cx="8229600" cy="5456695"/>
          </a:xfrm>
        </p:spPr>
        <p:txBody>
          <a:bodyPr/>
          <a:lstStyle/>
          <a:p>
            <a:pPr marL="0" algn="just" eaLnBrk="1" hangingPunct="1">
              <a:spcBef>
                <a:spcPts val="0"/>
              </a:spcBef>
            </a:pPr>
            <a:r>
              <a:rPr dirty="0" smtClean="0">
                <a:solidFill>
                  <a:schemeClr val="tx1"/>
                </a:solidFill>
                <a:cs typeface="Arial" charset="0"/>
              </a:rPr>
              <a:t>A subclass includes all of the members of its superclass </a:t>
            </a:r>
          </a:p>
          <a:p>
            <a:pPr marL="0" algn="just" eaLnBrk="1" hangingPunct="1">
              <a:spcBef>
                <a:spcPts val="0"/>
              </a:spcBef>
            </a:pPr>
            <a:endParaRPr dirty="0" smtClean="0">
              <a:solidFill>
                <a:schemeClr val="tx1"/>
              </a:solidFill>
              <a:cs typeface="Arial" charset="0"/>
            </a:endParaRPr>
          </a:p>
          <a:p>
            <a:pPr marL="0" algn="just" eaLnBrk="1" hangingPunct="1">
              <a:spcBef>
                <a:spcPts val="0"/>
              </a:spcBef>
            </a:pPr>
            <a:r>
              <a:rPr dirty="0" smtClean="0">
                <a:solidFill>
                  <a:schemeClr val="tx1"/>
                </a:solidFill>
                <a:cs typeface="Arial" charset="0"/>
              </a:rPr>
              <a:t>But, it cannot directly access those members of the super class that have been declared as </a:t>
            </a:r>
            <a:r>
              <a:rPr b="1" dirty="0" smtClean="0">
                <a:solidFill>
                  <a:schemeClr val="tx1"/>
                </a:solidFill>
                <a:cs typeface="Arial" charset="0"/>
              </a:rPr>
              <a:t>private</a:t>
            </a:r>
            <a:r>
              <a:rPr dirty="0" smtClean="0">
                <a:solidFill>
                  <a:schemeClr val="tx1"/>
                </a:solidFill>
                <a:cs typeface="Arial" charset="0"/>
              </a:rPr>
              <a:t>.  </a:t>
            </a:r>
          </a:p>
          <a:p>
            <a:pPr algn="just" eaLnBrk="1" hangingPunct="1">
              <a:lnSpc>
                <a:spcPct val="70000"/>
              </a:lnSpc>
              <a:buFont typeface="Arial" charset="0"/>
              <a:buNone/>
            </a:pPr>
            <a:endParaRPr sz="2400" dirty="0" smtClean="0">
              <a:solidFill>
                <a:schemeClr val="tx1"/>
              </a:solidFill>
              <a:cs typeface="Arial" charset="0"/>
            </a:endParaRPr>
          </a:p>
          <a:p>
            <a:pPr algn="just" eaLnBrk="1" hangingPunct="1">
              <a:lnSpc>
                <a:spcPct val="70000"/>
              </a:lnSpc>
              <a:buFont typeface="Arial" charset="0"/>
              <a:buNone/>
            </a:pPr>
            <a:r>
              <a:rPr dirty="0" smtClean="0">
                <a:solidFill>
                  <a:schemeClr val="tx1"/>
                </a:solidFill>
                <a:latin typeface="Courier New" pitchFamily="49" charset="0"/>
                <a:cs typeface="Arial" charset="0"/>
              </a:rPr>
              <a:t>class A{</a:t>
            </a:r>
          </a:p>
          <a:p>
            <a:pPr algn="just" eaLnBrk="1" hangingPunct="1">
              <a:lnSpc>
                <a:spcPct val="70000"/>
              </a:lnSpc>
              <a:buFont typeface="Arial" charset="0"/>
              <a:buNone/>
            </a:pPr>
            <a:r>
              <a:rPr dirty="0" smtClean="0">
                <a:solidFill>
                  <a:schemeClr val="tx1"/>
                </a:solidFill>
                <a:latin typeface="Courier New" pitchFamily="49" charset="0"/>
                <a:cs typeface="Arial" charset="0"/>
              </a:rPr>
              <a:t>	</a:t>
            </a:r>
            <a:r>
              <a:rPr dirty="0" err="1" smtClean="0">
                <a:solidFill>
                  <a:schemeClr val="tx1"/>
                </a:solidFill>
                <a:latin typeface="Courier New" pitchFamily="49" charset="0"/>
                <a:cs typeface="Arial" charset="0"/>
              </a:rPr>
              <a:t>int</a:t>
            </a:r>
            <a:r>
              <a:rPr dirty="0" smtClean="0">
                <a:solidFill>
                  <a:schemeClr val="tx1"/>
                </a:solidFill>
                <a:latin typeface="Courier New" pitchFamily="49" charset="0"/>
                <a:cs typeface="Arial" charset="0"/>
              </a:rPr>
              <a:t> money; </a:t>
            </a:r>
          </a:p>
          <a:p>
            <a:pPr algn="just" eaLnBrk="1" hangingPunct="1">
              <a:lnSpc>
                <a:spcPct val="70000"/>
              </a:lnSpc>
              <a:buFont typeface="Arial" charset="0"/>
              <a:buNone/>
            </a:pPr>
            <a:r>
              <a:rPr dirty="0" smtClean="0">
                <a:solidFill>
                  <a:schemeClr val="tx1"/>
                </a:solidFill>
                <a:latin typeface="Courier New" pitchFamily="49" charset="0"/>
                <a:cs typeface="Arial" charset="0"/>
              </a:rPr>
              <a:t>	private </a:t>
            </a:r>
            <a:r>
              <a:rPr dirty="0" err="1" smtClean="0">
                <a:solidFill>
                  <a:schemeClr val="tx1"/>
                </a:solidFill>
                <a:latin typeface="Courier New" pitchFamily="49" charset="0"/>
                <a:cs typeface="Arial" charset="0"/>
              </a:rPr>
              <a:t>int</a:t>
            </a:r>
            <a:r>
              <a:rPr dirty="0" smtClean="0">
                <a:solidFill>
                  <a:schemeClr val="tx1"/>
                </a:solidFill>
                <a:latin typeface="Courier New" pitchFamily="49" charset="0"/>
                <a:cs typeface="Arial" charset="0"/>
              </a:rPr>
              <a:t> </a:t>
            </a:r>
            <a:r>
              <a:rPr dirty="0" err="1" smtClean="0">
                <a:solidFill>
                  <a:schemeClr val="tx1"/>
                </a:solidFill>
                <a:latin typeface="Courier New" pitchFamily="49" charset="0"/>
                <a:cs typeface="Arial" charset="0"/>
              </a:rPr>
              <a:t>pocketMoney</a:t>
            </a:r>
            <a:r>
              <a:rPr dirty="0" smtClean="0">
                <a:solidFill>
                  <a:schemeClr val="tx1"/>
                </a:solidFill>
                <a:latin typeface="Courier New" pitchFamily="49" charset="0"/>
                <a:cs typeface="Arial" charset="0"/>
              </a:rPr>
              <a:t>;</a:t>
            </a:r>
          </a:p>
          <a:p>
            <a:pPr algn="just" eaLnBrk="1" hangingPunct="1">
              <a:lnSpc>
                <a:spcPct val="70000"/>
              </a:lnSpc>
              <a:buFont typeface="Arial" charset="0"/>
              <a:buNone/>
            </a:pPr>
            <a:endParaRPr dirty="0" smtClean="0">
              <a:solidFill>
                <a:schemeClr val="tx1"/>
              </a:solidFill>
              <a:latin typeface="Courier New" pitchFamily="49" charset="0"/>
              <a:cs typeface="Arial" charset="0"/>
            </a:endParaRPr>
          </a:p>
          <a:p>
            <a:pPr algn="just" eaLnBrk="1" hangingPunct="1">
              <a:lnSpc>
                <a:spcPct val="70000"/>
              </a:lnSpc>
              <a:buFont typeface="Arial" charset="0"/>
              <a:buNone/>
            </a:pPr>
            <a:r>
              <a:rPr dirty="0" smtClean="0">
                <a:solidFill>
                  <a:schemeClr val="tx1"/>
                </a:solidFill>
                <a:latin typeface="Courier New" pitchFamily="49" charset="0"/>
                <a:cs typeface="Arial" charset="0"/>
              </a:rPr>
              <a:t>	void fill	(</a:t>
            </a:r>
            <a:r>
              <a:rPr dirty="0" err="1" smtClean="0">
                <a:solidFill>
                  <a:schemeClr val="tx1"/>
                </a:solidFill>
                <a:latin typeface="Courier New" pitchFamily="49" charset="0"/>
                <a:cs typeface="Arial" charset="0"/>
              </a:rPr>
              <a:t>int</a:t>
            </a:r>
            <a:r>
              <a:rPr dirty="0" smtClean="0">
                <a:solidFill>
                  <a:schemeClr val="tx1"/>
                </a:solidFill>
                <a:latin typeface="Courier New" pitchFamily="49" charset="0"/>
                <a:cs typeface="Arial" charset="0"/>
              </a:rPr>
              <a:t> money, </a:t>
            </a:r>
            <a:r>
              <a:rPr dirty="0" err="1" smtClean="0">
                <a:solidFill>
                  <a:schemeClr val="tx1"/>
                </a:solidFill>
                <a:latin typeface="Courier New" pitchFamily="49" charset="0"/>
                <a:cs typeface="Arial" charset="0"/>
              </a:rPr>
              <a:t>int</a:t>
            </a:r>
            <a:r>
              <a:rPr dirty="0" smtClean="0">
                <a:solidFill>
                  <a:schemeClr val="tx1"/>
                </a:solidFill>
                <a:latin typeface="Courier New" pitchFamily="49" charset="0"/>
                <a:cs typeface="Arial" charset="0"/>
              </a:rPr>
              <a:t> </a:t>
            </a:r>
            <a:r>
              <a:rPr dirty="0" err="1" smtClean="0">
                <a:solidFill>
                  <a:schemeClr val="tx1"/>
                </a:solidFill>
                <a:latin typeface="Courier New" pitchFamily="49" charset="0"/>
                <a:cs typeface="Arial" charset="0"/>
              </a:rPr>
              <a:t>pocketMoney</a:t>
            </a:r>
            <a:r>
              <a:rPr dirty="0" smtClean="0">
                <a:solidFill>
                  <a:schemeClr val="tx1"/>
                </a:solidFill>
                <a:latin typeface="Courier New" pitchFamily="49" charset="0"/>
                <a:cs typeface="Arial" charset="0"/>
              </a:rPr>
              <a:t>)</a:t>
            </a:r>
          </a:p>
          <a:p>
            <a:pPr algn="just" eaLnBrk="1" hangingPunct="1">
              <a:lnSpc>
                <a:spcPct val="70000"/>
              </a:lnSpc>
              <a:buFont typeface="Arial" charset="0"/>
              <a:buNone/>
            </a:pPr>
            <a:r>
              <a:rPr dirty="0" smtClean="0">
                <a:solidFill>
                  <a:schemeClr val="tx1"/>
                </a:solidFill>
                <a:latin typeface="Courier New" pitchFamily="49" charset="0"/>
                <a:cs typeface="Arial" charset="0"/>
              </a:rPr>
              <a:t>	{</a:t>
            </a:r>
          </a:p>
          <a:p>
            <a:pPr algn="just" eaLnBrk="1" hangingPunct="1">
              <a:lnSpc>
                <a:spcPct val="70000"/>
              </a:lnSpc>
              <a:buFont typeface="Arial" charset="0"/>
              <a:buNone/>
            </a:pPr>
            <a:r>
              <a:rPr dirty="0" smtClean="0">
                <a:solidFill>
                  <a:schemeClr val="tx1"/>
                </a:solidFill>
                <a:latin typeface="Courier New" pitchFamily="49" charset="0"/>
                <a:cs typeface="Arial" charset="0"/>
              </a:rPr>
              <a:t>		</a:t>
            </a:r>
            <a:r>
              <a:rPr dirty="0" err="1" smtClean="0">
                <a:solidFill>
                  <a:schemeClr val="tx1"/>
                </a:solidFill>
                <a:latin typeface="Courier New" pitchFamily="49" charset="0"/>
                <a:cs typeface="Arial" charset="0"/>
              </a:rPr>
              <a:t>this.money</a:t>
            </a:r>
            <a:r>
              <a:rPr dirty="0" smtClean="0">
                <a:solidFill>
                  <a:schemeClr val="tx1"/>
                </a:solidFill>
                <a:latin typeface="Courier New" pitchFamily="49" charset="0"/>
                <a:cs typeface="Arial" charset="0"/>
              </a:rPr>
              <a:t> = money;</a:t>
            </a:r>
          </a:p>
          <a:p>
            <a:pPr eaLnBrk="1" hangingPunct="1">
              <a:lnSpc>
                <a:spcPct val="70000"/>
              </a:lnSpc>
              <a:buFont typeface="Arial" charset="0"/>
              <a:buNone/>
            </a:pPr>
            <a:r>
              <a:rPr dirty="0" smtClean="0">
                <a:solidFill>
                  <a:schemeClr val="tx1"/>
                </a:solidFill>
                <a:latin typeface="Courier New" pitchFamily="49" charset="0"/>
                <a:cs typeface="Arial" charset="0"/>
              </a:rPr>
              <a:t>		</a:t>
            </a:r>
            <a:r>
              <a:rPr dirty="0" err="1" smtClean="0">
                <a:solidFill>
                  <a:schemeClr val="tx1"/>
                </a:solidFill>
                <a:latin typeface="Courier New" pitchFamily="49" charset="0"/>
                <a:cs typeface="Arial" charset="0"/>
              </a:rPr>
              <a:t>this.pocketMoney</a:t>
            </a:r>
            <a:r>
              <a:rPr dirty="0" smtClean="0">
                <a:solidFill>
                  <a:schemeClr val="tx1"/>
                </a:solidFill>
                <a:latin typeface="Courier New" pitchFamily="49" charset="0"/>
                <a:cs typeface="Arial" charset="0"/>
              </a:rPr>
              <a:t> = </a:t>
            </a:r>
            <a:r>
              <a:rPr dirty="0" err="1" smtClean="0">
                <a:solidFill>
                  <a:schemeClr val="tx1"/>
                </a:solidFill>
                <a:latin typeface="Courier New" pitchFamily="49" charset="0"/>
                <a:cs typeface="Arial" charset="0"/>
              </a:rPr>
              <a:t>pocketMoney</a:t>
            </a:r>
            <a:r>
              <a:rPr dirty="0" smtClean="0">
                <a:solidFill>
                  <a:schemeClr val="tx1"/>
                </a:solidFill>
                <a:latin typeface="Courier New" pitchFamily="49" charset="0"/>
                <a:cs typeface="Arial" charset="0"/>
              </a:rPr>
              <a:t>;</a:t>
            </a:r>
          </a:p>
          <a:p>
            <a:pPr eaLnBrk="1" hangingPunct="1">
              <a:lnSpc>
                <a:spcPct val="70000"/>
              </a:lnSpc>
              <a:buFont typeface="Arial" charset="0"/>
              <a:buNone/>
            </a:pPr>
            <a:r>
              <a:rPr dirty="0" smtClean="0">
                <a:solidFill>
                  <a:schemeClr val="tx1"/>
                </a:solidFill>
                <a:latin typeface="Courier New" pitchFamily="49" charset="0"/>
                <a:cs typeface="Arial" charset="0"/>
              </a:rPr>
              <a:t>	}</a:t>
            </a:r>
          </a:p>
          <a:p>
            <a:pPr eaLnBrk="1" hangingPunct="1">
              <a:lnSpc>
                <a:spcPct val="70000"/>
              </a:lnSpc>
              <a:buFont typeface="Arial" charset="0"/>
              <a:buNone/>
            </a:pPr>
            <a:r>
              <a:rPr dirty="0" smtClean="0">
                <a:solidFill>
                  <a:schemeClr val="tx1"/>
                </a:solidFill>
                <a:latin typeface="Courier New" pitchFamily="49" charset="0"/>
                <a:cs typeface="Arial" charset="0"/>
              </a:rPr>
              <a:t>}</a:t>
            </a:r>
          </a:p>
        </p:txBody>
      </p:sp>
      <p:sp>
        <p:nvSpPr>
          <p:cNvPr id="38915" name="Rectangle 2"/>
          <p:cNvSpPr>
            <a:spLocks noGrp="1"/>
          </p:cNvSpPr>
          <p:nvPr>
            <p:ph type="title" idx="4294967295"/>
          </p:nvPr>
        </p:nvSpPr>
        <p:spPr>
          <a:xfrm>
            <a:off x="228600" y="167898"/>
            <a:ext cx="8915400" cy="473075"/>
          </a:xfrm>
        </p:spPr>
        <p:txBody>
          <a:bodyPr/>
          <a:lstStyle/>
          <a:p>
            <a:pPr eaLnBrk="1" hangingPunct="1"/>
            <a:r>
              <a:rPr sz="2400" dirty="0" smtClean="0">
                <a:solidFill>
                  <a:schemeClr val="tx1"/>
                </a:solidFill>
                <a:cs typeface="Arial" charset="0"/>
              </a:rPr>
              <a:t>Accessing Superclass Members from a Subclass Object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Text Placeholder 13"/>
          <p:cNvSpPr>
            <a:spLocks noGrp="1"/>
          </p:cNvSpPr>
          <p:nvPr>
            <p:ph type="body" sz="quarter" idx="4294967295"/>
          </p:nvPr>
        </p:nvSpPr>
        <p:spPr>
          <a:xfrm>
            <a:off x="1019402" y="2033134"/>
            <a:ext cx="7010400" cy="652462"/>
          </a:xfrm>
        </p:spPr>
        <p:txBody>
          <a:bodyPr/>
          <a:lstStyle/>
          <a:p>
            <a:pPr marL="0" indent="0" eaLnBrk="1" hangingPunct="1">
              <a:buFont typeface="Arial" charset="0"/>
              <a:buNone/>
            </a:pPr>
            <a:r>
              <a:rPr lang="en-IN" sz="2800" b="1" dirty="0" smtClean="0">
                <a:solidFill>
                  <a:schemeClr val="tx1"/>
                </a:solidFill>
                <a:cs typeface="Arial" charset="0"/>
              </a:rPr>
              <a:t>Multi Level Hierarchy</a:t>
            </a:r>
          </a:p>
        </p:txBody>
      </p:sp>
      <p:sp>
        <p:nvSpPr>
          <p:cNvPr id="281603" name="Title 18"/>
          <p:cNvSpPr>
            <a:spLocks noGrp="1"/>
          </p:cNvSpPr>
          <p:nvPr>
            <p:ph type="ctrTitle" idx="4294967295"/>
          </p:nvPr>
        </p:nvSpPr>
        <p:spPr>
          <a:xfrm>
            <a:off x="166688" y="146050"/>
            <a:ext cx="8483600" cy="549275"/>
          </a:xfrm>
        </p:spPr>
        <p:txBody>
          <a:bodyPr/>
          <a:lstStyle/>
          <a:p>
            <a:pPr eaLnBrk="1" hangingPunct="1"/>
            <a:r>
              <a:rPr lang="en-IN" dirty="0" smtClean="0">
                <a:solidFill>
                  <a:schemeClr val="tx1"/>
                </a:solidFill>
                <a:cs typeface="Arial" charset="0"/>
              </a:rPr>
              <a:t>Agenda</a:t>
            </a:r>
          </a:p>
        </p:txBody>
      </p:sp>
      <p:sp>
        <p:nvSpPr>
          <p:cNvPr id="8" name="Rectangle 7"/>
          <p:cNvSpPr/>
          <p:nvPr/>
        </p:nvSpPr>
        <p:spPr>
          <a:xfrm>
            <a:off x="516846" y="2870199"/>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a:endParaRPr lang="en-US" dirty="0">
              <a:solidFill>
                <a:schemeClr val="tx1"/>
              </a:solidFill>
            </a:endParaRPr>
          </a:p>
        </p:txBody>
      </p:sp>
      <p:sp>
        <p:nvSpPr>
          <p:cNvPr id="9" name="Rectangle 8"/>
          <p:cNvSpPr/>
          <p:nvPr/>
        </p:nvSpPr>
        <p:spPr>
          <a:xfrm>
            <a:off x="490724" y="2911332"/>
            <a:ext cx="278533" cy="5575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defTabSz="914400">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3</a:t>
            </a:r>
          </a:p>
        </p:txBody>
      </p:sp>
      <p:sp>
        <p:nvSpPr>
          <p:cNvPr id="10" name="Rectangle 9"/>
          <p:cNvSpPr/>
          <p:nvPr/>
        </p:nvSpPr>
        <p:spPr>
          <a:xfrm>
            <a:off x="516846" y="3782559"/>
            <a:ext cx="317500" cy="83026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a:endParaRPr lang="en-US" dirty="0">
              <a:solidFill>
                <a:schemeClr val="tx1"/>
              </a:solidFill>
            </a:endParaRPr>
          </a:p>
        </p:txBody>
      </p:sp>
      <p:sp>
        <p:nvSpPr>
          <p:cNvPr id="11" name="Rectangle 10"/>
          <p:cNvSpPr/>
          <p:nvPr/>
        </p:nvSpPr>
        <p:spPr>
          <a:xfrm>
            <a:off x="505237" y="3918115"/>
            <a:ext cx="293049" cy="4797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defTabSz="914400">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4</a:t>
            </a:r>
          </a:p>
        </p:txBody>
      </p:sp>
      <p:sp>
        <p:nvSpPr>
          <p:cNvPr id="12" name="Rectangle 11"/>
          <p:cNvSpPr/>
          <p:nvPr/>
        </p:nvSpPr>
        <p:spPr>
          <a:xfrm>
            <a:off x="516844" y="1957614"/>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a:endParaRPr lang="en-US" dirty="0">
              <a:solidFill>
                <a:schemeClr val="tx1"/>
              </a:solidFill>
            </a:endParaRPr>
          </a:p>
        </p:txBody>
      </p:sp>
      <p:sp>
        <p:nvSpPr>
          <p:cNvPr id="13" name="Rectangle 12"/>
          <p:cNvSpPr/>
          <p:nvPr/>
        </p:nvSpPr>
        <p:spPr>
          <a:xfrm>
            <a:off x="476210" y="2190801"/>
            <a:ext cx="278533" cy="421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defTabSz="914400">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2</a:t>
            </a:r>
          </a:p>
        </p:txBody>
      </p:sp>
      <p:sp>
        <p:nvSpPr>
          <p:cNvPr id="281610" name="Text Placeholder 17"/>
          <p:cNvSpPr>
            <a:spLocks noGrp="1"/>
          </p:cNvSpPr>
          <p:nvPr>
            <p:ph type="body" sz="quarter" idx="4294967295"/>
          </p:nvPr>
        </p:nvSpPr>
        <p:spPr>
          <a:xfrm>
            <a:off x="1032782" y="2935061"/>
            <a:ext cx="7010400" cy="741363"/>
          </a:xfrm>
        </p:spPr>
        <p:txBody>
          <a:bodyPr/>
          <a:lstStyle/>
          <a:p>
            <a:pPr marL="0" indent="0" eaLnBrk="1" hangingPunct="1">
              <a:buNone/>
            </a:pPr>
            <a:r>
              <a:rPr lang="en-IN" sz="2800" b="1" dirty="0" smtClean="0">
                <a:solidFill>
                  <a:schemeClr val="tx1"/>
                </a:solidFill>
                <a:cs typeface="Arial" charset="0"/>
              </a:rPr>
              <a:t>Method Overriding</a:t>
            </a:r>
          </a:p>
          <a:p>
            <a:pPr marL="0" indent="0" eaLnBrk="1" hangingPunct="1">
              <a:buFont typeface="Arial" charset="0"/>
              <a:buNone/>
            </a:pPr>
            <a:endParaRPr sz="2800" b="1" dirty="0" smtClean="0">
              <a:solidFill>
                <a:schemeClr val="tx1"/>
              </a:solidFill>
              <a:cs typeface="Arial" charset="0"/>
            </a:endParaRPr>
          </a:p>
        </p:txBody>
      </p:sp>
      <p:sp>
        <p:nvSpPr>
          <p:cNvPr id="281611" name="Text Placeholder 21"/>
          <p:cNvSpPr>
            <a:spLocks noGrp="1"/>
          </p:cNvSpPr>
          <p:nvPr>
            <p:ph type="body" sz="quarter" idx="4294967295"/>
          </p:nvPr>
        </p:nvSpPr>
        <p:spPr>
          <a:xfrm>
            <a:off x="1047750" y="3865109"/>
            <a:ext cx="7010400" cy="742950"/>
          </a:xfrm>
        </p:spPr>
        <p:txBody>
          <a:bodyPr/>
          <a:lstStyle/>
          <a:p>
            <a:pPr marL="0" indent="0" eaLnBrk="1" hangingPunct="1">
              <a:buNone/>
            </a:pPr>
            <a:r>
              <a:rPr lang="en-US" sz="2800" b="1" dirty="0" smtClean="0">
                <a:solidFill>
                  <a:schemeClr val="tx1"/>
                </a:solidFill>
                <a:cs typeface="Arial" charset="0"/>
              </a:rPr>
              <a:t>Runtime Polymorphism</a:t>
            </a:r>
          </a:p>
        </p:txBody>
      </p:sp>
      <p:sp>
        <p:nvSpPr>
          <p:cNvPr id="2" name="Rectangle 9"/>
          <p:cNvSpPr/>
          <p:nvPr/>
        </p:nvSpPr>
        <p:spPr>
          <a:xfrm>
            <a:off x="493486" y="4746171"/>
            <a:ext cx="347209" cy="75859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a:r>
              <a:rPr lang="en-US" b="1" dirty="0">
                <a:solidFill>
                  <a:schemeClr val="bg1"/>
                </a:solidFill>
              </a:rPr>
              <a:t>5</a:t>
            </a:r>
          </a:p>
        </p:txBody>
      </p:sp>
      <p:sp>
        <p:nvSpPr>
          <p:cNvPr id="281613" name="Text Placeholder 17"/>
          <p:cNvSpPr>
            <a:spLocks/>
          </p:cNvSpPr>
          <p:nvPr/>
        </p:nvSpPr>
        <p:spPr bwMode="auto">
          <a:xfrm>
            <a:off x="1067934" y="4800827"/>
            <a:ext cx="7010400" cy="741362"/>
          </a:xfrm>
          <a:prstGeom prst="rect">
            <a:avLst/>
          </a:prstGeom>
          <a:noFill/>
          <a:ln w="9525">
            <a:noFill/>
            <a:miter lim="800000"/>
            <a:headEnd/>
            <a:tailEnd/>
          </a:ln>
        </p:spPr>
        <p:txBody>
          <a:bodyPr/>
          <a:lstStyle/>
          <a:p>
            <a:pPr>
              <a:spcBef>
                <a:spcPct val="20000"/>
              </a:spcBef>
              <a:buFont typeface="Arial" charset="0"/>
              <a:buNone/>
            </a:pPr>
            <a:r>
              <a:rPr lang="en-US" sz="2800" b="1" dirty="0">
                <a:cs typeface="Arial" charset="0"/>
              </a:rPr>
              <a:t>instanceof Operator</a:t>
            </a:r>
          </a:p>
        </p:txBody>
      </p:sp>
      <p:sp>
        <p:nvSpPr>
          <p:cNvPr id="3" name="Rectangle 9"/>
          <p:cNvSpPr/>
          <p:nvPr/>
        </p:nvSpPr>
        <p:spPr>
          <a:xfrm>
            <a:off x="530225" y="5609545"/>
            <a:ext cx="317500" cy="83026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a:r>
              <a:rPr lang="en-US" b="1" dirty="0">
                <a:solidFill>
                  <a:schemeClr val="bg1"/>
                </a:solidFill>
              </a:rPr>
              <a:t>6</a:t>
            </a:r>
          </a:p>
        </p:txBody>
      </p:sp>
      <p:sp>
        <p:nvSpPr>
          <p:cNvPr id="281615" name="Text Placeholder 17"/>
          <p:cNvSpPr>
            <a:spLocks/>
          </p:cNvSpPr>
          <p:nvPr/>
        </p:nvSpPr>
        <p:spPr bwMode="auto">
          <a:xfrm>
            <a:off x="1062264" y="5650592"/>
            <a:ext cx="7010400" cy="741363"/>
          </a:xfrm>
          <a:prstGeom prst="rect">
            <a:avLst/>
          </a:prstGeom>
          <a:noFill/>
          <a:ln w="9525">
            <a:noFill/>
            <a:miter lim="800000"/>
            <a:headEnd/>
            <a:tailEnd/>
          </a:ln>
        </p:spPr>
        <p:txBody>
          <a:bodyPr/>
          <a:lstStyle/>
          <a:p>
            <a:pPr>
              <a:spcBef>
                <a:spcPct val="20000"/>
              </a:spcBef>
              <a:buFont typeface="Arial" charset="0"/>
              <a:buNone/>
            </a:pPr>
            <a:r>
              <a:rPr lang="en-US" sz="2800" b="1" dirty="0">
                <a:cs typeface="Arial" charset="0"/>
              </a:rPr>
              <a:t>Garbage Collection</a:t>
            </a:r>
          </a:p>
        </p:txBody>
      </p:sp>
      <p:sp>
        <p:nvSpPr>
          <p:cNvPr id="16" name="Rectangle 15"/>
          <p:cNvSpPr/>
          <p:nvPr/>
        </p:nvSpPr>
        <p:spPr>
          <a:xfrm>
            <a:off x="524101" y="1010557"/>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a:r>
              <a:rPr lang="en-US" b="1" dirty="0" smtClean="0">
                <a:solidFill>
                  <a:schemeClr val="bg1"/>
                </a:solidFill>
              </a:rPr>
              <a:t>1</a:t>
            </a:r>
            <a:endParaRPr lang="en-US" b="1" dirty="0">
              <a:solidFill>
                <a:schemeClr val="bg1"/>
              </a:solidFill>
            </a:endParaRPr>
          </a:p>
        </p:txBody>
      </p:sp>
      <p:sp>
        <p:nvSpPr>
          <p:cNvPr id="17" name="TextBox 16"/>
          <p:cNvSpPr txBox="1"/>
          <p:nvPr/>
        </p:nvSpPr>
        <p:spPr>
          <a:xfrm>
            <a:off x="1059542" y="1175657"/>
            <a:ext cx="6850743" cy="523220"/>
          </a:xfrm>
          <a:prstGeom prst="rect">
            <a:avLst/>
          </a:prstGeom>
          <a:noFill/>
        </p:spPr>
        <p:txBody>
          <a:bodyPr wrap="square" rtlCol="0">
            <a:spAutoFit/>
          </a:bodyPr>
          <a:lstStyle/>
          <a:p>
            <a:pPr>
              <a:spcBef>
                <a:spcPct val="20000"/>
              </a:spcBef>
            </a:pPr>
            <a:r>
              <a:rPr lang="en-US" sz="2800" b="1" dirty="0" smtClean="0">
                <a:latin typeface="+mn-lt"/>
                <a:cs typeface="Arial" charset="0"/>
              </a:rPr>
              <a:t>Inheritance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p:cNvSpPr>
          <p:nvPr>
            <p:ph idx="4294967295"/>
          </p:nvPr>
        </p:nvSpPr>
        <p:spPr>
          <a:xfrm>
            <a:off x="381000" y="838200"/>
            <a:ext cx="8229600" cy="5410200"/>
          </a:xfrm>
        </p:spPr>
        <p:txBody>
          <a:bodyPr/>
          <a:lstStyle/>
          <a:p>
            <a:pPr eaLnBrk="1" hangingPunct="1">
              <a:lnSpc>
                <a:spcPct val="90000"/>
              </a:lnSpc>
              <a:buFont typeface="Arial" charset="0"/>
              <a:buNone/>
            </a:pPr>
            <a:r>
              <a:rPr sz="1800" smtClean="0">
                <a:solidFill>
                  <a:schemeClr val="tx1"/>
                </a:solidFill>
                <a:latin typeface="Courier New" pitchFamily="49" charset="0"/>
                <a:cs typeface="Arial" charset="0"/>
              </a:rPr>
              <a:t>class B extends A{</a:t>
            </a:r>
          </a:p>
          <a:p>
            <a:pPr eaLnBrk="1" hangingPunct="1">
              <a:lnSpc>
                <a:spcPct val="90000"/>
              </a:lnSpc>
              <a:buFont typeface="Arial" charset="0"/>
              <a:buNone/>
            </a:pPr>
            <a:r>
              <a:rPr sz="1800" smtClean="0">
                <a:solidFill>
                  <a:schemeClr val="tx1"/>
                </a:solidFill>
                <a:latin typeface="Courier New" pitchFamily="49" charset="0"/>
                <a:cs typeface="Arial" charset="0"/>
              </a:rPr>
              <a:t>	int total;</a:t>
            </a:r>
          </a:p>
          <a:p>
            <a:pPr eaLnBrk="1" hangingPunct="1">
              <a:lnSpc>
                <a:spcPct val="90000"/>
              </a:lnSpc>
              <a:buFont typeface="Arial" charset="0"/>
              <a:buNone/>
            </a:pPr>
            <a:r>
              <a:rPr sz="1800" smtClean="0">
                <a:solidFill>
                  <a:schemeClr val="tx1"/>
                </a:solidFill>
                <a:latin typeface="Courier New" pitchFamily="49" charset="0"/>
                <a:cs typeface="Arial" charset="0"/>
              </a:rPr>
              <a:t>	void sum( ){</a:t>
            </a:r>
          </a:p>
          <a:p>
            <a:pPr eaLnBrk="1" hangingPunct="1">
              <a:lnSpc>
                <a:spcPct val="90000"/>
              </a:lnSpc>
              <a:buFont typeface="Arial" charset="0"/>
              <a:buNone/>
            </a:pPr>
            <a:r>
              <a:rPr sz="1800" smtClean="0">
                <a:solidFill>
                  <a:schemeClr val="tx1"/>
                </a:solidFill>
                <a:latin typeface="Courier New" pitchFamily="49" charset="0"/>
                <a:cs typeface="Arial" charset="0"/>
              </a:rPr>
              <a:t>		total = money + pocketMoney; </a:t>
            </a:r>
          </a:p>
          <a:p>
            <a:pPr eaLnBrk="1" hangingPunct="1">
              <a:lnSpc>
                <a:spcPct val="90000"/>
              </a:lnSpc>
              <a:buFont typeface="Arial" charset="0"/>
              <a:buNone/>
            </a:pPr>
            <a:r>
              <a:rPr sz="1800" smtClean="0">
                <a:solidFill>
                  <a:schemeClr val="tx1"/>
                </a:solidFill>
                <a:latin typeface="Courier New" pitchFamily="49" charset="0"/>
                <a:cs typeface="Arial" charset="0"/>
              </a:rPr>
              <a:t>	}</a:t>
            </a:r>
          </a:p>
          <a:p>
            <a:pPr eaLnBrk="1" hangingPunct="1">
              <a:lnSpc>
                <a:spcPct val="90000"/>
              </a:lnSpc>
              <a:buFont typeface="Arial" charset="0"/>
              <a:buNone/>
            </a:pPr>
            <a:r>
              <a:rPr sz="1800" smtClean="0">
                <a:solidFill>
                  <a:schemeClr val="tx1"/>
                </a:solidFill>
                <a:latin typeface="Courier New" pitchFamily="49" charset="0"/>
                <a:cs typeface="Arial" charset="0"/>
              </a:rPr>
              <a:t>}</a:t>
            </a:r>
          </a:p>
          <a:p>
            <a:pPr eaLnBrk="1" hangingPunct="1">
              <a:lnSpc>
                <a:spcPct val="90000"/>
              </a:lnSpc>
              <a:buFont typeface="Arial" charset="0"/>
              <a:buNone/>
            </a:pPr>
            <a:r>
              <a:rPr sz="1800" smtClean="0">
                <a:solidFill>
                  <a:schemeClr val="tx1"/>
                </a:solidFill>
                <a:latin typeface="Courier New" pitchFamily="49" charset="0"/>
                <a:cs typeface="Arial" charset="0"/>
              </a:rPr>
              <a:t>class AccessDemo</a:t>
            </a:r>
          </a:p>
          <a:p>
            <a:pPr eaLnBrk="1" hangingPunct="1">
              <a:lnSpc>
                <a:spcPct val="90000"/>
              </a:lnSpc>
              <a:buFont typeface="Arial" charset="0"/>
              <a:buNone/>
            </a:pPr>
            <a:r>
              <a:rPr sz="1800" smtClean="0">
                <a:solidFill>
                  <a:schemeClr val="tx1"/>
                </a:solidFill>
                <a:latin typeface="Courier New" pitchFamily="49" charset="0"/>
                <a:cs typeface="Arial" charset="0"/>
              </a:rPr>
              <a:t>{</a:t>
            </a:r>
          </a:p>
          <a:p>
            <a:pPr eaLnBrk="1" hangingPunct="1">
              <a:lnSpc>
                <a:spcPct val="90000"/>
              </a:lnSpc>
              <a:buFont typeface="Arial" charset="0"/>
              <a:buNone/>
            </a:pPr>
            <a:r>
              <a:rPr sz="1800" smtClean="0">
                <a:solidFill>
                  <a:schemeClr val="tx1"/>
                </a:solidFill>
                <a:latin typeface="Courier New" pitchFamily="49" charset="0"/>
                <a:cs typeface="Arial" charset="0"/>
              </a:rPr>
              <a:t>	public static void main(String args[ ])</a:t>
            </a:r>
          </a:p>
          <a:p>
            <a:pPr eaLnBrk="1" hangingPunct="1">
              <a:lnSpc>
                <a:spcPct val="90000"/>
              </a:lnSpc>
              <a:buFont typeface="Arial" charset="0"/>
              <a:buNone/>
            </a:pPr>
            <a:r>
              <a:rPr sz="1800" smtClean="0">
                <a:solidFill>
                  <a:schemeClr val="tx1"/>
                </a:solidFill>
                <a:latin typeface="Courier New" pitchFamily="49" charset="0"/>
                <a:cs typeface="Arial" charset="0"/>
              </a:rPr>
              <a:t>	{</a:t>
            </a:r>
          </a:p>
          <a:p>
            <a:pPr eaLnBrk="1" hangingPunct="1">
              <a:lnSpc>
                <a:spcPct val="90000"/>
              </a:lnSpc>
              <a:buFont typeface="Arial" charset="0"/>
              <a:buNone/>
            </a:pPr>
            <a:r>
              <a:rPr sz="1800" smtClean="0">
                <a:solidFill>
                  <a:schemeClr val="tx1"/>
                </a:solidFill>
                <a:latin typeface="Courier New" pitchFamily="49" charset="0"/>
                <a:cs typeface="Arial" charset="0"/>
              </a:rPr>
              <a:t>		B subob = new B();</a:t>
            </a:r>
          </a:p>
          <a:p>
            <a:pPr eaLnBrk="1" hangingPunct="1">
              <a:lnSpc>
                <a:spcPct val="90000"/>
              </a:lnSpc>
              <a:buFont typeface="Arial" charset="0"/>
              <a:buNone/>
            </a:pPr>
            <a:r>
              <a:rPr sz="1800" smtClean="0">
                <a:solidFill>
                  <a:schemeClr val="tx1"/>
                </a:solidFill>
                <a:latin typeface="Courier New" pitchFamily="49" charset="0"/>
                <a:cs typeface="Arial" charset="0"/>
              </a:rPr>
              <a:t>		subob.fill(10,12);</a:t>
            </a:r>
          </a:p>
          <a:p>
            <a:pPr eaLnBrk="1" hangingPunct="1">
              <a:lnSpc>
                <a:spcPct val="90000"/>
              </a:lnSpc>
              <a:buFont typeface="Arial" charset="0"/>
              <a:buNone/>
            </a:pPr>
            <a:r>
              <a:rPr sz="1800" smtClean="0">
                <a:solidFill>
                  <a:schemeClr val="tx1"/>
                </a:solidFill>
                <a:latin typeface="Courier New" pitchFamily="49" charset="0"/>
                <a:cs typeface="Arial" charset="0"/>
              </a:rPr>
              <a:t>		subob.sum();</a:t>
            </a:r>
          </a:p>
          <a:p>
            <a:pPr eaLnBrk="1" hangingPunct="1">
              <a:lnSpc>
                <a:spcPct val="90000"/>
              </a:lnSpc>
              <a:buFont typeface="Arial" charset="0"/>
              <a:buNone/>
            </a:pPr>
            <a:r>
              <a:rPr sz="1800" smtClean="0">
                <a:solidFill>
                  <a:schemeClr val="tx1"/>
                </a:solidFill>
                <a:latin typeface="Courier New" pitchFamily="49" charset="0"/>
                <a:cs typeface="Arial" charset="0"/>
              </a:rPr>
              <a:t>		System.out.println("Total: " + subob.total);</a:t>
            </a:r>
          </a:p>
          <a:p>
            <a:pPr eaLnBrk="1" hangingPunct="1">
              <a:lnSpc>
                <a:spcPct val="90000"/>
              </a:lnSpc>
              <a:buFont typeface="Arial" charset="0"/>
              <a:buNone/>
            </a:pPr>
            <a:r>
              <a:rPr sz="1800" smtClean="0">
                <a:solidFill>
                  <a:schemeClr val="tx1"/>
                </a:solidFill>
                <a:latin typeface="Courier New" pitchFamily="49" charset="0"/>
                <a:cs typeface="Arial" charset="0"/>
              </a:rPr>
              <a:t>	}</a:t>
            </a:r>
          </a:p>
          <a:p>
            <a:pPr eaLnBrk="1" hangingPunct="1">
              <a:lnSpc>
                <a:spcPct val="90000"/>
              </a:lnSpc>
              <a:buFont typeface="Arial" charset="0"/>
              <a:buNone/>
            </a:pPr>
            <a:r>
              <a:rPr sz="1800" smtClean="0">
                <a:solidFill>
                  <a:schemeClr val="tx1"/>
                </a:solidFill>
                <a:latin typeface="Courier New" pitchFamily="49" charset="0"/>
                <a:cs typeface="Arial" charset="0"/>
              </a:rPr>
              <a:t>}</a:t>
            </a:r>
          </a:p>
        </p:txBody>
      </p:sp>
      <p:sp>
        <p:nvSpPr>
          <p:cNvPr id="39939" name="Rectangle 2"/>
          <p:cNvSpPr>
            <a:spLocks noGrp="1"/>
          </p:cNvSpPr>
          <p:nvPr>
            <p:ph type="title" idx="4294967295"/>
          </p:nvPr>
        </p:nvSpPr>
        <p:spPr>
          <a:xfrm>
            <a:off x="152400" y="216976"/>
            <a:ext cx="8991600" cy="430887"/>
          </a:xfrm>
        </p:spPr>
        <p:txBody>
          <a:bodyPr/>
          <a:lstStyle/>
          <a:p>
            <a:pPr eaLnBrk="1" hangingPunct="1"/>
            <a:r>
              <a:rPr sz="2200" dirty="0" smtClean="0">
                <a:solidFill>
                  <a:schemeClr val="tx1"/>
                </a:solidFill>
                <a:cs typeface="Arial" charset="0"/>
              </a:rPr>
              <a:t>Accessing Superclass Members from a Subclass Object (Contd.).</a:t>
            </a:r>
          </a:p>
        </p:txBody>
      </p:sp>
      <p:sp>
        <p:nvSpPr>
          <p:cNvPr id="4" name="Rectangular Callout 3"/>
          <p:cNvSpPr/>
          <p:nvPr/>
        </p:nvSpPr>
        <p:spPr>
          <a:xfrm>
            <a:off x="5867400" y="1143000"/>
            <a:ext cx="2743200" cy="711200"/>
          </a:xfrm>
          <a:prstGeom prst="wedgeRectCallout">
            <a:avLst/>
          </a:prstGeom>
        </p:spPr>
        <p:style>
          <a:lnRef idx="1">
            <a:schemeClr val="accent1"/>
          </a:lnRef>
          <a:fillRef idx="2">
            <a:schemeClr val="accent1"/>
          </a:fillRef>
          <a:effectRef idx="1">
            <a:schemeClr val="accent1"/>
          </a:effectRef>
          <a:fontRef idx="minor">
            <a:schemeClr val="dk1"/>
          </a:fontRef>
        </p:style>
        <p:txBody>
          <a:bodyPr anchor="ctr"/>
          <a:lstStyle/>
          <a:p>
            <a:pPr algn="ctr" defTabSz="457200">
              <a:defRPr/>
            </a:pPr>
            <a:r>
              <a:rPr lang="en-US" dirty="0">
                <a:solidFill>
                  <a:schemeClr val="tx1"/>
                </a:solidFill>
                <a:cs typeface="Arial" charset="0"/>
              </a:rPr>
              <a:t>Will this compile now? </a:t>
            </a:r>
          </a:p>
          <a:p>
            <a:pPr algn="ctr" defTabSz="457200">
              <a:defRPr/>
            </a:pPr>
            <a:endParaRPr lang="en-US" dirty="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4294967295"/>
          </p:nvPr>
        </p:nvSpPr>
        <p:spPr>
          <a:xfrm>
            <a:off x="457200" y="927100"/>
            <a:ext cx="8229600" cy="5156200"/>
          </a:xfrm>
        </p:spPr>
        <p:txBody>
          <a:bodyPr/>
          <a:lstStyle/>
          <a:p>
            <a:pPr eaLnBrk="1" hangingPunct="1">
              <a:lnSpc>
                <a:spcPct val="90000"/>
              </a:lnSpc>
              <a:buFont typeface="Arial" charset="0"/>
              <a:buNone/>
            </a:pPr>
            <a:r>
              <a:rPr smtClean="0">
                <a:solidFill>
                  <a:schemeClr val="tx1"/>
                </a:solidFill>
                <a:latin typeface="Courier New" pitchFamily="49" charset="0"/>
                <a:cs typeface="Arial" charset="0"/>
              </a:rPr>
              <a:t>class A{</a:t>
            </a:r>
          </a:p>
          <a:p>
            <a:pPr eaLnBrk="1" hangingPunct="1">
              <a:lnSpc>
                <a:spcPct val="90000"/>
              </a:lnSpc>
              <a:buFont typeface="Arial" charset="0"/>
              <a:buNone/>
            </a:pPr>
            <a:r>
              <a:rPr smtClean="0">
                <a:solidFill>
                  <a:schemeClr val="tx1"/>
                </a:solidFill>
                <a:latin typeface="Courier New" pitchFamily="49" charset="0"/>
                <a:cs typeface="Arial" charset="0"/>
              </a:rPr>
              <a:t>	int money; </a:t>
            </a:r>
          </a:p>
          <a:p>
            <a:pPr eaLnBrk="1" hangingPunct="1">
              <a:lnSpc>
                <a:spcPct val="90000"/>
              </a:lnSpc>
              <a:buFont typeface="Arial" charset="0"/>
              <a:buNone/>
            </a:pPr>
            <a:r>
              <a:rPr smtClean="0">
                <a:solidFill>
                  <a:schemeClr val="tx1"/>
                </a:solidFill>
                <a:latin typeface="Courier New" pitchFamily="49" charset="0"/>
                <a:cs typeface="Arial" charset="0"/>
              </a:rPr>
              <a:t>	private int pocketMoney;</a:t>
            </a:r>
          </a:p>
          <a:p>
            <a:pPr eaLnBrk="1" hangingPunct="1">
              <a:lnSpc>
                <a:spcPct val="90000"/>
              </a:lnSpc>
              <a:buFont typeface="Arial" charset="0"/>
              <a:buNone/>
            </a:pPr>
            <a:r>
              <a:rPr smtClean="0">
                <a:solidFill>
                  <a:schemeClr val="tx1"/>
                </a:solidFill>
                <a:latin typeface="Courier New" pitchFamily="49" charset="0"/>
                <a:cs typeface="Arial" charset="0"/>
              </a:rPr>
              <a:t>	void fill(int money, int pocketMoney)</a:t>
            </a:r>
          </a:p>
          <a:p>
            <a:pPr eaLnBrk="1" hangingPunct="1">
              <a:lnSpc>
                <a:spcPct val="90000"/>
              </a:lnSpc>
              <a:buFont typeface="Arial" charset="0"/>
              <a:buNone/>
            </a:pPr>
            <a:r>
              <a:rPr smtClean="0">
                <a:solidFill>
                  <a:schemeClr val="tx1"/>
                </a:solidFill>
                <a:latin typeface="Courier New" pitchFamily="49" charset="0"/>
                <a:cs typeface="Arial" charset="0"/>
              </a:rPr>
              <a:t>	{</a:t>
            </a:r>
          </a:p>
          <a:p>
            <a:pPr eaLnBrk="1" hangingPunct="1">
              <a:lnSpc>
                <a:spcPct val="90000"/>
              </a:lnSpc>
              <a:buFont typeface="Arial" charset="0"/>
              <a:buNone/>
            </a:pPr>
            <a:r>
              <a:rPr smtClean="0">
                <a:solidFill>
                  <a:schemeClr val="tx1"/>
                </a:solidFill>
                <a:latin typeface="Courier New" pitchFamily="49" charset="0"/>
                <a:cs typeface="Arial" charset="0"/>
              </a:rPr>
              <a:t>		this.money = money;</a:t>
            </a:r>
          </a:p>
          <a:p>
            <a:pPr eaLnBrk="1" hangingPunct="1">
              <a:lnSpc>
                <a:spcPct val="90000"/>
              </a:lnSpc>
              <a:buFont typeface="Arial" charset="0"/>
              <a:buNone/>
            </a:pPr>
            <a:r>
              <a:rPr smtClean="0">
                <a:solidFill>
                  <a:schemeClr val="tx1"/>
                </a:solidFill>
                <a:latin typeface="Courier New" pitchFamily="49" charset="0"/>
                <a:cs typeface="Arial" charset="0"/>
              </a:rPr>
              <a:t>		this.pocketMoney = pocketMoney;</a:t>
            </a:r>
          </a:p>
          <a:p>
            <a:pPr eaLnBrk="1" hangingPunct="1">
              <a:lnSpc>
                <a:spcPct val="90000"/>
              </a:lnSpc>
              <a:buFont typeface="Arial" charset="0"/>
              <a:buNone/>
            </a:pPr>
            <a:r>
              <a:rPr smtClean="0">
                <a:solidFill>
                  <a:schemeClr val="tx1"/>
                </a:solidFill>
                <a:latin typeface="Courier New" pitchFamily="49" charset="0"/>
                <a:cs typeface="Arial" charset="0"/>
              </a:rPr>
              <a:t>	}</a:t>
            </a:r>
          </a:p>
          <a:p>
            <a:pPr eaLnBrk="1" hangingPunct="1">
              <a:lnSpc>
                <a:spcPct val="90000"/>
              </a:lnSpc>
              <a:buFont typeface="Arial" charset="0"/>
              <a:buNone/>
            </a:pPr>
            <a:r>
              <a:rPr smtClean="0">
                <a:solidFill>
                  <a:schemeClr val="tx1"/>
                </a:solidFill>
                <a:latin typeface="Courier New" pitchFamily="49" charset="0"/>
                <a:cs typeface="Arial" charset="0"/>
              </a:rPr>
              <a:t>	public int getPocketMoney(){</a:t>
            </a:r>
          </a:p>
          <a:p>
            <a:pPr eaLnBrk="1" hangingPunct="1">
              <a:lnSpc>
                <a:spcPct val="90000"/>
              </a:lnSpc>
              <a:buFont typeface="Arial" charset="0"/>
              <a:buNone/>
            </a:pPr>
            <a:r>
              <a:rPr smtClean="0">
                <a:solidFill>
                  <a:schemeClr val="tx1"/>
                </a:solidFill>
                <a:latin typeface="Courier New" pitchFamily="49" charset="0"/>
                <a:cs typeface="Arial" charset="0"/>
              </a:rPr>
              <a:t>		return pocketMoney;</a:t>
            </a:r>
          </a:p>
          <a:p>
            <a:pPr eaLnBrk="1" hangingPunct="1">
              <a:lnSpc>
                <a:spcPct val="90000"/>
              </a:lnSpc>
              <a:buFont typeface="Arial" charset="0"/>
              <a:buNone/>
            </a:pPr>
            <a:r>
              <a:rPr smtClean="0">
                <a:solidFill>
                  <a:schemeClr val="tx1"/>
                </a:solidFill>
                <a:latin typeface="Courier New" pitchFamily="49" charset="0"/>
                <a:cs typeface="Arial" charset="0"/>
              </a:rPr>
              <a:t>	}</a:t>
            </a:r>
          </a:p>
          <a:p>
            <a:pPr eaLnBrk="1" hangingPunct="1">
              <a:lnSpc>
                <a:spcPct val="90000"/>
              </a:lnSpc>
              <a:buFont typeface="Arial" charset="0"/>
              <a:buNone/>
            </a:pPr>
            <a:r>
              <a:rPr smtClean="0">
                <a:solidFill>
                  <a:schemeClr val="tx1"/>
                </a:solidFill>
                <a:latin typeface="Courier New" pitchFamily="49" charset="0"/>
                <a:cs typeface="Arial" charset="0"/>
              </a:rPr>
              <a:t>}</a:t>
            </a:r>
          </a:p>
        </p:txBody>
      </p:sp>
      <p:sp>
        <p:nvSpPr>
          <p:cNvPr id="40963" name="Rectangle 2"/>
          <p:cNvSpPr>
            <a:spLocks noGrp="1"/>
          </p:cNvSpPr>
          <p:nvPr>
            <p:ph type="title" idx="4294967295"/>
          </p:nvPr>
        </p:nvSpPr>
        <p:spPr>
          <a:xfrm>
            <a:off x="228600" y="152400"/>
            <a:ext cx="7562850" cy="549275"/>
          </a:xfrm>
        </p:spPr>
        <p:txBody>
          <a:bodyPr/>
          <a:lstStyle/>
          <a:p>
            <a:pPr eaLnBrk="1" hangingPunct="1"/>
            <a:r>
              <a:rPr dirty="0" smtClean="0">
                <a:solidFill>
                  <a:schemeClr val="tx1"/>
                </a:solidFill>
                <a:cs typeface="Arial" charset="0"/>
              </a:rPr>
              <a:t>A Possible Solution To The Program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p:cNvSpPr>
          <p:nvPr>
            <p:ph idx="4294967295"/>
          </p:nvPr>
        </p:nvSpPr>
        <p:spPr>
          <a:xfrm>
            <a:off x="533400" y="1066800"/>
            <a:ext cx="8229600" cy="5029200"/>
          </a:xfrm>
        </p:spPr>
        <p:txBody>
          <a:bodyPr/>
          <a:lstStyle/>
          <a:p>
            <a:pPr eaLnBrk="1" hangingPunct="1">
              <a:lnSpc>
                <a:spcPct val="90000"/>
              </a:lnSpc>
              <a:buFont typeface="Arial" charset="0"/>
              <a:buNone/>
            </a:pPr>
            <a:r>
              <a:rPr smtClean="0">
                <a:solidFill>
                  <a:schemeClr val="tx1"/>
                </a:solidFill>
                <a:latin typeface="Courier New" pitchFamily="49" charset="0"/>
                <a:cs typeface="Arial" charset="0"/>
              </a:rPr>
              <a:t>class B extends A{</a:t>
            </a:r>
          </a:p>
          <a:p>
            <a:pPr eaLnBrk="1" hangingPunct="1">
              <a:lnSpc>
                <a:spcPct val="90000"/>
              </a:lnSpc>
              <a:buFont typeface="Arial" charset="0"/>
              <a:buNone/>
            </a:pPr>
            <a:r>
              <a:rPr smtClean="0">
                <a:solidFill>
                  <a:schemeClr val="tx1"/>
                </a:solidFill>
                <a:latin typeface="Courier New" pitchFamily="49" charset="0"/>
                <a:cs typeface="Arial" charset="0"/>
              </a:rPr>
              <a:t>	int total;</a:t>
            </a:r>
          </a:p>
          <a:p>
            <a:pPr eaLnBrk="1" hangingPunct="1">
              <a:lnSpc>
                <a:spcPct val="90000"/>
              </a:lnSpc>
              <a:buFont typeface="Arial" charset="0"/>
              <a:buNone/>
            </a:pPr>
            <a:r>
              <a:rPr smtClean="0">
                <a:solidFill>
                  <a:schemeClr val="tx1"/>
                </a:solidFill>
                <a:latin typeface="Courier New" pitchFamily="49" charset="0"/>
                <a:cs typeface="Arial" charset="0"/>
              </a:rPr>
              <a:t>	void sum( ) {</a:t>
            </a:r>
          </a:p>
          <a:p>
            <a:pPr eaLnBrk="1" hangingPunct="1">
              <a:lnSpc>
                <a:spcPct val="90000"/>
              </a:lnSpc>
              <a:buFont typeface="Arial" charset="0"/>
              <a:buNone/>
            </a:pPr>
            <a:r>
              <a:rPr smtClean="0">
                <a:solidFill>
                  <a:schemeClr val="tx1"/>
                </a:solidFill>
                <a:latin typeface="Courier New" pitchFamily="49" charset="0"/>
                <a:cs typeface="Arial" charset="0"/>
              </a:rPr>
              <a:t>		total = money + getPocketMoney(); 	}</a:t>
            </a:r>
          </a:p>
          <a:p>
            <a:pPr eaLnBrk="1" hangingPunct="1">
              <a:lnSpc>
                <a:spcPct val="90000"/>
              </a:lnSpc>
              <a:buFont typeface="Arial" charset="0"/>
              <a:buNone/>
            </a:pPr>
            <a:r>
              <a:rPr smtClean="0">
                <a:solidFill>
                  <a:schemeClr val="tx1"/>
                </a:solidFill>
                <a:latin typeface="Courier New" pitchFamily="49" charset="0"/>
                <a:cs typeface="Arial" charset="0"/>
              </a:rPr>
              <a:t>}</a:t>
            </a:r>
          </a:p>
          <a:p>
            <a:pPr eaLnBrk="1" hangingPunct="1">
              <a:lnSpc>
                <a:spcPct val="90000"/>
              </a:lnSpc>
              <a:buFont typeface="Arial" charset="0"/>
              <a:buNone/>
            </a:pPr>
            <a:r>
              <a:rPr smtClean="0">
                <a:solidFill>
                  <a:schemeClr val="tx1"/>
                </a:solidFill>
                <a:latin typeface="Courier New" pitchFamily="49" charset="0"/>
                <a:cs typeface="Arial" charset="0"/>
              </a:rPr>
              <a:t>class AccessDemo {</a:t>
            </a:r>
          </a:p>
          <a:p>
            <a:pPr eaLnBrk="1" hangingPunct="1">
              <a:lnSpc>
                <a:spcPct val="90000"/>
              </a:lnSpc>
              <a:buFont typeface="Arial" charset="0"/>
              <a:buNone/>
            </a:pPr>
            <a:r>
              <a:rPr smtClean="0">
                <a:solidFill>
                  <a:schemeClr val="tx1"/>
                </a:solidFill>
                <a:latin typeface="Courier New" pitchFamily="49" charset="0"/>
                <a:cs typeface="Arial" charset="0"/>
              </a:rPr>
              <a:t>	public static void main(String args[ ]) {</a:t>
            </a:r>
          </a:p>
          <a:p>
            <a:pPr lvl="1" eaLnBrk="1" hangingPunct="1">
              <a:lnSpc>
                <a:spcPct val="90000"/>
              </a:lnSpc>
              <a:buFont typeface="Arial" charset="0"/>
              <a:buNone/>
            </a:pPr>
            <a:r>
              <a:rPr sz="2000" smtClean="0">
                <a:solidFill>
                  <a:schemeClr val="tx1"/>
                </a:solidFill>
                <a:latin typeface="Courier New" pitchFamily="49" charset="0"/>
              </a:rPr>
              <a:t>		B subob = new B();</a:t>
            </a:r>
          </a:p>
          <a:p>
            <a:pPr lvl="1" eaLnBrk="1" hangingPunct="1">
              <a:lnSpc>
                <a:spcPct val="90000"/>
              </a:lnSpc>
              <a:buFont typeface="Arial" charset="0"/>
              <a:buNone/>
            </a:pPr>
            <a:r>
              <a:rPr sz="2000" smtClean="0">
                <a:solidFill>
                  <a:schemeClr val="tx1"/>
                </a:solidFill>
                <a:latin typeface="Courier New" pitchFamily="49" charset="0"/>
              </a:rPr>
              <a:t>		subob.fill(10,12);</a:t>
            </a:r>
          </a:p>
          <a:p>
            <a:pPr lvl="1" eaLnBrk="1" hangingPunct="1">
              <a:lnSpc>
                <a:spcPct val="90000"/>
              </a:lnSpc>
              <a:buFont typeface="Arial" charset="0"/>
              <a:buNone/>
            </a:pPr>
            <a:r>
              <a:rPr sz="2000" smtClean="0">
                <a:solidFill>
                  <a:schemeClr val="tx1"/>
                </a:solidFill>
                <a:latin typeface="Courier New" pitchFamily="49" charset="0"/>
              </a:rPr>
              <a:t>		subob.sum();</a:t>
            </a:r>
          </a:p>
          <a:p>
            <a:pPr eaLnBrk="1" hangingPunct="1">
              <a:lnSpc>
                <a:spcPct val="90000"/>
              </a:lnSpc>
              <a:buFont typeface="Arial" charset="0"/>
              <a:buNone/>
            </a:pPr>
            <a:r>
              <a:rPr sz="1800" smtClean="0">
                <a:solidFill>
                  <a:schemeClr val="tx1"/>
                </a:solidFill>
                <a:latin typeface="Courier New" pitchFamily="49" charset="0"/>
                <a:cs typeface="Arial" charset="0"/>
              </a:rPr>
              <a:t>			System.out.println("Total: " + subob.total);</a:t>
            </a:r>
          </a:p>
          <a:p>
            <a:pPr eaLnBrk="1" hangingPunct="1">
              <a:lnSpc>
                <a:spcPct val="90000"/>
              </a:lnSpc>
              <a:buFont typeface="Arial" charset="0"/>
              <a:buNone/>
            </a:pPr>
            <a:r>
              <a:rPr smtClean="0">
                <a:solidFill>
                  <a:schemeClr val="tx1"/>
                </a:solidFill>
                <a:latin typeface="Courier New" pitchFamily="49" charset="0"/>
                <a:cs typeface="Arial" charset="0"/>
              </a:rPr>
              <a:t>	}</a:t>
            </a:r>
          </a:p>
          <a:p>
            <a:pPr eaLnBrk="1" hangingPunct="1">
              <a:lnSpc>
                <a:spcPct val="90000"/>
              </a:lnSpc>
              <a:buFont typeface="Arial" charset="0"/>
              <a:buNone/>
            </a:pPr>
            <a:r>
              <a:rPr smtClean="0">
                <a:solidFill>
                  <a:schemeClr val="tx1"/>
                </a:solidFill>
                <a:latin typeface="Courier New" pitchFamily="49" charset="0"/>
                <a:cs typeface="Arial" charset="0"/>
              </a:rPr>
              <a:t>}</a:t>
            </a:r>
          </a:p>
        </p:txBody>
      </p:sp>
      <p:sp>
        <p:nvSpPr>
          <p:cNvPr id="41987" name="Rectangle 2"/>
          <p:cNvSpPr>
            <a:spLocks noGrp="1"/>
          </p:cNvSpPr>
          <p:nvPr>
            <p:ph type="title" idx="4294967295"/>
          </p:nvPr>
        </p:nvSpPr>
        <p:spPr>
          <a:xfrm>
            <a:off x="304800" y="228600"/>
            <a:ext cx="8839200" cy="549275"/>
          </a:xfrm>
        </p:spPr>
        <p:txBody>
          <a:bodyPr/>
          <a:lstStyle/>
          <a:p>
            <a:pPr eaLnBrk="1" hangingPunct="1"/>
            <a:r>
              <a:rPr lang="en-US" dirty="0">
                <a:solidFill>
                  <a:schemeClr val="tx1"/>
                </a:solidFill>
                <a:cs typeface="Arial" charset="0"/>
              </a:rPr>
              <a:t>A Possible Solution To The Program </a:t>
            </a:r>
            <a:r>
              <a:rPr lang="en-US" dirty="0" smtClean="0">
                <a:solidFill>
                  <a:schemeClr val="tx1"/>
                </a:solidFill>
                <a:cs typeface="Arial" charset="0"/>
              </a:rPr>
              <a:t> </a:t>
            </a:r>
            <a:r>
              <a:rPr dirty="0" smtClean="0">
                <a:solidFill>
                  <a:schemeClr val="tx1"/>
                </a:solidFill>
                <a:cs typeface="Arial" charset="0"/>
              </a:rPr>
              <a:t>(Contd.).</a:t>
            </a:r>
          </a:p>
        </p:txBody>
      </p:sp>
      <p:sp>
        <p:nvSpPr>
          <p:cNvPr id="4" name="Rectangular Callout 3"/>
          <p:cNvSpPr/>
          <p:nvPr/>
        </p:nvSpPr>
        <p:spPr>
          <a:xfrm>
            <a:off x="5257800" y="1066800"/>
            <a:ext cx="2743200" cy="711200"/>
          </a:xfrm>
          <a:prstGeom prst="wedgeRectCallout">
            <a:avLst/>
          </a:prstGeom>
        </p:spPr>
        <p:style>
          <a:lnRef idx="1">
            <a:schemeClr val="accent1"/>
          </a:lnRef>
          <a:fillRef idx="2">
            <a:schemeClr val="accent1"/>
          </a:fillRef>
          <a:effectRef idx="1">
            <a:schemeClr val="accent1"/>
          </a:effectRef>
          <a:fontRef idx="minor">
            <a:schemeClr val="dk1"/>
          </a:fontRef>
        </p:style>
        <p:txBody>
          <a:bodyPr anchor="ctr"/>
          <a:lstStyle/>
          <a:p>
            <a:pPr algn="ctr" defTabSz="457200">
              <a:defRPr/>
            </a:pPr>
            <a:r>
              <a:rPr lang="en-US" dirty="0">
                <a:solidFill>
                  <a:schemeClr val="tx1"/>
                </a:solidFill>
                <a:cs typeface="Arial" charset="0"/>
              </a:rPr>
              <a:t> Will this compile now? </a:t>
            </a:r>
          </a:p>
          <a:p>
            <a:pPr algn="ctr" defTabSz="457200">
              <a:defRPr/>
            </a:pPr>
            <a:endParaRPr lang="en-US" dirty="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p:cNvSpPr>
          <p:nvPr>
            <p:ph idx="4294967295"/>
          </p:nvPr>
        </p:nvSpPr>
        <p:spPr>
          <a:xfrm>
            <a:off x="228600" y="990600"/>
            <a:ext cx="8610600" cy="5334000"/>
          </a:xfrm>
        </p:spPr>
        <p:txBody>
          <a:bodyPr/>
          <a:lstStyle/>
          <a:p>
            <a:pPr algn="just" eaLnBrk="1" hangingPunct="1"/>
            <a:r>
              <a:rPr dirty="0" smtClean="0">
                <a:solidFill>
                  <a:schemeClr val="tx1"/>
                </a:solidFill>
                <a:cs typeface="Arial" charset="0"/>
              </a:rPr>
              <a:t>The creation and initialization of the superclass object is a prerequisite to the creation of the subclass object. </a:t>
            </a:r>
          </a:p>
          <a:p>
            <a:pPr algn="just" eaLnBrk="1" hangingPunct="1"/>
            <a:r>
              <a:rPr dirty="0" smtClean="0">
                <a:solidFill>
                  <a:schemeClr val="tx1"/>
                </a:solidFill>
                <a:cs typeface="Arial" charset="0"/>
              </a:rPr>
              <a:t>When a subclass object is created, </a:t>
            </a:r>
          </a:p>
          <a:p>
            <a:pPr lvl="1" algn="just" eaLnBrk="1" hangingPunct="1"/>
            <a:r>
              <a:rPr sz="2000" dirty="0" smtClean="0">
                <a:solidFill>
                  <a:schemeClr val="tx1"/>
                </a:solidFill>
              </a:rPr>
              <a:t>It creates the </a:t>
            </a:r>
            <a:r>
              <a:rPr sz="2000" u="sng" dirty="0" smtClean="0">
                <a:solidFill>
                  <a:schemeClr val="tx1"/>
                </a:solidFill>
              </a:rPr>
              <a:t>superclass object</a:t>
            </a:r>
          </a:p>
          <a:p>
            <a:pPr lvl="1" algn="just" eaLnBrk="1" hangingPunct="1">
              <a:buFont typeface="Arial" charset="0"/>
              <a:buNone/>
            </a:pPr>
            <a:endParaRPr sz="2000" u="sng" dirty="0" smtClean="0">
              <a:solidFill>
                <a:schemeClr val="tx1"/>
              </a:solidFill>
            </a:endParaRPr>
          </a:p>
          <a:p>
            <a:pPr lvl="1" algn="just" eaLnBrk="1" hangingPunct="1"/>
            <a:r>
              <a:rPr sz="2000" dirty="0" smtClean="0">
                <a:solidFill>
                  <a:schemeClr val="tx1"/>
                </a:solidFill>
              </a:rPr>
              <a:t>Invokes the relevant superclass constructor. </a:t>
            </a:r>
          </a:p>
          <a:p>
            <a:pPr lvl="2" algn="just" eaLnBrk="1" hangingPunct="1">
              <a:buFont typeface="Arial" charset="0"/>
              <a:buChar char="–"/>
            </a:pPr>
            <a:r>
              <a:rPr sz="2000" dirty="0" smtClean="0">
                <a:solidFill>
                  <a:schemeClr val="tx1"/>
                </a:solidFill>
              </a:rPr>
              <a:t>The initialized superclass attributes are then inherited by the subclass object</a:t>
            </a:r>
          </a:p>
          <a:p>
            <a:pPr lvl="1" algn="just" eaLnBrk="1" hangingPunct="1"/>
            <a:endParaRPr sz="2000" dirty="0" smtClean="0">
              <a:solidFill>
                <a:schemeClr val="tx1"/>
              </a:solidFill>
            </a:endParaRPr>
          </a:p>
          <a:p>
            <a:pPr lvl="1" algn="just" eaLnBrk="1" hangingPunct="1"/>
            <a:r>
              <a:rPr sz="2000" dirty="0" smtClean="0">
                <a:solidFill>
                  <a:schemeClr val="tx1"/>
                </a:solidFill>
              </a:rPr>
              <a:t>finally followed by the creation of the </a:t>
            </a:r>
            <a:r>
              <a:rPr sz="2000" u="sng" dirty="0" smtClean="0">
                <a:solidFill>
                  <a:schemeClr val="tx1"/>
                </a:solidFill>
              </a:rPr>
              <a:t>subclass object</a:t>
            </a:r>
          </a:p>
          <a:p>
            <a:pPr lvl="2" algn="just" eaLnBrk="1" hangingPunct="1">
              <a:buFont typeface="Arial" charset="0"/>
              <a:buChar char="–"/>
            </a:pPr>
            <a:r>
              <a:rPr sz="2000" dirty="0" smtClean="0">
                <a:solidFill>
                  <a:schemeClr val="tx1"/>
                </a:solidFill>
              </a:rPr>
              <a:t>initialization of its own attributes through a relevant constructor subclass</a:t>
            </a:r>
            <a:endParaRPr lang="en-GB" sz="2000" dirty="0" smtClean="0">
              <a:solidFill>
                <a:schemeClr val="tx1"/>
              </a:solidFill>
            </a:endParaRPr>
          </a:p>
        </p:txBody>
      </p:sp>
      <p:sp>
        <p:nvSpPr>
          <p:cNvPr id="43011" name="Rectangle 2"/>
          <p:cNvSpPr>
            <a:spLocks noGrp="1"/>
          </p:cNvSpPr>
          <p:nvPr>
            <p:ph type="title" idx="4294967295"/>
          </p:nvPr>
        </p:nvSpPr>
        <p:spPr>
          <a:xfrm>
            <a:off x="304800" y="228600"/>
            <a:ext cx="7562850" cy="549275"/>
          </a:xfrm>
        </p:spPr>
        <p:txBody>
          <a:bodyPr/>
          <a:lstStyle/>
          <a:p>
            <a:pPr eaLnBrk="1" hangingPunct="1"/>
            <a:r>
              <a:rPr dirty="0" smtClean="0">
                <a:solidFill>
                  <a:schemeClr val="tx1"/>
                </a:solidFill>
                <a:cs typeface="Arial" charset="0"/>
              </a:rPr>
              <a:t>Using super</a:t>
            </a:r>
            <a:endParaRPr lang="en-GB"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p:cNvSpPr>
          <p:nvPr>
            <p:ph idx="4294967295"/>
          </p:nvPr>
        </p:nvSpPr>
        <p:spPr>
          <a:xfrm>
            <a:off x="228600" y="990600"/>
            <a:ext cx="8543441" cy="5029200"/>
          </a:xfrm>
        </p:spPr>
        <p:txBody>
          <a:bodyPr/>
          <a:lstStyle/>
          <a:p>
            <a:pPr eaLnBrk="1" hangingPunct="1">
              <a:lnSpc>
                <a:spcPct val="90000"/>
              </a:lnSpc>
            </a:pPr>
            <a:endParaRPr dirty="0" smtClean="0">
              <a:solidFill>
                <a:schemeClr val="tx1"/>
              </a:solidFill>
              <a:cs typeface="Arial" charset="0"/>
            </a:endParaRPr>
          </a:p>
          <a:p>
            <a:pPr algn="just" eaLnBrk="1" hangingPunct="1">
              <a:lnSpc>
                <a:spcPct val="90000"/>
              </a:lnSpc>
            </a:pPr>
            <a:r>
              <a:rPr dirty="0" smtClean="0">
                <a:solidFill>
                  <a:schemeClr val="tx1"/>
                </a:solidFill>
                <a:cs typeface="Arial" charset="0"/>
              </a:rPr>
              <a:t>The constructors of the superclass are never inherited by the subclass</a:t>
            </a:r>
          </a:p>
          <a:p>
            <a:pPr algn="just" eaLnBrk="1" hangingPunct="1">
              <a:lnSpc>
                <a:spcPct val="90000"/>
              </a:lnSpc>
            </a:pPr>
            <a:endParaRPr dirty="0" smtClean="0">
              <a:solidFill>
                <a:schemeClr val="tx1"/>
              </a:solidFill>
              <a:cs typeface="Arial" charset="0"/>
            </a:endParaRPr>
          </a:p>
          <a:p>
            <a:pPr algn="just" eaLnBrk="1" hangingPunct="1">
              <a:lnSpc>
                <a:spcPct val="90000"/>
              </a:lnSpc>
            </a:pPr>
            <a:r>
              <a:rPr dirty="0" smtClean="0">
                <a:solidFill>
                  <a:schemeClr val="tx1"/>
                </a:solidFill>
                <a:cs typeface="Arial" charset="0"/>
              </a:rPr>
              <a:t>This is the only exception to the rule that a subclass inherits all the properties of its superclass </a:t>
            </a:r>
          </a:p>
          <a:p>
            <a:pPr eaLnBrk="1" hangingPunct="1">
              <a:lnSpc>
                <a:spcPct val="90000"/>
              </a:lnSpc>
            </a:pPr>
            <a:endParaRPr dirty="0" smtClean="0">
              <a:solidFill>
                <a:schemeClr val="tx1"/>
              </a:solidFill>
              <a:cs typeface="Arial" charset="0"/>
            </a:endParaRPr>
          </a:p>
        </p:txBody>
      </p:sp>
      <p:sp>
        <p:nvSpPr>
          <p:cNvPr id="44035" name="Rectangle 2"/>
          <p:cNvSpPr>
            <a:spLocks noGrp="1"/>
          </p:cNvSpPr>
          <p:nvPr>
            <p:ph type="title" idx="4294967295"/>
          </p:nvPr>
        </p:nvSpPr>
        <p:spPr>
          <a:xfrm>
            <a:off x="228600" y="228600"/>
            <a:ext cx="7562850" cy="549275"/>
          </a:xfrm>
        </p:spPr>
        <p:txBody>
          <a:bodyPr/>
          <a:lstStyle/>
          <a:p>
            <a:pPr eaLnBrk="1" hangingPunct="1"/>
            <a:r>
              <a:rPr lang="en-US" dirty="0">
                <a:solidFill>
                  <a:schemeClr val="tx1"/>
                </a:solidFill>
                <a:cs typeface="Arial" charset="0"/>
              </a:rPr>
              <a:t>Using </a:t>
            </a:r>
            <a:r>
              <a:rPr lang="en-US" dirty="0" smtClean="0">
                <a:solidFill>
                  <a:schemeClr val="tx1"/>
                </a:solidFill>
                <a:cs typeface="Arial" charset="0"/>
              </a:rPr>
              <a:t>super (Contd.).</a:t>
            </a:r>
            <a:endParaRPr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p:cNvSpPr>
          <p:nvPr>
            <p:ph idx="4294967295"/>
          </p:nvPr>
        </p:nvSpPr>
        <p:spPr>
          <a:xfrm>
            <a:off x="228600" y="914400"/>
            <a:ext cx="8686800" cy="5689600"/>
          </a:xfrm>
        </p:spPr>
        <p:txBody>
          <a:bodyPr/>
          <a:lstStyle/>
          <a:p>
            <a:pPr eaLnBrk="1" hangingPunct="1">
              <a:buFont typeface="Arial" charset="0"/>
              <a:buNone/>
            </a:pPr>
            <a:r>
              <a:rPr sz="1800" smtClean="0">
                <a:solidFill>
                  <a:schemeClr val="tx1"/>
                </a:solidFill>
                <a:latin typeface="Courier New" pitchFamily="49" charset="0"/>
                <a:cs typeface="Arial" charset="0"/>
              </a:rPr>
              <a:t>package mypack;</a:t>
            </a:r>
          </a:p>
          <a:p>
            <a:pPr eaLnBrk="1" hangingPunct="1">
              <a:buFont typeface="Arial" charset="0"/>
              <a:buNone/>
            </a:pPr>
            <a:r>
              <a:rPr sz="1800" smtClean="0">
                <a:solidFill>
                  <a:schemeClr val="tx1"/>
                </a:solidFill>
                <a:latin typeface="Courier New" pitchFamily="49" charset="0"/>
                <a:cs typeface="Arial" charset="0"/>
              </a:rPr>
              <a:t> </a:t>
            </a:r>
            <a:r>
              <a:rPr sz="1800" b="1" smtClean="0">
                <a:solidFill>
                  <a:schemeClr val="tx1"/>
                </a:solidFill>
                <a:latin typeface="Courier New" pitchFamily="49" charset="0"/>
                <a:cs typeface="Arial" charset="0"/>
              </a:rPr>
              <a:t>class</a:t>
            </a:r>
            <a:r>
              <a:rPr sz="1800" smtClean="0">
                <a:solidFill>
                  <a:schemeClr val="tx1"/>
                </a:solidFill>
                <a:latin typeface="Courier New" pitchFamily="49" charset="0"/>
                <a:cs typeface="Arial" charset="0"/>
              </a:rPr>
              <a:t> </a:t>
            </a:r>
            <a:r>
              <a:rPr sz="1800" b="1" smtClean="0">
                <a:solidFill>
                  <a:schemeClr val="tx1"/>
                </a:solidFill>
                <a:latin typeface="Courier New" pitchFamily="49" charset="0"/>
                <a:cs typeface="Arial" charset="0"/>
              </a:rPr>
              <a:t>Employee</a:t>
            </a:r>
            <a:r>
              <a:rPr sz="1800" smtClean="0">
                <a:solidFill>
                  <a:schemeClr val="tx1"/>
                </a:solidFill>
                <a:latin typeface="Courier New" pitchFamily="49" charset="0"/>
                <a:cs typeface="Arial" charset="0"/>
              </a:rPr>
              <a:t> {</a:t>
            </a:r>
          </a:p>
          <a:p>
            <a:pPr eaLnBrk="1" hangingPunct="1">
              <a:buFont typeface="Arial" charset="0"/>
              <a:buNone/>
            </a:pPr>
            <a:r>
              <a:rPr sz="1800" smtClean="0">
                <a:solidFill>
                  <a:schemeClr val="tx1"/>
                </a:solidFill>
                <a:latin typeface="Courier New" pitchFamily="49" charset="0"/>
                <a:cs typeface="Arial" charset="0"/>
              </a:rPr>
              <a:t>	</a:t>
            </a:r>
            <a:r>
              <a:rPr sz="1800" b="1" smtClean="0">
                <a:solidFill>
                  <a:schemeClr val="tx1"/>
                </a:solidFill>
                <a:latin typeface="Courier New" pitchFamily="49" charset="0"/>
                <a:cs typeface="Arial" charset="0"/>
              </a:rPr>
              <a:t>int</a:t>
            </a:r>
            <a:r>
              <a:rPr sz="1800" smtClean="0">
                <a:solidFill>
                  <a:schemeClr val="tx1"/>
                </a:solidFill>
                <a:latin typeface="Courier New" pitchFamily="49" charset="0"/>
                <a:cs typeface="Arial" charset="0"/>
              </a:rPr>
              <a:t> Employeeno; 	String Empname;</a:t>
            </a:r>
          </a:p>
          <a:p>
            <a:pPr eaLnBrk="1" hangingPunct="1">
              <a:buFont typeface="Arial" charset="0"/>
              <a:buNone/>
            </a:pPr>
            <a:r>
              <a:rPr sz="1800" smtClean="0">
                <a:solidFill>
                  <a:schemeClr val="tx1"/>
                </a:solidFill>
                <a:latin typeface="Courier New" pitchFamily="49" charset="0"/>
                <a:cs typeface="Arial" charset="0"/>
              </a:rPr>
              <a:t>		Employee() 		{</a:t>
            </a:r>
          </a:p>
          <a:p>
            <a:pPr eaLnBrk="1" hangingPunct="1">
              <a:buFont typeface="Arial" charset="0"/>
              <a:buNone/>
            </a:pPr>
            <a:r>
              <a:rPr sz="1800" smtClean="0">
                <a:solidFill>
                  <a:schemeClr val="tx1"/>
                </a:solidFill>
                <a:latin typeface="Courier New" pitchFamily="49" charset="0"/>
                <a:cs typeface="Arial" charset="0"/>
              </a:rPr>
              <a:t>			System.</a:t>
            </a:r>
            <a:r>
              <a:rPr sz="1800" i="1" smtClean="0">
                <a:solidFill>
                  <a:schemeClr val="tx1"/>
                </a:solidFill>
                <a:latin typeface="Courier New" pitchFamily="49" charset="0"/>
                <a:cs typeface="Arial" charset="0"/>
              </a:rPr>
              <a:t>out</a:t>
            </a:r>
            <a:r>
              <a:rPr sz="1800" smtClean="0">
                <a:solidFill>
                  <a:schemeClr val="tx1"/>
                </a:solidFill>
                <a:latin typeface="Courier New" pitchFamily="49" charset="0"/>
                <a:cs typeface="Arial" charset="0"/>
              </a:rPr>
              <a:t>.println(" Employee No-arg Constructor Begins");</a:t>
            </a:r>
          </a:p>
          <a:p>
            <a:pPr eaLnBrk="1" hangingPunct="1">
              <a:buFont typeface="Arial" charset="0"/>
              <a:buNone/>
            </a:pPr>
            <a:r>
              <a:rPr sz="1800" smtClean="0">
                <a:solidFill>
                  <a:schemeClr val="tx1"/>
                </a:solidFill>
                <a:latin typeface="Courier New" pitchFamily="49" charset="0"/>
                <a:cs typeface="Arial" charset="0"/>
              </a:rPr>
              <a:t>			Employeeno =0; Empname= </a:t>
            </a:r>
            <a:r>
              <a:rPr sz="1800" b="1" smtClean="0">
                <a:solidFill>
                  <a:schemeClr val="tx1"/>
                </a:solidFill>
                <a:latin typeface="Courier New" pitchFamily="49" charset="0"/>
                <a:cs typeface="Arial" charset="0"/>
              </a:rPr>
              <a:t>null</a:t>
            </a:r>
            <a:r>
              <a:rPr sz="1800" smtClean="0">
                <a:solidFill>
                  <a:schemeClr val="tx1"/>
                </a:solidFill>
                <a:latin typeface="Courier New" pitchFamily="49" charset="0"/>
                <a:cs typeface="Arial" charset="0"/>
              </a:rPr>
              <a:t> ; </a:t>
            </a:r>
          </a:p>
          <a:p>
            <a:pPr eaLnBrk="1" hangingPunct="1">
              <a:buFont typeface="Arial" charset="0"/>
              <a:buNone/>
            </a:pPr>
            <a:r>
              <a:rPr sz="1800" smtClean="0">
                <a:solidFill>
                  <a:schemeClr val="tx1"/>
                </a:solidFill>
                <a:latin typeface="Courier New" pitchFamily="49" charset="0"/>
                <a:cs typeface="Arial" charset="0"/>
              </a:rPr>
              <a:t>			// the above assignments are unnecessary .. Why? </a:t>
            </a:r>
          </a:p>
          <a:p>
            <a:pPr eaLnBrk="1" hangingPunct="1">
              <a:buFont typeface="Arial" charset="0"/>
              <a:buNone/>
            </a:pPr>
            <a:r>
              <a:rPr sz="1800" smtClean="0">
                <a:solidFill>
                  <a:schemeClr val="tx1"/>
                </a:solidFill>
                <a:latin typeface="Courier New" pitchFamily="49" charset="0"/>
                <a:cs typeface="Arial" charset="0"/>
              </a:rPr>
              <a:t>			System.</a:t>
            </a:r>
            <a:r>
              <a:rPr sz="1800" i="1" smtClean="0">
                <a:solidFill>
                  <a:schemeClr val="tx1"/>
                </a:solidFill>
                <a:latin typeface="Courier New" pitchFamily="49" charset="0"/>
                <a:cs typeface="Arial" charset="0"/>
              </a:rPr>
              <a:t>out</a:t>
            </a:r>
            <a:r>
              <a:rPr sz="1800" smtClean="0">
                <a:solidFill>
                  <a:schemeClr val="tx1"/>
                </a:solidFill>
                <a:latin typeface="Courier New" pitchFamily="49" charset="0"/>
                <a:cs typeface="Arial" charset="0"/>
              </a:rPr>
              <a:t>.println(" Employee No-arg Constructor Ends");</a:t>
            </a:r>
          </a:p>
          <a:p>
            <a:pPr eaLnBrk="1" hangingPunct="1">
              <a:buFont typeface="Arial" charset="0"/>
              <a:buNone/>
            </a:pPr>
            <a:r>
              <a:rPr sz="1800" smtClean="0">
                <a:solidFill>
                  <a:schemeClr val="tx1"/>
                </a:solidFill>
                <a:latin typeface="Courier New" pitchFamily="49" charset="0"/>
                <a:cs typeface="Arial" charset="0"/>
              </a:rPr>
              <a:t>		}</a:t>
            </a:r>
          </a:p>
          <a:p>
            <a:pPr eaLnBrk="1" hangingPunct="1">
              <a:buFont typeface="Arial" charset="0"/>
              <a:buNone/>
            </a:pPr>
            <a:r>
              <a:rPr sz="1800" smtClean="0">
                <a:solidFill>
                  <a:schemeClr val="tx1"/>
                </a:solidFill>
                <a:latin typeface="Courier New" pitchFamily="49" charset="0"/>
                <a:cs typeface="Arial" charset="0"/>
              </a:rPr>
              <a:t>		Employee(</a:t>
            </a:r>
            <a:r>
              <a:rPr sz="1800" b="1" smtClean="0">
                <a:solidFill>
                  <a:schemeClr val="tx1"/>
                </a:solidFill>
                <a:latin typeface="Courier New" pitchFamily="49" charset="0"/>
                <a:cs typeface="Arial" charset="0"/>
              </a:rPr>
              <a:t>int</a:t>
            </a:r>
            <a:r>
              <a:rPr sz="1800" smtClean="0">
                <a:solidFill>
                  <a:schemeClr val="tx1"/>
                </a:solidFill>
                <a:latin typeface="Courier New" pitchFamily="49" charset="0"/>
                <a:cs typeface="Arial" charset="0"/>
              </a:rPr>
              <a:t> Employeeno) 		{</a:t>
            </a:r>
          </a:p>
          <a:p>
            <a:pPr eaLnBrk="1" hangingPunct="1">
              <a:buFont typeface="Arial" charset="0"/>
              <a:buNone/>
            </a:pPr>
            <a:r>
              <a:rPr sz="1800" smtClean="0">
                <a:solidFill>
                  <a:schemeClr val="tx1"/>
                </a:solidFill>
                <a:latin typeface="Courier New" pitchFamily="49" charset="0"/>
                <a:cs typeface="Arial" charset="0"/>
              </a:rPr>
              <a:t>		System.</a:t>
            </a:r>
            <a:r>
              <a:rPr sz="1800" i="1" smtClean="0">
                <a:solidFill>
                  <a:schemeClr val="tx1"/>
                </a:solidFill>
                <a:latin typeface="Courier New" pitchFamily="49" charset="0"/>
                <a:cs typeface="Arial" charset="0"/>
              </a:rPr>
              <a:t>out</a:t>
            </a:r>
            <a:r>
              <a:rPr sz="1800" smtClean="0">
                <a:solidFill>
                  <a:schemeClr val="tx1"/>
                </a:solidFill>
                <a:latin typeface="Courier New" pitchFamily="49" charset="0"/>
                <a:cs typeface="Arial" charset="0"/>
              </a:rPr>
              <a:t>.println(" Employee 1-arg Constructor Begins");</a:t>
            </a:r>
          </a:p>
          <a:p>
            <a:pPr eaLnBrk="1" hangingPunct="1">
              <a:buFont typeface="Arial" charset="0"/>
              <a:buNone/>
            </a:pPr>
            <a:r>
              <a:rPr sz="1800" smtClean="0">
                <a:solidFill>
                  <a:schemeClr val="tx1"/>
                </a:solidFill>
                <a:latin typeface="Courier New" pitchFamily="49" charset="0"/>
                <a:cs typeface="Arial" charset="0"/>
              </a:rPr>
              <a:t>		</a:t>
            </a:r>
            <a:r>
              <a:rPr sz="1800" b="1" smtClean="0">
                <a:solidFill>
                  <a:schemeClr val="tx1"/>
                </a:solidFill>
                <a:latin typeface="Courier New" pitchFamily="49" charset="0"/>
                <a:cs typeface="Arial" charset="0"/>
              </a:rPr>
              <a:t>this</a:t>
            </a:r>
            <a:r>
              <a:rPr sz="1800" smtClean="0">
                <a:solidFill>
                  <a:schemeClr val="tx1"/>
                </a:solidFill>
                <a:latin typeface="Courier New" pitchFamily="49" charset="0"/>
                <a:cs typeface="Arial" charset="0"/>
              </a:rPr>
              <a:t>.Employeeno=Employeeno; 		</a:t>
            </a:r>
          </a:p>
          <a:p>
            <a:pPr eaLnBrk="1" hangingPunct="1">
              <a:buFont typeface="Arial" charset="0"/>
              <a:buNone/>
            </a:pPr>
            <a:r>
              <a:rPr sz="1800" smtClean="0">
                <a:solidFill>
                  <a:schemeClr val="tx1"/>
                </a:solidFill>
                <a:latin typeface="Courier New" pitchFamily="49" charset="0"/>
                <a:cs typeface="Arial" charset="0"/>
              </a:rPr>
              <a:t>		</a:t>
            </a:r>
            <a:r>
              <a:rPr sz="1800" b="1" smtClean="0">
                <a:solidFill>
                  <a:schemeClr val="tx1"/>
                </a:solidFill>
                <a:latin typeface="Courier New" pitchFamily="49" charset="0"/>
                <a:cs typeface="Arial" charset="0"/>
              </a:rPr>
              <a:t>this</a:t>
            </a:r>
            <a:r>
              <a:rPr sz="1800" smtClean="0">
                <a:solidFill>
                  <a:schemeClr val="tx1"/>
                </a:solidFill>
                <a:latin typeface="Courier New" pitchFamily="49" charset="0"/>
                <a:cs typeface="Arial" charset="0"/>
              </a:rPr>
              <a:t>.Empname= "UNKNOWN";</a:t>
            </a:r>
          </a:p>
          <a:p>
            <a:pPr eaLnBrk="1" hangingPunct="1">
              <a:buFont typeface="Arial" charset="0"/>
              <a:buNone/>
            </a:pPr>
            <a:r>
              <a:rPr sz="1800" smtClean="0">
                <a:solidFill>
                  <a:schemeClr val="tx1"/>
                </a:solidFill>
                <a:latin typeface="Courier New" pitchFamily="49" charset="0"/>
                <a:cs typeface="Arial" charset="0"/>
              </a:rPr>
              <a:t>		System.</a:t>
            </a:r>
            <a:r>
              <a:rPr sz="1800" i="1" smtClean="0">
                <a:solidFill>
                  <a:schemeClr val="tx1"/>
                </a:solidFill>
                <a:latin typeface="Courier New" pitchFamily="49" charset="0"/>
                <a:cs typeface="Arial" charset="0"/>
              </a:rPr>
              <a:t>out</a:t>
            </a:r>
            <a:r>
              <a:rPr sz="1800" smtClean="0">
                <a:solidFill>
                  <a:schemeClr val="tx1"/>
                </a:solidFill>
                <a:latin typeface="Courier New" pitchFamily="49" charset="0"/>
                <a:cs typeface="Arial" charset="0"/>
              </a:rPr>
              <a:t>.println(" Employee 1-arg Constructor Ends");</a:t>
            </a:r>
          </a:p>
          <a:p>
            <a:pPr eaLnBrk="1" hangingPunct="1">
              <a:buFont typeface="Arial" charset="0"/>
              <a:buNone/>
            </a:pPr>
            <a:r>
              <a:rPr sz="1800" smtClean="0">
                <a:solidFill>
                  <a:schemeClr val="tx1"/>
                </a:solidFill>
                <a:latin typeface="Courier New" pitchFamily="49" charset="0"/>
                <a:cs typeface="Arial" charset="0"/>
              </a:rPr>
              <a:t>		}</a:t>
            </a:r>
          </a:p>
          <a:p>
            <a:pPr eaLnBrk="1" hangingPunct="1">
              <a:buFont typeface="Arial" charset="0"/>
              <a:buNone/>
            </a:pPr>
            <a:r>
              <a:rPr sz="1800" smtClean="0">
                <a:solidFill>
                  <a:schemeClr val="tx1"/>
                </a:solidFill>
                <a:latin typeface="Courier New" pitchFamily="49" charset="0"/>
                <a:cs typeface="Arial" charset="0"/>
              </a:rPr>
              <a:t>		</a:t>
            </a:r>
          </a:p>
          <a:p>
            <a:pPr eaLnBrk="1" hangingPunct="1">
              <a:buFont typeface="Arial" charset="0"/>
              <a:buNone/>
            </a:pPr>
            <a:endParaRPr sz="1800" smtClean="0">
              <a:solidFill>
                <a:schemeClr val="tx1"/>
              </a:solidFill>
              <a:latin typeface="Courier New" pitchFamily="49" charset="0"/>
              <a:cs typeface="Arial" charset="0"/>
            </a:endParaRPr>
          </a:p>
        </p:txBody>
      </p:sp>
      <p:sp>
        <p:nvSpPr>
          <p:cNvPr id="45059" name="Rectangle 2"/>
          <p:cNvSpPr>
            <a:spLocks noGrp="1"/>
          </p:cNvSpPr>
          <p:nvPr>
            <p:ph type="title" idx="4294967295"/>
          </p:nvPr>
        </p:nvSpPr>
        <p:spPr>
          <a:xfrm>
            <a:off x="263471" y="185980"/>
            <a:ext cx="7562850" cy="549275"/>
          </a:xfrm>
        </p:spPr>
        <p:txBody>
          <a:bodyPr/>
          <a:lstStyle/>
          <a:p>
            <a:pPr eaLnBrk="1" hangingPunct="1"/>
            <a:r>
              <a:rPr dirty="0" smtClean="0">
                <a:solidFill>
                  <a:schemeClr val="tx1"/>
                </a:solidFill>
                <a:cs typeface="Arial" charset="0"/>
              </a:rPr>
              <a:t>A Practical Example</a:t>
            </a:r>
          </a:p>
        </p:txBody>
      </p:sp>
      <p:sp>
        <p:nvSpPr>
          <p:cNvPr id="4" name="Rectangular Callout 3"/>
          <p:cNvSpPr>
            <a:spLocks noChangeArrowheads="1"/>
          </p:cNvSpPr>
          <p:nvPr/>
        </p:nvSpPr>
        <p:spPr bwMode="auto">
          <a:xfrm>
            <a:off x="3657600" y="990600"/>
            <a:ext cx="4838700" cy="533400"/>
          </a:xfrm>
          <a:prstGeom prst="wedgeRectCallout">
            <a:avLst>
              <a:gd name="adj1" fmla="val -27657"/>
              <a:gd name="adj2" fmla="val 5356"/>
            </a:avLst>
          </a:prstGeom>
          <a:gradFill rotWithShape="1">
            <a:gsLst>
              <a:gs pos="0">
                <a:srgbClr val="7FE1FF"/>
              </a:gs>
              <a:gs pos="35001">
                <a:srgbClr val="A6E8FF"/>
              </a:gs>
              <a:gs pos="100000">
                <a:srgbClr val="DAF6FF"/>
              </a:gs>
            </a:gsLst>
            <a:lin ang="16200000" scaled="1"/>
          </a:gradFill>
          <a:ln w="9525" algn="ctr">
            <a:solidFill>
              <a:srgbClr val="00AFF0"/>
            </a:solidFill>
            <a:miter lim="800000"/>
            <a:headEnd/>
            <a:tailEnd/>
          </a:ln>
          <a:effectLst>
            <a:outerShdw dist="20000" dir="5400000" rotWithShape="0">
              <a:srgbClr val="000000">
                <a:alpha val="37999"/>
              </a:srgbClr>
            </a:outerShdw>
          </a:effectLst>
        </p:spPr>
        <p:txBody>
          <a:bodyPr anchor="ctr"/>
          <a:lstStyle/>
          <a:p>
            <a:pPr algn="ctr" defTabSz="457200">
              <a:defRPr/>
            </a:pPr>
            <a:r>
              <a:rPr lang="en-US" dirty="0"/>
              <a:t>Employee class should be put inside the mypack directory..</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p:cNvSpPr>
          <p:nvPr>
            <p:ph idx="4294967295"/>
          </p:nvPr>
        </p:nvSpPr>
        <p:spPr>
          <a:xfrm>
            <a:off x="304800" y="990600"/>
            <a:ext cx="8229600" cy="5359400"/>
          </a:xfrm>
        </p:spPr>
        <p:txBody>
          <a:bodyPr/>
          <a:lstStyle/>
          <a:p>
            <a:pPr eaLnBrk="1" hangingPunct="1">
              <a:buFont typeface="Arial" charset="0"/>
              <a:buNone/>
            </a:pPr>
            <a:r>
              <a:rPr sz="1800" smtClean="0">
                <a:solidFill>
                  <a:schemeClr val="tx1"/>
                </a:solidFill>
                <a:latin typeface="Courier New" pitchFamily="49" charset="0"/>
                <a:cs typeface="Arial" charset="0"/>
              </a:rPr>
              <a:t>		Employee(int Employeeno, String s) {</a:t>
            </a:r>
          </a:p>
          <a:p>
            <a:pPr eaLnBrk="1" hangingPunct="1">
              <a:buFont typeface="Arial" charset="0"/>
              <a:buNone/>
            </a:pPr>
            <a:r>
              <a:rPr sz="1800" smtClean="0">
                <a:solidFill>
                  <a:schemeClr val="tx1"/>
                </a:solidFill>
                <a:latin typeface="Courier New" pitchFamily="49" charset="0"/>
                <a:cs typeface="Arial" charset="0"/>
              </a:rPr>
              <a:t>			System.</a:t>
            </a:r>
            <a:r>
              <a:rPr sz="1800" i="1" smtClean="0">
                <a:solidFill>
                  <a:schemeClr val="tx1"/>
                </a:solidFill>
                <a:latin typeface="Courier New" pitchFamily="49" charset="0"/>
                <a:cs typeface="Arial" charset="0"/>
              </a:rPr>
              <a:t>out</a:t>
            </a:r>
            <a:r>
              <a:rPr sz="1800" smtClean="0">
                <a:solidFill>
                  <a:schemeClr val="tx1"/>
                </a:solidFill>
                <a:latin typeface="Courier New" pitchFamily="49" charset="0"/>
                <a:cs typeface="Arial" charset="0"/>
              </a:rPr>
              <a:t>.println(" Employee 2-arg Constructor Begins");</a:t>
            </a:r>
          </a:p>
          <a:p>
            <a:pPr eaLnBrk="1" hangingPunct="1">
              <a:buFont typeface="Arial" charset="0"/>
              <a:buNone/>
            </a:pPr>
            <a:r>
              <a:rPr sz="1800" smtClean="0">
                <a:solidFill>
                  <a:schemeClr val="tx1"/>
                </a:solidFill>
                <a:latin typeface="Courier New" pitchFamily="49" charset="0"/>
                <a:cs typeface="Arial" charset="0"/>
              </a:rPr>
              <a:t>			</a:t>
            </a:r>
            <a:r>
              <a:rPr sz="1800" b="1" smtClean="0">
                <a:solidFill>
                  <a:schemeClr val="tx1"/>
                </a:solidFill>
                <a:latin typeface="Courier New" pitchFamily="49" charset="0"/>
                <a:cs typeface="Arial" charset="0"/>
              </a:rPr>
              <a:t>this</a:t>
            </a:r>
            <a:r>
              <a:rPr sz="1800" smtClean="0">
                <a:solidFill>
                  <a:schemeClr val="tx1"/>
                </a:solidFill>
                <a:latin typeface="Courier New" pitchFamily="49" charset="0"/>
                <a:cs typeface="Arial" charset="0"/>
              </a:rPr>
              <a:t>.Employeeno = Employeeno; 		</a:t>
            </a:r>
          </a:p>
          <a:p>
            <a:pPr eaLnBrk="1" hangingPunct="1">
              <a:buFont typeface="Arial" charset="0"/>
              <a:buNone/>
            </a:pPr>
            <a:r>
              <a:rPr sz="1800" smtClean="0">
                <a:solidFill>
                  <a:schemeClr val="tx1"/>
                </a:solidFill>
                <a:latin typeface="Courier New" pitchFamily="49" charset="0"/>
                <a:cs typeface="Arial" charset="0"/>
              </a:rPr>
              <a:t>			</a:t>
            </a:r>
            <a:r>
              <a:rPr sz="1800" b="1" smtClean="0">
                <a:solidFill>
                  <a:schemeClr val="tx1"/>
                </a:solidFill>
                <a:latin typeface="Courier New" pitchFamily="49" charset="0"/>
                <a:cs typeface="Arial" charset="0"/>
              </a:rPr>
              <a:t>this</a:t>
            </a:r>
            <a:r>
              <a:rPr sz="1800" smtClean="0">
                <a:solidFill>
                  <a:schemeClr val="tx1"/>
                </a:solidFill>
                <a:latin typeface="Courier New" pitchFamily="49" charset="0"/>
                <a:cs typeface="Arial" charset="0"/>
              </a:rPr>
              <a:t>.Empname  = s;</a:t>
            </a:r>
          </a:p>
          <a:p>
            <a:pPr eaLnBrk="1" hangingPunct="1">
              <a:buFont typeface="Arial" charset="0"/>
              <a:buNone/>
            </a:pPr>
            <a:r>
              <a:rPr sz="1800" smtClean="0">
                <a:solidFill>
                  <a:schemeClr val="tx1"/>
                </a:solidFill>
                <a:latin typeface="Courier New" pitchFamily="49" charset="0"/>
                <a:cs typeface="Arial" charset="0"/>
              </a:rPr>
              <a:t>			System.</a:t>
            </a:r>
            <a:r>
              <a:rPr sz="1800" i="1" smtClean="0">
                <a:solidFill>
                  <a:schemeClr val="tx1"/>
                </a:solidFill>
                <a:latin typeface="Courier New" pitchFamily="49" charset="0"/>
                <a:cs typeface="Arial" charset="0"/>
              </a:rPr>
              <a:t>out</a:t>
            </a:r>
            <a:r>
              <a:rPr sz="1800" smtClean="0">
                <a:solidFill>
                  <a:schemeClr val="tx1"/>
                </a:solidFill>
                <a:latin typeface="Courier New" pitchFamily="49" charset="0"/>
                <a:cs typeface="Arial" charset="0"/>
              </a:rPr>
              <a:t>.println(" Employee 2-arg Constructor Ends");</a:t>
            </a:r>
          </a:p>
          <a:p>
            <a:pPr lvl="1" eaLnBrk="1" hangingPunct="1">
              <a:buFont typeface="Arial" charset="0"/>
              <a:buNone/>
            </a:pPr>
            <a:r>
              <a:rPr smtClean="0">
                <a:solidFill>
                  <a:schemeClr val="tx1"/>
                </a:solidFill>
                <a:latin typeface="Courier New" pitchFamily="49" charset="0"/>
              </a:rPr>
              <a:t>}</a:t>
            </a:r>
          </a:p>
          <a:p>
            <a:pPr eaLnBrk="1" hangingPunct="1">
              <a:buFont typeface="Arial" charset="0"/>
              <a:buNone/>
            </a:pPr>
            <a:r>
              <a:rPr sz="1800" smtClean="0">
                <a:solidFill>
                  <a:schemeClr val="tx1"/>
                </a:solidFill>
                <a:latin typeface="Courier New" pitchFamily="49" charset="0"/>
                <a:cs typeface="Arial" charset="0"/>
              </a:rPr>
              <a:t>		void display()		{</a:t>
            </a:r>
          </a:p>
          <a:p>
            <a:pPr eaLnBrk="1" hangingPunct="1">
              <a:buFont typeface="Arial" charset="0"/>
              <a:buNone/>
            </a:pPr>
            <a:r>
              <a:rPr sz="1800" smtClean="0">
                <a:solidFill>
                  <a:schemeClr val="tx1"/>
                </a:solidFill>
                <a:latin typeface="Courier New" pitchFamily="49" charset="0"/>
                <a:cs typeface="Arial" charset="0"/>
              </a:rPr>
              <a:t>			System.</a:t>
            </a:r>
            <a:r>
              <a:rPr sz="1800" i="1" smtClean="0">
                <a:solidFill>
                  <a:schemeClr val="tx1"/>
                </a:solidFill>
                <a:latin typeface="Courier New" pitchFamily="49" charset="0"/>
                <a:cs typeface="Arial" charset="0"/>
              </a:rPr>
              <a:t>out</a:t>
            </a:r>
            <a:r>
              <a:rPr sz="1800" smtClean="0">
                <a:solidFill>
                  <a:schemeClr val="tx1"/>
                </a:solidFill>
                <a:latin typeface="Courier New" pitchFamily="49" charset="0"/>
                <a:cs typeface="Arial" charset="0"/>
              </a:rPr>
              <a:t>.println(" Employee Number = "+Employeeno);</a:t>
            </a:r>
          </a:p>
          <a:p>
            <a:pPr eaLnBrk="1" hangingPunct="1">
              <a:buFont typeface="Arial" charset="0"/>
              <a:buNone/>
            </a:pPr>
            <a:r>
              <a:rPr sz="1800" smtClean="0">
                <a:solidFill>
                  <a:schemeClr val="tx1"/>
                </a:solidFill>
                <a:latin typeface="Courier New" pitchFamily="49" charset="0"/>
                <a:cs typeface="Arial" charset="0"/>
              </a:rPr>
              <a:t>			System.</a:t>
            </a:r>
            <a:r>
              <a:rPr sz="1800" i="1" smtClean="0">
                <a:solidFill>
                  <a:schemeClr val="tx1"/>
                </a:solidFill>
                <a:latin typeface="Courier New" pitchFamily="49" charset="0"/>
                <a:cs typeface="Arial" charset="0"/>
              </a:rPr>
              <a:t>out</a:t>
            </a:r>
            <a:r>
              <a:rPr sz="1800" smtClean="0">
                <a:solidFill>
                  <a:schemeClr val="tx1"/>
                </a:solidFill>
                <a:latin typeface="Courier New" pitchFamily="49" charset="0"/>
                <a:cs typeface="Arial" charset="0"/>
              </a:rPr>
              <a:t>.println(" Employee Name = "+Empname);</a:t>
            </a:r>
          </a:p>
          <a:p>
            <a:pPr eaLnBrk="1" hangingPunct="1">
              <a:buFont typeface="Arial" charset="0"/>
              <a:buNone/>
            </a:pPr>
            <a:r>
              <a:rPr sz="1800" smtClean="0">
                <a:solidFill>
                  <a:schemeClr val="tx1"/>
                </a:solidFill>
                <a:latin typeface="Courier New" pitchFamily="49" charset="0"/>
                <a:cs typeface="Arial" charset="0"/>
              </a:rPr>
              <a:t>		}</a:t>
            </a:r>
          </a:p>
          <a:p>
            <a:pPr eaLnBrk="1" hangingPunct="1">
              <a:buFont typeface="Arial" charset="0"/>
              <a:buNone/>
            </a:pPr>
            <a:r>
              <a:rPr sz="1800" smtClean="0">
                <a:solidFill>
                  <a:schemeClr val="tx1"/>
                </a:solidFill>
                <a:latin typeface="Courier New" pitchFamily="49" charset="0"/>
                <a:cs typeface="Arial" charset="0"/>
              </a:rPr>
              <a:t> </a:t>
            </a:r>
          </a:p>
          <a:p>
            <a:pPr eaLnBrk="1" hangingPunct="1">
              <a:buFont typeface="Arial" charset="0"/>
              <a:buNone/>
            </a:pPr>
            <a:r>
              <a:rPr sz="1800" smtClean="0">
                <a:solidFill>
                  <a:schemeClr val="tx1"/>
                </a:solidFill>
                <a:latin typeface="Courier New" pitchFamily="49" charset="0"/>
                <a:cs typeface="Arial" charset="0"/>
              </a:rPr>
              <a:t>	} // End of the Employee class</a:t>
            </a:r>
          </a:p>
          <a:p>
            <a:pPr eaLnBrk="1" hangingPunct="1">
              <a:buFont typeface="Arial" charset="0"/>
              <a:buNone/>
            </a:pPr>
            <a:r>
              <a:rPr sz="1800" smtClean="0">
                <a:solidFill>
                  <a:schemeClr val="tx1"/>
                </a:solidFill>
                <a:latin typeface="Courier New" pitchFamily="49" charset="0"/>
                <a:cs typeface="Arial" charset="0"/>
              </a:rPr>
              <a:t> </a:t>
            </a:r>
          </a:p>
          <a:p>
            <a:pPr eaLnBrk="1" hangingPunct="1">
              <a:lnSpc>
                <a:spcPct val="80000"/>
              </a:lnSpc>
              <a:buFont typeface="Arial" charset="0"/>
              <a:buNone/>
            </a:pPr>
            <a:endParaRPr sz="1800" smtClean="0">
              <a:solidFill>
                <a:schemeClr val="tx1"/>
              </a:solidFill>
              <a:latin typeface="Courier New" pitchFamily="49" charset="0"/>
              <a:cs typeface="Arial" charset="0"/>
            </a:endParaRPr>
          </a:p>
        </p:txBody>
      </p:sp>
      <p:sp>
        <p:nvSpPr>
          <p:cNvPr id="46083" name="Rectangle 2"/>
          <p:cNvSpPr>
            <a:spLocks noGrp="1"/>
          </p:cNvSpPr>
          <p:nvPr>
            <p:ph type="title" idx="4294967295"/>
          </p:nvPr>
        </p:nvSpPr>
        <p:spPr>
          <a:xfrm>
            <a:off x="294468" y="228600"/>
            <a:ext cx="7954182" cy="549275"/>
          </a:xfrm>
        </p:spPr>
        <p:txBody>
          <a:bodyPr/>
          <a:lstStyle/>
          <a:p>
            <a:pPr eaLnBrk="1" hangingPunct="1"/>
            <a:r>
              <a:rPr lang="en-US" dirty="0">
                <a:solidFill>
                  <a:schemeClr val="tx1"/>
                </a:solidFill>
                <a:cs typeface="Arial" charset="0"/>
              </a:rPr>
              <a:t>A Practical </a:t>
            </a:r>
            <a:r>
              <a:rPr lang="en-US" dirty="0" smtClean="0">
                <a:solidFill>
                  <a:schemeClr val="tx1"/>
                </a:solidFill>
                <a:cs typeface="Arial" charset="0"/>
              </a:rPr>
              <a:t>Example </a:t>
            </a:r>
            <a:r>
              <a:rPr dirty="0" smtClean="0">
                <a:solidFill>
                  <a:schemeClr val="tx1"/>
                </a:solidFill>
                <a:cs typeface="Arial" charset="0"/>
              </a:rPr>
              <a:t>(Contd.).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a:xfrm>
            <a:off x="381000" y="228600"/>
            <a:ext cx="8229600" cy="549275"/>
          </a:xfrm>
        </p:spPr>
        <p:txBody>
          <a:bodyPr/>
          <a:lstStyle/>
          <a:p>
            <a:r>
              <a:rPr lang="en-US" dirty="0">
                <a:solidFill>
                  <a:schemeClr val="tx1"/>
                </a:solidFill>
                <a:cs typeface="Arial" charset="0"/>
              </a:rPr>
              <a:t>A Practical Example (Contd.).</a:t>
            </a:r>
            <a:endParaRPr dirty="0" smtClean="0">
              <a:solidFill>
                <a:schemeClr val="tx1"/>
              </a:solidFill>
              <a:cs typeface="Arial" charset="0"/>
            </a:endParaRPr>
          </a:p>
        </p:txBody>
      </p:sp>
      <p:sp>
        <p:nvSpPr>
          <p:cNvPr id="47107" name="Rectangle 3"/>
          <p:cNvSpPr>
            <a:spLocks noGrp="1"/>
          </p:cNvSpPr>
          <p:nvPr>
            <p:ph type="body" idx="1"/>
          </p:nvPr>
        </p:nvSpPr>
        <p:spPr>
          <a:xfrm>
            <a:off x="457200" y="1143000"/>
            <a:ext cx="8229600" cy="5108575"/>
          </a:xfrm>
        </p:spPr>
        <p:txBody>
          <a:bodyPr/>
          <a:lstStyle/>
          <a:p>
            <a:pPr eaLnBrk="1" hangingPunct="1">
              <a:lnSpc>
                <a:spcPct val="90000"/>
              </a:lnSpc>
              <a:buFont typeface="Arial" charset="0"/>
              <a:buNone/>
            </a:pPr>
            <a:r>
              <a:rPr b="1" smtClean="0">
                <a:solidFill>
                  <a:schemeClr val="tx1"/>
                </a:solidFill>
                <a:latin typeface="Courier New" pitchFamily="49" charset="0"/>
                <a:cs typeface="Arial" charset="0"/>
              </a:rPr>
              <a:t>class</a:t>
            </a:r>
            <a:r>
              <a:rPr smtClean="0">
                <a:solidFill>
                  <a:schemeClr val="tx1"/>
                </a:solidFill>
                <a:latin typeface="Courier New" pitchFamily="49" charset="0"/>
                <a:cs typeface="Arial" charset="0"/>
              </a:rPr>
              <a:t> Manager </a:t>
            </a:r>
            <a:r>
              <a:rPr b="1" smtClean="0">
                <a:solidFill>
                  <a:schemeClr val="tx1"/>
                </a:solidFill>
                <a:latin typeface="Courier New" pitchFamily="49" charset="0"/>
                <a:cs typeface="Arial" charset="0"/>
              </a:rPr>
              <a:t>extends</a:t>
            </a:r>
            <a:r>
              <a:rPr smtClean="0">
                <a:solidFill>
                  <a:schemeClr val="tx1"/>
                </a:solidFill>
                <a:latin typeface="Courier New" pitchFamily="49" charset="0"/>
                <a:cs typeface="Arial" charset="0"/>
              </a:rPr>
              <a:t> Employee </a:t>
            </a:r>
          </a:p>
          <a:p>
            <a:pPr eaLnBrk="1" hangingPunct="1">
              <a:lnSpc>
                <a:spcPct val="90000"/>
              </a:lnSpc>
              <a:buFont typeface="Arial" charset="0"/>
              <a:buNone/>
            </a:pPr>
            <a:r>
              <a:rPr smtClean="0">
                <a:solidFill>
                  <a:schemeClr val="tx1"/>
                </a:solidFill>
                <a:latin typeface="Courier New" pitchFamily="49" charset="0"/>
                <a:cs typeface="Arial" charset="0"/>
              </a:rPr>
              <a:t>{</a:t>
            </a:r>
          </a:p>
          <a:p>
            <a:pPr eaLnBrk="1" hangingPunct="1">
              <a:lnSpc>
                <a:spcPct val="90000"/>
              </a:lnSpc>
              <a:buFont typeface="Arial" charset="0"/>
              <a:buNone/>
            </a:pPr>
            <a:r>
              <a:rPr smtClean="0">
                <a:solidFill>
                  <a:schemeClr val="tx1"/>
                </a:solidFill>
                <a:latin typeface="Courier New" pitchFamily="49" charset="0"/>
                <a:cs typeface="Arial" charset="0"/>
              </a:rPr>
              <a:t>		String deptname; </a:t>
            </a:r>
          </a:p>
          <a:p>
            <a:pPr lvl="1" eaLnBrk="1" hangingPunct="1">
              <a:lnSpc>
                <a:spcPct val="90000"/>
              </a:lnSpc>
              <a:buFont typeface="Arial" charset="0"/>
              <a:buNone/>
            </a:pPr>
            <a:r>
              <a:rPr sz="2000" smtClean="0">
                <a:solidFill>
                  <a:schemeClr val="tx1"/>
                </a:solidFill>
                <a:latin typeface="Courier New" pitchFamily="49" charset="0"/>
              </a:rPr>
              <a:t>Manager(</a:t>
            </a:r>
            <a:r>
              <a:rPr sz="2000" b="1" smtClean="0">
                <a:solidFill>
                  <a:schemeClr val="tx1"/>
                </a:solidFill>
                <a:latin typeface="Courier New" pitchFamily="49" charset="0"/>
              </a:rPr>
              <a:t>int</a:t>
            </a:r>
            <a:r>
              <a:rPr sz="2000" smtClean="0">
                <a:solidFill>
                  <a:schemeClr val="tx1"/>
                </a:solidFill>
                <a:latin typeface="Courier New" pitchFamily="49" charset="0"/>
              </a:rPr>
              <a:t> Employeeno, String name, String deptname )</a:t>
            </a:r>
          </a:p>
          <a:p>
            <a:pPr lvl="1" eaLnBrk="1" hangingPunct="1">
              <a:lnSpc>
                <a:spcPct val="90000"/>
              </a:lnSpc>
              <a:buFont typeface="Arial" charset="0"/>
              <a:buNone/>
            </a:pPr>
            <a:r>
              <a:rPr sz="2000" smtClean="0">
                <a:solidFill>
                  <a:schemeClr val="tx1"/>
                </a:solidFill>
                <a:latin typeface="Courier New" pitchFamily="49" charset="0"/>
              </a:rPr>
              <a:t>{</a:t>
            </a:r>
          </a:p>
          <a:p>
            <a:pPr eaLnBrk="1" hangingPunct="1">
              <a:lnSpc>
                <a:spcPct val="90000"/>
              </a:lnSpc>
              <a:buFont typeface="Arial" charset="0"/>
              <a:buNone/>
            </a:pPr>
            <a:r>
              <a:rPr smtClean="0">
                <a:solidFill>
                  <a:schemeClr val="tx1"/>
                </a:solidFill>
                <a:latin typeface="Courier New" pitchFamily="49" charset="0"/>
                <a:cs typeface="Arial" charset="0"/>
              </a:rPr>
              <a:t>			</a:t>
            </a:r>
            <a:r>
              <a:rPr b="1" smtClean="0">
                <a:solidFill>
                  <a:schemeClr val="tx1"/>
                </a:solidFill>
                <a:latin typeface="Courier New" pitchFamily="49" charset="0"/>
                <a:cs typeface="Arial" charset="0"/>
              </a:rPr>
              <a:t>super</a:t>
            </a:r>
            <a:r>
              <a:rPr smtClean="0">
                <a:solidFill>
                  <a:schemeClr val="tx1"/>
                </a:solidFill>
                <a:latin typeface="Courier New" pitchFamily="49" charset="0"/>
                <a:cs typeface="Arial" charset="0"/>
              </a:rPr>
              <a:t>(Employeeno, name);</a:t>
            </a:r>
          </a:p>
          <a:p>
            <a:pPr eaLnBrk="1" hangingPunct="1">
              <a:lnSpc>
                <a:spcPct val="90000"/>
              </a:lnSpc>
              <a:buFont typeface="Arial" charset="0"/>
              <a:buNone/>
            </a:pPr>
            <a:r>
              <a:rPr smtClean="0">
                <a:solidFill>
                  <a:schemeClr val="tx1"/>
                </a:solidFill>
                <a:latin typeface="Courier New" pitchFamily="49" charset="0"/>
                <a:cs typeface="Arial" charset="0"/>
              </a:rPr>
              <a:t>			// parent class 2-</a:t>
            </a:r>
            <a:r>
              <a:rPr u="sng" smtClean="0">
                <a:solidFill>
                  <a:schemeClr val="tx1"/>
                </a:solidFill>
                <a:latin typeface="Courier New" pitchFamily="49" charset="0"/>
                <a:cs typeface="Arial" charset="0"/>
              </a:rPr>
              <a:t>arg</a:t>
            </a:r>
            <a:r>
              <a:rPr smtClean="0">
                <a:solidFill>
                  <a:schemeClr val="tx1"/>
                </a:solidFill>
                <a:latin typeface="Courier New" pitchFamily="49" charset="0"/>
                <a:cs typeface="Arial" charset="0"/>
              </a:rPr>
              <a:t> constructor is called </a:t>
            </a:r>
          </a:p>
          <a:p>
            <a:pPr eaLnBrk="1" hangingPunct="1">
              <a:lnSpc>
                <a:spcPct val="90000"/>
              </a:lnSpc>
              <a:buFont typeface="Arial" charset="0"/>
              <a:buNone/>
            </a:pPr>
            <a:r>
              <a:rPr smtClean="0">
                <a:solidFill>
                  <a:schemeClr val="tx1"/>
                </a:solidFill>
                <a:latin typeface="Courier New" pitchFamily="49" charset="0"/>
                <a:cs typeface="Arial" charset="0"/>
              </a:rPr>
              <a:t>		</a:t>
            </a:r>
          </a:p>
          <a:p>
            <a:pPr eaLnBrk="1" hangingPunct="1">
              <a:lnSpc>
                <a:spcPct val="90000"/>
              </a:lnSpc>
              <a:buFont typeface="Arial" charset="0"/>
              <a:buNone/>
            </a:pPr>
            <a:r>
              <a:rPr smtClean="0">
                <a:solidFill>
                  <a:schemeClr val="tx1"/>
                </a:solidFill>
                <a:latin typeface="Courier New" pitchFamily="49" charset="0"/>
                <a:cs typeface="Arial" charset="0"/>
              </a:rPr>
              <a:t>			System.</a:t>
            </a:r>
            <a:r>
              <a:rPr i="1" smtClean="0">
                <a:solidFill>
                  <a:schemeClr val="tx1"/>
                </a:solidFill>
                <a:latin typeface="Courier New" pitchFamily="49" charset="0"/>
                <a:cs typeface="Arial" charset="0"/>
              </a:rPr>
              <a:t>out</a:t>
            </a:r>
            <a:r>
              <a:rPr smtClean="0">
                <a:solidFill>
                  <a:schemeClr val="tx1"/>
                </a:solidFill>
                <a:latin typeface="Courier New" pitchFamily="49" charset="0"/>
                <a:cs typeface="Arial" charset="0"/>
              </a:rPr>
              <a:t>.println(" Manager 3-arg Constructor Begins");</a:t>
            </a:r>
          </a:p>
          <a:p>
            <a:pPr eaLnBrk="1" hangingPunct="1">
              <a:lnSpc>
                <a:spcPct val="90000"/>
              </a:lnSpc>
              <a:buFont typeface="Arial" charset="0"/>
              <a:buNone/>
            </a:pPr>
            <a:r>
              <a:rPr smtClean="0">
                <a:solidFill>
                  <a:schemeClr val="tx1"/>
                </a:solidFill>
                <a:latin typeface="Courier New" pitchFamily="49" charset="0"/>
                <a:cs typeface="Arial" charset="0"/>
              </a:rPr>
              <a:t>			</a:t>
            </a:r>
            <a:r>
              <a:rPr b="1" smtClean="0">
                <a:solidFill>
                  <a:schemeClr val="tx1"/>
                </a:solidFill>
                <a:latin typeface="Courier New" pitchFamily="49" charset="0"/>
                <a:cs typeface="Arial" charset="0"/>
              </a:rPr>
              <a:t>this</a:t>
            </a:r>
            <a:r>
              <a:rPr smtClean="0">
                <a:solidFill>
                  <a:schemeClr val="tx1"/>
                </a:solidFill>
                <a:latin typeface="Courier New" pitchFamily="49" charset="0"/>
                <a:cs typeface="Arial" charset="0"/>
              </a:rPr>
              <a:t>.deptname = deptname;</a:t>
            </a:r>
          </a:p>
          <a:p>
            <a:pPr eaLnBrk="1" hangingPunct="1">
              <a:lnSpc>
                <a:spcPct val="90000"/>
              </a:lnSpc>
              <a:buFont typeface="Arial" charset="0"/>
              <a:buNone/>
            </a:pPr>
            <a:r>
              <a:rPr smtClean="0">
                <a:solidFill>
                  <a:schemeClr val="tx1"/>
                </a:solidFill>
                <a:latin typeface="Courier New" pitchFamily="49" charset="0"/>
                <a:cs typeface="Arial" charset="0"/>
              </a:rPr>
              <a:t>			System.</a:t>
            </a:r>
            <a:r>
              <a:rPr i="1" smtClean="0">
                <a:solidFill>
                  <a:schemeClr val="tx1"/>
                </a:solidFill>
                <a:latin typeface="Courier New" pitchFamily="49" charset="0"/>
                <a:cs typeface="Arial" charset="0"/>
              </a:rPr>
              <a:t>out</a:t>
            </a:r>
            <a:r>
              <a:rPr smtClean="0">
                <a:solidFill>
                  <a:schemeClr val="tx1"/>
                </a:solidFill>
                <a:latin typeface="Courier New" pitchFamily="49" charset="0"/>
                <a:cs typeface="Arial" charset="0"/>
              </a:rPr>
              <a:t>.println(" Manager 3-arg Constructor Ends");</a:t>
            </a:r>
          </a:p>
          <a:p>
            <a:pPr eaLnBrk="1" hangingPunct="1">
              <a:lnSpc>
                <a:spcPct val="90000"/>
              </a:lnSpc>
              <a:buFont typeface="Arial" charset="0"/>
              <a:buNone/>
            </a:pPr>
            <a:r>
              <a:rPr smtClean="0">
                <a:solidFill>
                  <a:schemeClr val="tx1"/>
                </a:solidFill>
                <a:latin typeface="Courier New" pitchFamily="49" charset="0"/>
                <a:cs typeface="Arial" charset="0"/>
              </a:rPr>
              <a:t>	     }</a:t>
            </a:r>
          </a:p>
          <a:p>
            <a:pPr>
              <a:lnSpc>
                <a:spcPct val="90000"/>
              </a:lnSpc>
            </a:pPr>
            <a:endParaRPr smtClean="0">
              <a:latin typeface="Courier New" pitchFamily="49" charset="0"/>
              <a:cs typeface="Arial"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p:cNvSpPr>
          <p:nvPr>
            <p:ph idx="4294967295"/>
          </p:nvPr>
        </p:nvSpPr>
        <p:spPr>
          <a:xfrm>
            <a:off x="304800" y="1143000"/>
            <a:ext cx="8610600" cy="5029200"/>
          </a:xfrm>
        </p:spPr>
        <p:txBody>
          <a:bodyPr/>
          <a:lstStyle/>
          <a:p>
            <a:pPr eaLnBrk="1" hangingPunct="1">
              <a:buFont typeface="Arial" charset="0"/>
              <a:buNone/>
            </a:pPr>
            <a:r>
              <a:rPr sz="1600" smtClean="0">
                <a:solidFill>
                  <a:schemeClr val="tx1"/>
                </a:solidFill>
                <a:latin typeface="Courier New" pitchFamily="49" charset="0"/>
                <a:cs typeface="Arial" charset="0"/>
              </a:rPr>
              <a:t>	</a:t>
            </a:r>
            <a:r>
              <a:rPr sz="1600" b="1" smtClean="0">
                <a:solidFill>
                  <a:schemeClr val="tx1"/>
                </a:solidFill>
                <a:latin typeface="Courier New" pitchFamily="49" charset="0"/>
                <a:cs typeface="Arial" charset="0"/>
              </a:rPr>
              <a:t>void</a:t>
            </a:r>
            <a:r>
              <a:rPr sz="1600" smtClean="0">
                <a:solidFill>
                  <a:schemeClr val="tx1"/>
                </a:solidFill>
                <a:latin typeface="Courier New" pitchFamily="49" charset="0"/>
                <a:cs typeface="Arial" charset="0"/>
              </a:rPr>
              <a:t> display()	{</a:t>
            </a:r>
          </a:p>
          <a:p>
            <a:pPr lvl="1" eaLnBrk="1" hangingPunct="1">
              <a:buFont typeface="Arial" charset="0"/>
              <a:buNone/>
            </a:pPr>
            <a:r>
              <a:rPr sz="1600" smtClean="0">
                <a:solidFill>
                  <a:schemeClr val="tx1"/>
                </a:solidFill>
                <a:latin typeface="Courier New" pitchFamily="49" charset="0"/>
              </a:rPr>
              <a:t>		</a:t>
            </a:r>
            <a:r>
              <a:rPr sz="1600" b="1" smtClean="0">
                <a:solidFill>
                  <a:schemeClr val="tx1"/>
                </a:solidFill>
                <a:latin typeface="Courier New" pitchFamily="49" charset="0"/>
              </a:rPr>
              <a:t>super.display();</a:t>
            </a:r>
          </a:p>
          <a:p>
            <a:pPr lvl="1" eaLnBrk="1" hangingPunct="1">
              <a:buFont typeface="Arial" charset="0"/>
              <a:buNone/>
            </a:pPr>
            <a:r>
              <a:rPr sz="1600" smtClean="0">
                <a:solidFill>
                  <a:schemeClr val="tx1"/>
                </a:solidFill>
                <a:latin typeface="Courier New" pitchFamily="49" charset="0"/>
              </a:rPr>
              <a:t>		// parent class display() function is called </a:t>
            </a:r>
          </a:p>
          <a:p>
            <a:pPr lvl="1" eaLnBrk="1" hangingPunct="1">
              <a:buFont typeface="Arial" charset="0"/>
              <a:buNone/>
            </a:pPr>
            <a:r>
              <a:rPr sz="1600" smtClean="0">
                <a:solidFill>
                  <a:schemeClr val="tx1"/>
                </a:solidFill>
                <a:latin typeface="Courier New" pitchFamily="49" charset="0"/>
              </a:rPr>
              <a:t>		System.</a:t>
            </a:r>
            <a:r>
              <a:rPr sz="1600" i="1" smtClean="0">
                <a:solidFill>
                  <a:schemeClr val="tx1"/>
                </a:solidFill>
                <a:latin typeface="Courier New" pitchFamily="49" charset="0"/>
              </a:rPr>
              <a:t>out</a:t>
            </a:r>
            <a:r>
              <a:rPr sz="1600" smtClean="0">
                <a:solidFill>
                  <a:schemeClr val="tx1"/>
                </a:solidFill>
                <a:latin typeface="Courier New" pitchFamily="49" charset="0"/>
              </a:rPr>
              <a:t>.println(" Deptname = "+deptname);</a:t>
            </a:r>
          </a:p>
          <a:p>
            <a:pPr eaLnBrk="1" hangingPunct="1">
              <a:buFont typeface="Arial" charset="0"/>
              <a:buNone/>
            </a:pPr>
            <a:r>
              <a:rPr sz="1600" smtClean="0">
                <a:solidFill>
                  <a:schemeClr val="tx1"/>
                </a:solidFill>
                <a:latin typeface="Courier New" pitchFamily="49" charset="0"/>
                <a:cs typeface="Arial" charset="0"/>
              </a:rPr>
              <a:t>	}</a:t>
            </a:r>
          </a:p>
          <a:p>
            <a:pPr eaLnBrk="1" hangingPunct="1">
              <a:buFont typeface="Arial" charset="0"/>
              <a:buNone/>
            </a:pPr>
            <a:r>
              <a:rPr sz="1600" smtClean="0">
                <a:solidFill>
                  <a:schemeClr val="tx1"/>
                </a:solidFill>
                <a:latin typeface="Courier New" pitchFamily="49" charset="0"/>
                <a:cs typeface="Arial" charset="0"/>
              </a:rPr>
              <a:t> public static void main( String a[]) 	{</a:t>
            </a:r>
          </a:p>
          <a:p>
            <a:pPr lvl="1" eaLnBrk="1" hangingPunct="1">
              <a:buFont typeface="Arial" charset="0"/>
              <a:buNone/>
            </a:pPr>
            <a:r>
              <a:rPr sz="1600" smtClean="0">
                <a:solidFill>
                  <a:schemeClr val="tx1"/>
                </a:solidFill>
                <a:latin typeface="Courier New" pitchFamily="49" charset="0"/>
              </a:rPr>
              <a:t>	System.</a:t>
            </a:r>
            <a:r>
              <a:rPr sz="1600" i="1" smtClean="0">
                <a:solidFill>
                  <a:schemeClr val="tx1"/>
                </a:solidFill>
                <a:latin typeface="Courier New" pitchFamily="49" charset="0"/>
              </a:rPr>
              <a:t>out</a:t>
            </a:r>
            <a:r>
              <a:rPr sz="1600" smtClean="0">
                <a:solidFill>
                  <a:schemeClr val="tx1"/>
                </a:solidFill>
                <a:latin typeface="Courier New" pitchFamily="49" charset="0"/>
              </a:rPr>
              <a:t>.println(" [Main function Begins----------------------] ");</a:t>
            </a:r>
          </a:p>
          <a:p>
            <a:pPr lvl="1" eaLnBrk="1" hangingPunct="1">
              <a:buFont typeface="Arial" charset="0"/>
              <a:buNone/>
            </a:pPr>
            <a:r>
              <a:rPr sz="1600" smtClean="0">
                <a:solidFill>
                  <a:schemeClr val="tx1"/>
                </a:solidFill>
                <a:latin typeface="Courier New" pitchFamily="49" charset="0"/>
              </a:rPr>
              <a:t>	System.</a:t>
            </a:r>
            <a:r>
              <a:rPr sz="1600" i="1" smtClean="0">
                <a:solidFill>
                  <a:schemeClr val="tx1"/>
                </a:solidFill>
                <a:latin typeface="Courier New" pitchFamily="49" charset="0"/>
              </a:rPr>
              <a:t>out</a:t>
            </a:r>
            <a:r>
              <a:rPr sz="1600" smtClean="0">
                <a:solidFill>
                  <a:schemeClr val="tx1"/>
                </a:solidFill>
                <a:latin typeface="Courier New" pitchFamily="49" charset="0"/>
              </a:rPr>
              <a:t>.println(" Creating an object for manager class ");</a:t>
            </a:r>
          </a:p>
          <a:p>
            <a:pPr lvl="1" eaLnBrk="1" hangingPunct="1">
              <a:buFont typeface="Arial" charset="0"/>
              <a:buNone/>
            </a:pPr>
            <a:r>
              <a:rPr sz="1600" b="1" smtClean="0">
                <a:solidFill>
                  <a:schemeClr val="tx1"/>
                </a:solidFill>
                <a:latin typeface="Courier New" pitchFamily="49" charset="0"/>
              </a:rPr>
              <a:t>	Manager mm = new Manager(10,"Gandhi","Banking");</a:t>
            </a:r>
          </a:p>
          <a:p>
            <a:pPr lvl="1" eaLnBrk="1" hangingPunct="1">
              <a:buFont typeface="Arial" charset="0"/>
              <a:buNone/>
            </a:pPr>
            <a:r>
              <a:rPr sz="1600" smtClean="0">
                <a:solidFill>
                  <a:schemeClr val="tx1"/>
                </a:solidFill>
                <a:latin typeface="Courier New" pitchFamily="49" charset="0"/>
              </a:rPr>
              <a:t>	System.</a:t>
            </a:r>
            <a:r>
              <a:rPr sz="1600" i="1" smtClean="0">
                <a:solidFill>
                  <a:schemeClr val="tx1"/>
                </a:solidFill>
                <a:latin typeface="Courier New" pitchFamily="49" charset="0"/>
              </a:rPr>
              <a:t>out</a:t>
            </a:r>
            <a:r>
              <a:rPr sz="1600" smtClean="0">
                <a:solidFill>
                  <a:schemeClr val="tx1"/>
                </a:solidFill>
                <a:latin typeface="Courier New" pitchFamily="49" charset="0"/>
              </a:rPr>
              <a:t>.println(" Printint the manager details .... : ");</a:t>
            </a:r>
          </a:p>
          <a:p>
            <a:pPr lvl="1" eaLnBrk="1" hangingPunct="1">
              <a:buFont typeface="Arial" charset="0"/>
              <a:buNone/>
            </a:pPr>
            <a:r>
              <a:rPr sz="1600" smtClean="0">
                <a:solidFill>
                  <a:schemeClr val="tx1"/>
                </a:solidFill>
                <a:latin typeface="Courier New" pitchFamily="49" charset="0"/>
              </a:rPr>
              <a:t>	</a:t>
            </a:r>
            <a:r>
              <a:rPr sz="1600" b="1" smtClean="0">
                <a:solidFill>
                  <a:schemeClr val="tx1"/>
                </a:solidFill>
                <a:latin typeface="Courier New" pitchFamily="49" charset="0"/>
              </a:rPr>
              <a:t>mm.display();</a:t>
            </a:r>
          </a:p>
          <a:p>
            <a:pPr lvl="1" eaLnBrk="1" hangingPunct="1">
              <a:buFont typeface="Arial" charset="0"/>
              <a:buNone/>
            </a:pPr>
            <a:r>
              <a:rPr sz="1600" smtClean="0">
                <a:solidFill>
                  <a:schemeClr val="tx1"/>
                </a:solidFill>
                <a:latin typeface="Courier New" pitchFamily="49" charset="0"/>
              </a:rPr>
              <a:t>    System.</a:t>
            </a:r>
            <a:r>
              <a:rPr sz="1600" i="1" smtClean="0">
                <a:solidFill>
                  <a:schemeClr val="tx1"/>
                </a:solidFill>
                <a:latin typeface="Courier New" pitchFamily="49" charset="0"/>
              </a:rPr>
              <a:t>out</a:t>
            </a:r>
            <a:r>
              <a:rPr sz="1600" smtClean="0">
                <a:solidFill>
                  <a:schemeClr val="tx1"/>
                </a:solidFill>
                <a:latin typeface="Courier New" pitchFamily="49" charset="0"/>
              </a:rPr>
              <a:t>.println(" [Main function Ends----------------------] ");</a:t>
            </a:r>
          </a:p>
          <a:p>
            <a:pPr lvl="1" eaLnBrk="1" hangingPunct="1">
              <a:buFont typeface="Arial" charset="0"/>
              <a:buNone/>
            </a:pPr>
            <a:r>
              <a:rPr sz="1600" smtClean="0">
                <a:solidFill>
                  <a:schemeClr val="tx1"/>
                </a:solidFill>
                <a:latin typeface="Courier New" pitchFamily="49" charset="0"/>
              </a:rPr>
              <a:t>	}</a:t>
            </a:r>
          </a:p>
          <a:p>
            <a:pPr eaLnBrk="1" hangingPunct="1">
              <a:buFont typeface="Arial" charset="0"/>
              <a:buNone/>
            </a:pPr>
            <a:r>
              <a:rPr sz="1600" smtClean="0">
                <a:solidFill>
                  <a:schemeClr val="tx1"/>
                </a:solidFill>
                <a:latin typeface="Courier New" pitchFamily="49" charset="0"/>
                <a:cs typeface="Arial" charset="0"/>
              </a:rPr>
              <a:t> 	}</a:t>
            </a:r>
          </a:p>
          <a:p>
            <a:pPr eaLnBrk="1" hangingPunct="1">
              <a:buFont typeface="Arial" charset="0"/>
              <a:buNone/>
            </a:pPr>
            <a:r>
              <a:rPr sz="1600" smtClean="0">
                <a:solidFill>
                  <a:schemeClr val="tx1"/>
                </a:solidFill>
                <a:latin typeface="Courier New" pitchFamily="49" charset="0"/>
                <a:cs typeface="Arial" charset="0"/>
              </a:rPr>
              <a:t> </a:t>
            </a:r>
          </a:p>
          <a:p>
            <a:pPr algn="just" eaLnBrk="1" hangingPunct="1">
              <a:lnSpc>
                <a:spcPct val="80000"/>
              </a:lnSpc>
              <a:buFont typeface="Arial" charset="0"/>
              <a:buNone/>
            </a:pPr>
            <a:endParaRPr sz="1600" smtClean="0">
              <a:solidFill>
                <a:schemeClr val="tx1"/>
              </a:solidFill>
              <a:latin typeface="Courier New" pitchFamily="49" charset="0"/>
              <a:cs typeface="Arial" charset="0"/>
            </a:endParaRPr>
          </a:p>
          <a:p>
            <a:pPr eaLnBrk="1" hangingPunct="1">
              <a:lnSpc>
                <a:spcPct val="80000"/>
              </a:lnSpc>
              <a:buFont typeface="Arial" charset="0"/>
              <a:buNone/>
            </a:pPr>
            <a:endParaRPr sz="1600" smtClean="0">
              <a:solidFill>
                <a:schemeClr val="tx1"/>
              </a:solidFill>
              <a:latin typeface="Courier New" pitchFamily="49" charset="0"/>
              <a:cs typeface="Arial" charset="0"/>
            </a:endParaRPr>
          </a:p>
        </p:txBody>
      </p:sp>
      <p:sp>
        <p:nvSpPr>
          <p:cNvPr id="5" name="Rectangle 2"/>
          <p:cNvSpPr txBox="1">
            <a:spLocks/>
          </p:cNvSpPr>
          <p:nvPr/>
        </p:nvSpPr>
        <p:spPr bwMode="auto">
          <a:xfrm>
            <a:off x="108488" y="228600"/>
            <a:ext cx="8927024" cy="592810"/>
          </a:xfrm>
          <a:prstGeom prst="rect">
            <a:avLst/>
          </a:prstGeom>
          <a:noFill/>
          <a:ln>
            <a:miter lim="800000"/>
            <a:headEnd/>
            <a:tailEnd/>
          </a:ln>
        </p:spPr>
        <p:txBody>
          <a:bodyPr>
            <a:normAutofit/>
          </a:bodyPr>
          <a:lstStyle/>
          <a:p>
            <a:pPr eaLnBrk="0" hangingPunct="0">
              <a:lnSpc>
                <a:spcPct val="80000"/>
              </a:lnSpc>
              <a:defRPr/>
            </a:pPr>
            <a:r>
              <a:rPr lang="en-US" sz="2800" b="1" dirty="0">
                <a:cs typeface="Arial" charset="0"/>
              </a:rPr>
              <a:t>A Practical Example (Contd.).</a:t>
            </a:r>
            <a:endParaRPr lang="en-US" sz="28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p:cNvSpPr>
          <p:nvPr>
            <p:ph idx="4294967295"/>
          </p:nvPr>
        </p:nvSpPr>
        <p:spPr>
          <a:xfrm>
            <a:off x="304800" y="1066800"/>
            <a:ext cx="8229600" cy="5029200"/>
          </a:xfrm>
        </p:spPr>
        <p:txBody>
          <a:bodyPr/>
          <a:lstStyle/>
          <a:p>
            <a:pPr algn="just" eaLnBrk="1" hangingPunct="1"/>
            <a:r>
              <a:rPr dirty="0" smtClean="0">
                <a:solidFill>
                  <a:schemeClr val="tx1"/>
                </a:solidFill>
                <a:cs typeface="Arial" charset="0"/>
              </a:rPr>
              <a:t>super() if present, must always be the first statement executed inside a subclass constructor. </a:t>
            </a:r>
          </a:p>
          <a:p>
            <a:pPr algn="just" eaLnBrk="1" hangingPunct="1">
              <a:buFont typeface="Arial" charset="0"/>
              <a:buNone/>
            </a:pPr>
            <a:endParaRPr dirty="0" smtClean="0">
              <a:solidFill>
                <a:schemeClr val="tx1"/>
              </a:solidFill>
              <a:cs typeface="Arial" charset="0"/>
            </a:endParaRPr>
          </a:p>
          <a:p>
            <a:pPr algn="just" eaLnBrk="1" hangingPunct="1"/>
            <a:r>
              <a:rPr dirty="0" smtClean="0">
                <a:solidFill>
                  <a:schemeClr val="tx1"/>
                </a:solidFill>
                <a:cs typeface="Arial" charset="0"/>
              </a:rPr>
              <a:t>It clearly tells you the order of invocation of  constructors in a class hierarchy. </a:t>
            </a:r>
          </a:p>
          <a:p>
            <a:pPr algn="just" eaLnBrk="1" hangingPunct="1">
              <a:buFont typeface="Wingdings" pitchFamily="2" charset="2"/>
              <a:buNone/>
            </a:pPr>
            <a:endParaRPr dirty="0" smtClean="0">
              <a:solidFill>
                <a:schemeClr val="tx1"/>
              </a:solidFill>
              <a:cs typeface="Arial" charset="0"/>
            </a:endParaRPr>
          </a:p>
          <a:p>
            <a:pPr algn="just" eaLnBrk="1" hangingPunct="1"/>
            <a:r>
              <a:rPr b="1" dirty="0" smtClean="0">
                <a:solidFill>
                  <a:schemeClr val="tx1"/>
                </a:solidFill>
                <a:cs typeface="Arial" charset="0"/>
              </a:rPr>
              <a:t>Constructors are invoked in the order of their derivation</a:t>
            </a:r>
          </a:p>
          <a:p>
            <a:pPr eaLnBrk="1" hangingPunct="1"/>
            <a:endParaRPr sz="2400" b="1" dirty="0" smtClean="0">
              <a:solidFill>
                <a:schemeClr val="tx1"/>
              </a:solidFill>
              <a:cs typeface="Arial" charset="0"/>
            </a:endParaRPr>
          </a:p>
          <a:p>
            <a:pPr eaLnBrk="1" hangingPunct="1"/>
            <a:endParaRPr sz="2400" dirty="0" smtClean="0">
              <a:solidFill>
                <a:schemeClr val="tx1"/>
              </a:solidFill>
              <a:cs typeface="Arial" charset="0"/>
            </a:endParaRPr>
          </a:p>
        </p:txBody>
      </p:sp>
      <p:sp>
        <p:nvSpPr>
          <p:cNvPr id="49155" name="Rectangle 2"/>
          <p:cNvSpPr>
            <a:spLocks noGrp="1"/>
          </p:cNvSpPr>
          <p:nvPr>
            <p:ph type="title" idx="4294967295"/>
          </p:nvPr>
        </p:nvSpPr>
        <p:spPr>
          <a:xfrm>
            <a:off x="228600" y="228600"/>
            <a:ext cx="8534400" cy="523220"/>
          </a:xfrm>
        </p:spPr>
        <p:txBody>
          <a:bodyPr/>
          <a:lstStyle/>
          <a:p>
            <a:pPr eaLnBrk="1" hangingPunct="1"/>
            <a:r>
              <a:rPr sz="2800" dirty="0" smtClean="0">
                <a:solidFill>
                  <a:schemeClr val="tx1"/>
                </a:solidFill>
                <a:cs typeface="Arial" charset="0"/>
              </a:rPr>
              <a:t>Using super to Call Superclass Constructors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p:cNvSpPr>
          <p:nvPr>
            <p:ph type="title"/>
          </p:nvPr>
        </p:nvSpPr>
        <p:spPr>
          <a:xfrm>
            <a:off x="247973" y="109538"/>
            <a:ext cx="8438827" cy="549275"/>
          </a:xfrm>
        </p:spPr>
        <p:txBody>
          <a:bodyPr/>
          <a:lstStyle/>
          <a:p>
            <a:r>
              <a:rPr dirty="0" smtClean="0">
                <a:solidFill>
                  <a:schemeClr val="tx1"/>
                </a:solidFill>
                <a:cs typeface="Arial" charset="0"/>
              </a:rPr>
              <a:t>Objectives</a:t>
            </a:r>
          </a:p>
        </p:txBody>
      </p:sp>
      <p:sp>
        <p:nvSpPr>
          <p:cNvPr id="283651" name="Rectangle 3"/>
          <p:cNvSpPr>
            <a:spLocks noGrp="1"/>
          </p:cNvSpPr>
          <p:nvPr>
            <p:ph type="body" idx="1"/>
          </p:nvPr>
        </p:nvSpPr>
        <p:spPr/>
        <p:txBody>
          <a:bodyPr/>
          <a:lstStyle/>
          <a:p>
            <a:pPr algn="just" eaLnBrk="1" hangingPunct="1">
              <a:buFont typeface="Arial" charset="0"/>
              <a:buNone/>
            </a:pPr>
            <a:r>
              <a:rPr lang="en-GB" sz="2400" dirty="0" smtClean="0">
                <a:solidFill>
                  <a:schemeClr val="tx1"/>
                </a:solidFill>
                <a:cs typeface="Arial" charset="0"/>
              </a:rPr>
              <a:t>At  the end of this module, you will be able to:</a:t>
            </a:r>
          </a:p>
          <a:p>
            <a:pPr lvl="1" algn="just" eaLnBrk="1" hangingPunct="1">
              <a:lnSpc>
                <a:spcPct val="150000"/>
              </a:lnSpc>
            </a:pPr>
            <a:r>
              <a:rPr lang="en-US" dirty="0" smtClean="0">
                <a:solidFill>
                  <a:schemeClr val="tx1"/>
                </a:solidFill>
              </a:rPr>
              <a:t>Describe Java’s inheritance model and its language syntax</a:t>
            </a:r>
          </a:p>
          <a:p>
            <a:pPr lvl="1" algn="just" eaLnBrk="1" hangingPunct="1">
              <a:lnSpc>
                <a:spcPct val="150000"/>
              </a:lnSpc>
            </a:pPr>
            <a:r>
              <a:rPr lang="en-US" dirty="0" smtClean="0">
                <a:solidFill>
                  <a:schemeClr val="tx1"/>
                </a:solidFill>
              </a:rPr>
              <a:t>Describe the usage of the keyword </a:t>
            </a:r>
            <a:r>
              <a:rPr lang="en-US" b="1" dirty="0" smtClean="0">
                <a:solidFill>
                  <a:schemeClr val="tx1"/>
                </a:solidFill>
              </a:rPr>
              <a:t>super</a:t>
            </a:r>
          </a:p>
          <a:p>
            <a:pPr lvl="1" algn="just" eaLnBrk="1" hangingPunct="1">
              <a:lnSpc>
                <a:spcPct val="150000"/>
              </a:lnSpc>
            </a:pPr>
            <a:r>
              <a:rPr lang="en-US" dirty="0" smtClean="0">
                <a:solidFill>
                  <a:schemeClr val="tx1"/>
                </a:solidFill>
              </a:rPr>
              <a:t>Define a multilevel hierarchy</a:t>
            </a:r>
          </a:p>
          <a:p>
            <a:pPr lvl="1" algn="just" eaLnBrk="1" hangingPunct="1">
              <a:lnSpc>
                <a:spcPct val="150000"/>
              </a:lnSpc>
            </a:pPr>
            <a:r>
              <a:rPr lang="en-US" dirty="0" smtClean="0">
                <a:solidFill>
                  <a:schemeClr val="tx1"/>
                </a:solidFill>
              </a:rPr>
              <a:t>Describe method overriding</a:t>
            </a:r>
          </a:p>
          <a:p>
            <a:pPr lvl="1" algn="just" eaLnBrk="1" hangingPunct="1">
              <a:lnSpc>
                <a:spcPct val="150000"/>
              </a:lnSpc>
            </a:pPr>
            <a:r>
              <a:rPr lang="en-US" dirty="0" smtClean="0">
                <a:solidFill>
                  <a:schemeClr val="tx1"/>
                </a:solidFill>
              </a:rPr>
              <a:t>Describe dynamic method dispatch, or runtime polymorphism</a:t>
            </a:r>
          </a:p>
          <a:p>
            <a:pPr lvl="1" algn="just" eaLnBrk="1" hangingPunct="1">
              <a:lnSpc>
                <a:spcPct val="150000"/>
              </a:lnSpc>
            </a:pPr>
            <a:r>
              <a:rPr lang="en-US" dirty="0" smtClean="0">
                <a:solidFill>
                  <a:schemeClr val="tx1"/>
                </a:solidFill>
              </a:rPr>
              <a:t>Understand the use of instanceof operator</a:t>
            </a:r>
          </a:p>
          <a:p>
            <a:pPr lvl="1" algn="just" eaLnBrk="1" hangingPunct="1">
              <a:lnSpc>
                <a:spcPct val="150000"/>
              </a:lnSpc>
            </a:pPr>
            <a:r>
              <a:rPr lang="en-US" dirty="0" smtClean="0">
                <a:solidFill>
                  <a:schemeClr val="tx1"/>
                </a:solidFill>
              </a:rPr>
              <a:t>Get basic information about garbage collection</a:t>
            </a:r>
          </a:p>
          <a:p>
            <a:pPr lvl="1" algn="just" eaLnBrk="1" hangingPunct="1">
              <a:lnSpc>
                <a:spcPct val="150000"/>
              </a:lnSpc>
            </a:pPr>
            <a:r>
              <a:rPr lang="en-US" dirty="0" smtClean="0">
                <a:solidFill>
                  <a:schemeClr val="tx1"/>
                </a:solidFill>
              </a:rPr>
              <a:t>Define finalize method</a:t>
            </a:r>
          </a:p>
          <a:p>
            <a:pPr lvl="1" algn="just" eaLnBrk="1" hangingPunct="1">
              <a:lnSpc>
                <a:spcPct val="150000"/>
              </a:lnSpc>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p:cNvSpPr>
          <p:nvPr>
            <p:ph idx="4294967295"/>
          </p:nvPr>
        </p:nvSpPr>
        <p:spPr>
          <a:xfrm>
            <a:off x="609600" y="990600"/>
            <a:ext cx="8229600" cy="5334000"/>
          </a:xfrm>
        </p:spPr>
        <p:txBody>
          <a:bodyPr/>
          <a:lstStyle/>
          <a:p>
            <a:pPr eaLnBrk="1" hangingPunct="1">
              <a:lnSpc>
                <a:spcPct val="80000"/>
              </a:lnSpc>
              <a:buFont typeface="Arial" charset="0"/>
              <a:buNone/>
            </a:pPr>
            <a:r>
              <a:rPr sz="1600" i="1" smtClean="0">
                <a:solidFill>
                  <a:schemeClr val="tx1"/>
                </a:solidFill>
                <a:latin typeface="Courier New" pitchFamily="49" charset="0"/>
                <a:cs typeface="Arial" charset="0"/>
              </a:rPr>
              <a:t>Constructors in a class hierarchy are invoked in the order of their derivation.</a:t>
            </a:r>
          </a:p>
          <a:p>
            <a:pPr eaLnBrk="1" hangingPunct="1">
              <a:lnSpc>
                <a:spcPct val="80000"/>
              </a:lnSpc>
              <a:buFont typeface="Arial" charset="0"/>
              <a:buNone/>
            </a:pPr>
            <a:endParaRPr sz="1600" i="1" smtClean="0">
              <a:solidFill>
                <a:schemeClr val="tx1"/>
              </a:solidFill>
              <a:latin typeface="Courier New" pitchFamily="49" charset="0"/>
              <a:cs typeface="Arial" charset="0"/>
            </a:endParaRPr>
          </a:p>
          <a:p>
            <a:pPr eaLnBrk="1" hangingPunct="1">
              <a:lnSpc>
                <a:spcPct val="80000"/>
              </a:lnSpc>
              <a:buFont typeface="Arial" charset="0"/>
              <a:buNone/>
            </a:pPr>
            <a:r>
              <a:rPr sz="1600" smtClean="0">
                <a:solidFill>
                  <a:schemeClr val="tx1"/>
                </a:solidFill>
                <a:latin typeface="Courier New" pitchFamily="49" charset="0"/>
                <a:cs typeface="Arial" charset="0"/>
              </a:rPr>
              <a:t>class X  {</a:t>
            </a:r>
          </a:p>
          <a:p>
            <a:pPr eaLnBrk="1" hangingPunct="1">
              <a:lnSpc>
                <a:spcPct val="80000"/>
              </a:lnSpc>
              <a:buFont typeface="Arial" charset="0"/>
              <a:buNone/>
            </a:pPr>
            <a:r>
              <a:rPr sz="1600" smtClean="0">
                <a:solidFill>
                  <a:schemeClr val="tx1"/>
                </a:solidFill>
                <a:latin typeface="Courier New" pitchFamily="49" charset="0"/>
                <a:cs typeface="Arial" charset="0"/>
              </a:rPr>
              <a:t>	X( ){  </a:t>
            </a:r>
          </a:p>
          <a:p>
            <a:pPr eaLnBrk="1" hangingPunct="1">
              <a:lnSpc>
                <a:spcPct val="80000"/>
              </a:lnSpc>
              <a:buFont typeface="Arial" charset="0"/>
              <a:buNone/>
            </a:pPr>
            <a:r>
              <a:rPr sz="1600" smtClean="0">
                <a:solidFill>
                  <a:schemeClr val="tx1"/>
                </a:solidFill>
                <a:latin typeface="Courier New" pitchFamily="49" charset="0"/>
                <a:cs typeface="Arial" charset="0"/>
              </a:rPr>
              <a:t>		System.out.println(“Inside X’s Constructor”);  }  }</a:t>
            </a:r>
          </a:p>
          <a:p>
            <a:pPr eaLnBrk="1" hangingPunct="1">
              <a:lnSpc>
                <a:spcPct val="80000"/>
              </a:lnSpc>
              <a:buFont typeface="Arial" charset="0"/>
              <a:buNone/>
            </a:pPr>
            <a:endParaRPr sz="1600" smtClean="0">
              <a:solidFill>
                <a:schemeClr val="tx1"/>
              </a:solidFill>
              <a:latin typeface="Courier New" pitchFamily="49" charset="0"/>
              <a:cs typeface="Arial" charset="0"/>
            </a:endParaRPr>
          </a:p>
          <a:p>
            <a:pPr eaLnBrk="1" hangingPunct="1">
              <a:lnSpc>
                <a:spcPct val="80000"/>
              </a:lnSpc>
              <a:buFont typeface="Arial" charset="0"/>
              <a:buNone/>
            </a:pPr>
            <a:r>
              <a:rPr sz="1600" smtClean="0">
                <a:solidFill>
                  <a:schemeClr val="tx1"/>
                </a:solidFill>
                <a:latin typeface="Courier New" pitchFamily="49" charset="0"/>
                <a:cs typeface="Arial" charset="0"/>
              </a:rPr>
              <a:t>class Y  extends X {</a:t>
            </a:r>
          </a:p>
          <a:p>
            <a:pPr eaLnBrk="1" hangingPunct="1">
              <a:lnSpc>
                <a:spcPct val="80000"/>
              </a:lnSpc>
              <a:buFont typeface="Arial" charset="0"/>
              <a:buNone/>
            </a:pPr>
            <a:r>
              <a:rPr sz="1600" smtClean="0">
                <a:solidFill>
                  <a:schemeClr val="tx1"/>
                </a:solidFill>
                <a:latin typeface="Courier New" pitchFamily="49" charset="0"/>
                <a:cs typeface="Arial" charset="0"/>
              </a:rPr>
              <a:t>  	Y( ) { </a:t>
            </a:r>
          </a:p>
          <a:p>
            <a:pPr eaLnBrk="1" hangingPunct="1">
              <a:lnSpc>
                <a:spcPct val="80000"/>
              </a:lnSpc>
              <a:buFont typeface="Arial" charset="0"/>
              <a:buNone/>
            </a:pPr>
            <a:r>
              <a:rPr sz="1600" smtClean="0">
                <a:solidFill>
                  <a:schemeClr val="tx1"/>
                </a:solidFill>
                <a:latin typeface="Courier New" pitchFamily="49" charset="0"/>
                <a:cs typeface="Arial" charset="0"/>
              </a:rPr>
              <a:t>		System.out.println(“Inside Y’s Constructor”);  }  }</a:t>
            </a:r>
          </a:p>
          <a:p>
            <a:pPr eaLnBrk="1" hangingPunct="1">
              <a:lnSpc>
                <a:spcPct val="80000"/>
              </a:lnSpc>
              <a:buFont typeface="Arial" charset="0"/>
              <a:buNone/>
            </a:pPr>
            <a:endParaRPr sz="1600" smtClean="0">
              <a:solidFill>
                <a:schemeClr val="tx1"/>
              </a:solidFill>
              <a:latin typeface="Courier New" pitchFamily="49" charset="0"/>
              <a:cs typeface="Arial" charset="0"/>
            </a:endParaRPr>
          </a:p>
          <a:p>
            <a:pPr eaLnBrk="1" hangingPunct="1">
              <a:lnSpc>
                <a:spcPct val="80000"/>
              </a:lnSpc>
              <a:buFont typeface="Arial" charset="0"/>
              <a:buNone/>
            </a:pPr>
            <a:r>
              <a:rPr sz="1600" smtClean="0">
                <a:solidFill>
                  <a:schemeClr val="tx1"/>
                </a:solidFill>
                <a:latin typeface="Courier New" pitchFamily="49" charset="0"/>
                <a:cs typeface="Arial" charset="0"/>
              </a:rPr>
              <a:t>class Z extends Y {</a:t>
            </a:r>
          </a:p>
          <a:p>
            <a:pPr eaLnBrk="1" hangingPunct="1">
              <a:lnSpc>
                <a:spcPct val="80000"/>
              </a:lnSpc>
              <a:buFont typeface="Arial" charset="0"/>
              <a:buNone/>
            </a:pPr>
            <a:r>
              <a:rPr sz="1600" smtClean="0">
                <a:solidFill>
                  <a:schemeClr val="tx1"/>
                </a:solidFill>
                <a:latin typeface="Courier New" pitchFamily="49" charset="0"/>
                <a:cs typeface="Arial" charset="0"/>
              </a:rPr>
              <a:t>  	Z(){ </a:t>
            </a:r>
          </a:p>
          <a:p>
            <a:pPr eaLnBrk="1" hangingPunct="1">
              <a:lnSpc>
                <a:spcPct val="80000"/>
              </a:lnSpc>
              <a:buFont typeface="Arial" charset="0"/>
              <a:buNone/>
            </a:pPr>
            <a:r>
              <a:rPr sz="1600" smtClean="0">
                <a:solidFill>
                  <a:schemeClr val="tx1"/>
                </a:solidFill>
                <a:latin typeface="Courier New" pitchFamily="49" charset="0"/>
                <a:cs typeface="Arial" charset="0"/>
              </a:rPr>
              <a:t>		System.out.println(“Inside Z’s Constructor”);  }  }</a:t>
            </a:r>
          </a:p>
          <a:p>
            <a:pPr eaLnBrk="1" hangingPunct="1">
              <a:lnSpc>
                <a:spcPct val="80000"/>
              </a:lnSpc>
              <a:buFont typeface="Arial" charset="0"/>
              <a:buNone/>
            </a:pPr>
            <a:endParaRPr sz="1600" smtClean="0">
              <a:solidFill>
                <a:schemeClr val="tx1"/>
              </a:solidFill>
              <a:latin typeface="Courier New" pitchFamily="49" charset="0"/>
              <a:cs typeface="Arial" charset="0"/>
            </a:endParaRPr>
          </a:p>
          <a:p>
            <a:pPr eaLnBrk="1" hangingPunct="1">
              <a:lnSpc>
                <a:spcPct val="80000"/>
              </a:lnSpc>
              <a:buFont typeface="Arial" charset="0"/>
              <a:buNone/>
            </a:pPr>
            <a:r>
              <a:rPr sz="1600" smtClean="0">
                <a:solidFill>
                  <a:schemeClr val="tx1"/>
                </a:solidFill>
                <a:latin typeface="Courier New" pitchFamily="49" charset="0"/>
                <a:cs typeface="Arial" charset="0"/>
              </a:rPr>
              <a:t>class OrderOfConstructorCallDemo{</a:t>
            </a:r>
          </a:p>
          <a:p>
            <a:pPr eaLnBrk="1" hangingPunct="1">
              <a:lnSpc>
                <a:spcPct val="80000"/>
              </a:lnSpc>
              <a:buFont typeface="Arial" charset="0"/>
              <a:buNone/>
            </a:pPr>
            <a:r>
              <a:rPr sz="1600" smtClean="0">
                <a:solidFill>
                  <a:schemeClr val="tx1"/>
                </a:solidFill>
                <a:latin typeface="Courier New" pitchFamily="49" charset="0"/>
                <a:cs typeface="Arial" charset="0"/>
              </a:rPr>
              <a:t>	public static void main(String args[]){</a:t>
            </a:r>
          </a:p>
          <a:p>
            <a:pPr eaLnBrk="1" hangingPunct="1">
              <a:lnSpc>
                <a:spcPct val="80000"/>
              </a:lnSpc>
              <a:buFont typeface="Arial" charset="0"/>
              <a:buNone/>
            </a:pPr>
            <a:r>
              <a:rPr sz="1600" smtClean="0">
                <a:solidFill>
                  <a:schemeClr val="tx1"/>
                </a:solidFill>
                <a:latin typeface="Courier New" pitchFamily="49" charset="0"/>
                <a:cs typeface="Arial" charset="0"/>
              </a:rPr>
              <a:t>     		Z z = new Z();  </a:t>
            </a:r>
          </a:p>
          <a:p>
            <a:pPr eaLnBrk="1" hangingPunct="1">
              <a:lnSpc>
                <a:spcPct val="80000"/>
              </a:lnSpc>
              <a:buFont typeface="Arial" charset="0"/>
              <a:buNone/>
            </a:pPr>
            <a:r>
              <a:rPr sz="1600" smtClean="0">
                <a:solidFill>
                  <a:schemeClr val="tx1"/>
                </a:solidFill>
                <a:latin typeface="Courier New" pitchFamily="49" charset="0"/>
                <a:cs typeface="Arial" charset="0"/>
              </a:rPr>
              <a:t>	} </a:t>
            </a:r>
          </a:p>
          <a:p>
            <a:pPr eaLnBrk="1" hangingPunct="1">
              <a:lnSpc>
                <a:spcPct val="80000"/>
              </a:lnSpc>
              <a:buFont typeface="Arial" charset="0"/>
              <a:buNone/>
            </a:pPr>
            <a:r>
              <a:rPr sz="1600" smtClean="0">
                <a:solidFill>
                  <a:schemeClr val="tx1"/>
                </a:solidFill>
                <a:latin typeface="Courier New" pitchFamily="49" charset="0"/>
                <a:cs typeface="Arial" charset="0"/>
              </a:rPr>
              <a:t>}</a:t>
            </a:r>
          </a:p>
        </p:txBody>
      </p:sp>
      <p:sp>
        <p:nvSpPr>
          <p:cNvPr id="50179" name="Rectangle 2"/>
          <p:cNvSpPr>
            <a:spLocks noGrp="1"/>
          </p:cNvSpPr>
          <p:nvPr>
            <p:ph type="title" idx="4294967295"/>
          </p:nvPr>
        </p:nvSpPr>
        <p:spPr>
          <a:xfrm>
            <a:off x="228600" y="228600"/>
            <a:ext cx="7562850" cy="523220"/>
          </a:xfrm>
        </p:spPr>
        <p:txBody>
          <a:bodyPr/>
          <a:lstStyle/>
          <a:p>
            <a:pPr eaLnBrk="1" hangingPunct="1"/>
            <a:r>
              <a:rPr sz="2800" dirty="0" smtClean="0">
                <a:solidFill>
                  <a:schemeClr val="tx1"/>
                </a:solidFill>
                <a:cs typeface="Arial" charset="0"/>
              </a:rPr>
              <a:t>Constructors – Order of Invocation</a:t>
            </a:r>
          </a:p>
        </p:txBody>
      </p:sp>
      <p:sp>
        <p:nvSpPr>
          <p:cNvPr id="5" name="Rectangular Callout 4"/>
          <p:cNvSpPr/>
          <p:nvPr/>
        </p:nvSpPr>
        <p:spPr>
          <a:xfrm>
            <a:off x="3759200" y="5461000"/>
            <a:ext cx="4889500" cy="749300"/>
          </a:xfrm>
          <a:prstGeom prst="wedgeRectCallout">
            <a:avLst/>
          </a:prstGeom>
        </p:spPr>
        <p:style>
          <a:lnRef idx="1">
            <a:schemeClr val="accent1"/>
          </a:lnRef>
          <a:fillRef idx="2">
            <a:schemeClr val="accent1"/>
          </a:fillRef>
          <a:effectRef idx="1">
            <a:schemeClr val="accent1"/>
          </a:effectRef>
          <a:fontRef idx="minor">
            <a:schemeClr val="dk1"/>
          </a:fontRef>
        </p:style>
        <p:txBody>
          <a:bodyPr anchor="ctr"/>
          <a:lstStyle/>
          <a:p>
            <a:pPr algn="ctr" defTabSz="457200">
              <a:defRPr/>
            </a:pPr>
            <a:r>
              <a:rPr lang="en-US">
                <a:solidFill>
                  <a:schemeClr val="tx1"/>
                </a:solidFill>
              </a:rPr>
              <a:t>You can easily find the output of this program..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p:cNvSpPr>
          <p:nvPr>
            <p:ph idx="4294967295"/>
          </p:nvPr>
        </p:nvSpPr>
        <p:spPr>
          <a:xfrm>
            <a:off x="381000" y="1066800"/>
            <a:ext cx="8229600" cy="5029200"/>
          </a:xfrm>
        </p:spPr>
        <p:txBody>
          <a:bodyPr/>
          <a:lstStyle/>
          <a:p>
            <a:pPr algn="just" eaLnBrk="1" hangingPunct="1"/>
            <a:r>
              <a:rPr dirty="0" smtClean="0">
                <a:solidFill>
                  <a:schemeClr val="tx1"/>
                </a:solidFill>
                <a:cs typeface="Arial" charset="0"/>
              </a:rPr>
              <a:t>When we invoke a super() statement from within a subclass constructor, we are invoking the immediate super class’ constructor</a:t>
            </a: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This holds good even in a multi level hierarchy</a:t>
            </a: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Remember,</a:t>
            </a:r>
            <a:r>
              <a:rPr b="1" dirty="0" smtClean="0">
                <a:solidFill>
                  <a:schemeClr val="tx1"/>
                </a:solidFill>
                <a:cs typeface="Arial" charset="0"/>
              </a:rPr>
              <a:t> super( )</a:t>
            </a:r>
            <a:r>
              <a:rPr dirty="0" smtClean="0">
                <a:solidFill>
                  <a:schemeClr val="tx1"/>
                </a:solidFill>
                <a:cs typeface="Arial" charset="0"/>
              </a:rPr>
              <a:t> can only be given as the first statement within a constructor</a:t>
            </a:r>
          </a:p>
        </p:txBody>
      </p:sp>
      <p:sp>
        <p:nvSpPr>
          <p:cNvPr id="51203" name="Rectangle 2"/>
          <p:cNvSpPr>
            <a:spLocks noGrp="1"/>
          </p:cNvSpPr>
          <p:nvPr>
            <p:ph type="title" idx="4294967295"/>
          </p:nvPr>
        </p:nvSpPr>
        <p:spPr>
          <a:xfrm>
            <a:off x="228600" y="228600"/>
            <a:ext cx="8686800" cy="523220"/>
          </a:xfrm>
        </p:spPr>
        <p:txBody>
          <a:bodyPr/>
          <a:lstStyle/>
          <a:p>
            <a:pPr eaLnBrk="1" hangingPunct="1"/>
            <a:r>
              <a:rPr lang="en-US" sz="2800" dirty="0">
                <a:solidFill>
                  <a:schemeClr val="tx1"/>
                </a:solidFill>
                <a:cs typeface="Arial" charset="0"/>
              </a:rPr>
              <a:t>Constructors – Order of </a:t>
            </a:r>
            <a:r>
              <a:rPr lang="en-US" sz="2800" dirty="0" smtClean="0">
                <a:solidFill>
                  <a:schemeClr val="tx1"/>
                </a:solidFill>
                <a:cs typeface="Arial" charset="0"/>
              </a:rPr>
              <a:t>Invocation </a:t>
            </a:r>
            <a:r>
              <a:rPr sz="2800" dirty="0" smtClean="0">
                <a:solidFill>
                  <a:schemeClr val="tx1"/>
                </a:solidFill>
                <a:cs typeface="Arial" charset="0"/>
              </a:rPr>
              <a:t>(Contd.).</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p:cNvSpPr>
          <p:nvPr>
            <p:ph idx="4294967295"/>
          </p:nvPr>
        </p:nvSpPr>
        <p:spPr>
          <a:xfrm>
            <a:off x="381000" y="990600"/>
            <a:ext cx="8534400" cy="5029200"/>
          </a:xfrm>
        </p:spPr>
        <p:txBody>
          <a:bodyPr/>
          <a:lstStyle/>
          <a:p>
            <a:pPr algn="just" eaLnBrk="1" hangingPunct="1"/>
            <a:r>
              <a:rPr dirty="0" smtClean="0">
                <a:solidFill>
                  <a:schemeClr val="tx1"/>
                </a:solidFill>
                <a:cs typeface="Arial" charset="0"/>
              </a:rPr>
              <a:t>this(argument list) statement invokes the </a:t>
            </a:r>
            <a:r>
              <a:rPr b="1" dirty="0" smtClean="0">
                <a:solidFill>
                  <a:schemeClr val="tx1"/>
                </a:solidFill>
                <a:cs typeface="Arial" charset="0"/>
              </a:rPr>
              <a:t>constructor </a:t>
            </a:r>
            <a:r>
              <a:rPr dirty="0" smtClean="0">
                <a:solidFill>
                  <a:schemeClr val="tx1"/>
                </a:solidFill>
                <a:cs typeface="Arial" charset="0"/>
              </a:rPr>
              <a:t>of the </a:t>
            </a:r>
            <a:r>
              <a:rPr b="1" dirty="0" smtClean="0">
                <a:solidFill>
                  <a:schemeClr val="tx1"/>
                </a:solidFill>
                <a:cs typeface="Arial" charset="0"/>
              </a:rPr>
              <a:t>same class</a:t>
            </a:r>
            <a:endParaRPr dirty="0" smtClean="0">
              <a:solidFill>
                <a:schemeClr val="tx1"/>
              </a:solidFill>
              <a:cs typeface="Arial" charset="0"/>
            </a:endParaRP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first line of a constructor must EITHER be a super </a:t>
            </a:r>
            <a:r>
              <a:rPr i="1" dirty="0" smtClean="0">
                <a:solidFill>
                  <a:schemeClr val="tx1"/>
                </a:solidFill>
                <a:cs typeface="Arial" charset="0"/>
              </a:rPr>
              <a:t>(call on the super class constructor)</a:t>
            </a:r>
            <a:r>
              <a:rPr dirty="0" smtClean="0">
                <a:solidFill>
                  <a:schemeClr val="tx1"/>
                </a:solidFill>
                <a:cs typeface="Arial" charset="0"/>
              </a:rPr>
              <a:t> OR a this </a:t>
            </a:r>
            <a:r>
              <a:rPr i="1" dirty="0" smtClean="0">
                <a:solidFill>
                  <a:schemeClr val="tx1"/>
                </a:solidFill>
                <a:cs typeface="Arial" charset="0"/>
              </a:rPr>
              <a:t>(call on the constructor of same class)</a:t>
            </a:r>
            <a:endParaRPr dirty="0" smtClean="0">
              <a:solidFill>
                <a:schemeClr val="tx1"/>
              </a:solidFill>
              <a:cs typeface="Arial" charset="0"/>
            </a:endParaRP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If the first statement within a constructor is NEITHER  super() NOR this(),  then the compiler will automatically insert a super(). (That is, invocation to the super class’ no argument constructor)</a:t>
            </a:r>
          </a:p>
          <a:p>
            <a:pPr eaLnBrk="1" hangingPunct="1"/>
            <a:endParaRPr dirty="0" smtClean="0">
              <a:solidFill>
                <a:schemeClr val="tx1"/>
              </a:solidFill>
              <a:cs typeface="Arial" charset="0"/>
            </a:endParaRPr>
          </a:p>
        </p:txBody>
      </p:sp>
      <p:sp>
        <p:nvSpPr>
          <p:cNvPr id="52227" name="Rectangle 2"/>
          <p:cNvSpPr>
            <a:spLocks noGrp="1"/>
          </p:cNvSpPr>
          <p:nvPr>
            <p:ph type="title" idx="4294967295"/>
          </p:nvPr>
        </p:nvSpPr>
        <p:spPr>
          <a:xfrm>
            <a:off x="216976" y="201478"/>
            <a:ext cx="7562850" cy="549275"/>
          </a:xfrm>
        </p:spPr>
        <p:txBody>
          <a:bodyPr/>
          <a:lstStyle/>
          <a:p>
            <a:pPr eaLnBrk="1" hangingPunct="1"/>
            <a:r>
              <a:rPr dirty="0" smtClean="0">
                <a:solidFill>
                  <a:schemeClr val="tx1"/>
                </a:solidFill>
                <a:cs typeface="Arial" charset="0"/>
              </a:rPr>
              <a:t>Using this() in a constructor</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Box 1"/>
          <p:cNvSpPr txBox="1">
            <a:spLocks noChangeArrowheads="1"/>
          </p:cNvSpPr>
          <p:nvPr/>
        </p:nvSpPr>
        <p:spPr bwMode="auto">
          <a:xfrm>
            <a:off x="108488" y="228600"/>
            <a:ext cx="8654512" cy="400110"/>
          </a:xfrm>
          <a:prstGeom prst="rect">
            <a:avLst/>
          </a:prstGeom>
          <a:noFill/>
          <a:ln w="9525">
            <a:noFill/>
            <a:miter lim="800000"/>
            <a:headEnd/>
            <a:tailEnd/>
          </a:ln>
        </p:spPr>
        <p:txBody>
          <a:bodyPr wrap="square">
            <a:spAutoFit/>
          </a:bodyPr>
          <a:lstStyle/>
          <a:p>
            <a:r>
              <a:rPr lang="en-US" sz="2000" b="1" dirty="0"/>
              <a:t>What is the result, if we try to </a:t>
            </a:r>
            <a:r>
              <a:rPr lang="en-US" sz="2000" b="1" dirty="0" smtClean="0"/>
              <a:t>compile &amp; execute </a:t>
            </a:r>
            <a:r>
              <a:rPr lang="en-US" sz="2000" b="1" dirty="0"/>
              <a:t>the following </a:t>
            </a:r>
            <a:r>
              <a:rPr lang="en-US" sz="2000" b="1" dirty="0" smtClean="0"/>
              <a:t>code:</a:t>
            </a:r>
            <a:endParaRPr lang="en-US" sz="2000" b="1" dirty="0"/>
          </a:p>
        </p:txBody>
      </p:sp>
      <p:sp>
        <p:nvSpPr>
          <p:cNvPr id="53251" name="TextBox 3"/>
          <p:cNvSpPr txBox="1">
            <a:spLocks noChangeArrowheads="1"/>
          </p:cNvSpPr>
          <p:nvPr/>
        </p:nvSpPr>
        <p:spPr bwMode="auto">
          <a:xfrm>
            <a:off x="685800" y="914400"/>
            <a:ext cx="7772400" cy="6186488"/>
          </a:xfrm>
          <a:prstGeom prst="rect">
            <a:avLst/>
          </a:prstGeom>
          <a:noFill/>
          <a:ln w="9525">
            <a:noFill/>
            <a:miter lim="800000"/>
            <a:headEnd/>
            <a:tailEnd/>
          </a:ln>
        </p:spPr>
        <p:txBody>
          <a:bodyPr>
            <a:spAutoFit/>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
        <p:nvSpPr>
          <p:cNvPr id="5" name="Rectangle 4"/>
          <p:cNvSpPr/>
          <p:nvPr/>
        </p:nvSpPr>
        <p:spPr>
          <a:xfrm>
            <a:off x="381000" y="838200"/>
            <a:ext cx="8382000" cy="5562600"/>
          </a:xfrm>
          <a:prstGeom prst="rect">
            <a:avLst/>
          </a:prstGeom>
        </p:spPr>
        <p:txBody>
          <a:bodyPr>
            <a:spAutoFit/>
          </a:bodyPr>
          <a:lstStyle/>
          <a:p>
            <a:pPr>
              <a:defRPr/>
            </a:pPr>
            <a:r>
              <a:rPr lang="en-US" b="1" dirty="0">
                <a:latin typeface="Courier New" pitchFamily="49" charset="0"/>
                <a:cs typeface="Courier New" pitchFamily="49" charset="0"/>
              </a:rPr>
              <a:t>class A1 {</a:t>
            </a:r>
          </a:p>
          <a:p>
            <a:pPr>
              <a:defRPr/>
            </a:pPr>
            <a:r>
              <a:rPr lang="en-US" b="1" dirty="0">
                <a:latin typeface="Courier New" pitchFamily="49" charset="0"/>
                <a:cs typeface="Courier New" pitchFamily="49" charset="0"/>
              </a:rPr>
              <a:t>   </a:t>
            </a:r>
            <a:r>
              <a:rPr lang="en-US" b="1" dirty="0">
                <a:solidFill>
                  <a:srgbClr val="00B0F0"/>
                </a:solidFill>
                <a:latin typeface="Courier New" pitchFamily="49" charset="0"/>
                <a:cs typeface="Courier New" pitchFamily="49" charset="0"/>
              </a:rPr>
              <a:t>A1()</a:t>
            </a:r>
            <a:r>
              <a:rPr lang="en-US" b="1" dirty="0">
                <a:latin typeface="Courier New" pitchFamily="49" charset="0"/>
                <a:cs typeface="Courier New" pitchFamily="49" charset="0"/>
              </a:rPr>
              <a:t>{ System.out.println("A1's no arg constructor"); }</a:t>
            </a:r>
          </a:p>
          <a:p>
            <a:pPr>
              <a:defRPr/>
            </a:pPr>
            <a:r>
              <a:rPr lang="en-US" b="1" dirty="0">
                <a:latin typeface="Courier New" pitchFamily="49" charset="0"/>
                <a:cs typeface="Courier New" pitchFamily="49" charset="0"/>
              </a:rPr>
              <a:t>   </a:t>
            </a:r>
            <a:r>
              <a:rPr lang="en-US" b="1" dirty="0">
                <a:solidFill>
                  <a:srgbClr val="00B0F0"/>
                </a:solidFill>
                <a:latin typeface="Courier New" pitchFamily="49" charset="0"/>
                <a:cs typeface="Courier New" pitchFamily="49" charset="0"/>
              </a:rPr>
              <a:t>A1(int a)</a:t>
            </a:r>
            <a:r>
              <a:rPr lang="en-US" b="1" dirty="0">
                <a:latin typeface="Courier New" pitchFamily="49" charset="0"/>
                <a:cs typeface="Courier New" pitchFamily="49" charset="0"/>
              </a:rPr>
              <a:t>{</a:t>
            </a:r>
            <a:r>
              <a:rPr lang="en-US" b="1" dirty="0">
                <a:solidFill>
                  <a:schemeClr val="accent1">
                    <a:lumMod val="60000"/>
                    <a:lumOff val="40000"/>
                  </a:schemeClr>
                </a:solidFill>
                <a:latin typeface="Courier New" pitchFamily="49" charset="0"/>
                <a:cs typeface="Courier New" pitchFamily="49" charset="0"/>
              </a:rPr>
              <a:t> </a:t>
            </a:r>
            <a:r>
              <a:rPr lang="en-US" b="1" dirty="0">
                <a:latin typeface="Courier New" pitchFamily="49" charset="0"/>
                <a:cs typeface="Courier New" pitchFamily="49" charset="0"/>
              </a:rPr>
              <a:t>System.out.println(“A1's constructor "+ a); }</a:t>
            </a:r>
          </a:p>
          <a:p>
            <a:pPr>
              <a:defRPr/>
            </a:pPr>
            <a:r>
              <a:rPr lang="en-US" b="1" dirty="0">
                <a:latin typeface="Courier New" pitchFamily="49" charset="0"/>
                <a:cs typeface="Courier New" pitchFamily="49" charset="0"/>
              </a:rPr>
              <a:t>}</a:t>
            </a:r>
          </a:p>
          <a:p>
            <a:pPr>
              <a:defRPr/>
            </a:pPr>
            <a:r>
              <a:rPr lang="en-US" b="1" dirty="0">
                <a:latin typeface="Courier New" pitchFamily="49" charset="0"/>
                <a:cs typeface="Courier New" pitchFamily="49" charset="0"/>
              </a:rPr>
              <a:t>class B1 extends A1{</a:t>
            </a:r>
          </a:p>
          <a:p>
            <a:pPr>
              <a:defRPr/>
            </a:pPr>
            <a:r>
              <a:rPr lang="en-US" b="1" dirty="0">
                <a:latin typeface="Courier New" pitchFamily="49" charset="0"/>
                <a:cs typeface="Courier New" pitchFamily="49" charset="0"/>
              </a:rPr>
              <a:t>   </a:t>
            </a:r>
            <a:r>
              <a:rPr lang="en-US" b="1" dirty="0">
                <a:solidFill>
                  <a:srgbClr val="00B0F0"/>
                </a:solidFill>
                <a:latin typeface="Courier New" pitchFamily="49" charset="0"/>
                <a:cs typeface="Courier New" pitchFamily="49" charset="0"/>
              </a:rPr>
              <a:t>B1()</a:t>
            </a:r>
            <a:r>
              <a:rPr lang="en-US" b="1" dirty="0">
                <a:latin typeface="Courier New" pitchFamily="49" charset="0"/>
                <a:cs typeface="Courier New" pitchFamily="49" charset="0"/>
              </a:rPr>
              <a:t>{  System.out.println("B1's no arg constructor"); }</a:t>
            </a:r>
          </a:p>
          <a:p>
            <a:pPr>
              <a:defRPr/>
            </a:pPr>
            <a:r>
              <a:rPr lang="en-US" b="1" dirty="0">
                <a:latin typeface="Courier New" pitchFamily="49" charset="0"/>
                <a:cs typeface="Courier New" pitchFamily="49" charset="0"/>
              </a:rPr>
              <a:t>   </a:t>
            </a:r>
            <a:r>
              <a:rPr lang="en-US" b="1" dirty="0">
                <a:solidFill>
                  <a:srgbClr val="00B0F0"/>
                </a:solidFill>
                <a:latin typeface="Courier New" pitchFamily="49" charset="0"/>
                <a:cs typeface="Courier New" pitchFamily="49" charset="0"/>
              </a:rPr>
              <a:t>B1(int b)</a:t>
            </a:r>
            <a:r>
              <a:rPr lang="en-US" b="1" dirty="0">
                <a:latin typeface="Courier New" pitchFamily="49" charset="0"/>
                <a:cs typeface="Courier New" pitchFamily="49" charset="0"/>
              </a:rPr>
              <a:t>{  super(1000);</a:t>
            </a:r>
          </a:p>
          <a:p>
            <a:pPr>
              <a:defRPr/>
            </a:pPr>
            <a:r>
              <a:rPr lang="en-US" b="1" dirty="0">
                <a:latin typeface="Courier New" pitchFamily="49" charset="0"/>
                <a:cs typeface="Courier New" pitchFamily="49" charset="0"/>
              </a:rPr>
              <a:t>	      System.out.println(“B1's constructor "+ b); } </a:t>
            </a:r>
          </a:p>
          <a:p>
            <a:pPr>
              <a:defRPr/>
            </a:pPr>
            <a:r>
              <a:rPr lang="en-US" b="1" dirty="0">
                <a:latin typeface="Courier New" pitchFamily="49" charset="0"/>
                <a:cs typeface="Courier New" pitchFamily="49" charset="0"/>
              </a:rPr>
              <a:t>}</a:t>
            </a:r>
          </a:p>
          <a:p>
            <a:pPr>
              <a:defRPr/>
            </a:pPr>
            <a:r>
              <a:rPr lang="en-US" b="1" dirty="0">
                <a:latin typeface="Courier New" pitchFamily="49" charset="0"/>
                <a:cs typeface="Courier New" pitchFamily="49" charset="0"/>
              </a:rPr>
              <a:t>class C1 extends B1{</a:t>
            </a:r>
          </a:p>
          <a:p>
            <a:pPr>
              <a:defRPr/>
            </a:pPr>
            <a:r>
              <a:rPr lang="en-US" b="1" dirty="0">
                <a:latin typeface="Courier New" pitchFamily="49" charset="0"/>
                <a:cs typeface="Courier New" pitchFamily="49" charset="0"/>
              </a:rPr>
              <a:t>   </a:t>
            </a:r>
            <a:r>
              <a:rPr lang="en-US" b="1" dirty="0">
                <a:solidFill>
                  <a:srgbClr val="00B0F0"/>
                </a:solidFill>
                <a:latin typeface="Courier New" pitchFamily="49" charset="0"/>
                <a:cs typeface="Courier New" pitchFamily="49" charset="0"/>
              </a:rPr>
              <a:t>C1() </a:t>
            </a:r>
            <a:r>
              <a:rPr lang="en-US" b="1" dirty="0">
                <a:latin typeface="Courier New" pitchFamily="49" charset="0"/>
                <a:cs typeface="Courier New" pitchFamily="49" charset="0"/>
              </a:rPr>
              <a:t>{System.out.println(“C1's no arg constructor"); }</a:t>
            </a:r>
          </a:p>
          <a:p>
            <a:pPr>
              <a:defRPr/>
            </a:pPr>
            <a:r>
              <a:rPr lang="en-US" b="1" dirty="0">
                <a:latin typeface="Courier New" pitchFamily="49" charset="0"/>
                <a:cs typeface="Courier New" pitchFamily="49" charset="0"/>
              </a:rPr>
              <a:t>   </a:t>
            </a:r>
            <a:r>
              <a:rPr lang="en-US" b="1" dirty="0">
                <a:solidFill>
                  <a:srgbClr val="00B0F0"/>
                </a:solidFill>
                <a:latin typeface="Courier New" pitchFamily="49" charset="0"/>
                <a:cs typeface="Courier New" pitchFamily="49" charset="0"/>
              </a:rPr>
              <a:t>C1(int c)</a:t>
            </a:r>
            <a:r>
              <a:rPr lang="en-US" b="1" dirty="0">
                <a:latin typeface="Courier New" pitchFamily="49" charset="0"/>
                <a:cs typeface="Courier New" pitchFamily="49" charset="0"/>
              </a:rPr>
              <a:t>{ super(100);</a:t>
            </a:r>
          </a:p>
          <a:p>
            <a:pPr>
              <a:defRPr/>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System.out.println</a:t>
            </a:r>
            <a:r>
              <a:rPr lang="en-US" b="1" dirty="0">
                <a:latin typeface="Courier New" pitchFamily="49" charset="0"/>
                <a:cs typeface="Courier New" pitchFamily="49" charset="0"/>
              </a:rPr>
              <a:t>(“C1's constructor "+ c); }</a:t>
            </a:r>
          </a:p>
          <a:p>
            <a:pPr>
              <a:defRPr/>
            </a:pPr>
            <a:r>
              <a:rPr lang="en-US" b="1" dirty="0">
                <a:latin typeface="Courier New" pitchFamily="49" charset="0"/>
                <a:cs typeface="Courier New" pitchFamily="49" charset="0"/>
              </a:rPr>
              <a:t>}</a:t>
            </a:r>
          </a:p>
          <a:p>
            <a:pPr>
              <a:defRPr/>
            </a:pPr>
            <a:r>
              <a:rPr lang="en-US" b="1" dirty="0">
                <a:latin typeface="Courier New" pitchFamily="49" charset="0"/>
                <a:cs typeface="Courier New" pitchFamily="49" charset="0"/>
              </a:rPr>
              <a:t>class TestingInheritance{</a:t>
            </a:r>
          </a:p>
          <a:p>
            <a:pPr>
              <a:defRPr/>
            </a:pPr>
            <a:r>
              <a:rPr lang="en-US" b="1" dirty="0">
                <a:latin typeface="Courier New" pitchFamily="49" charset="0"/>
                <a:cs typeface="Courier New" pitchFamily="49" charset="0"/>
              </a:rPr>
              <a:t>   public static void main(String args[]){</a:t>
            </a:r>
          </a:p>
          <a:p>
            <a:pPr>
              <a:defRPr/>
            </a:pPr>
            <a:r>
              <a:rPr lang="en-US" b="1" dirty="0">
                <a:latin typeface="Courier New" pitchFamily="49" charset="0"/>
                <a:cs typeface="Courier New" pitchFamily="49" charset="0"/>
              </a:rPr>
              <a:t>   	C1 ca = new C1();	</a:t>
            </a:r>
          </a:p>
          <a:p>
            <a:pPr>
              <a:defRPr/>
            </a:pPr>
            <a:r>
              <a:rPr lang="en-US" b="1" dirty="0">
                <a:latin typeface="Courier New" pitchFamily="49" charset="0"/>
                <a:cs typeface="Courier New" pitchFamily="49" charset="0"/>
              </a:rPr>
              <a:t>   }</a:t>
            </a:r>
          </a:p>
          <a:p>
            <a:pPr>
              <a:defRPr/>
            </a:pPr>
            <a:r>
              <a:rPr lang="en-US" b="1" dirty="0">
                <a:latin typeface="Courier New" pitchFamily="49" charset="0"/>
                <a:cs typeface="Courier New" pitchFamily="49" charset="0"/>
              </a:rPr>
              <a:t>}</a:t>
            </a:r>
          </a:p>
        </p:txBody>
      </p:sp>
      <p:sp>
        <p:nvSpPr>
          <p:cNvPr id="6" name="Rounded Rectangle 5"/>
          <p:cNvSpPr/>
          <p:nvPr/>
        </p:nvSpPr>
        <p:spPr>
          <a:xfrm>
            <a:off x="4038600" y="5715000"/>
            <a:ext cx="4267200" cy="5334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The participants are expected to answer this question during session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Box 1"/>
          <p:cNvSpPr txBox="1">
            <a:spLocks noChangeArrowheads="1"/>
          </p:cNvSpPr>
          <p:nvPr/>
        </p:nvSpPr>
        <p:spPr bwMode="auto">
          <a:xfrm>
            <a:off x="190500" y="228600"/>
            <a:ext cx="9144000" cy="369332"/>
          </a:xfrm>
          <a:prstGeom prst="rect">
            <a:avLst/>
          </a:prstGeom>
          <a:noFill/>
          <a:ln w="9525">
            <a:noFill/>
            <a:miter lim="800000"/>
            <a:headEnd/>
            <a:tailEnd/>
          </a:ln>
        </p:spPr>
        <p:txBody>
          <a:bodyPr>
            <a:spAutoFit/>
          </a:bodyPr>
          <a:lstStyle/>
          <a:p>
            <a:r>
              <a:rPr lang="en-US" b="1" dirty="0"/>
              <a:t>What is the result, if we try to </a:t>
            </a:r>
            <a:r>
              <a:rPr lang="en-US" b="1" dirty="0" smtClean="0"/>
              <a:t>compile &amp; </a:t>
            </a:r>
            <a:r>
              <a:rPr lang="en-US" b="1" dirty="0"/>
              <a:t>execute the following </a:t>
            </a:r>
            <a:r>
              <a:rPr lang="en-US" b="1" dirty="0" smtClean="0"/>
              <a:t>code (Contd.).</a:t>
            </a:r>
            <a:endParaRPr lang="en-US" b="1" dirty="0"/>
          </a:p>
        </p:txBody>
      </p:sp>
      <p:sp>
        <p:nvSpPr>
          <p:cNvPr id="54275" name="TextBox 3"/>
          <p:cNvSpPr txBox="1">
            <a:spLocks noChangeArrowheads="1"/>
          </p:cNvSpPr>
          <p:nvPr/>
        </p:nvSpPr>
        <p:spPr bwMode="auto">
          <a:xfrm>
            <a:off x="685800" y="914400"/>
            <a:ext cx="7772400" cy="6186488"/>
          </a:xfrm>
          <a:prstGeom prst="rect">
            <a:avLst/>
          </a:prstGeom>
          <a:noFill/>
          <a:ln w="9525">
            <a:noFill/>
            <a:miter lim="800000"/>
            <a:headEnd/>
            <a:tailEnd/>
          </a:ln>
        </p:spPr>
        <p:txBody>
          <a:bodyPr>
            <a:spAutoFit/>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
        <p:nvSpPr>
          <p:cNvPr id="5" name="Rectangle 4"/>
          <p:cNvSpPr/>
          <p:nvPr/>
        </p:nvSpPr>
        <p:spPr>
          <a:xfrm>
            <a:off x="381000" y="838200"/>
            <a:ext cx="8763000" cy="5354638"/>
          </a:xfrm>
          <a:prstGeom prst="rect">
            <a:avLst/>
          </a:prstGeom>
        </p:spPr>
        <p:txBody>
          <a:bodyPr>
            <a:spAutoFit/>
          </a:bodyPr>
          <a:lstStyle/>
          <a:p>
            <a:pPr>
              <a:defRPr/>
            </a:pPr>
            <a:r>
              <a:rPr lang="en-US" b="1" dirty="0">
                <a:latin typeface="Courier New" pitchFamily="49" charset="0"/>
                <a:cs typeface="Courier New" pitchFamily="49" charset="0"/>
              </a:rPr>
              <a:t>class A1 {</a:t>
            </a:r>
          </a:p>
          <a:p>
            <a:pPr>
              <a:defRPr/>
            </a:pPr>
            <a:r>
              <a:rPr lang="en-US" b="1" dirty="0">
                <a:latin typeface="Courier New" pitchFamily="49" charset="0"/>
                <a:cs typeface="Courier New" pitchFamily="49" charset="0"/>
              </a:rPr>
              <a:t>   </a:t>
            </a:r>
            <a:r>
              <a:rPr lang="en-US" b="1" dirty="0">
                <a:solidFill>
                  <a:srgbClr val="00B0F0"/>
                </a:solidFill>
                <a:latin typeface="Courier New" pitchFamily="49" charset="0"/>
                <a:cs typeface="Courier New" pitchFamily="49" charset="0"/>
              </a:rPr>
              <a:t>A1()</a:t>
            </a:r>
            <a:r>
              <a:rPr lang="en-US" b="1" dirty="0">
                <a:latin typeface="Courier New" pitchFamily="49" charset="0"/>
                <a:cs typeface="Courier New" pitchFamily="49" charset="0"/>
              </a:rPr>
              <a:t>{ System.out.println("A1's no arg constructor"); }</a:t>
            </a:r>
          </a:p>
          <a:p>
            <a:pPr>
              <a:defRPr/>
            </a:pPr>
            <a:r>
              <a:rPr lang="en-US" b="1" dirty="0">
                <a:latin typeface="Courier New" pitchFamily="49" charset="0"/>
                <a:cs typeface="Courier New" pitchFamily="49" charset="0"/>
              </a:rPr>
              <a:t>   </a:t>
            </a:r>
            <a:r>
              <a:rPr lang="en-US" b="1" dirty="0">
                <a:solidFill>
                  <a:srgbClr val="00B0F0"/>
                </a:solidFill>
                <a:latin typeface="Courier New" pitchFamily="49" charset="0"/>
                <a:cs typeface="Courier New" pitchFamily="49" charset="0"/>
              </a:rPr>
              <a:t>A1(int a)</a:t>
            </a:r>
            <a:r>
              <a:rPr lang="en-US" b="1" dirty="0">
                <a:latin typeface="Courier New" pitchFamily="49" charset="0"/>
                <a:cs typeface="Courier New" pitchFamily="49" charset="0"/>
              </a:rPr>
              <a:t>{</a:t>
            </a:r>
            <a:r>
              <a:rPr lang="en-US" b="1" dirty="0">
                <a:solidFill>
                  <a:schemeClr val="accent1">
                    <a:lumMod val="60000"/>
                    <a:lumOff val="40000"/>
                  </a:schemeClr>
                </a:solidFill>
                <a:latin typeface="Courier New" pitchFamily="49" charset="0"/>
                <a:cs typeface="Courier New" pitchFamily="49" charset="0"/>
              </a:rPr>
              <a:t> </a:t>
            </a:r>
            <a:r>
              <a:rPr lang="en-US" b="1" dirty="0">
                <a:latin typeface="Courier New" pitchFamily="49" charset="0"/>
                <a:cs typeface="Courier New" pitchFamily="49" charset="0"/>
              </a:rPr>
              <a:t>System.out.println(“A1's constructor "+ a); }</a:t>
            </a:r>
          </a:p>
          <a:p>
            <a:pPr>
              <a:defRPr/>
            </a:pPr>
            <a:r>
              <a:rPr lang="en-US" b="1" dirty="0">
                <a:latin typeface="Courier New" pitchFamily="49" charset="0"/>
                <a:cs typeface="Courier New" pitchFamily="49" charset="0"/>
              </a:rPr>
              <a:t>}</a:t>
            </a:r>
          </a:p>
          <a:p>
            <a:pPr>
              <a:defRPr/>
            </a:pPr>
            <a:r>
              <a:rPr lang="en-US" b="1" dirty="0">
                <a:latin typeface="Courier New" pitchFamily="49" charset="0"/>
                <a:cs typeface="Courier New" pitchFamily="49" charset="0"/>
              </a:rPr>
              <a:t>class B1 extends A1{</a:t>
            </a:r>
          </a:p>
          <a:p>
            <a:pPr>
              <a:defRPr/>
            </a:pPr>
            <a:r>
              <a:rPr lang="en-US" b="1" dirty="0">
                <a:latin typeface="Courier New" pitchFamily="49" charset="0"/>
                <a:cs typeface="Courier New" pitchFamily="49" charset="0"/>
              </a:rPr>
              <a:t>   </a:t>
            </a:r>
            <a:r>
              <a:rPr lang="en-US" b="1" dirty="0">
                <a:solidFill>
                  <a:srgbClr val="00B0F0"/>
                </a:solidFill>
                <a:latin typeface="Courier New" pitchFamily="49" charset="0"/>
                <a:cs typeface="Courier New" pitchFamily="49" charset="0"/>
              </a:rPr>
              <a:t>B1()</a:t>
            </a:r>
            <a:r>
              <a:rPr lang="en-US" b="1" dirty="0">
                <a:latin typeface="Courier New" pitchFamily="49" charset="0"/>
                <a:cs typeface="Courier New" pitchFamily="49" charset="0"/>
              </a:rPr>
              <a:t>{  System.out.println("B1's no arg constructor"); }</a:t>
            </a:r>
          </a:p>
          <a:p>
            <a:pPr>
              <a:defRPr/>
            </a:pPr>
            <a:r>
              <a:rPr lang="en-US" b="1" dirty="0">
                <a:latin typeface="Courier New" pitchFamily="49" charset="0"/>
                <a:cs typeface="Courier New" pitchFamily="49" charset="0"/>
              </a:rPr>
              <a:t>   </a:t>
            </a:r>
            <a:r>
              <a:rPr lang="en-US" b="1" dirty="0">
                <a:solidFill>
                  <a:srgbClr val="00B0F0"/>
                </a:solidFill>
                <a:latin typeface="Courier New" pitchFamily="49" charset="0"/>
                <a:cs typeface="Courier New" pitchFamily="49" charset="0"/>
              </a:rPr>
              <a:t>B1(int b)</a:t>
            </a:r>
            <a:r>
              <a:rPr lang="en-US" b="1" dirty="0">
                <a:latin typeface="Courier New" pitchFamily="49" charset="0"/>
                <a:cs typeface="Courier New" pitchFamily="49" charset="0"/>
              </a:rPr>
              <a:t>{  super(1000);</a:t>
            </a:r>
          </a:p>
          <a:p>
            <a:pPr>
              <a:defRPr/>
            </a:pPr>
            <a:r>
              <a:rPr lang="en-US" b="1" dirty="0">
                <a:latin typeface="Courier New" pitchFamily="49" charset="0"/>
                <a:cs typeface="Courier New" pitchFamily="49" charset="0"/>
              </a:rPr>
              <a:t>	      System.out.println(“B1's constructor "+ b); } </a:t>
            </a:r>
          </a:p>
          <a:p>
            <a:pPr>
              <a:defRPr/>
            </a:pPr>
            <a:r>
              <a:rPr lang="en-US" b="1" dirty="0">
                <a:latin typeface="Courier New" pitchFamily="49" charset="0"/>
                <a:cs typeface="Courier New" pitchFamily="49" charset="0"/>
              </a:rPr>
              <a:t>}</a:t>
            </a:r>
          </a:p>
          <a:p>
            <a:pPr>
              <a:defRPr/>
            </a:pPr>
            <a:r>
              <a:rPr lang="en-US" b="1" dirty="0">
                <a:latin typeface="Courier New" pitchFamily="49" charset="0"/>
                <a:cs typeface="Courier New" pitchFamily="49" charset="0"/>
              </a:rPr>
              <a:t>class C1 extends B1{</a:t>
            </a:r>
          </a:p>
          <a:p>
            <a:pPr>
              <a:defRPr/>
            </a:pPr>
            <a:r>
              <a:rPr lang="en-US" b="1" dirty="0">
                <a:latin typeface="Courier New" pitchFamily="49" charset="0"/>
                <a:cs typeface="Courier New" pitchFamily="49" charset="0"/>
              </a:rPr>
              <a:t>   </a:t>
            </a:r>
            <a:r>
              <a:rPr lang="en-US" b="1" dirty="0">
                <a:solidFill>
                  <a:srgbClr val="00B0F0"/>
                </a:solidFill>
                <a:latin typeface="Courier New" pitchFamily="49" charset="0"/>
                <a:cs typeface="Courier New" pitchFamily="49" charset="0"/>
              </a:rPr>
              <a:t>C1() </a:t>
            </a:r>
            <a:r>
              <a:rPr lang="en-US" b="1" dirty="0">
                <a:latin typeface="Courier New" pitchFamily="49" charset="0"/>
                <a:cs typeface="Courier New" pitchFamily="49" charset="0"/>
              </a:rPr>
              <a:t>{System.out.println(“C1's no arg constructor"); }</a:t>
            </a:r>
          </a:p>
          <a:p>
            <a:pPr>
              <a:defRPr/>
            </a:pPr>
            <a:r>
              <a:rPr lang="en-US" b="1" dirty="0">
                <a:latin typeface="Courier New" pitchFamily="49" charset="0"/>
                <a:cs typeface="Courier New" pitchFamily="49" charset="0"/>
              </a:rPr>
              <a:t>   </a:t>
            </a:r>
            <a:r>
              <a:rPr lang="en-US" b="1" dirty="0">
                <a:solidFill>
                  <a:srgbClr val="00B0F0"/>
                </a:solidFill>
                <a:latin typeface="Courier New" pitchFamily="49" charset="0"/>
                <a:cs typeface="Courier New" pitchFamily="49" charset="0"/>
              </a:rPr>
              <a:t>C1(int c)</a:t>
            </a:r>
            <a:r>
              <a:rPr lang="en-US" b="1" dirty="0">
                <a:latin typeface="Courier New" pitchFamily="49" charset="0"/>
                <a:cs typeface="Courier New" pitchFamily="49" charset="0"/>
              </a:rPr>
              <a:t>{ super(100);</a:t>
            </a:r>
          </a:p>
          <a:p>
            <a:pPr>
              <a:defRPr/>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System.out.println</a:t>
            </a:r>
            <a:r>
              <a:rPr lang="en-US" b="1" dirty="0">
                <a:latin typeface="Courier New" pitchFamily="49" charset="0"/>
                <a:cs typeface="Courier New" pitchFamily="49" charset="0"/>
              </a:rPr>
              <a:t>(“C1's constructor "+ c); }</a:t>
            </a:r>
          </a:p>
          <a:p>
            <a:pPr>
              <a:defRPr/>
            </a:pPr>
            <a:r>
              <a:rPr lang="en-US" b="1" dirty="0">
                <a:latin typeface="Courier New" pitchFamily="49" charset="0"/>
                <a:cs typeface="Courier New" pitchFamily="49" charset="0"/>
              </a:rPr>
              <a:t>}</a:t>
            </a:r>
          </a:p>
          <a:p>
            <a:pPr>
              <a:defRPr/>
            </a:pPr>
            <a:r>
              <a:rPr lang="en-US" b="1" dirty="0">
                <a:latin typeface="Courier New" pitchFamily="49" charset="0"/>
                <a:cs typeface="Courier New" pitchFamily="49" charset="0"/>
              </a:rPr>
              <a:t>class TestingInheritance{</a:t>
            </a:r>
          </a:p>
          <a:p>
            <a:pPr>
              <a:defRPr/>
            </a:pPr>
            <a:r>
              <a:rPr lang="en-US" b="1" dirty="0">
                <a:latin typeface="Courier New" pitchFamily="49" charset="0"/>
                <a:cs typeface="Courier New" pitchFamily="49" charset="0"/>
              </a:rPr>
              <a:t>   public static void main(String args[]){</a:t>
            </a:r>
          </a:p>
          <a:p>
            <a:pPr>
              <a:defRPr/>
            </a:pPr>
            <a:r>
              <a:rPr lang="en-US" b="1" dirty="0">
                <a:latin typeface="Courier New" pitchFamily="49" charset="0"/>
                <a:cs typeface="Courier New" pitchFamily="49" charset="0"/>
              </a:rPr>
              <a:t>   	C1 ca = new C1(10);	</a:t>
            </a:r>
          </a:p>
          <a:p>
            <a:pPr>
              <a:defRPr/>
            </a:pPr>
            <a:r>
              <a:rPr lang="en-US" b="1" dirty="0">
                <a:latin typeface="Courier New" pitchFamily="49" charset="0"/>
                <a:cs typeface="Courier New" pitchFamily="49" charset="0"/>
              </a:rPr>
              <a:t>   }</a:t>
            </a:r>
          </a:p>
          <a:p>
            <a:pPr>
              <a:defRPr/>
            </a:pPr>
            <a:r>
              <a:rPr lang="en-US" b="1" dirty="0">
                <a:latin typeface="Courier New" pitchFamily="49" charset="0"/>
                <a:cs typeface="Courier New" pitchFamily="49" charset="0"/>
              </a:rPr>
              <a:t>}</a:t>
            </a:r>
          </a:p>
        </p:txBody>
      </p:sp>
      <p:sp>
        <p:nvSpPr>
          <p:cNvPr id="6" name="Rounded Rectangle 5"/>
          <p:cNvSpPr/>
          <p:nvPr/>
        </p:nvSpPr>
        <p:spPr>
          <a:xfrm>
            <a:off x="4038600" y="5562600"/>
            <a:ext cx="4267200" cy="5334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The participants are expected to answer this question during session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extBox 3"/>
          <p:cNvSpPr txBox="1">
            <a:spLocks noChangeArrowheads="1"/>
          </p:cNvSpPr>
          <p:nvPr/>
        </p:nvSpPr>
        <p:spPr bwMode="auto">
          <a:xfrm>
            <a:off x="685800" y="914400"/>
            <a:ext cx="7772400" cy="6186488"/>
          </a:xfrm>
          <a:prstGeom prst="rect">
            <a:avLst/>
          </a:prstGeom>
          <a:noFill/>
          <a:ln w="9525">
            <a:noFill/>
            <a:miter lim="800000"/>
            <a:headEnd/>
            <a:tailEnd/>
          </a:ln>
        </p:spPr>
        <p:txBody>
          <a:bodyPr>
            <a:spAutoFit/>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
        <p:nvSpPr>
          <p:cNvPr id="5" name="Rectangle 4"/>
          <p:cNvSpPr/>
          <p:nvPr/>
        </p:nvSpPr>
        <p:spPr>
          <a:xfrm>
            <a:off x="381000" y="838200"/>
            <a:ext cx="8763000" cy="5486400"/>
          </a:xfrm>
          <a:prstGeom prst="rect">
            <a:avLst/>
          </a:prstGeom>
        </p:spPr>
        <p:txBody>
          <a:bodyPr>
            <a:spAutoFit/>
          </a:bodyPr>
          <a:lstStyle/>
          <a:p>
            <a:pPr>
              <a:defRPr/>
            </a:pPr>
            <a:r>
              <a:rPr lang="en-US" sz="1900" b="1" dirty="0">
                <a:latin typeface="Courier New" pitchFamily="49" charset="0"/>
                <a:cs typeface="Courier New" pitchFamily="49" charset="0"/>
              </a:rPr>
              <a:t>class A1 {</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A1()</a:t>
            </a:r>
            <a:r>
              <a:rPr lang="en-US" sz="1900" b="1" dirty="0">
                <a:latin typeface="Courier New" pitchFamily="49" charset="0"/>
                <a:cs typeface="Courier New" pitchFamily="49" charset="0"/>
              </a:rPr>
              <a:t>{ System.out.println("A1's no arg constructor"); }</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A1(int a)</a:t>
            </a:r>
            <a:r>
              <a:rPr lang="en-US" sz="1900" b="1" dirty="0">
                <a:latin typeface="Courier New" pitchFamily="49" charset="0"/>
                <a:cs typeface="Courier New" pitchFamily="49" charset="0"/>
              </a:rPr>
              <a:t>{</a:t>
            </a:r>
            <a:r>
              <a:rPr lang="en-US" sz="1900" b="1" dirty="0">
                <a:solidFill>
                  <a:schemeClr val="accent1">
                    <a:lumMod val="60000"/>
                    <a:lumOff val="40000"/>
                  </a:schemeClr>
                </a:solidFill>
                <a:latin typeface="Courier New" pitchFamily="49" charset="0"/>
                <a:cs typeface="Courier New" pitchFamily="49" charset="0"/>
              </a:rPr>
              <a:t> </a:t>
            </a:r>
            <a:r>
              <a:rPr lang="en-US" sz="1900" b="1" dirty="0">
                <a:latin typeface="Courier New" pitchFamily="49" charset="0"/>
                <a:cs typeface="Courier New" pitchFamily="49" charset="0"/>
              </a:rPr>
              <a:t>System.out.println(“A1's constructor "+ a); }</a:t>
            </a:r>
          </a:p>
          <a:p>
            <a:pPr>
              <a:defRPr/>
            </a:pPr>
            <a:r>
              <a:rPr lang="en-US" sz="1900" b="1" dirty="0">
                <a:latin typeface="Courier New" pitchFamily="49" charset="0"/>
                <a:cs typeface="Courier New" pitchFamily="49" charset="0"/>
              </a:rPr>
              <a:t>}</a:t>
            </a:r>
          </a:p>
          <a:p>
            <a:pPr>
              <a:defRPr/>
            </a:pPr>
            <a:r>
              <a:rPr lang="en-US" sz="1900" b="1" dirty="0">
                <a:latin typeface="Courier New" pitchFamily="49" charset="0"/>
                <a:cs typeface="Courier New" pitchFamily="49" charset="0"/>
              </a:rPr>
              <a:t>class B1 extends A1{</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B1()</a:t>
            </a:r>
            <a:r>
              <a:rPr lang="en-US" sz="1900" b="1" dirty="0">
                <a:latin typeface="Courier New" pitchFamily="49" charset="0"/>
                <a:cs typeface="Courier New" pitchFamily="49" charset="0"/>
              </a:rPr>
              <a:t>{  System.out.println("B1's no arg constructor"); }</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B1(int b)</a:t>
            </a:r>
            <a:r>
              <a:rPr lang="en-US" sz="1900" b="1" dirty="0">
                <a:latin typeface="Courier New" pitchFamily="49" charset="0"/>
                <a:cs typeface="Courier New" pitchFamily="49" charset="0"/>
              </a:rPr>
              <a:t>{  super(1000);</a:t>
            </a:r>
          </a:p>
          <a:p>
            <a:pPr>
              <a:defRPr/>
            </a:pPr>
            <a:r>
              <a:rPr lang="en-US" sz="1900" b="1" dirty="0">
                <a:latin typeface="Courier New" pitchFamily="49" charset="0"/>
                <a:cs typeface="Courier New" pitchFamily="49" charset="0"/>
              </a:rPr>
              <a:t>	      System.out.println(“B1‘s constructor "+ b); } </a:t>
            </a:r>
          </a:p>
          <a:p>
            <a:pPr>
              <a:defRPr/>
            </a:pPr>
            <a:r>
              <a:rPr lang="en-US" sz="1900" b="1" dirty="0">
                <a:latin typeface="Courier New" pitchFamily="49" charset="0"/>
                <a:cs typeface="Courier New" pitchFamily="49" charset="0"/>
              </a:rPr>
              <a:t>}</a:t>
            </a:r>
          </a:p>
          <a:p>
            <a:pPr>
              <a:defRPr/>
            </a:pPr>
            <a:r>
              <a:rPr lang="en-US" sz="1900" b="1" dirty="0">
                <a:latin typeface="Courier New" pitchFamily="49" charset="0"/>
                <a:cs typeface="Courier New" pitchFamily="49" charset="0"/>
              </a:rPr>
              <a:t>class C1 extends B1{</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C1() </a:t>
            </a:r>
            <a:r>
              <a:rPr lang="en-US" sz="1900" b="1" dirty="0">
                <a:latin typeface="Courier New" pitchFamily="49" charset="0"/>
                <a:cs typeface="Courier New" pitchFamily="49" charset="0"/>
              </a:rPr>
              <a:t>{System.out.println(“C1's no arg constructor"); }</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C1(int c)</a:t>
            </a:r>
            <a:r>
              <a:rPr lang="en-US" sz="1900" b="1" dirty="0">
                <a:latin typeface="Courier New" pitchFamily="49" charset="0"/>
                <a:cs typeface="Courier New" pitchFamily="49" charset="0"/>
              </a:rPr>
              <a:t>{ </a:t>
            </a:r>
            <a:r>
              <a:rPr lang="en-US" sz="1900" b="1" dirty="0" err="1">
                <a:latin typeface="Courier New" pitchFamily="49" charset="0"/>
                <a:cs typeface="Courier New" pitchFamily="49" charset="0"/>
              </a:rPr>
              <a:t>System.out.println</a:t>
            </a:r>
            <a:r>
              <a:rPr lang="en-US" sz="1900" b="1" dirty="0">
                <a:latin typeface="Courier New" pitchFamily="49" charset="0"/>
                <a:cs typeface="Courier New" pitchFamily="49" charset="0"/>
              </a:rPr>
              <a:t>(“C1's constructor "+ c); }</a:t>
            </a:r>
          </a:p>
          <a:p>
            <a:pPr>
              <a:defRPr/>
            </a:pPr>
            <a:r>
              <a:rPr lang="en-US" sz="1900" b="1" dirty="0">
                <a:latin typeface="Courier New" pitchFamily="49" charset="0"/>
                <a:cs typeface="Courier New" pitchFamily="49" charset="0"/>
              </a:rPr>
              <a:t>}</a:t>
            </a:r>
          </a:p>
          <a:p>
            <a:pPr>
              <a:defRPr/>
            </a:pPr>
            <a:r>
              <a:rPr lang="en-US" sz="1900" b="1" dirty="0">
                <a:latin typeface="Courier New" pitchFamily="49" charset="0"/>
                <a:cs typeface="Courier New" pitchFamily="49" charset="0"/>
              </a:rPr>
              <a:t>class TestingInheritance{</a:t>
            </a:r>
          </a:p>
          <a:p>
            <a:pPr>
              <a:defRPr/>
            </a:pPr>
            <a:r>
              <a:rPr lang="en-US" sz="1900" b="1" dirty="0">
                <a:latin typeface="Courier New" pitchFamily="49" charset="0"/>
                <a:cs typeface="Courier New" pitchFamily="49" charset="0"/>
              </a:rPr>
              <a:t>   public static void main(String args[]){</a:t>
            </a:r>
          </a:p>
          <a:p>
            <a:pPr>
              <a:defRPr/>
            </a:pPr>
            <a:r>
              <a:rPr lang="en-US" sz="1900" b="1" dirty="0">
                <a:latin typeface="Courier New" pitchFamily="49" charset="0"/>
                <a:cs typeface="Courier New" pitchFamily="49" charset="0"/>
              </a:rPr>
              <a:t>   	C1 ca = new C1(10);	</a:t>
            </a:r>
          </a:p>
          <a:p>
            <a:pPr>
              <a:defRPr/>
            </a:pPr>
            <a:r>
              <a:rPr lang="en-US" sz="1900" b="1" dirty="0">
                <a:latin typeface="Courier New" pitchFamily="49" charset="0"/>
                <a:cs typeface="Courier New" pitchFamily="49" charset="0"/>
              </a:rPr>
              <a:t>   }</a:t>
            </a:r>
          </a:p>
          <a:p>
            <a:pPr>
              <a:defRPr/>
            </a:pPr>
            <a:r>
              <a:rPr lang="en-US" sz="1900" b="1" dirty="0">
                <a:latin typeface="Courier New" pitchFamily="49" charset="0"/>
                <a:cs typeface="Courier New" pitchFamily="49" charset="0"/>
              </a:rPr>
              <a:t>}</a:t>
            </a:r>
          </a:p>
        </p:txBody>
      </p:sp>
      <p:sp>
        <p:nvSpPr>
          <p:cNvPr id="6" name="Rounded Rectangle 5"/>
          <p:cNvSpPr/>
          <p:nvPr/>
        </p:nvSpPr>
        <p:spPr>
          <a:xfrm>
            <a:off x="4038600" y="5715000"/>
            <a:ext cx="4267200" cy="5334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The participants are expected to answer this question during session</a:t>
            </a:r>
          </a:p>
        </p:txBody>
      </p:sp>
      <p:sp>
        <p:nvSpPr>
          <p:cNvPr id="7" name="TextBox 1"/>
          <p:cNvSpPr txBox="1">
            <a:spLocks noChangeArrowheads="1"/>
          </p:cNvSpPr>
          <p:nvPr/>
        </p:nvSpPr>
        <p:spPr bwMode="auto">
          <a:xfrm>
            <a:off x="190500" y="228600"/>
            <a:ext cx="9144000" cy="369332"/>
          </a:xfrm>
          <a:prstGeom prst="rect">
            <a:avLst/>
          </a:prstGeom>
          <a:noFill/>
          <a:ln w="9525">
            <a:noFill/>
            <a:miter lim="800000"/>
            <a:headEnd/>
            <a:tailEnd/>
          </a:ln>
        </p:spPr>
        <p:txBody>
          <a:bodyPr>
            <a:spAutoFit/>
          </a:bodyPr>
          <a:lstStyle/>
          <a:p>
            <a:r>
              <a:rPr lang="en-US" b="1" dirty="0"/>
              <a:t>What is the result, if we try to </a:t>
            </a:r>
            <a:r>
              <a:rPr lang="en-US" b="1" dirty="0" smtClean="0"/>
              <a:t>compile &amp; </a:t>
            </a:r>
            <a:r>
              <a:rPr lang="en-US" b="1" dirty="0"/>
              <a:t>execute the following </a:t>
            </a:r>
            <a:r>
              <a:rPr lang="en-US" b="1" dirty="0" smtClean="0"/>
              <a:t>code (Contd.).</a:t>
            </a:r>
            <a:endParaRPr lang="en-US" b="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extBox 3"/>
          <p:cNvSpPr txBox="1">
            <a:spLocks noChangeArrowheads="1"/>
          </p:cNvSpPr>
          <p:nvPr/>
        </p:nvSpPr>
        <p:spPr bwMode="auto">
          <a:xfrm>
            <a:off x="685800" y="914400"/>
            <a:ext cx="7772400" cy="6186488"/>
          </a:xfrm>
          <a:prstGeom prst="rect">
            <a:avLst/>
          </a:prstGeom>
          <a:noFill/>
          <a:ln w="9525">
            <a:noFill/>
            <a:miter lim="800000"/>
            <a:headEnd/>
            <a:tailEnd/>
          </a:ln>
        </p:spPr>
        <p:txBody>
          <a:bodyPr>
            <a:spAutoFit/>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
        <p:nvSpPr>
          <p:cNvPr id="5" name="Rectangle 4"/>
          <p:cNvSpPr/>
          <p:nvPr/>
        </p:nvSpPr>
        <p:spPr>
          <a:xfrm>
            <a:off x="381000" y="838200"/>
            <a:ext cx="8763000" cy="5354638"/>
          </a:xfrm>
          <a:prstGeom prst="rect">
            <a:avLst/>
          </a:prstGeom>
        </p:spPr>
        <p:txBody>
          <a:bodyPr>
            <a:spAutoFit/>
          </a:bodyPr>
          <a:lstStyle/>
          <a:p>
            <a:pPr>
              <a:defRPr/>
            </a:pPr>
            <a:r>
              <a:rPr lang="en-US" sz="1900" b="1" dirty="0">
                <a:latin typeface="Courier New" pitchFamily="49" charset="0"/>
                <a:cs typeface="Courier New" pitchFamily="49" charset="0"/>
              </a:rPr>
              <a:t>class A1 {</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A1()</a:t>
            </a:r>
            <a:r>
              <a:rPr lang="en-US" sz="1900" b="1" dirty="0">
                <a:latin typeface="Courier New" pitchFamily="49" charset="0"/>
                <a:cs typeface="Courier New" pitchFamily="49" charset="0"/>
              </a:rPr>
              <a:t>{ System.out.println("A1's no arg constructor"); }</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A1(int a)</a:t>
            </a:r>
            <a:r>
              <a:rPr lang="en-US" sz="1900" b="1" dirty="0">
                <a:latin typeface="Courier New" pitchFamily="49" charset="0"/>
                <a:cs typeface="Courier New" pitchFamily="49" charset="0"/>
              </a:rPr>
              <a:t>{</a:t>
            </a:r>
            <a:r>
              <a:rPr lang="en-US" sz="1900" b="1" dirty="0">
                <a:solidFill>
                  <a:schemeClr val="accent1">
                    <a:lumMod val="60000"/>
                    <a:lumOff val="40000"/>
                  </a:schemeClr>
                </a:solidFill>
                <a:latin typeface="Courier New" pitchFamily="49" charset="0"/>
                <a:cs typeface="Courier New" pitchFamily="49" charset="0"/>
              </a:rPr>
              <a:t> </a:t>
            </a:r>
            <a:r>
              <a:rPr lang="en-US" sz="1900" b="1" dirty="0">
                <a:latin typeface="Courier New" pitchFamily="49" charset="0"/>
                <a:cs typeface="Courier New" pitchFamily="49" charset="0"/>
              </a:rPr>
              <a:t>System.out.println(“A1's constructor "+ a); }</a:t>
            </a:r>
          </a:p>
          <a:p>
            <a:pPr>
              <a:defRPr/>
            </a:pPr>
            <a:r>
              <a:rPr lang="en-US" sz="1900" b="1" dirty="0">
                <a:latin typeface="Courier New" pitchFamily="49" charset="0"/>
                <a:cs typeface="Courier New" pitchFamily="49" charset="0"/>
              </a:rPr>
              <a:t>}</a:t>
            </a:r>
          </a:p>
          <a:p>
            <a:pPr>
              <a:defRPr/>
            </a:pPr>
            <a:r>
              <a:rPr lang="en-US" sz="1900" b="1" dirty="0">
                <a:latin typeface="Courier New" pitchFamily="49" charset="0"/>
                <a:cs typeface="Courier New" pitchFamily="49" charset="0"/>
              </a:rPr>
              <a:t>class B1 extends A1{</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B1()</a:t>
            </a:r>
            <a:r>
              <a:rPr lang="en-US" sz="1900" b="1" dirty="0">
                <a:latin typeface="Courier New" pitchFamily="49" charset="0"/>
                <a:cs typeface="Courier New" pitchFamily="49" charset="0"/>
              </a:rPr>
              <a:t>{  System.out.println("B1's no arg constructor"); }</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B1(int b)</a:t>
            </a:r>
            <a:r>
              <a:rPr lang="en-US" sz="1900" b="1" dirty="0">
                <a:latin typeface="Courier New" pitchFamily="49" charset="0"/>
                <a:cs typeface="Courier New" pitchFamily="49" charset="0"/>
              </a:rPr>
              <a:t>{ </a:t>
            </a:r>
            <a:r>
              <a:rPr lang="en-US" sz="1900" b="1" dirty="0" err="1">
                <a:latin typeface="Courier New" pitchFamily="49" charset="0"/>
                <a:cs typeface="Courier New" pitchFamily="49" charset="0"/>
              </a:rPr>
              <a:t>System.out.println</a:t>
            </a:r>
            <a:r>
              <a:rPr lang="en-US" sz="1900" b="1" dirty="0">
                <a:latin typeface="Courier New" pitchFamily="49" charset="0"/>
                <a:cs typeface="Courier New" pitchFamily="49" charset="0"/>
              </a:rPr>
              <a:t>(“B1‘s constructor "+ b); } </a:t>
            </a:r>
          </a:p>
          <a:p>
            <a:pPr>
              <a:defRPr/>
            </a:pPr>
            <a:r>
              <a:rPr lang="en-US" sz="1900" b="1" dirty="0">
                <a:latin typeface="Courier New" pitchFamily="49" charset="0"/>
                <a:cs typeface="Courier New" pitchFamily="49" charset="0"/>
              </a:rPr>
              <a:t>}</a:t>
            </a:r>
          </a:p>
          <a:p>
            <a:pPr>
              <a:defRPr/>
            </a:pPr>
            <a:r>
              <a:rPr lang="en-US" sz="1900" b="1" dirty="0">
                <a:latin typeface="Courier New" pitchFamily="49" charset="0"/>
                <a:cs typeface="Courier New" pitchFamily="49" charset="0"/>
              </a:rPr>
              <a:t>class C1 extends B1{</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C1() </a:t>
            </a:r>
            <a:r>
              <a:rPr lang="en-US" sz="1900" b="1" dirty="0">
                <a:latin typeface="Courier New" pitchFamily="49" charset="0"/>
                <a:cs typeface="Courier New" pitchFamily="49" charset="0"/>
              </a:rPr>
              <a:t>{ super(100);</a:t>
            </a:r>
          </a:p>
          <a:p>
            <a:pPr>
              <a:defRPr/>
            </a:pPr>
            <a:r>
              <a:rPr lang="en-US" sz="1900" b="1" dirty="0">
                <a:latin typeface="Courier New" pitchFamily="49" charset="0"/>
                <a:cs typeface="Courier New" pitchFamily="49" charset="0"/>
              </a:rPr>
              <a:t>	</a:t>
            </a:r>
            <a:r>
              <a:rPr lang="en-US" sz="1900" b="1" dirty="0" err="1">
                <a:latin typeface="Courier New" pitchFamily="49" charset="0"/>
                <a:cs typeface="Courier New" pitchFamily="49" charset="0"/>
              </a:rPr>
              <a:t>System.out.println</a:t>
            </a:r>
            <a:r>
              <a:rPr lang="en-US" sz="1900" b="1" dirty="0">
                <a:latin typeface="Courier New" pitchFamily="49" charset="0"/>
                <a:cs typeface="Courier New" pitchFamily="49" charset="0"/>
              </a:rPr>
              <a:t>(“C1's no arg constructor"); }</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C1(int c)</a:t>
            </a:r>
            <a:r>
              <a:rPr lang="en-US" sz="1900" b="1" dirty="0">
                <a:latin typeface="Courier New" pitchFamily="49" charset="0"/>
                <a:cs typeface="Courier New" pitchFamily="49" charset="0"/>
              </a:rPr>
              <a:t>{ </a:t>
            </a:r>
            <a:r>
              <a:rPr lang="en-US" sz="1900" b="1" dirty="0" err="1">
                <a:latin typeface="Courier New" pitchFamily="49" charset="0"/>
                <a:cs typeface="Courier New" pitchFamily="49" charset="0"/>
              </a:rPr>
              <a:t>System.out.println</a:t>
            </a:r>
            <a:r>
              <a:rPr lang="en-US" sz="1900" b="1" dirty="0">
                <a:latin typeface="Courier New" pitchFamily="49" charset="0"/>
                <a:cs typeface="Courier New" pitchFamily="49" charset="0"/>
              </a:rPr>
              <a:t>(“C1's constructor "+ c); }</a:t>
            </a:r>
          </a:p>
          <a:p>
            <a:pPr>
              <a:defRPr/>
            </a:pPr>
            <a:r>
              <a:rPr lang="en-US" sz="1900" b="1" dirty="0">
                <a:latin typeface="Courier New" pitchFamily="49" charset="0"/>
                <a:cs typeface="Courier New" pitchFamily="49" charset="0"/>
              </a:rPr>
              <a:t>}</a:t>
            </a:r>
          </a:p>
          <a:p>
            <a:pPr>
              <a:defRPr/>
            </a:pPr>
            <a:r>
              <a:rPr lang="en-US" sz="1900" b="1" dirty="0">
                <a:latin typeface="Courier New" pitchFamily="49" charset="0"/>
                <a:cs typeface="Courier New" pitchFamily="49" charset="0"/>
              </a:rPr>
              <a:t>class TestingInheritance{</a:t>
            </a:r>
          </a:p>
          <a:p>
            <a:pPr>
              <a:defRPr/>
            </a:pPr>
            <a:r>
              <a:rPr lang="en-US" sz="1900" b="1" dirty="0">
                <a:latin typeface="Courier New" pitchFamily="49" charset="0"/>
                <a:cs typeface="Courier New" pitchFamily="49" charset="0"/>
              </a:rPr>
              <a:t>   public static void main(String args[]){</a:t>
            </a:r>
          </a:p>
          <a:p>
            <a:pPr>
              <a:defRPr/>
            </a:pPr>
            <a:r>
              <a:rPr lang="en-US" sz="1900" b="1" dirty="0">
                <a:latin typeface="Courier New" pitchFamily="49" charset="0"/>
                <a:cs typeface="Courier New" pitchFamily="49" charset="0"/>
              </a:rPr>
              <a:t>   	C1 ca = new C1(10);	</a:t>
            </a:r>
          </a:p>
          <a:p>
            <a:pPr>
              <a:defRPr/>
            </a:pPr>
            <a:r>
              <a:rPr lang="en-US" sz="1900" b="1" dirty="0">
                <a:latin typeface="Courier New" pitchFamily="49" charset="0"/>
                <a:cs typeface="Courier New" pitchFamily="49" charset="0"/>
              </a:rPr>
              <a:t>   }</a:t>
            </a:r>
          </a:p>
          <a:p>
            <a:pPr>
              <a:defRPr/>
            </a:pPr>
            <a:r>
              <a:rPr lang="en-US" sz="1900" b="1" dirty="0">
                <a:latin typeface="Courier New" pitchFamily="49" charset="0"/>
                <a:cs typeface="Courier New" pitchFamily="49" charset="0"/>
              </a:rPr>
              <a:t>}</a:t>
            </a:r>
          </a:p>
        </p:txBody>
      </p:sp>
      <p:sp>
        <p:nvSpPr>
          <p:cNvPr id="6" name="Rounded Rectangle 5"/>
          <p:cNvSpPr/>
          <p:nvPr/>
        </p:nvSpPr>
        <p:spPr>
          <a:xfrm>
            <a:off x="4038600" y="5638800"/>
            <a:ext cx="4267200" cy="5334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The participants are expected to answer this question during session</a:t>
            </a:r>
          </a:p>
        </p:txBody>
      </p:sp>
      <p:sp>
        <p:nvSpPr>
          <p:cNvPr id="7" name="TextBox 1"/>
          <p:cNvSpPr txBox="1">
            <a:spLocks noChangeArrowheads="1"/>
          </p:cNvSpPr>
          <p:nvPr/>
        </p:nvSpPr>
        <p:spPr bwMode="auto">
          <a:xfrm>
            <a:off x="190500" y="228600"/>
            <a:ext cx="9144000" cy="369332"/>
          </a:xfrm>
          <a:prstGeom prst="rect">
            <a:avLst/>
          </a:prstGeom>
          <a:noFill/>
          <a:ln w="9525">
            <a:noFill/>
            <a:miter lim="800000"/>
            <a:headEnd/>
            <a:tailEnd/>
          </a:ln>
        </p:spPr>
        <p:txBody>
          <a:bodyPr>
            <a:spAutoFit/>
          </a:bodyPr>
          <a:lstStyle/>
          <a:p>
            <a:r>
              <a:rPr lang="en-US" b="1" dirty="0"/>
              <a:t>What is the result, if we try to </a:t>
            </a:r>
            <a:r>
              <a:rPr lang="en-US" b="1" dirty="0" smtClean="0"/>
              <a:t>compile &amp; </a:t>
            </a:r>
            <a:r>
              <a:rPr lang="en-US" b="1" dirty="0"/>
              <a:t>execute the following </a:t>
            </a:r>
            <a:r>
              <a:rPr lang="en-US" b="1" dirty="0" smtClean="0"/>
              <a:t>code (Contd.).</a:t>
            </a:r>
            <a:endParaRPr lang="en-US" b="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extBox 3"/>
          <p:cNvSpPr txBox="1">
            <a:spLocks noChangeArrowheads="1"/>
          </p:cNvSpPr>
          <p:nvPr/>
        </p:nvSpPr>
        <p:spPr bwMode="auto">
          <a:xfrm>
            <a:off x="685800" y="914400"/>
            <a:ext cx="7772400" cy="6186488"/>
          </a:xfrm>
          <a:prstGeom prst="rect">
            <a:avLst/>
          </a:prstGeom>
          <a:noFill/>
          <a:ln w="9525">
            <a:noFill/>
            <a:miter lim="800000"/>
            <a:headEnd/>
            <a:tailEnd/>
          </a:ln>
        </p:spPr>
        <p:txBody>
          <a:bodyPr>
            <a:spAutoFit/>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
        <p:nvSpPr>
          <p:cNvPr id="5" name="Rectangle 4"/>
          <p:cNvSpPr/>
          <p:nvPr/>
        </p:nvSpPr>
        <p:spPr>
          <a:xfrm>
            <a:off x="381000" y="838200"/>
            <a:ext cx="8763000" cy="5648325"/>
          </a:xfrm>
          <a:prstGeom prst="rect">
            <a:avLst/>
          </a:prstGeom>
        </p:spPr>
        <p:txBody>
          <a:bodyPr>
            <a:spAutoFit/>
          </a:bodyPr>
          <a:lstStyle/>
          <a:p>
            <a:pPr>
              <a:defRPr/>
            </a:pPr>
            <a:r>
              <a:rPr lang="en-US" sz="1900" b="1" dirty="0">
                <a:latin typeface="Courier New" pitchFamily="49" charset="0"/>
                <a:cs typeface="Courier New" pitchFamily="49" charset="0"/>
              </a:rPr>
              <a:t>class A1 {</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A1()</a:t>
            </a:r>
            <a:r>
              <a:rPr lang="en-US" sz="1900" b="1" dirty="0">
                <a:latin typeface="Courier New" pitchFamily="49" charset="0"/>
                <a:cs typeface="Courier New" pitchFamily="49" charset="0"/>
              </a:rPr>
              <a:t>{ System.out.println("A1's no arg constructor"); }</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A1(int a)</a:t>
            </a:r>
            <a:r>
              <a:rPr lang="en-US" sz="1900" b="1" dirty="0">
                <a:latin typeface="Courier New" pitchFamily="49" charset="0"/>
                <a:cs typeface="Courier New" pitchFamily="49" charset="0"/>
              </a:rPr>
              <a:t>{</a:t>
            </a:r>
            <a:r>
              <a:rPr lang="en-US" sz="1900" b="1" dirty="0">
                <a:solidFill>
                  <a:schemeClr val="accent1">
                    <a:lumMod val="60000"/>
                    <a:lumOff val="40000"/>
                  </a:schemeClr>
                </a:solidFill>
                <a:latin typeface="Courier New" pitchFamily="49" charset="0"/>
                <a:cs typeface="Courier New" pitchFamily="49" charset="0"/>
              </a:rPr>
              <a:t> </a:t>
            </a:r>
            <a:r>
              <a:rPr lang="en-US" sz="1900" b="1" dirty="0">
                <a:latin typeface="Courier New" pitchFamily="49" charset="0"/>
                <a:cs typeface="Courier New" pitchFamily="49" charset="0"/>
              </a:rPr>
              <a:t>System.out.println(“A1's constructor "+ a); }</a:t>
            </a:r>
          </a:p>
          <a:p>
            <a:pPr>
              <a:defRPr/>
            </a:pPr>
            <a:r>
              <a:rPr lang="en-US" sz="1900" b="1" dirty="0">
                <a:latin typeface="Courier New" pitchFamily="49" charset="0"/>
                <a:cs typeface="Courier New" pitchFamily="49" charset="0"/>
              </a:rPr>
              <a:t>}</a:t>
            </a:r>
          </a:p>
          <a:p>
            <a:pPr>
              <a:defRPr/>
            </a:pPr>
            <a:r>
              <a:rPr lang="en-US" sz="1900" b="1" dirty="0">
                <a:latin typeface="Courier New" pitchFamily="49" charset="0"/>
                <a:cs typeface="Courier New" pitchFamily="49" charset="0"/>
              </a:rPr>
              <a:t>class B1 extends A1{</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B1()</a:t>
            </a:r>
            <a:r>
              <a:rPr lang="en-US" sz="1900" b="1" dirty="0">
                <a:latin typeface="Courier New" pitchFamily="49" charset="0"/>
                <a:cs typeface="Courier New" pitchFamily="49" charset="0"/>
              </a:rPr>
              <a:t>{ super(50); </a:t>
            </a:r>
          </a:p>
          <a:p>
            <a:pPr>
              <a:defRPr/>
            </a:pPr>
            <a:r>
              <a:rPr lang="en-US" sz="1900" b="1" dirty="0">
                <a:latin typeface="Courier New" pitchFamily="49" charset="0"/>
                <a:cs typeface="Courier New" pitchFamily="49" charset="0"/>
              </a:rPr>
              <a:t>	</a:t>
            </a:r>
            <a:r>
              <a:rPr lang="en-US" sz="1900" b="1" dirty="0" err="1">
                <a:latin typeface="Courier New" pitchFamily="49" charset="0"/>
                <a:cs typeface="Courier New" pitchFamily="49" charset="0"/>
              </a:rPr>
              <a:t>System.out.println</a:t>
            </a:r>
            <a:r>
              <a:rPr lang="en-US" sz="1900" b="1" dirty="0">
                <a:latin typeface="Courier New" pitchFamily="49" charset="0"/>
                <a:cs typeface="Courier New" pitchFamily="49" charset="0"/>
              </a:rPr>
              <a:t>("B1's no arg constructor"); }</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B1(int b)</a:t>
            </a:r>
            <a:r>
              <a:rPr lang="en-US" sz="1900" b="1" dirty="0">
                <a:latin typeface="Courier New" pitchFamily="49" charset="0"/>
                <a:cs typeface="Courier New" pitchFamily="49" charset="0"/>
              </a:rPr>
              <a:t>{  super(1000);</a:t>
            </a:r>
          </a:p>
          <a:p>
            <a:pPr>
              <a:defRPr/>
            </a:pPr>
            <a:r>
              <a:rPr lang="en-US" sz="1900" b="1" dirty="0">
                <a:latin typeface="Courier New" pitchFamily="49" charset="0"/>
                <a:cs typeface="Courier New" pitchFamily="49" charset="0"/>
              </a:rPr>
              <a:t>	      System.out.println(“B1‘s constructor "+ b); } </a:t>
            </a:r>
          </a:p>
          <a:p>
            <a:pPr>
              <a:defRPr/>
            </a:pPr>
            <a:r>
              <a:rPr lang="en-US" sz="1900" b="1" dirty="0">
                <a:latin typeface="Courier New" pitchFamily="49" charset="0"/>
                <a:cs typeface="Courier New" pitchFamily="49" charset="0"/>
              </a:rPr>
              <a:t>}</a:t>
            </a:r>
          </a:p>
          <a:p>
            <a:pPr>
              <a:defRPr/>
            </a:pPr>
            <a:r>
              <a:rPr lang="en-US" sz="1900" b="1" dirty="0">
                <a:latin typeface="Courier New" pitchFamily="49" charset="0"/>
                <a:cs typeface="Courier New" pitchFamily="49" charset="0"/>
              </a:rPr>
              <a:t>class C1 extends B1{</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C1() </a:t>
            </a:r>
            <a:r>
              <a:rPr lang="en-US" sz="1900" b="1" dirty="0">
                <a:latin typeface="Courier New" pitchFamily="49" charset="0"/>
                <a:cs typeface="Courier New" pitchFamily="49" charset="0"/>
              </a:rPr>
              <a:t>{System.out.println(“C1's no arg constructor"); }</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C1(int c)</a:t>
            </a:r>
            <a:r>
              <a:rPr lang="en-US" sz="1900" b="1" dirty="0">
                <a:latin typeface="Courier New" pitchFamily="49" charset="0"/>
                <a:cs typeface="Courier New" pitchFamily="49" charset="0"/>
              </a:rPr>
              <a:t>{ </a:t>
            </a:r>
            <a:r>
              <a:rPr lang="en-US" sz="1900" b="1" dirty="0" err="1">
                <a:latin typeface="Courier New" pitchFamily="49" charset="0"/>
                <a:cs typeface="Courier New" pitchFamily="49" charset="0"/>
              </a:rPr>
              <a:t>System.out.println</a:t>
            </a:r>
            <a:r>
              <a:rPr lang="en-US" sz="1900" b="1" dirty="0">
                <a:latin typeface="Courier New" pitchFamily="49" charset="0"/>
                <a:cs typeface="Courier New" pitchFamily="49" charset="0"/>
              </a:rPr>
              <a:t>(“C1's constructor "+ c); }</a:t>
            </a:r>
          </a:p>
          <a:p>
            <a:pPr>
              <a:defRPr/>
            </a:pPr>
            <a:r>
              <a:rPr lang="en-US" sz="1900" b="1" dirty="0">
                <a:latin typeface="Courier New" pitchFamily="49" charset="0"/>
                <a:cs typeface="Courier New" pitchFamily="49" charset="0"/>
              </a:rPr>
              <a:t>}</a:t>
            </a:r>
          </a:p>
          <a:p>
            <a:pPr>
              <a:defRPr/>
            </a:pPr>
            <a:r>
              <a:rPr lang="en-US" sz="1900" b="1" dirty="0">
                <a:latin typeface="Courier New" pitchFamily="49" charset="0"/>
                <a:cs typeface="Courier New" pitchFamily="49" charset="0"/>
              </a:rPr>
              <a:t>class TestingInheritance{</a:t>
            </a:r>
          </a:p>
          <a:p>
            <a:pPr>
              <a:defRPr/>
            </a:pPr>
            <a:r>
              <a:rPr lang="en-US" sz="1900" b="1" dirty="0">
                <a:latin typeface="Courier New" pitchFamily="49" charset="0"/>
                <a:cs typeface="Courier New" pitchFamily="49" charset="0"/>
              </a:rPr>
              <a:t>   public static void main(String args[]){</a:t>
            </a:r>
          </a:p>
          <a:p>
            <a:pPr>
              <a:defRPr/>
            </a:pPr>
            <a:r>
              <a:rPr lang="en-US" sz="1900" b="1" dirty="0">
                <a:latin typeface="Courier New" pitchFamily="49" charset="0"/>
                <a:cs typeface="Courier New" pitchFamily="49" charset="0"/>
              </a:rPr>
              <a:t>   	C1 ca = new C1(10);	</a:t>
            </a:r>
          </a:p>
          <a:p>
            <a:pPr>
              <a:defRPr/>
            </a:pPr>
            <a:r>
              <a:rPr lang="en-US" sz="1900" b="1" dirty="0">
                <a:latin typeface="Courier New" pitchFamily="49" charset="0"/>
                <a:cs typeface="Courier New" pitchFamily="49" charset="0"/>
              </a:rPr>
              <a:t>   }</a:t>
            </a:r>
          </a:p>
          <a:p>
            <a:pPr>
              <a:defRPr/>
            </a:pPr>
            <a:r>
              <a:rPr lang="en-US" sz="1900" b="1" dirty="0">
                <a:latin typeface="Courier New" pitchFamily="49" charset="0"/>
                <a:cs typeface="Courier New" pitchFamily="49" charset="0"/>
              </a:rPr>
              <a:t>}</a:t>
            </a:r>
          </a:p>
        </p:txBody>
      </p:sp>
      <p:sp>
        <p:nvSpPr>
          <p:cNvPr id="6" name="Rounded Rectangle 5"/>
          <p:cNvSpPr/>
          <p:nvPr/>
        </p:nvSpPr>
        <p:spPr>
          <a:xfrm>
            <a:off x="4038600" y="5715000"/>
            <a:ext cx="4267200" cy="5334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The participants are expected to answer this question during session</a:t>
            </a:r>
          </a:p>
        </p:txBody>
      </p:sp>
      <p:sp>
        <p:nvSpPr>
          <p:cNvPr id="7" name="TextBox 1"/>
          <p:cNvSpPr txBox="1">
            <a:spLocks noChangeArrowheads="1"/>
          </p:cNvSpPr>
          <p:nvPr/>
        </p:nvSpPr>
        <p:spPr bwMode="auto">
          <a:xfrm>
            <a:off x="190500" y="228600"/>
            <a:ext cx="9144000" cy="369332"/>
          </a:xfrm>
          <a:prstGeom prst="rect">
            <a:avLst/>
          </a:prstGeom>
          <a:noFill/>
          <a:ln w="9525">
            <a:noFill/>
            <a:miter lim="800000"/>
            <a:headEnd/>
            <a:tailEnd/>
          </a:ln>
        </p:spPr>
        <p:txBody>
          <a:bodyPr>
            <a:spAutoFit/>
          </a:bodyPr>
          <a:lstStyle/>
          <a:p>
            <a:r>
              <a:rPr lang="en-US" b="1" dirty="0"/>
              <a:t>What is the result, if we try to </a:t>
            </a:r>
            <a:r>
              <a:rPr lang="en-US" b="1" dirty="0" smtClean="0"/>
              <a:t>compile &amp; </a:t>
            </a:r>
            <a:r>
              <a:rPr lang="en-US" b="1" dirty="0"/>
              <a:t>execute the following </a:t>
            </a:r>
            <a:r>
              <a:rPr lang="en-US" b="1" dirty="0" smtClean="0"/>
              <a:t>code (Contd.).</a:t>
            </a:r>
            <a:endParaRPr lang="en-US" b="1"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Box 3"/>
          <p:cNvSpPr txBox="1">
            <a:spLocks noChangeArrowheads="1"/>
          </p:cNvSpPr>
          <p:nvPr/>
        </p:nvSpPr>
        <p:spPr bwMode="auto">
          <a:xfrm>
            <a:off x="685800" y="914400"/>
            <a:ext cx="7772400" cy="6186488"/>
          </a:xfrm>
          <a:prstGeom prst="rect">
            <a:avLst/>
          </a:prstGeom>
          <a:noFill/>
          <a:ln w="9525">
            <a:noFill/>
            <a:miter lim="800000"/>
            <a:headEnd/>
            <a:tailEnd/>
          </a:ln>
        </p:spPr>
        <p:txBody>
          <a:bodyPr>
            <a:spAutoFit/>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
        <p:nvSpPr>
          <p:cNvPr id="5" name="Rectangle 4"/>
          <p:cNvSpPr/>
          <p:nvPr/>
        </p:nvSpPr>
        <p:spPr>
          <a:xfrm>
            <a:off x="381000" y="838200"/>
            <a:ext cx="8763000" cy="5940425"/>
          </a:xfrm>
          <a:prstGeom prst="rect">
            <a:avLst/>
          </a:prstGeom>
        </p:spPr>
        <p:txBody>
          <a:bodyPr>
            <a:spAutoFit/>
          </a:bodyPr>
          <a:lstStyle/>
          <a:p>
            <a:pPr>
              <a:defRPr/>
            </a:pPr>
            <a:r>
              <a:rPr lang="en-US" sz="1900" b="1" dirty="0">
                <a:latin typeface="Courier New" pitchFamily="49" charset="0"/>
                <a:cs typeface="Courier New" pitchFamily="49" charset="0"/>
              </a:rPr>
              <a:t>class A1 {</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A1()</a:t>
            </a:r>
            <a:r>
              <a:rPr lang="en-US" sz="1900" b="1" dirty="0">
                <a:latin typeface="Courier New" pitchFamily="49" charset="0"/>
                <a:cs typeface="Courier New" pitchFamily="49" charset="0"/>
              </a:rPr>
              <a:t>{ System.out.println("A1's no arg constructor"); }</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A1(int a)</a:t>
            </a:r>
            <a:r>
              <a:rPr lang="en-US" sz="1900" b="1" dirty="0">
                <a:latin typeface="Courier New" pitchFamily="49" charset="0"/>
                <a:cs typeface="Courier New" pitchFamily="49" charset="0"/>
              </a:rPr>
              <a:t>{</a:t>
            </a:r>
            <a:r>
              <a:rPr lang="en-US" sz="1900" b="1" dirty="0">
                <a:solidFill>
                  <a:schemeClr val="accent1">
                    <a:lumMod val="60000"/>
                    <a:lumOff val="40000"/>
                  </a:schemeClr>
                </a:solidFill>
                <a:latin typeface="Courier New" pitchFamily="49" charset="0"/>
                <a:cs typeface="Courier New" pitchFamily="49" charset="0"/>
              </a:rPr>
              <a:t> </a:t>
            </a:r>
            <a:r>
              <a:rPr lang="en-US" sz="1900" b="1" dirty="0">
                <a:latin typeface="Courier New" pitchFamily="49" charset="0"/>
                <a:cs typeface="Courier New" pitchFamily="49" charset="0"/>
              </a:rPr>
              <a:t>System.out.println(“A1's constructor "+ a); }</a:t>
            </a:r>
          </a:p>
          <a:p>
            <a:pPr>
              <a:defRPr/>
            </a:pPr>
            <a:r>
              <a:rPr lang="en-US" sz="1900" b="1" dirty="0">
                <a:latin typeface="Courier New" pitchFamily="49" charset="0"/>
                <a:cs typeface="Courier New" pitchFamily="49" charset="0"/>
              </a:rPr>
              <a:t>}</a:t>
            </a:r>
          </a:p>
          <a:p>
            <a:pPr>
              <a:defRPr/>
            </a:pPr>
            <a:r>
              <a:rPr lang="en-US" sz="1900" b="1" dirty="0">
                <a:latin typeface="Courier New" pitchFamily="49" charset="0"/>
                <a:cs typeface="Courier New" pitchFamily="49" charset="0"/>
              </a:rPr>
              <a:t>class B1 extends A1{</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B1(String x)</a:t>
            </a:r>
            <a:r>
              <a:rPr lang="en-US" sz="1900" b="1" dirty="0">
                <a:latin typeface="Courier New" pitchFamily="49" charset="0"/>
                <a:cs typeface="Courier New" pitchFamily="49" charset="0"/>
              </a:rPr>
              <a:t>{ super(50); </a:t>
            </a:r>
          </a:p>
          <a:p>
            <a:pPr>
              <a:defRPr/>
            </a:pPr>
            <a:r>
              <a:rPr lang="en-US" sz="1900" b="1" dirty="0">
                <a:latin typeface="Courier New" pitchFamily="49" charset="0"/>
                <a:cs typeface="Courier New" pitchFamily="49" charset="0"/>
              </a:rPr>
              <a:t>	</a:t>
            </a:r>
            <a:r>
              <a:rPr lang="en-US" sz="1900" b="1" dirty="0" err="1">
                <a:latin typeface="Courier New" pitchFamily="49" charset="0"/>
                <a:cs typeface="Courier New" pitchFamily="49" charset="0"/>
              </a:rPr>
              <a:t>System.out.println</a:t>
            </a:r>
            <a:r>
              <a:rPr lang="en-US" sz="1900" b="1" dirty="0">
                <a:latin typeface="Courier New" pitchFamily="49" charset="0"/>
                <a:cs typeface="Courier New" pitchFamily="49" charset="0"/>
              </a:rPr>
              <a:t>("B1's no arg constructor"); }</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B1(int b)</a:t>
            </a:r>
            <a:r>
              <a:rPr lang="en-US" sz="1900" b="1" dirty="0">
                <a:latin typeface="Courier New" pitchFamily="49" charset="0"/>
                <a:cs typeface="Courier New" pitchFamily="49" charset="0"/>
              </a:rPr>
              <a:t>{  super(1000);</a:t>
            </a:r>
          </a:p>
          <a:p>
            <a:pPr>
              <a:defRPr/>
            </a:pPr>
            <a:r>
              <a:rPr lang="en-US" sz="1900" b="1" dirty="0">
                <a:latin typeface="Courier New" pitchFamily="49" charset="0"/>
                <a:cs typeface="Courier New" pitchFamily="49" charset="0"/>
              </a:rPr>
              <a:t>	      System.out.println(“B1‘s constructor "+ b); } </a:t>
            </a:r>
          </a:p>
          <a:p>
            <a:pPr>
              <a:defRPr/>
            </a:pPr>
            <a:r>
              <a:rPr lang="en-US" sz="1900" b="1" dirty="0">
                <a:latin typeface="Courier New" pitchFamily="49" charset="0"/>
                <a:cs typeface="Courier New" pitchFamily="49" charset="0"/>
              </a:rPr>
              <a:t>}</a:t>
            </a:r>
          </a:p>
          <a:p>
            <a:pPr>
              <a:defRPr/>
            </a:pPr>
            <a:r>
              <a:rPr lang="en-US" sz="1900" b="1" dirty="0">
                <a:latin typeface="Courier New" pitchFamily="49" charset="0"/>
                <a:cs typeface="Courier New" pitchFamily="49" charset="0"/>
              </a:rPr>
              <a:t>class C1 extends B1{</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C1() </a:t>
            </a:r>
            <a:r>
              <a:rPr lang="en-US" sz="1900" b="1" dirty="0">
                <a:latin typeface="Courier New" pitchFamily="49" charset="0"/>
                <a:cs typeface="Courier New" pitchFamily="49" charset="0"/>
              </a:rPr>
              <a:t>{System.out.println(“C1's no arg constructor"); }</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C1(int c)</a:t>
            </a:r>
            <a:r>
              <a:rPr lang="en-US" sz="1900" b="1" dirty="0">
                <a:latin typeface="Courier New" pitchFamily="49" charset="0"/>
                <a:cs typeface="Courier New" pitchFamily="49" charset="0"/>
              </a:rPr>
              <a:t>{ super(100);</a:t>
            </a:r>
          </a:p>
          <a:p>
            <a:pPr>
              <a:defRPr/>
            </a:pPr>
            <a:r>
              <a:rPr lang="en-US" sz="1900" b="1" dirty="0">
                <a:latin typeface="Courier New" pitchFamily="49" charset="0"/>
                <a:cs typeface="Courier New" pitchFamily="49" charset="0"/>
              </a:rPr>
              <a:t>		</a:t>
            </a:r>
            <a:r>
              <a:rPr lang="en-US" sz="1900" b="1" dirty="0" err="1">
                <a:latin typeface="Courier New" pitchFamily="49" charset="0"/>
                <a:cs typeface="Courier New" pitchFamily="49" charset="0"/>
              </a:rPr>
              <a:t>System.out.println</a:t>
            </a:r>
            <a:r>
              <a:rPr lang="en-US" sz="1900" b="1" dirty="0">
                <a:latin typeface="Courier New" pitchFamily="49" charset="0"/>
                <a:cs typeface="Courier New" pitchFamily="49" charset="0"/>
              </a:rPr>
              <a:t>(“C1's constructor "+ c); }</a:t>
            </a:r>
          </a:p>
          <a:p>
            <a:pPr>
              <a:defRPr/>
            </a:pPr>
            <a:r>
              <a:rPr lang="en-US" sz="1900" b="1" dirty="0">
                <a:latin typeface="Courier New" pitchFamily="49" charset="0"/>
                <a:cs typeface="Courier New" pitchFamily="49" charset="0"/>
              </a:rPr>
              <a:t>}</a:t>
            </a:r>
          </a:p>
          <a:p>
            <a:pPr>
              <a:defRPr/>
            </a:pPr>
            <a:r>
              <a:rPr lang="en-US" sz="1900" b="1" dirty="0">
                <a:latin typeface="Courier New" pitchFamily="49" charset="0"/>
                <a:cs typeface="Courier New" pitchFamily="49" charset="0"/>
              </a:rPr>
              <a:t>class TestingInheritance{</a:t>
            </a:r>
          </a:p>
          <a:p>
            <a:pPr>
              <a:defRPr/>
            </a:pPr>
            <a:r>
              <a:rPr lang="en-US" sz="1900" b="1" dirty="0">
                <a:latin typeface="Courier New" pitchFamily="49" charset="0"/>
                <a:cs typeface="Courier New" pitchFamily="49" charset="0"/>
              </a:rPr>
              <a:t>   public static void main(String args[]){</a:t>
            </a:r>
          </a:p>
          <a:p>
            <a:pPr>
              <a:defRPr/>
            </a:pPr>
            <a:r>
              <a:rPr lang="en-US" sz="1900" b="1" dirty="0">
                <a:latin typeface="Courier New" pitchFamily="49" charset="0"/>
                <a:cs typeface="Courier New" pitchFamily="49" charset="0"/>
              </a:rPr>
              <a:t>   	C1 ca = new C1(10);	</a:t>
            </a:r>
          </a:p>
          <a:p>
            <a:pPr>
              <a:defRPr/>
            </a:pPr>
            <a:r>
              <a:rPr lang="en-US" sz="1900" b="1" dirty="0">
                <a:latin typeface="Courier New" pitchFamily="49" charset="0"/>
                <a:cs typeface="Courier New" pitchFamily="49" charset="0"/>
              </a:rPr>
              <a:t>   }</a:t>
            </a:r>
          </a:p>
          <a:p>
            <a:pPr>
              <a:defRPr/>
            </a:pPr>
            <a:r>
              <a:rPr lang="en-US" sz="1900" b="1" dirty="0">
                <a:latin typeface="Courier New" pitchFamily="49" charset="0"/>
                <a:cs typeface="Courier New" pitchFamily="49" charset="0"/>
              </a:rPr>
              <a:t>}</a:t>
            </a:r>
          </a:p>
        </p:txBody>
      </p:sp>
      <p:sp>
        <p:nvSpPr>
          <p:cNvPr id="6" name="Rounded Rectangle 5"/>
          <p:cNvSpPr/>
          <p:nvPr/>
        </p:nvSpPr>
        <p:spPr>
          <a:xfrm>
            <a:off x="4419600" y="5867400"/>
            <a:ext cx="4267200" cy="5334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The participants are expected to answer this question during session</a:t>
            </a:r>
          </a:p>
        </p:txBody>
      </p:sp>
      <p:sp>
        <p:nvSpPr>
          <p:cNvPr id="7" name="TextBox 1"/>
          <p:cNvSpPr txBox="1">
            <a:spLocks noChangeArrowheads="1"/>
          </p:cNvSpPr>
          <p:nvPr/>
        </p:nvSpPr>
        <p:spPr bwMode="auto">
          <a:xfrm>
            <a:off x="190500" y="228600"/>
            <a:ext cx="9144000" cy="369332"/>
          </a:xfrm>
          <a:prstGeom prst="rect">
            <a:avLst/>
          </a:prstGeom>
          <a:noFill/>
          <a:ln w="9525">
            <a:noFill/>
            <a:miter lim="800000"/>
            <a:headEnd/>
            <a:tailEnd/>
          </a:ln>
        </p:spPr>
        <p:txBody>
          <a:bodyPr>
            <a:spAutoFit/>
          </a:bodyPr>
          <a:lstStyle/>
          <a:p>
            <a:r>
              <a:rPr lang="en-US" b="1" dirty="0"/>
              <a:t>What is the result, if we try to </a:t>
            </a:r>
            <a:r>
              <a:rPr lang="en-US" b="1" dirty="0" smtClean="0"/>
              <a:t>compile &amp; </a:t>
            </a:r>
            <a:r>
              <a:rPr lang="en-US" b="1" dirty="0"/>
              <a:t>execute the following </a:t>
            </a:r>
            <a:r>
              <a:rPr lang="en-US" b="1" dirty="0" smtClean="0"/>
              <a:t>code (Contd.).</a:t>
            </a:r>
            <a:endParaRPr lang="en-US"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extBox 3"/>
          <p:cNvSpPr txBox="1">
            <a:spLocks noChangeArrowheads="1"/>
          </p:cNvSpPr>
          <p:nvPr/>
        </p:nvSpPr>
        <p:spPr bwMode="auto">
          <a:xfrm>
            <a:off x="685800" y="914400"/>
            <a:ext cx="7772400" cy="6186488"/>
          </a:xfrm>
          <a:prstGeom prst="rect">
            <a:avLst/>
          </a:prstGeom>
          <a:noFill/>
          <a:ln w="9525">
            <a:noFill/>
            <a:miter lim="800000"/>
            <a:headEnd/>
            <a:tailEnd/>
          </a:ln>
        </p:spPr>
        <p:txBody>
          <a:bodyPr>
            <a:spAutoFit/>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
        <p:nvSpPr>
          <p:cNvPr id="5" name="Rectangle 4"/>
          <p:cNvSpPr/>
          <p:nvPr/>
        </p:nvSpPr>
        <p:spPr>
          <a:xfrm>
            <a:off x="381000" y="838200"/>
            <a:ext cx="8382000" cy="5715000"/>
          </a:xfrm>
          <a:prstGeom prst="rect">
            <a:avLst/>
          </a:prstGeom>
        </p:spPr>
        <p:txBody>
          <a:bodyPr>
            <a:spAutoFit/>
          </a:bodyPr>
          <a:lstStyle/>
          <a:p>
            <a:pPr>
              <a:defRPr/>
            </a:pPr>
            <a:r>
              <a:rPr lang="en-US" sz="1700" b="1" dirty="0">
                <a:latin typeface="Courier New" pitchFamily="49" charset="0"/>
                <a:cs typeface="Courier New" pitchFamily="49" charset="0"/>
              </a:rPr>
              <a:t>class A1 {</a:t>
            </a:r>
          </a:p>
          <a:p>
            <a:pPr>
              <a:defRPr/>
            </a:pPr>
            <a:r>
              <a:rPr lang="en-US" sz="1700" b="1" dirty="0">
                <a:latin typeface="Courier New" pitchFamily="49" charset="0"/>
                <a:cs typeface="Courier New" pitchFamily="49" charset="0"/>
              </a:rPr>
              <a:t>   </a:t>
            </a:r>
            <a:r>
              <a:rPr lang="en-US" sz="1700" b="1" dirty="0">
                <a:solidFill>
                  <a:srgbClr val="00B0F0"/>
                </a:solidFill>
                <a:latin typeface="Courier New" pitchFamily="49" charset="0"/>
                <a:cs typeface="Courier New" pitchFamily="49" charset="0"/>
              </a:rPr>
              <a:t>A1()</a:t>
            </a:r>
            <a:r>
              <a:rPr lang="en-US" sz="1700" b="1" dirty="0">
                <a:latin typeface="Courier New" pitchFamily="49" charset="0"/>
                <a:cs typeface="Courier New" pitchFamily="49" charset="0"/>
              </a:rPr>
              <a:t>{ System.out.println("A1's no arg constructor"); }</a:t>
            </a:r>
          </a:p>
          <a:p>
            <a:pPr>
              <a:defRPr/>
            </a:pPr>
            <a:r>
              <a:rPr lang="en-US" sz="1700" b="1" dirty="0">
                <a:latin typeface="Courier New" pitchFamily="49" charset="0"/>
                <a:cs typeface="Courier New" pitchFamily="49" charset="0"/>
              </a:rPr>
              <a:t>   </a:t>
            </a:r>
            <a:r>
              <a:rPr lang="en-US" sz="1700" b="1" dirty="0">
                <a:solidFill>
                  <a:srgbClr val="00B0F0"/>
                </a:solidFill>
                <a:latin typeface="Courier New" pitchFamily="49" charset="0"/>
                <a:cs typeface="Courier New" pitchFamily="49" charset="0"/>
              </a:rPr>
              <a:t>A1(int a)</a:t>
            </a:r>
            <a:r>
              <a:rPr lang="en-US" sz="1700" b="1" dirty="0">
                <a:latin typeface="Courier New" pitchFamily="49" charset="0"/>
                <a:cs typeface="Courier New" pitchFamily="49" charset="0"/>
              </a:rPr>
              <a:t>{</a:t>
            </a:r>
            <a:r>
              <a:rPr lang="en-US" sz="1700" b="1" dirty="0">
                <a:solidFill>
                  <a:schemeClr val="accent1">
                    <a:lumMod val="60000"/>
                    <a:lumOff val="40000"/>
                  </a:schemeClr>
                </a:solidFill>
                <a:latin typeface="Courier New" pitchFamily="49" charset="0"/>
                <a:cs typeface="Courier New" pitchFamily="49" charset="0"/>
              </a:rPr>
              <a:t> </a:t>
            </a:r>
            <a:r>
              <a:rPr lang="en-US" sz="1700" b="1" dirty="0">
                <a:latin typeface="Courier New" pitchFamily="49" charset="0"/>
                <a:cs typeface="Courier New" pitchFamily="49" charset="0"/>
              </a:rPr>
              <a:t>System.out.println(“A1's constructor "+ a); }</a:t>
            </a:r>
          </a:p>
          <a:p>
            <a:pPr>
              <a:defRPr/>
            </a:pPr>
            <a:r>
              <a:rPr lang="en-US" sz="1700" b="1" dirty="0">
                <a:latin typeface="Courier New" pitchFamily="49" charset="0"/>
                <a:cs typeface="Courier New" pitchFamily="49" charset="0"/>
              </a:rPr>
              <a:t>}</a:t>
            </a:r>
          </a:p>
          <a:p>
            <a:pPr>
              <a:defRPr/>
            </a:pPr>
            <a:r>
              <a:rPr lang="en-US" sz="1700" b="1" dirty="0">
                <a:latin typeface="Courier New" pitchFamily="49" charset="0"/>
                <a:cs typeface="Courier New" pitchFamily="49" charset="0"/>
              </a:rPr>
              <a:t>class B1 extends A1{</a:t>
            </a:r>
          </a:p>
          <a:p>
            <a:pPr>
              <a:defRPr/>
            </a:pPr>
            <a:r>
              <a:rPr lang="en-US" sz="1700" b="1" dirty="0">
                <a:latin typeface="Courier New" pitchFamily="49" charset="0"/>
                <a:cs typeface="Courier New" pitchFamily="49" charset="0"/>
              </a:rPr>
              <a:t>   </a:t>
            </a:r>
            <a:r>
              <a:rPr lang="en-US" sz="1700" b="1" dirty="0">
                <a:solidFill>
                  <a:srgbClr val="00B0F0"/>
                </a:solidFill>
                <a:latin typeface="Courier New" pitchFamily="49" charset="0"/>
                <a:cs typeface="Courier New" pitchFamily="49" charset="0"/>
              </a:rPr>
              <a:t>B1()</a:t>
            </a:r>
            <a:r>
              <a:rPr lang="en-US" sz="1700" b="1" dirty="0">
                <a:latin typeface="Courier New" pitchFamily="49" charset="0"/>
                <a:cs typeface="Courier New" pitchFamily="49" charset="0"/>
              </a:rPr>
              <a:t>{  System.out.println("B1's no arg constructor"); }</a:t>
            </a:r>
          </a:p>
          <a:p>
            <a:pPr>
              <a:defRPr/>
            </a:pPr>
            <a:r>
              <a:rPr lang="en-US" sz="1700" b="1" dirty="0">
                <a:latin typeface="Courier New" pitchFamily="49" charset="0"/>
                <a:cs typeface="Courier New" pitchFamily="49" charset="0"/>
              </a:rPr>
              <a:t>   </a:t>
            </a:r>
            <a:r>
              <a:rPr lang="en-US" sz="1700" b="1" dirty="0">
                <a:solidFill>
                  <a:srgbClr val="00B0F0"/>
                </a:solidFill>
                <a:latin typeface="Courier New" pitchFamily="49" charset="0"/>
                <a:cs typeface="Courier New" pitchFamily="49" charset="0"/>
              </a:rPr>
              <a:t>B1(int b)</a:t>
            </a:r>
            <a:r>
              <a:rPr lang="en-US" sz="1700" b="1" dirty="0">
                <a:latin typeface="Courier New" pitchFamily="49" charset="0"/>
                <a:cs typeface="Courier New" pitchFamily="49" charset="0"/>
              </a:rPr>
              <a:t>{  this("x");</a:t>
            </a:r>
          </a:p>
          <a:p>
            <a:pPr>
              <a:defRPr/>
            </a:pPr>
            <a:r>
              <a:rPr lang="en-US" sz="1700" b="1" dirty="0">
                <a:latin typeface="Courier New" pitchFamily="49" charset="0"/>
                <a:cs typeface="Courier New" pitchFamily="49" charset="0"/>
              </a:rPr>
              <a:t>	      System.out.println(“B1's constructor "+ b); } </a:t>
            </a:r>
          </a:p>
          <a:p>
            <a:pPr>
              <a:defRPr/>
            </a:pPr>
            <a:r>
              <a:rPr lang="en-US" sz="1700" b="1" dirty="0">
                <a:latin typeface="Courier New" pitchFamily="49" charset="0"/>
                <a:cs typeface="Courier New" pitchFamily="49" charset="0"/>
              </a:rPr>
              <a:t>   </a:t>
            </a:r>
            <a:r>
              <a:rPr lang="en-US" sz="1700" b="1" dirty="0">
                <a:solidFill>
                  <a:srgbClr val="00B0F0"/>
                </a:solidFill>
                <a:latin typeface="Courier New" pitchFamily="49" charset="0"/>
                <a:cs typeface="Courier New" pitchFamily="49" charset="0"/>
              </a:rPr>
              <a:t>B1(String b)</a:t>
            </a:r>
            <a:r>
              <a:rPr lang="en-US" sz="1700" b="1" dirty="0">
                <a:latin typeface="Courier New" pitchFamily="49" charset="0"/>
                <a:cs typeface="Courier New" pitchFamily="49" charset="0"/>
              </a:rPr>
              <a:t>{  super(1000);</a:t>
            </a:r>
          </a:p>
          <a:p>
            <a:pPr>
              <a:defRPr/>
            </a:pPr>
            <a:r>
              <a:rPr lang="en-US" sz="1700" b="1" dirty="0">
                <a:latin typeface="Courier New" pitchFamily="49" charset="0"/>
                <a:cs typeface="Courier New" pitchFamily="49" charset="0"/>
              </a:rPr>
              <a:t>	      System.out.println(“B1's constructor "+ b);  } </a:t>
            </a:r>
          </a:p>
          <a:p>
            <a:pPr>
              <a:defRPr/>
            </a:pPr>
            <a:r>
              <a:rPr lang="en-US" sz="1700" b="1" dirty="0">
                <a:latin typeface="Courier New" pitchFamily="49" charset="0"/>
                <a:cs typeface="Courier New" pitchFamily="49" charset="0"/>
              </a:rPr>
              <a:t>}</a:t>
            </a:r>
          </a:p>
          <a:p>
            <a:pPr>
              <a:defRPr/>
            </a:pPr>
            <a:r>
              <a:rPr lang="en-US" sz="1700" b="1" dirty="0">
                <a:latin typeface="Courier New" pitchFamily="49" charset="0"/>
                <a:cs typeface="Courier New" pitchFamily="49" charset="0"/>
              </a:rPr>
              <a:t>class C1 extends B1{</a:t>
            </a:r>
          </a:p>
          <a:p>
            <a:pPr>
              <a:defRPr/>
            </a:pPr>
            <a:r>
              <a:rPr lang="en-US" sz="1700" b="1" dirty="0">
                <a:latin typeface="Courier New" pitchFamily="49" charset="0"/>
                <a:cs typeface="Courier New" pitchFamily="49" charset="0"/>
              </a:rPr>
              <a:t>   </a:t>
            </a:r>
            <a:r>
              <a:rPr lang="en-US" sz="1700" b="1" dirty="0">
                <a:solidFill>
                  <a:srgbClr val="00B0F0"/>
                </a:solidFill>
                <a:latin typeface="Courier New" pitchFamily="49" charset="0"/>
                <a:cs typeface="Courier New" pitchFamily="49" charset="0"/>
              </a:rPr>
              <a:t>C1() </a:t>
            </a:r>
            <a:r>
              <a:rPr lang="en-US" sz="1700" b="1" dirty="0">
                <a:latin typeface="Courier New" pitchFamily="49" charset="0"/>
                <a:cs typeface="Courier New" pitchFamily="49" charset="0"/>
              </a:rPr>
              <a:t>{System.out.println(“C1's no arg constructor"); }</a:t>
            </a:r>
          </a:p>
          <a:p>
            <a:pPr>
              <a:defRPr/>
            </a:pPr>
            <a:r>
              <a:rPr lang="en-US" sz="1700" b="1" dirty="0">
                <a:latin typeface="Courier New" pitchFamily="49" charset="0"/>
                <a:cs typeface="Courier New" pitchFamily="49" charset="0"/>
              </a:rPr>
              <a:t>   </a:t>
            </a:r>
            <a:r>
              <a:rPr lang="en-US" sz="1700" b="1" dirty="0">
                <a:solidFill>
                  <a:srgbClr val="00B0F0"/>
                </a:solidFill>
                <a:latin typeface="Courier New" pitchFamily="49" charset="0"/>
                <a:cs typeface="Courier New" pitchFamily="49" charset="0"/>
              </a:rPr>
              <a:t>C1(int c)</a:t>
            </a:r>
            <a:r>
              <a:rPr lang="en-US" sz="1700" b="1" dirty="0">
                <a:latin typeface="Courier New" pitchFamily="49" charset="0"/>
                <a:cs typeface="Courier New" pitchFamily="49" charset="0"/>
              </a:rPr>
              <a:t>{ super(100);</a:t>
            </a:r>
          </a:p>
          <a:p>
            <a:pPr>
              <a:defRPr/>
            </a:pP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System.out.println</a:t>
            </a:r>
            <a:r>
              <a:rPr lang="en-US" sz="1700" b="1" dirty="0">
                <a:latin typeface="Courier New" pitchFamily="49" charset="0"/>
                <a:cs typeface="Courier New" pitchFamily="49" charset="0"/>
              </a:rPr>
              <a:t>(“C1's constructor "+ c); }</a:t>
            </a:r>
          </a:p>
          <a:p>
            <a:pPr>
              <a:defRPr/>
            </a:pPr>
            <a:r>
              <a:rPr lang="en-US" sz="1700" b="1" dirty="0">
                <a:latin typeface="Courier New" pitchFamily="49" charset="0"/>
                <a:cs typeface="Courier New" pitchFamily="49" charset="0"/>
              </a:rPr>
              <a:t>}</a:t>
            </a:r>
          </a:p>
          <a:p>
            <a:pPr>
              <a:defRPr/>
            </a:pPr>
            <a:r>
              <a:rPr lang="en-US" sz="1700" b="1" dirty="0">
                <a:latin typeface="Courier New" pitchFamily="49" charset="0"/>
                <a:cs typeface="Courier New" pitchFamily="49" charset="0"/>
              </a:rPr>
              <a:t>class TestingInheritance{</a:t>
            </a:r>
          </a:p>
          <a:p>
            <a:pPr>
              <a:defRPr/>
            </a:pPr>
            <a:r>
              <a:rPr lang="en-US" sz="1700" b="1" dirty="0">
                <a:latin typeface="Courier New" pitchFamily="49" charset="0"/>
                <a:cs typeface="Courier New" pitchFamily="49" charset="0"/>
              </a:rPr>
              <a:t>   public static void main(String args[]){</a:t>
            </a:r>
          </a:p>
          <a:p>
            <a:pPr>
              <a:defRPr/>
            </a:pPr>
            <a:r>
              <a:rPr lang="en-US" sz="1700" b="1" dirty="0">
                <a:latin typeface="Courier New" pitchFamily="49" charset="0"/>
                <a:cs typeface="Courier New" pitchFamily="49" charset="0"/>
              </a:rPr>
              <a:t>   	C1 ca = new C1(10);	</a:t>
            </a:r>
          </a:p>
          <a:p>
            <a:pPr>
              <a:defRPr/>
            </a:pPr>
            <a:r>
              <a:rPr lang="en-US" sz="1700" b="1" dirty="0">
                <a:latin typeface="Courier New" pitchFamily="49" charset="0"/>
                <a:cs typeface="Courier New" pitchFamily="49" charset="0"/>
              </a:rPr>
              <a:t>   }</a:t>
            </a:r>
          </a:p>
          <a:p>
            <a:pPr>
              <a:defRPr/>
            </a:pPr>
            <a:r>
              <a:rPr lang="en-US" sz="1700" b="1" dirty="0">
                <a:latin typeface="Courier New" pitchFamily="49" charset="0"/>
                <a:cs typeface="Courier New" pitchFamily="49" charset="0"/>
              </a:rPr>
              <a:t>}</a:t>
            </a:r>
          </a:p>
        </p:txBody>
      </p:sp>
      <p:sp>
        <p:nvSpPr>
          <p:cNvPr id="6" name="Rounded Rectangle 5"/>
          <p:cNvSpPr/>
          <p:nvPr/>
        </p:nvSpPr>
        <p:spPr>
          <a:xfrm>
            <a:off x="4191000" y="5867400"/>
            <a:ext cx="4267200" cy="5334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The participants are expected to answer this question during session</a:t>
            </a:r>
          </a:p>
        </p:txBody>
      </p:sp>
      <p:sp>
        <p:nvSpPr>
          <p:cNvPr id="7" name="TextBox 1"/>
          <p:cNvSpPr txBox="1">
            <a:spLocks noChangeArrowheads="1"/>
          </p:cNvSpPr>
          <p:nvPr/>
        </p:nvSpPr>
        <p:spPr bwMode="auto">
          <a:xfrm>
            <a:off x="190500" y="228600"/>
            <a:ext cx="9144000" cy="369332"/>
          </a:xfrm>
          <a:prstGeom prst="rect">
            <a:avLst/>
          </a:prstGeom>
          <a:noFill/>
          <a:ln w="9525">
            <a:noFill/>
            <a:miter lim="800000"/>
            <a:headEnd/>
            <a:tailEnd/>
          </a:ln>
        </p:spPr>
        <p:txBody>
          <a:bodyPr>
            <a:spAutoFit/>
          </a:bodyPr>
          <a:lstStyle/>
          <a:p>
            <a:r>
              <a:rPr lang="en-US" b="1" dirty="0"/>
              <a:t>What is the result, if we try to </a:t>
            </a:r>
            <a:r>
              <a:rPr lang="en-US" b="1" dirty="0" smtClean="0"/>
              <a:t>compile &amp; </a:t>
            </a:r>
            <a:r>
              <a:rPr lang="en-US" b="1" dirty="0"/>
              <a:t>execute the following </a:t>
            </a:r>
            <a:r>
              <a:rPr lang="en-US" b="1" dirty="0" smtClean="0"/>
              <a:t>code (Contd.).</a:t>
            </a:r>
            <a:endParaRPr lang="en-U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lnSpcReduction="10000"/>
          </a:bodyPr>
          <a:lstStyle/>
          <a:p>
            <a:r>
              <a:rPr lang="en-US" sz="3600" dirty="0">
                <a:solidFill>
                  <a:schemeClr val="tx1"/>
                </a:solidFill>
                <a:cs typeface="Arial" charset="0"/>
              </a:rPr>
              <a:t>Inheritance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lnSpcReduction="10000"/>
          </a:bodyPr>
          <a:lstStyle/>
          <a:p>
            <a:r>
              <a:rPr lang="en-US" sz="3600" dirty="0">
                <a:solidFill>
                  <a:schemeClr val="tx1"/>
                </a:solidFill>
                <a:latin typeface="+mj-lt"/>
                <a:cs typeface="Arial" charset="0"/>
              </a:rPr>
              <a:t>Multilevel Hierarchy</a:t>
            </a:r>
            <a:endParaRPr lang="en-US" dirty="0">
              <a:latin typeface="+mj-l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p:cNvSpPr>
          <p:nvPr>
            <p:ph idx="4294967295"/>
          </p:nvPr>
        </p:nvSpPr>
        <p:spPr>
          <a:xfrm>
            <a:off x="304800" y="1066800"/>
            <a:ext cx="8534400" cy="5029200"/>
          </a:xfrm>
        </p:spPr>
        <p:txBody>
          <a:bodyPr/>
          <a:lstStyle/>
          <a:p>
            <a:pPr algn="just" eaLnBrk="1" hangingPunct="1">
              <a:lnSpc>
                <a:spcPct val="90000"/>
              </a:lnSpc>
            </a:pPr>
            <a:r>
              <a:rPr sz="2200" dirty="0" smtClean="0">
                <a:solidFill>
                  <a:schemeClr val="tx1"/>
                </a:solidFill>
                <a:cs typeface="Arial" charset="0"/>
              </a:rPr>
              <a:t>Java allows us to define multiple layers in an inheritance hierarchy</a:t>
            </a:r>
          </a:p>
          <a:p>
            <a:pPr algn="just" eaLnBrk="1" hangingPunct="1">
              <a:lnSpc>
                <a:spcPct val="90000"/>
              </a:lnSpc>
            </a:pPr>
            <a:endParaRPr sz="2200" dirty="0" smtClean="0">
              <a:solidFill>
                <a:schemeClr val="tx1"/>
              </a:solidFill>
              <a:cs typeface="Arial" charset="0"/>
            </a:endParaRPr>
          </a:p>
          <a:p>
            <a:pPr algn="just" eaLnBrk="1" hangingPunct="1">
              <a:lnSpc>
                <a:spcPct val="90000"/>
              </a:lnSpc>
            </a:pPr>
            <a:r>
              <a:rPr sz="2200" dirty="0" smtClean="0">
                <a:solidFill>
                  <a:schemeClr val="tx1"/>
                </a:solidFill>
                <a:cs typeface="Arial" charset="0"/>
              </a:rPr>
              <a:t>We can define a superclass and a subclass, with the subclass in turn becoming a superclass for another subclass</a:t>
            </a:r>
          </a:p>
          <a:p>
            <a:pPr algn="just" eaLnBrk="1" hangingPunct="1">
              <a:lnSpc>
                <a:spcPct val="90000"/>
              </a:lnSpc>
            </a:pPr>
            <a:endParaRPr sz="2200" dirty="0" smtClean="0">
              <a:solidFill>
                <a:schemeClr val="tx1"/>
              </a:solidFill>
              <a:cs typeface="Arial" charset="0"/>
            </a:endParaRPr>
          </a:p>
          <a:p>
            <a:pPr algn="just" eaLnBrk="1" hangingPunct="1">
              <a:lnSpc>
                <a:spcPct val="90000"/>
              </a:lnSpc>
            </a:pPr>
            <a:r>
              <a:rPr sz="2200" dirty="0" smtClean="0">
                <a:solidFill>
                  <a:schemeClr val="tx1"/>
                </a:solidFill>
                <a:cs typeface="Arial" charset="0"/>
              </a:rPr>
              <a:t>Consider the following example… </a:t>
            </a:r>
          </a:p>
          <a:p>
            <a:pPr lvl="1" eaLnBrk="1" hangingPunct="1">
              <a:buFont typeface="Arial" charset="0"/>
              <a:buChar char="•"/>
            </a:pPr>
            <a:r>
              <a:rPr sz="2200" dirty="0" smtClean="0">
                <a:solidFill>
                  <a:schemeClr val="tx1"/>
                </a:solidFill>
              </a:rPr>
              <a:t>Employee </a:t>
            </a:r>
          </a:p>
          <a:p>
            <a:pPr lvl="1" eaLnBrk="1" hangingPunct="1">
              <a:buFont typeface="Arial" charset="0"/>
              <a:buChar char="•"/>
            </a:pPr>
            <a:r>
              <a:rPr sz="2400" dirty="0" smtClean="0">
                <a:solidFill>
                  <a:schemeClr val="tx1"/>
                </a:solidFill>
              </a:rPr>
              <a:t>Manager </a:t>
            </a:r>
            <a:r>
              <a:rPr sz="2400" b="1" dirty="0" smtClean="0">
                <a:solidFill>
                  <a:schemeClr val="tx1"/>
                </a:solidFill>
              </a:rPr>
              <a:t>is a </a:t>
            </a:r>
            <a:r>
              <a:rPr sz="2400" dirty="0" smtClean="0">
                <a:solidFill>
                  <a:schemeClr val="tx1"/>
                </a:solidFill>
              </a:rPr>
              <a:t>Employee</a:t>
            </a:r>
          </a:p>
          <a:p>
            <a:pPr lvl="1" eaLnBrk="1" hangingPunct="1">
              <a:buFont typeface="Arial" charset="0"/>
              <a:buChar char="•"/>
            </a:pPr>
            <a:r>
              <a:rPr sz="2200" dirty="0" smtClean="0">
                <a:solidFill>
                  <a:schemeClr val="tx1"/>
                </a:solidFill>
              </a:rPr>
              <a:t>Director </a:t>
            </a:r>
            <a:r>
              <a:rPr sz="2400" b="1" dirty="0" smtClean="0">
                <a:solidFill>
                  <a:schemeClr val="tx1"/>
                </a:solidFill>
              </a:rPr>
              <a:t>is a </a:t>
            </a:r>
            <a:r>
              <a:rPr sz="2200" dirty="0" smtClean="0">
                <a:solidFill>
                  <a:schemeClr val="tx1"/>
                </a:solidFill>
              </a:rPr>
              <a:t>Manager</a:t>
            </a:r>
          </a:p>
          <a:p>
            <a:pPr lvl="2" algn="just" eaLnBrk="1" hangingPunct="1">
              <a:lnSpc>
                <a:spcPct val="90000"/>
              </a:lnSpc>
            </a:pPr>
            <a:endParaRPr dirty="0" smtClean="0">
              <a:solidFill>
                <a:schemeClr val="tx1"/>
              </a:solidFill>
            </a:endParaRPr>
          </a:p>
          <a:p>
            <a:pPr lvl="2" algn="just" eaLnBrk="1" hangingPunct="1">
              <a:lnSpc>
                <a:spcPct val="90000"/>
              </a:lnSpc>
            </a:pPr>
            <a:r>
              <a:rPr sz="2000" dirty="0" smtClean="0">
                <a:solidFill>
                  <a:schemeClr val="tx1"/>
                </a:solidFill>
              </a:rPr>
              <a:t>This is an example for multilevel inheritance</a:t>
            </a:r>
            <a:r>
              <a:rPr dirty="0" smtClean="0">
                <a:solidFill>
                  <a:schemeClr val="tx1"/>
                </a:solidFill>
              </a:rPr>
              <a:t> </a:t>
            </a:r>
          </a:p>
          <a:p>
            <a:pPr algn="just" eaLnBrk="1" hangingPunct="1">
              <a:lnSpc>
                <a:spcPct val="90000"/>
              </a:lnSpc>
            </a:pPr>
            <a:endParaRPr sz="2200" dirty="0" smtClean="0">
              <a:solidFill>
                <a:schemeClr val="tx1"/>
              </a:solidFill>
              <a:cs typeface="Arial" charset="0"/>
            </a:endParaRPr>
          </a:p>
        </p:txBody>
      </p:sp>
      <p:sp>
        <p:nvSpPr>
          <p:cNvPr id="61443" name="Rectangle 2"/>
          <p:cNvSpPr>
            <a:spLocks noGrp="1"/>
          </p:cNvSpPr>
          <p:nvPr>
            <p:ph type="title" idx="4294967295"/>
          </p:nvPr>
        </p:nvSpPr>
        <p:spPr>
          <a:xfrm>
            <a:off x="154983" y="154983"/>
            <a:ext cx="7562850" cy="549275"/>
          </a:xfrm>
        </p:spPr>
        <p:txBody>
          <a:bodyPr/>
          <a:lstStyle/>
          <a:p>
            <a:pPr eaLnBrk="1" hangingPunct="1"/>
            <a:r>
              <a:rPr dirty="0" smtClean="0">
                <a:solidFill>
                  <a:schemeClr val="tx1"/>
                </a:solidFill>
                <a:cs typeface="Arial" charset="0"/>
              </a:rPr>
              <a:t>Defining a Multilevel Hierarchy</a:t>
            </a:r>
          </a:p>
        </p:txBody>
      </p:sp>
      <p:sp>
        <p:nvSpPr>
          <p:cNvPr id="4" name="Rectangular Callout 3"/>
          <p:cNvSpPr>
            <a:spLocks noChangeArrowheads="1"/>
          </p:cNvSpPr>
          <p:nvPr/>
        </p:nvSpPr>
        <p:spPr bwMode="auto">
          <a:xfrm>
            <a:off x="4305300" y="3467100"/>
            <a:ext cx="4686300" cy="533400"/>
          </a:xfrm>
          <a:prstGeom prst="wedgeRectCallout">
            <a:avLst>
              <a:gd name="adj1" fmla="val -19884"/>
              <a:gd name="adj2" fmla="val 62500"/>
            </a:avLst>
          </a:prstGeom>
          <a:gradFill rotWithShape="1">
            <a:gsLst>
              <a:gs pos="0">
                <a:srgbClr val="7FE1FF"/>
              </a:gs>
              <a:gs pos="35001">
                <a:srgbClr val="A6E8FF"/>
              </a:gs>
              <a:gs pos="100000">
                <a:srgbClr val="DAF6FF"/>
              </a:gs>
            </a:gsLst>
            <a:lin ang="16200000" scaled="1"/>
          </a:gradFill>
          <a:ln w="9525" algn="ctr">
            <a:solidFill>
              <a:srgbClr val="00AFF0"/>
            </a:solidFill>
            <a:miter lim="800000"/>
            <a:headEnd/>
            <a:tailEnd/>
          </a:ln>
          <a:effectLst>
            <a:outerShdw dist="20000" dir="5400000" rotWithShape="0">
              <a:srgbClr val="000000">
                <a:alpha val="37999"/>
              </a:srgbClr>
            </a:outerShdw>
          </a:effectLst>
        </p:spPr>
        <p:txBody>
          <a:bodyPr anchor="ctr"/>
          <a:lstStyle/>
          <a:p>
            <a:pPr algn="ctr" defTabSz="457200">
              <a:defRPr/>
            </a:pPr>
            <a:r>
              <a:rPr lang="en-US" dirty="0"/>
              <a:t>Draw the inheritance tree for this example..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p:cNvSpPr>
          <p:nvPr>
            <p:ph idx="4294967295"/>
          </p:nvPr>
        </p:nvSpPr>
        <p:spPr>
          <a:xfrm>
            <a:off x="381000" y="825500"/>
            <a:ext cx="8229600" cy="5486400"/>
          </a:xfrm>
        </p:spPr>
        <p:txBody>
          <a:bodyPr/>
          <a:lstStyle/>
          <a:p>
            <a:pPr eaLnBrk="1" hangingPunct="1">
              <a:buFont typeface="Arial" charset="0"/>
              <a:buNone/>
            </a:pPr>
            <a:r>
              <a:rPr sz="2400" smtClean="0">
                <a:solidFill>
                  <a:schemeClr val="tx1"/>
                </a:solidFill>
                <a:cs typeface="Arial" charset="0"/>
              </a:rPr>
              <a:t>	</a:t>
            </a:r>
            <a:r>
              <a:rPr b="1" smtClean="0">
                <a:solidFill>
                  <a:schemeClr val="tx1"/>
                </a:solidFill>
                <a:latin typeface="Courier New" pitchFamily="49" charset="0"/>
                <a:cs typeface="Arial" charset="0"/>
              </a:rPr>
              <a:t>class</a:t>
            </a:r>
            <a:r>
              <a:rPr smtClean="0">
                <a:solidFill>
                  <a:schemeClr val="tx1"/>
                </a:solidFill>
                <a:latin typeface="Courier New" pitchFamily="49" charset="0"/>
                <a:cs typeface="Arial" charset="0"/>
              </a:rPr>
              <a:t> Employee </a:t>
            </a:r>
            <a:r>
              <a:rPr b="1" smtClean="0">
                <a:solidFill>
                  <a:schemeClr val="tx1"/>
                </a:solidFill>
                <a:latin typeface="Courier New" pitchFamily="49" charset="0"/>
                <a:cs typeface="Arial" charset="0"/>
              </a:rPr>
              <a:t>extends</a:t>
            </a:r>
            <a:r>
              <a:rPr smtClean="0">
                <a:solidFill>
                  <a:schemeClr val="tx1"/>
                </a:solidFill>
                <a:latin typeface="Courier New" pitchFamily="49" charset="0"/>
                <a:cs typeface="Arial" charset="0"/>
              </a:rPr>
              <a:t> Object { }</a:t>
            </a:r>
          </a:p>
          <a:p>
            <a:pPr eaLnBrk="1" hangingPunct="1">
              <a:buFont typeface="Arial" charset="0"/>
              <a:buNone/>
            </a:pPr>
            <a:r>
              <a:rPr smtClean="0">
                <a:solidFill>
                  <a:schemeClr val="tx1"/>
                </a:solidFill>
                <a:latin typeface="Courier New" pitchFamily="49" charset="0"/>
                <a:cs typeface="Arial" charset="0"/>
              </a:rPr>
              <a:t>	</a:t>
            </a:r>
            <a:r>
              <a:rPr b="1" smtClean="0">
                <a:solidFill>
                  <a:schemeClr val="tx1"/>
                </a:solidFill>
                <a:latin typeface="Courier New" pitchFamily="49" charset="0"/>
                <a:cs typeface="Arial" charset="0"/>
              </a:rPr>
              <a:t>class</a:t>
            </a:r>
            <a:r>
              <a:rPr smtClean="0">
                <a:solidFill>
                  <a:schemeClr val="tx1"/>
                </a:solidFill>
                <a:latin typeface="Courier New" pitchFamily="49" charset="0"/>
                <a:cs typeface="Arial" charset="0"/>
              </a:rPr>
              <a:t> Manager </a:t>
            </a:r>
            <a:r>
              <a:rPr b="1" smtClean="0">
                <a:solidFill>
                  <a:schemeClr val="tx1"/>
                </a:solidFill>
                <a:latin typeface="Courier New" pitchFamily="49" charset="0"/>
                <a:cs typeface="Arial" charset="0"/>
              </a:rPr>
              <a:t>extends</a:t>
            </a:r>
            <a:r>
              <a:rPr smtClean="0">
                <a:solidFill>
                  <a:schemeClr val="tx1"/>
                </a:solidFill>
                <a:latin typeface="Courier New" pitchFamily="49" charset="0"/>
                <a:cs typeface="Arial" charset="0"/>
              </a:rPr>
              <a:t> Employee { }</a:t>
            </a:r>
          </a:p>
          <a:p>
            <a:pPr eaLnBrk="1" hangingPunct="1">
              <a:buFont typeface="Arial" charset="0"/>
              <a:buNone/>
            </a:pPr>
            <a:r>
              <a:rPr smtClean="0">
                <a:solidFill>
                  <a:schemeClr val="tx1"/>
                </a:solidFill>
                <a:latin typeface="Courier New" pitchFamily="49" charset="0"/>
                <a:cs typeface="Arial" charset="0"/>
              </a:rPr>
              <a:t>	</a:t>
            </a:r>
            <a:r>
              <a:rPr b="1" smtClean="0">
                <a:solidFill>
                  <a:schemeClr val="tx1"/>
                </a:solidFill>
                <a:latin typeface="Courier New" pitchFamily="49" charset="0"/>
                <a:cs typeface="Arial" charset="0"/>
              </a:rPr>
              <a:t>class</a:t>
            </a:r>
            <a:r>
              <a:rPr smtClean="0">
                <a:solidFill>
                  <a:schemeClr val="tx1"/>
                </a:solidFill>
                <a:latin typeface="Courier New" pitchFamily="49" charset="0"/>
                <a:cs typeface="Arial" charset="0"/>
              </a:rPr>
              <a:t> Director </a:t>
            </a:r>
            <a:r>
              <a:rPr b="1" smtClean="0">
                <a:solidFill>
                  <a:schemeClr val="tx1"/>
                </a:solidFill>
                <a:latin typeface="Courier New" pitchFamily="49" charset="0"/>
                <a:cs typeface="Arial" charset="0"/>
              </a:rPr>
              <a:t>extends</a:t>
            </a:r>
            <a:r>
              <a:rPr smtClean="0">
                <a:solidFill>
                  <a:schemeClr val="tx1"/>
                </a:solidFill>
                <a:latin typeface="Courier New" pitchFamily="49" charset="0"/>
                <a:cs typeface="Arial" charset="0"/>
              </a:rPr>
              <a:t> Manager { }</a:t>
            </a:r>
          </a:p>
          <a:p>
            <a:pPr eaLnBrk="1" hangingPunct="1">
              <a:buFont typeface="Arial" charset="0"/>
              <a:buNone/>
            </a:pPr>
            <a:r>
              <a:rPr smtClean="0">
                <a:solidFill>
                  <a:schemeClr val="tx1"/>
                </a:solidFill>
                <a:latin typeface="Courier New" pitchFamily="49" charset="0"/>
                <a:cs typeface="Arial" charset="0"/>
              </a:rPr>
              <a:t> 	</a:t>
            </a:r>
            <a:r>
              <a:rPr b="1" smtClean="0">
                <a:solidFill>
                  <a:schemeClr val="tx1"/>
                </a:solidFill>
                <a:latin typeface="Courier New" pitchFamily="49" charset="0"/>
                <a:cs typeface="Arial" charset="0"/>
              </a:rPr>
              <a:t>public</a:t>
            </a:r>
            <a:r>
              <a:rPr smtClean="0">
                <a:solidFill>
                  <a:schemeClr val="tx1"/>
                </a:solidFill>
                <a:latin typeface="Courier New" pitchFamily="49" charset="0"/>
                <a:cs typeface="Arial" charset="0"/>
              </a:rPr>
              <a:t> </a:t>
            </a:r>
            <a:r>
              <a:rPr b="1" smtClean="0">
                <a:solidFill>
                  <a:schemeClr val="tx1"/>
                </a:solidFill>
                <a:latin typeface="Courier New" pitchFamily="49" charset="0"/>
                <a:cs typeface="Arial" charset="0"/>
              </a:rPr>
              <a:t>class</a:t>
            </a:r>
            <a:r>
              <a:rPr smtClean="0">
                <a:solidFill>
                  <a:schemeClr val="tx1"/>
                </a:solidFill>
                <a:latin typeface="Courier New" pitchFamily="49" charset="0"/>
                <a:cs typeface="Arial" charset="0"/>
              </a:rPr>
              <a:t> Test_Multi_Level_Inheritance</a:t>
            </a:r>
          </a:p>
          <a:p>
            <a:pPr eaLnBrk="1" hangingPunct="1">
              <a:buFont typeface="Arial" charset="0"/>
              <a:buNone/>
            </a:pPr>
            <a:r>
              <a:rPr smtClean="0">
                <a:solidFill>
                  <a:schemeClr val="tx1"/>
                </a:solidFill>
                <a:latin typeface="Courier New" pitchFamily="49" charset="0"/>
                <a:cs typeface="Arial" charset="0"/>
              </a:rPr>
              <a:t>	{</a:t>
            </a:r>
          </a:p>
          <a:p>
            <a:pPr eaLnBrk="1" hangingPunct="1">
              <a:buFont typeface="Arial" charset="0"/>
              <a:buNone/>
            </a:pPr>
            <a:r>
              <a:rPr smtClean="0">
                <a:solidFill>
                  <a:schemeClr val="tx1"/>
                </a:solidFill>
                <a:latin typeface="Courier New" pitchFamily="49" charset="0"/>
                <a:cs typeface="Arial" charset="0"/>
              </a:rPr>
              <a:t>	</a:t>
            </a:r>
            <a:r>
              <a:rPr b="1" smtClean="0">
                <a:solidFill>
                  <a:schemeClr val="tx1"/>
                </a:solidFill>
                <a:latin typeface="Courier New" pitchFamily="49" charset="0"/>
                <a:cs typeface="Arial" charset="0"/>
              </a:rPr>
              <a:t>public</a:t>
            </a:r>
            <a:r>
              <a:rPr smtClean="0">
                <a:solidFill>
                  <a:schemeClr val="tx1"/>
                </a:solidFill>
                <a:latin typeface="Courier New" pitchFamily="49" charset="0"/>
                <a:cs typeface="Arial" charset="0"/>
              </a:rPr>
              <a:t> </a:t>
            </a:r>
            <a:r>
              <a:rPr b="1" smtClean="0">
                <a:solidFill>
                  <a:schemeClr val="tx1"/>
                </a:solidFill>
                <a:latin typeface="Courier New" pitchFamily="49" charset="0"/>
                <a:cs typeface="Arial" charset="0"/>
              </a:rPr>
              <a:t>static</a:t>
            </a:r>
            <a:r>
              <a:rPr smtClean="0">
                <a:solidFill>
                  <a:schemeClr val="tx1"/>
                </a:solidFill>
                <a:latin typeface="Courier New" pitchFamily="49" charset="0"/>
                <a:cs typeface="Arial" charset="0"/>
              </a:rPr>
              <a:t> </a:t>
            </a:r>
            <a:r>
              <a:rPr b="1" smtClean="0">
                <a:solidFill>
                  <a:schemeClr val="tx1"/>
                </a:solidFill>
                <a:latin typeface="Courier New" pitchFamily="49" charset="0"/>
                <a:cs typeface="Arial" charset="0"/>
              </a:rPr>
              <a:t>void</a:t>
            </a:r>
            <a:r>
              <a:rPr smtClean="0">
                <a:solidFill>
                  <a:schemeClr val="tx1"/>
                </a:solidFill>
                <a:latin typeface="Courier New" pitchFamily="49" charset="0"/>
                <a:cs typeface="Arial" charset="0"/>
              </a:rPr>
              <a:t> salary(Object obj)</a:t>
            </a:r>
          </a:p>
          <a:p>
            <a:pPr eaLnBrk="1" hangingPunct="1">
              <a:buFont typeface="Arial" charset="0"/>
              <a:buNone/>
            </a:pPr>
            <a:r>
              <a:rPr smtClean="0">
                <a:solidFill>
                  <a:schemeClr val="tx1"/>
                </a:solidFill>
                <a:latin typeface="Courier New" pitchFamily="49" charset="0"/>
                <a:cs typeface="Arial" charset="0"/>
              </a:rPr>
              <a:t>  	{</a:t>
            </a:r>
          </a:p>
          <a:p>
            <a:pPr eaLnBrk="1" hangingPunct="1">
              <a:buFont typeface="Arial" charset="0"/>
              <a:buNone/>
            </a:pPr>
            <a:r>
              <a:rPr smtClean="0">
                <a:solidFill>
                  <a:schemeClr val="tx1"/>
                </a:solidFill>
                <a:latin typeface="Courier New" pitchFamily="49" charset="0"/>
                <a:cs typeface="Arial" charset="0"/>
              </a:rPr>
              <a:t>		// Here, Object obj will accept the following: </a:t>
            </a:r>
          </a:p>
          <a:p>
            <a:pPr eaLnBrk="1" hangingPunct="1">
              <a:buFont typeface="Arial" charset="0"/>
              <a:buNone/>
            </a:pPr>
            <a:r>
              <a:rPr smtClean="0">
                <a:solidFill>
                  <a:schemeClr val="tx1"/>
                </a:solidFill>
                <a:latin typeface="Courier New" pitchFamily="49" charset="0"/>
                <a:cs typeface="Arial" charset="0"/>
              </a:rPr>
              <a:t>		//  Object class objects 			</a:t>
            </a:r>
          </a:p>
          <a:p>
            <a:pPr lvl="1" eaLnBrk="1" hangingPunct="1">
              <a:buFont typeface="Arial" charset="0"/>
              <a:buNone/>
            </a:pPr>
            <a:r>
              <a:rPr sz="2000" smtClean="0">
                <a:solidFill>
                  <a:schemeClr val="tx1"/>
                </a:solidFill>
                <a:latin typeface="Courier New" pitchFamily="49" charset="0"/>
              </a:rPr>
              <a:t>//  Employee class objects </a:t>
            </a:r>
          </a:p>
          <a:p>
            <a:pPr eaLnBrk="1" hangingPunct="1">
              <a:buFont typeface="Arial" charset="0"/>
              <a:buNone/>
            </a:pPr>
            <a:r>
              <a:rPr smtClean="0">
                <a:solidFill>
                  <a:schemeClr val="tx1"/>
                </a:solidFill>
                <a:latin typeface="Courier New" pitchFamily="49" charset="0"/>
                <a:cs typeface="Arial" charset="0"/>
              </a:rPr>
              <a:t>		//  Manager class objects 		</a:t>
            </a:r>
          </a:p>
          <a:p>
            <a:pPr eaLnBrk="1" hangingPunct="1">
              <a:buFont typeface="Arial" charset="0"/>
              <a:buNone/>
            </a:pPr>
            <a:r>
              <a:rPr smtClean="0">
                <a:solidFill>
                  <a:schemeClr val="tx1"/>
                </a:solidFill>
                <a:latin typeface="Courier New" pitchFamily="49" charset="0"/>
                <a:cs typeface="Arial" charset="0"/>
              </a:rPr>
              <a:t>	  //  Director class objects </a:t>
            </a:r>
          </a:p>
          <a:p>
            <a:pPr eaLnBrk="1" hangingPunct="1">
              <a:buFont typeface="Arial" charset="0"/>
              <a:buNone/>
            </a:pPr>
            <a:r>
              <a:rPr sz="2400" smtClean="0">
                <a:solidFill>
                  <a:schemeClr val="tx1"/>
                </a:solidFill>
                <a:cs typeface="Arial" charset="0"/>
              </a:rPr>
              <a:t> </a:t>
            </a:r>
          </a:p>
        </p:txBody>
      </p:sp>
      <p:sp>
        <p:nvSpPr>
          <p:cNvPr id="62467" name="Rectangle 2"/>
          <p:cNvSpPr>
            <a:spLocks noGrp="1"/>
          </p:cNvSpPr>
          <p:nvPr>
            <p:ph type="title" idx="4294967295"/>
          </p:nvPr>
        </p:nvSpPr>
        <p:spPr>
          <a:xfrm>
            <a:off x="154984" y="185980"/>
            <a:ext cx="7562850" cy="549275"/>
          </a:xfrm>
        </p:spPr>
        <p:txBody>
          <a:bodyPr/>
          <a:lstStyle/>
          <a:p>
            <a:pPr eaLnBrk="1" hangingPunct="1"/>
            <a:r>
              <a:rPr lang="en-US" dirty="0">
                <a:solidFill>
                  <a:schemeClr val="tx1"/>
                </a:solidFill>
                <a:cs typeface="Arial" charset="0"/>
              </a:rPr>
              <a:t>Defining a Multilevel </a:t>
            </a:r>
            <a:r>
              <a:rPr lang="en-US" dirty="0" smtClean="0">
                <a:solidFill>
                  <a:schemeClr val="tx1"/>
                </a:solidFill>
                <a:cs typeface="Arial" charset="0"/>
              </a:rPr>
              <a:t>Hierarchy </a:t>
            </a:r>
            <a:r>
              <a:rPr dirty="0" smtClean="0">
                <a:solidFill>
                  <a:schemeClr val="tx1"/>
                </a:solidFill>
                <a:cs typeface="Arial" charset="0"/>
              </a:rPr>
              <a:t>(Contd.).</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p:cNvSpPr>
          <p:nvPr>
            <p:ph idx="4294967295"/>
          </p:nvPr>
        </p:nvSpPr>
        <p:spPr>
          <a:xfrm>
            <a:off x="228600" y="1143000"/>
            <a:ext cx="8229600" cy="5029200"/>
          </a:xfrm>
        </p:spPr>
        <p:txBody>
          <a:bodyPr/>
          <a:lstStyle/>
          <a:p>
            <a:pPr lvl="1" eaLnBrk="1" hangingPunct="1">
              <a:buFont typeface="Arial" charset="0"/>
              <a:buNone/>
            </a:pPr>
            <a:r>
              <a:rPr sz="2200" dirty="0" smtClean="0">
                <a:solidFill>
                  <a:schemeClr val="tx1"/>
                </a:solidFill>
              </a:rPr>
              <a:t>// The following block decides what type of object is passed to this function. </a:t>
            </a:r>
          </a:p>
          <a:p>
            <a:pPr lvl="1" eaLnBrk="1" hangingPunct="1">
              <a:buFont typeface="Arial" charset="0"/>
              <a:buNone/>
            </a:pPr>
            <a:r>
              <a:rPr sz="2200" dirty="0" smtClean="0">
                <a:solidFill>
                  <a:schemeClr val="tx1"/>
                </a:solidFill>
              </a:rPr>
              <a:t>// We test whether the object </a:t>
            </a:r>
            <a:r>
              <a:rPr sz="2000" dirty="0" err="1" smtClean="0">
                <a:solidFill>
                  <a:schemeClr val="tx1"/>
                </a:solidFill>
              </a:rPr>
              <a:t>obj</a:t>
            </a:r>
            <a:r>
              <a:rPr sz="2200" dirty="0" smtClean="0">
                <a:solidFill>
                  <a:schemeClr val="tx1"/>
                </a:solidFill>
              </a:rPr>
              <a:t> is really an instance of Director class  or Manager class or Employee class. </a:t>
            </a:r>
          </a:p>
          <a:p>
            <a:pPr eaLnBrk="1" hangingPunct="1">
              <a:buFont typeface="Arial" charset="0"/>
              <a:buNone/>
            </a:pPr>
            <a:r>
              <a:rPr sz="2400" dirty="0" smtClean="0">
                <a:solidFill>
                  <a:schemeClr val="tx1"/>
                </a:solidFill>
                <a:cs typeface="Arial" charset="0"/>
              </a:rPr>
              <a:t>	</a:t>
            </a:r>
            <a:r>
              <a:rPr sz="1800" dirty="0" smtClean="0">
                <a:solidFill>
                  <a:schemeClr val="tx1"/>
                </a:solidFill>
                <a:latin typeface="Courier New" pitchFamily="49" charset="0"/>
                <a:cs typeface="Arial" charset="0"/>
              </a:rPr>
              <a:t>	</a:t>
            </a:r>
            <a:r>
              <a:rPr sz="1800" b="1" dirty="0" smtClean="0">
                <a:solidFill>
                  <a:schemeClr val="tx1"/>
                </a:solidFill>
                <a:latin typeface="Courier New" pitchFamily="49" charset="0"/>
                <a:cs typeface="Arial" charset="0"/>
              </a:rPr>
              <a:t>if</a:t>
            </a:r>
            <a:r>
              <a:rPr sz="1800" dirty="0" smtClean="0">
                <a:solidFill>
                  <a:schemeClr val="tx1"/>
                </a:solidFill>
                <a:latin typeface="Courier New" pitchFamily="49" charset="0"/>
                <a:cs typeface="Arial" charset="0"/>
              </a:rPr>
              <a:t> (</a:t>
            </a:r>
            <a:r>
              <a:rPr sz="1800" dirty="0" err="1" smtClean="0">
                <a:solidFill>
                  <a:schemeClr val="tx1"/>
                </a:solidFill>
                <a:latin typeface="Courier New" pitchFamily="49" charset="0"/>
                <a:cs typeface="Arial" charset="0"/>
              </a:rPr>
              <a:t>obj</a:t>
            </a:r>
            <a:r>
              <a:rPr sz="1800" dirty="0" smtClean="0">
                <a:solidFill>
                  <a:schemeClr val="tx1"/>
                </a:solidFill>
                <a:latin typeface="Courier New" pitchFamily="49" charset="0"/>
                <a:cs typeface="Arial" charset="0"/>
              </a:rPr>
              <a:t> </a:t>
            </a:r>
            <a:r>
              <a:rPr sz="1800" b="1" dirty="0" smtClean="0">
                <a:solidFill>
                  <a:schemeClr val="tx1"/>
                </a:solidFill>
                <a:latin typeface="Courier New" pitchFamily="49" charset="0"/>
                <a:cs typeface="Arial" charset="0"/>
              </a:rPr>
              <a:t>instanceof</a:t>
            </a:r>
            <a:r>
              <a:rPr sz="1800" dirty="0" smtClean="0">
                <a:solidFill>
                  <a:schemeClr val="tx1"/>
                </a:solidFill>
                <a:latin typeface="Courier New" pitchFamily="49" charset="0"/>
                <a:cs typeface="Arial" charset="0"/>
              </a:rPr>
              <a:t> Director) 			</a:t>
            </a:r>
          </a:p>
          <a:p>
            <a:pPr lvl="2" eaLnBrk="1" hangingPunct="1">
              <a:buFont typeface="Arial" charset="0"/>
              <a:buNone/>
            </a:pPr>
            <a:r>
              <a:rPr sz="1800" dirty="0" err="1" smtClean="0">
                <a:solidFill>
                  <a:schemeClr val="tx1"/>
                </a:solidFill>
                <a:latin typeface="Courier New" pitchFamily="49" charset="0"/>
              </a:rPr>
              <a:t>System.</a:t>
            </a:r>
            <a:r>
              <a:rPr sz="1800" i="1" dirty="0" err="1" smtClean="0">
                <a:solidFill>
                  <a:schemeClr val="tx1"/>
                </a:solidFill>
                <a:latin typeface="Courier New" pitchFamily="49" charset="0"/>
              </a:rPr>
              <a:t>out</a:t>
            </a:r>
            <a:r>
              <a:rPr sz="1800" dirty="0" err="1" smtClean="0">
                <a:solidFill>
                  <a:schemeClr val="tx1"/>
                </a:solidFill>
                <a:latin typeface="Courier New" pitchFamily="49" charset="0"/>
              </a:rPr>
              <a:t>.println</a:t>
            </a:r>
            <a:r>
              <a:rPr sz="1800" dirty="0" smtClean="0">
                <a:solidFill>
                  <a:schemeClr val="tx1"/>
                </a:solidFill>
                <a:latin typeface="Courier New" pitchFamily="49" charset="0"/>
              </a:rPr>
              <a:t>	(" Director Salary 30000$");</a:t>
            </a:r>
          </a:p>
          <a:p>
            <a:pPr eaLnBrk="1" hangingPunct="1">
              <a:buFont typeface="Arial" charset="0"/>
              <a:buNone/>
            </a:pPr>
            <a:r>
              <a:rPr sz="1800" dirty="0" smtClean="0">
                <a:solidFill>
                  <a:schemeClr val="tx1"/>
                </a:solidFill>
                <a:latin typeface="Courier New" pitchFamily="49" charset="0"/>
                <a:cs typeface="Arial" charset="0"/>
              </a:rPr>
              <a:t>		</a:t>
            </a:r>
            <a:r>
              <a:rPr sz="1800" b="1" dirty="0" smtClean="0">
                <a:solidFill>
                  <a:schemeClr val="tx1"/>
                </a:solidFill>
                <a:latin typeface="Courier New" pitchFamily="49" charset="0"/>
                <a:cs typeface="Arial" charset="0"/>
              </a:rPr>
              <a:t>else</a:t>
            </a:r>
            <a:r>
              <a:rPr sz="1800" dirty="0" smtClean="0">
                <a:solidFill>
                  <a:schemeClr val="tx1"/>
                </a:solidFill>
                <a:latin typeface="Courier New" pitchFamily="49" charset="0"/>
                <a:cs typeface="Arial" charset="0"/>
              </a:rPr>
              <a:t> </a:t>
            </a:r>
            <a:r>
              <a:rPr sz="1800" b="1" dirty="0" smtClean="0">
                <a:solidFill>
                  <a:schemeClr val="tx1"/>
                </a:solidFill>
                <a:latin typeface="Courier New" pitchFamily="49" charset="0"/>
                <a:cs typeface="Arial" charset="0"/>
              </a:rPr>
              <a:t>if</a:t>
            </a:r>
            <a:r>
              <a:rPr sz="1800" dirty="0" smtClean="0">
                <a:solidFill>
                  <a:schemeClr val="tx1"/>
                </a:solidFill>
                <a:latin typeface="Courier New" pitchFamily="49" charset="0"/>
                <a:cs typeface="Arial" charset="0"/>
              </a:rPr>
              <a:t> (</a:t>
            </a:r>
            <a:r>
              <a:rPr sz="1800" dirty="0" err="1" smtClean="0">
                <a:solidFill>
                  <a:schemeClr val="tx1"/>
                </a:solidFill>
                <a:latin typeface="Courier New" pitchFamily="49" charset="0"/>
                <a:cs typeface="Arial" charset="0"/>
              </a:rPr>
              <a:t>obj</a:t>
            </a:r>
            <a:r>
              <a:rPr sz="1800" dirty="0" smtClean="0">
                <a:solidFill>
                  <a:schemeClr val="tx1"/>
                </a:solidFill>
                <a:latin typeface="Courier New" pitchFamily="49" charset="0"/>
                <a:cs typeface="Arial" charset="0"/>
              </a:rPr>
              <a:t> </a:t>
            </a:r>
            <a:r>
              <a:rPr sz="1800" b="1" dirty="0" smtClean="0">
                <a:solidFill>
                  <a:schemeClr val="tx1"/>
                </a:solidFill>
                <a:latin typeface="Courier New" pitchFamily="49" charset="0"/>
                <a:cs typeface="Arial" charset="0"/>
              </a:rPr>
              <a:t>instanceof</a:t>
            </a:r>
            <a:r>
              <a:rPr sz="1800" dirty="0" smtClean="0">
                <a:solidFill>
                  <a:schemeClr val="tx1"/>
                </a:solidFill>
                <a:latin typeface="Courier New" pitchFamily="49" charset="0"/>
                <a:cs typeface="Arial" charset="0"/>
              </a:rPr>
              <a:t> Manager) 		</a:t>
            </a:r>
          </a:p>
          <a:p>
            <a:pPr lvl="2" eaLnBrk="1" hangingPunct="1">
              <a:buFont typeface="Arial" charset="0"/>
              <a:buNone/>
            </a:pPr>
            <a:r>
              <a:rPr sz="1800" dirty="0" err="1" smtClean="0">
                <a:solidFill>
                  <a:schemeClr val="tx1"/>
                </a:solidFill>
                <a:latin typeface="Courier New" pitchFamily="49" charset="0"/>
              </a:rPr>
              <a:t>System.</a:t>
            </a:r>
            <a:r>
              <a:rPr sz="1800" i="1" dirty="0" err="1" smtClean="0">
                <a:solidFill>
                  <a:schemeClr val="tx1"/>
                </a:solidFill>
                <a:latin typeface="Courier New" pitchFamily="49" charset="0"/>
              </a:rPr>
              <a:t>out</a:t>
            </a:r>
            <a:r>
              <a:rPr sz="1800" dirty="0" err="1" smtClean="0">
                <a:solidFill>
                  <a:schemeClr val="tx1"/>
                </a:solidFill>
                <a:latin typeface="Courier New" pitchFamily="49" charset="0"/>
              </a:rPr>
              <a:t>.println</a:t>
            </a:r>
            <a:r>
              <a:rPr sz="1800" dirty="0" smtClean="0">
                <a:solidFill>
                  <a:schemeClr val="tx1"/>
                </a:solidFill>
                <a:latin typeface="Courier New" pitchFamily="49" charset="0"/>
              </a:rPr>
              <a:t>	 (" Manager Salary 20000$");</a:t>
            </a:r>
          </a:p>
          <a:p>
            <a:pPr eaLnBrk="1" hangingPunct="1">
              <a:buFont typeface="Arial" charset="0"/>
              <a:buNone/>
            </a:pPr>
            <a:r>
              <a:rPr sz="1800" dirty="0" smtClean="0">
                <a:solidFill>
                  <a:schemeClr val="tx1"/>
                </a:solidFill>
                <a:latin typeface="Courier New" pitchFamily="49" charset="0"/>
                <a:cs typeface="Arial" charset="0"/>
              </a:rPr>
              <a:t>		</a:t>
            </a:r>
            <a:r>
              <a:rPr sz="1800" b="1" dirty="0" smtClean="0">
                <a:solidFill>
                  <a:schemeClr val="tx1"/>
                </a:solidFill>
                <a:latin typeface="Courier New" pitchFamily="49" charset="0"/>
                <a:cs typeface="Arial" charset="0"/>
              </a:rPr>
              <a:t>else</a:t>
            </a:r>
            <a:r>
              <a:rPr sz="1800" dirty="0" smtClean="0">
                <a:solidFill>
                  <a:schemeClr val="tx1"/>
                </a:solidFill>
                <a:latin typeface="Courier New" pitchFamily="49" charset="0"/>
                <a:cs typeface="Arial" charset="0"/>
              </a:rPr>
              <a:t> </a:t>
            </a:r>
            <a:r>
              <a:rPr sz="1800" b="1" dirty="0" smtClean="0">
                <a:solidFill>
                  <a:schemeClr val="tx1"/>
                </a:solidFill>
                <a:latin typeface="Courier New" pitchFamily="49" charset="0"/>
                <a:cs typeface="Arial" charset="0"/>
              </a:rPr>
              <a:t>if</a:t>
            </a:r>
            <a:r>
              <a:rPr sz="1800" dirty="0" smtClean="0">
                <a:solidFill>
                  <a:schemeClr val="tx1"/>
                </a:solidFill>
                <a:latin typeface="Courier New" pitchFamily="49" charset="0"/>
                <a:cs typeface="Arial" charset="0"/>
              </a:rPr>
              <a:t> (</a:t>
            </a:r>
            <a:r>
              <a:rPr sz="1800" dirty="0" err="1" smtClean="0">
                <a:solidFill>
                  <a:schemeClr val="tx1"/>
                </a:solidFill>
                <a:latin typeface="Courier New" pitchFamily="49" charset="0"/>
                <a:cs typeface="Arial" charset="0"/>
              </a:rPr>
              <a:t>obj</a:t>
            </a:r>
            <a:r>
              <a:rPr sz="1800" dirty="0" smtClean="0">
                <a:solidFill>
                  <a:schemeClr val="tx1"/>
                </a:solidFill>
                <a:latin typeface="Courier New" pitchFamily="49" charset="0"/>
                <a:cs typeface="Arial" charset="0"/>
              </a:rPr>
              <a:t> </a:t>
            </a:r>
            <a:r>
              <a:rPr sz="1800" b="1" dirty="0" smtClean="0">
                <a:solidFill>
                  <a:schemeClr val="tx1"/>
                </a:solidFill>
                <a:latin typeface="Courier New" pitchFamily="49" charset="0"/>
                <a:cs typeface="Arial" charset="0"/>
              </a:rPr>
              <a:t>instanceof</a:t>
            </a:r>
            <a:r>
              <a:rPr sz="1800" dirty="0" smtClean="0">
                <a:solidFill>
                  <a:schemeClr val="tx1"/>
                </a:solidFill>
                <a:latin typeface="Courier New" pitchFamily="49" charset="0"/>
                <a:cs typeface="Arial" charset="0"/>
              </a:rPr>
              <a:t> Employee) 		</a:t>
            </a:r>
          </a:p>
          <a:p>
            <a:pPr lvl="2" eaLnBrk="1" hangingPunct="1">
              <a:buFont typeface="Arial" charset="0"/>
              <a:buNone/>
            </a:pPr>
            <a:r>
              <a:rPr sz="1800" dirty="0" err="1" smtClean="0">
                <a:solidFill>
                  <a:schemeClr val="tx1"/>
                </a:solidFill>
                <a:latin typeface="Courier New" pitchFamily="49" charset="0"/>
              </a:rPr>
              <a:t>System.</a:t>
            </a:r>
            <a:r>
              <a:rPr sz="1800" i="1" dirty="0" err="1" smtClean="0">
                <a:solidFill>
                  <a:schemeClr val="tx1"/>
                </a:solidFill>
                <a:latin typeface="Courier New" pitchFamily="49" charset="0"/>
              </a:rPr>
              <a:t>out</a:t>
            </a:r>
            <a:r>
              <a:rPr sz="1800" dirty="0" err="1" smtClean="0">
                <a:solidFill>
                  <a:schemeClr val="tx1"/>
                </a:solidFill>
                <a:latin typeface="Courier New" pitchFamily="49" charset="0"/>
              </a:rPr>
              <a:t>.println</a:t>
            </a:r>
            <a:r>
              <a:rPr sz="1800" dirty="0" smtClean="0">
                <a:solidFill>
                  <a:schemeClr val="tx1"/>
                </a:solidFill>
                <a:latin typeface="Courier New" pitchFamily="49" charset="0"/>
              </a:rPr>
              <a:t>	 (" Employee Salary 10000$");</a:t>
            </a:r>
          </a:p>
          <a:p>
            <a:pPr eaLnBrk="1" hangingPunct="1">
              <a:buFont typeface="Arial" charset="0"/>
              <a:buNone/>
            </a:pPr>
            <a:r>
              <a:rPr sz="1800" dirty="0" smtClean="0">
                <a:solidFill>
                  <a:schemeClr val="tx1"/>
                </a:solidFill>
                <a:latin typeface="Courier New" pitchFamily="49" charset="0"/>
                <a:cs typeface="Arial" charset="0"/>
              </a:rPr>
              <a:t>		</a:t>
            </a:r>
            <a:r>
              <a:rPr sz="1800" b="1" dirty="0" smtClean="0">
                <a:solidFill>
                  <a:schemeClr val="tx1"/>
                </a:solidFill>
                <a:latin typeface="Courier New" pitchFamily="49" charset="0"/>
                <a:cs typeface="Arial" charset="0"/>
              </a:rPr>
              <a:t>else  </a:t>
            </a:r>
            <a:r>
              <a:rPr sz="1800" dirty="0" err="1" smtClean="0">
                <a:solidFill>
                  <a:schemeClr val="tx1"/>
                </a:solidFill>
                <a:latin typeface="Courier New" pitchFamily="49" charset="0"/>
                <a:cs typeface="Arial" charset="0"/>
              </a:rPr>
              <a:t>System.</a:t>
            </a:r>
            <a:r>
              <a:rPr sz="1800" i="1" dirty="0" err="1" smtClean="0">
                <a:solidFill>
                  <a:schemeClr val="tx1"/>
                </a:solidFill>
                <a:latin typeface="Courier New" pitchFamily="49" charset="0"/>
                <a:cs typeface="Arial" charset="0"/>
              </a:rPr>
              <a:t>out</a:t>
            </a:r>
            <a:r>
              <a:rPr sz="1800" dirty="0" err="1" smtClean="0">
                <a:solidFill>
                  <a:schemeClr val="tx1"/>
                </a:solidFill>
                <a:latin typeface="Courier New" pitchFamily="49" charset="0"/>
                <a:cs typeface="Arial" charset="0"/>
              </a:rPr>
              <a:t>.println</a:t>
            </a:r>
            <a:r>
              <a:rPr sz="1800" dirty="0" smtClean="0">
                <a:solidFill>
                  <a:schemeClr val="tx1"/>
                </a:solidFill>
                <a:latin typeface="Courier New" pitchFamily="49" charset="0"/>
                <a:cs typeface="Arial" charset="0"/>
              </a:rPr>
              <a:t>(" INVALID");</a:t>
            </a:r>
          </a:p>
          <a:p>
            <a:pPr eaLnBrk="1" hangingPunct="1">
              <a:buFont typeface="Arial" charset="0"/>
              <a:buNone/>
            </a:pPr>
            <a:r>
              <a:rPr sz="1800" dirty="0" smtClean="0">
                <a:solidFill>
                  <a:schemeClr val="tx1"/>
                </a:solidFill>
                <a:latin typeface="Courier New" pitchFamily="49" charset="0"/>
                <a:cs typeface="Arial" charset="0"/>
              </a:rPr>
              <a:t>	}</a:t>
            </a:r>
          </a:p>
          <a:p>
            <a:pPr eaLnBrk="1" hangingPunct="1">
              <a:lnSpc>
                <a:spcPct val="80000"/>
              </a:lnSpc>
              <a:buFont typeface="Arial" charset="0"/>
              <a:buNone/>
            </a:pPr>
            <a:endParaRPr sz="1800" dirty="0" smtClean="0">
              <a:solidFill>
                <a:schemeClr val="tx1"/>
              </a:solidFill>
              <a:latin typeface="Courier New" pitchFamily="49" charset="0"/>
              <a:cs typeface="Arial" charset="0"/>
            </a:endParaRPr>
          </a:p>
        </p:txBody>
      </p:sp>
      <p:sp>
        <p:nvSpPr>
          <p:cNvPr id="63491" name="Rectangle 2"/>
          <p:cNvSpPr>
            <a:spLocks noGrp="1"/>
          </p:cNvSpPr>
          <p:nvPr>
            <p:ph type="title" idx="4294967295"/>
          </p:nvPr>
        </p:nvSpPr>
        <p:spPr>
          <a:xfrm>
            <a:off x="228600" y="228601"/>
            <a:ext cx="8648700" cy="484322"/>
          </a:xfrm>
        </p:spPr>
        <p:txBody>
          <a:bodyPr/>
          <a:lstStyle/>
          <a:p>
            <a:pPr eaLnBrk="1" hangingPunct="1"/>
            <a:r>
              <a:rPr dirty="0" smtClean="0">
                <a:solidFill>
                  <a:schemeClr val="tx1"/>
                </a:solidFill>
                <a:cs typeface="Arial" charset="0"/>
              </a:rPr>
              <a:t> </a:t>
            </a:r>
            <a:r>
              <a:rPr lang="en-US" dirty="0">
                <a:solidFill>
                  <a:schemeClr val="tx1"/>
                </a:solidFill>
                <a:cs typeface="Arial" charset="0"/>
              </a:rPr>
              <a:t>Defining a Multilevel Hierarchy </a:t>
            </a:r>
            <a:r>
              <a:rPr lang="en-US" dirty="0" smtClean="0">
                <a:solidFill>
                  <a:schemeClr val="tx1"/>
                </a:solidFill>
                <a:cs typeface="Arial" charset="0"/>
              </a:rPr>
              <a:t> </a:t>
            </a:r>
            <a:r>
              <a:rPr dirty="0" smtClean="0">
                <a:solidFill>
                  <a:schemeClr val="tx1"/>
                </a:solidFill>
                <a:cs typeface="Arial" charset="0"/>
              </a:rPr>
              <a:t>(Contd.).</a:t>
            </a:r>
          </a:p>
        </p:txBody>
      </p:sp>
      <p:sp>
        <p:nvSpPr>
          <p:cNvPr id="4" name="Rectangular Callout 3"/>
          <p:cNvSpPr>
            <a:spLocks noChangeArrowheads="1"/>
          </p:cNvSpPr>
          <p:nvPr/>
        </p:nvSpPr>
        <p:spPr bwMode="auto">
          <a:xfrm>
            <a:off x="5715000" y="5029200"/>
            <a:ext cx="3162300" cy="1219200"/>
          </a:xfrm>
          <a:prstGeom prst="wedgeRectCallout">
            <a:avLst>
              <a:gd name="adj1" fmla="val -24148"/>
              <a:gd name="adj2" fmla="val -105731"/>
            </a:avLst>
          </a:prstGeom>
          <a:gradFill rotWithShape="1">
            <a:gsLst>
              <a:gs pos="0">
                <a:srgbClr val="7FE1FF"/>
              </a:gs>
              <a:gs pos="35001">
                <a:srgbClr val="A6E8FF"/>
              </a:gs>
              <a:gs pos="100000">
                <a:srgbClr val="DAF6FF"/>
              </a:gs>
            </a:gsLst>
            <a:lin ang="16200000" scaled="1"/>
          </a:gradFill>
          <a:ln w="9525" algn="ctr">
            <a:solidFill>
              <a:srgbClr val="00AFF0"/>
            </a:solidFill>
            <a:miter lim="800000"/>
            <a:headEnd/>
            <a:tailEnd/>
          </a:ln>
          <a:effectLst>
            <a:outerShdw dist="20000" dir="5400000" rotWithShape="0">
              <a:srgbClr val="000000">
                <a:alpha val="37999"/>
              </a:srgbClr>
            </a:outerShdw>
          </a:effectLst>
        </p:spPr>
        <p:txBody>
          <a:bodyPr anchor="ctr"/>
          <a:lstStyle/>
          <a:p>
            <a:pPr algn="ctr" defTabSz="457200">
              <a:defRPr/>
            </a:pPr>
            <a:r>
              <a:rPr lang="en-US" sz="1400" dirty="0"/>
              <a:t>What will happen, </a:t>
            </a:r>
          </a:p>
          <a:p>
            <a:pPr algn="ctr" defTabSz="457200">
              <a:defRPr/>
            </a:pPr>
            <a:r>
              <a:rPr lang="en-US" sz="1400" dirty="0"/>
              <a:t>if it is tested like this ?:  </a:t>
            </a:r>
          </a:p>
          <a:p>
            <a:pPr algn="ctr" defTabSz="457200">
              <a:defRPr/>
            </a:pPr>
            <a:r>
              <a:rPr lang="en-US" sz="1400" dirty="0"/>
              <a:t>First Employee, </a:t>
            </a:r>
          </a:p>
          <a:p>
            <a:pPr algn="ctr" defTabSz="457200">
              <a:defRPr/>
            </a:pPr>
            <a:r>
              <a:rPr lang="en-US" sz="1400" dirty="0"/>
              <a:t>then Manager,  </a:t>
            </a:r>
          </a:p>
          <a:p>
            <a:pPr algn="ctr" defTabSz="457200">
              <a:defRPr/>
            </a:pPr>
            <a:r>
              <a:rPr lang="en-US" sz="1400" dirty="0"/>
              <a:t>then Director.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p:cNvSpPr>
          <p:nvPr>
            <p:ph idx="4294967295"/>
          </p:nvPr>
        </p:nvSpPr>
        <p:spPr>
          <a:xfrm>
            <a:off x="304800" y="1066800"/>
            <a:ext cx="8229600" cy="5029200"/>
          </a:xfrm>
        </p:spPr>
        <p:txBody>
          <a:bodyPr/>
          <a:lstStyle/>
          <a:p>
            <a:pPr eaLnBrk="1" hangingPunct="1">
              <a:buFont typeface="Arial" charset="0"/>
              <a:buNone/>
            </a:pPr>
            <a:r>
              <a:rPr smtClean="0">
                <a:solidFill>
                  <a:schemeClr val="tx1"/>
                </a:solidFill>
                <a:latin typeface="Courier New" pitchFamily="49" charset="0"/>
                <a:cs typeface="Arial" charset="0"/>
              </a:rPr>
              <a:t>		</a:t>
            </a:r>
            <a:r>
              <a:rPr b="1" smtClean="0">
                <a:solidFill>
                  <a:schemeClr val="tx1"/>
                </a:solidFill>
                <a:latin typeface="Courier New" pitchFamily="49" charset="0"/>
                <a:cs typeface="Arial" charset="0"/>
              </a:rPr>
              <a:t>public</a:t>
            </a:r>
            <a:r>
              <a:rPr smtClean="0">
                <a:solidFill>
                  <a:schemeClr val="tx1"/>
                </a:solidFill>
                <a:latin typeface="Courier New" pitchFamily="49" charset="0"/>
                <a:cs typeface="Arial" charset="0"/>
              </a:rPr>
              <a:t> </a:t>
            </a:r>
            <a:r>
              <a:rPr b="1" smtClean="0">
                <a:solidFill>
                  <a:schemeClr val="tx1"/>
                </a:solidFill>
                <a:latin typeface="Courier New" pitchFamily="49" charset="0"/>
                <a:cs typeface="Arial" charset="0"/>
              </a:rPr>
              <a:t>static</a:t>
            </a:r>
            <a:r>
              <a:rPr smtClean="0">
                <a:solidFill>
                  <a:schemeClr val="tx1"/>
                </a:solidFill>
                <a:latin typeface="Courier New" pitchFamily="49" charset="0"/>
                <a:cs typeface="Arial" charset="0"/>
              </a:rPr>
              <a:t> </a:t>
            </a:r>
            <a:r>
              <a:rPr b="1" smtClean="0">
                <a:solidFill>
                  <a:schemeClr val="tx1"/>
                </a:solidFill>
                <a:latin typeface="Courier New" pitchFamily="49" charset="0"/>
                <a:cs typeface="Arial" charset="0"/>
              </a:rPr>
              <a:t>void</a:t>
            </a:r>
            <a:r>
              <a:rPr smtClean="0">
                <a:solidFill>
                  <a:schemeClr val="tx1"/>
                </a:solidFill>
                <a:latin typeface="Courier New" pitchFamily="49" charset="0"/>
                <a:cs typeface="Arial" charset="0"/>
              </a:rPr>
              <a:t> main(String ss[])</a:t>
            </a:r>
          </a:p>
          <a:p>
            <a:pPr eaLnBrk="1" hangingPunct="1">
              <a:buFont typeface="Arial" charset="0"/>
              <a:buNone/>
            </a:pPr>
            <a:r>
              <a:rPr smtClean="0">
                <a:solidFill>
                  <a:schemeClr val="tx1"/>
                </a:solidFill>
                <a:latin typeface="Courier New" pitchFamily="49" charset="0"/>
                <a:cs typeface="Arial" charset="0"/>
              </a:rPr>
              <a:t>		{</a:t>
            </a:r>
          </a:p>
          <a:p>
            <a:pPr eaLnBrk="1" hangingPunct="1">
              <a:buFont typeface="Arial" charset="0"/>
              <a:buNone/>
            </a:pPr>
            <a:r>
              <a:rPr smtClean="0">
                <a:solidFill>
                  <a:schemeClr val="tx1"/>
                </a:solidFill>
                <a:latin typeface="Courier New" pitchFamily="49" charset="0"/>
                <a:cs typeface="Arial" charset="0"/>
              </a:rPr>
              <a:t>		System.</a:t>
            </a:r>
            <a:r>
              <a:rPr i="1" smtClean="0">
                <a:solidFill>
                  <a:schemeClr val="tx1"/>
                </a:solidFill>
                <a:latin typeface="Courier New" pitchFamily="49" charset="0"/>
                <a:cs typeface="Arial" charset="0"/>
              </a:rPr>
              <a:t>out</a:t>
            </a:r>
            <a:r>
              <a:rPr smtClean="0">
                <a:solidFill>
                  <a:schemeClr val="tx1"/>
                </a:solidFill>
                <a:latin typeface="Courier New" pitchFamily="49" charset="0"/>
                <a:cs typeface="Arial" charset="0"/>
              </a:rPr>
              <a:t>.println(“ Employee object e is created  ");</a:t>
            </a:r>
          </a:p>
          <a:p>
            <a:pPr eaLnBrk="1" hangingPunct="1">
              <a:buFont typeface="Arial" charset="0"/>
              <a:buNone/>
            </a:pPr>
            <a:r>
              <a:rPr smtClean="0">
                <a:solidFill>
                  <a:schemeClr val="tx1"/>
                </a:solidFill>
                <a:latin typeface="Courier New" pitchFamily="49" charset="0"/>
                <a:cs typeface="Arial" charset="0"/>
              </a:rPr>
              <a:t>		Employee e =  </a:t>
            </a:r>
            <a:r>
              <a:rPr b="1" smtClean="0">
                <a:solidFill>
                  <a:schemeClr val="tx1"/>
                </a:solidFill>
                <a:latin typeface="Courier New" pitchFamily="49" charset="0"/>
                <a:cs typeface="Arial" charset="0"/>
              </a:rPr>
              <a:t>new</a:t>
            </a:r>
            <a:r>
              <a:rPr smtClean="0">
                <a:solidFill>
                  <a:schemeClr val="tx1"/>
                </a:solidFill>
                <a:latin typeface="Courier New" pitchFamily="49" charset="0"/>
                <a:cs typeface="Arial" charset="0"/>
              </a:rPr>
              <a:t> Employee();</a:t>
            </a:r>
          </a:p>
          <a:p>
            <a:pPr eaLnBrk="1" hangingPunct="1">
              <a:buFont typeface="Arial" charset="0"/>
              <a:buNone/>
            </a:pPr>
            <a:r>
              <a:rPr smtClean="0">
                <a:solidFill>
                  <a:schemeClr val="tx1"/>
                </a:solidFill>
                <a:latin typeface="Courier New" pitchFamily="49" charset="0"/>
                <a:cs typeface="Arial" charset="0"/>
              </a:rPr>
              <a:t>		System.</a:t>
            </a:r>
            <a:r>
              <a:rPr i="1" smtClean="0">
                <a:solidFill>
                  <a:schemeClr val="tx1"/>
                </a:solidFill>
                <a:latin typeface="Courier New" pitchFamily="49" charset="0"/>
                <a:cs typeface="Arial" charset="0"/>
              </a:rPr>
              <a:t>out</a:t>
            </a:r>
            <a:r>
              <a:rPr smtClean="0">
                <a:solidFill>
                  <a:schemeClr val="tx1"/>
                </a:solidFill>
                <a:latin typeface="Courier New" pitchFamily="49" charset="0"/>
                <a:cs typeface="Arial" charset="0"/>
              </a:rPr>
              <a:t>.println("  Manager object m is created  ");</a:t>
            </a:r>
          </a:p>
          <a:p>
            <a:pPr eaLnBrk="1" hangingPunct="1">
              <a:buFont typeface="Arial" charset="0"/>
              <a:buNone/>
            </a:pPr>
            <a:r>
              <a:rPr smtClean="0">
                <a:solidFill>
                  <a:schemeClr val="tx1"/>
                </a:solidFill>
                <a:latin typeface="Courier New" pitchFamily="49" charset="0"/>
                <a:cs typeface="Arial" charset="0"/>
              </a:rPr>
              <a:t>		Manager m = </a:t>
            </a:r>
            <a:r>
              <a:rPr b="1" smtClean="0">
                <a:solidFill>
                  <a:schemeClr val="tx1"/>
                </a:solidFill>
                <a:latin typeface="Courier New" pitchFamily="49" charset="0"/>
                <a:cs typeface="Arial" charset="0"/>
              </a:rPr>
              <a:t>new</a:t>
            </a:r>
            <a:r>
              <a:rPr smtClean="0">
                <a:solidFill>
                  <a:schemeClr val="tx1"/>
                </a:solidFill>
                <a:latin typeface="Courier New" pitchFamily="49" charset="0"/>
                <a:cs typeface="Arial" charset="0"/>
              </a:rPr>
              <a:t> Manager();</a:t>
            </a:r>
          </a:p>
          <a:p>
            <a:pPr eaLnBrk="1" hangingPunct="1">
              <a:buFont typeface="Arial" charset="0"/>
              <a:buNone/>
            </a:pPr>
            <a:r>
              <a:rPr smtClean="0">
                <a:solidFill>
                  <a:schemeClr val="tx1"/>
                </a:solidFill>
                <a:latin typeface="Courier New" pitchFamily="49" charset="0"/>
                <a:cs typeface="Arial" charset="0"/>
              </a:rPr>
              <a:t>		System.</a:t>
            </a:r>
            <a:r>
              <a:rPr i="1" smtClean="0">
                <a:solidFill>
                  <a:schemeClr val="tx1"/>
                </a:solidFill>
                <a:latin typeface="Courier New" pitchFamily="49" charset="0"/>
                <a:cs typeface="Arial" charset="0"/>
              </a:rPr>
              <a:t>out</a:t>
            </a:r>
            <a:r>
              <a:rPr smtClean="0">
                <a:solidFill>
                  <a:schemeClr val="tx1"/>
                </a:solidFill>
                <a:latin typeface="Courier New" pitchFamily="49" charset="0"/>
                <a:cs typeface="Arial" charset="0"/>
              </a:rPr>
              <a:t>.println("  Director object d is created  ");</a:t>
            </a:r>
          </a:p>
          <a:p>
            <a:pPr eaLnBrk="1" hangingPunct="1">
              <a:buFont typeface="Arial" charset="0"/>
              <a:buNone/>
            </a:pPr>
            <a:r>
              <a:rPr smtClean="0">
                <a:solidFill>
                  <a:schemeClr val="tx1"/>
                </a:solidFill>
                <a:latin typeface="Courier New" pitchFamily="49" charset="0"/>
                <a:cs typeface="Arial" charset="0"/>
              </a:rPr>
              <a:t>		Director d = </a:t>
            </a:r>
            <a:r>
              <a:rPr b="1" smtClean="0">
                <a:solidFill>
                  <a:schemeClr val="tx1"/>
                </a:solidFill>
                <a:latin typeface="Courier New" pitchFamily="49" charset="0"/>
                <a:cs typeface="Arial" charset="0"/>
              </a:rPr>
              <a:t>new</a:t>
            </a:r>
            <a:r>
              <a:rPr smtClean="0">
                <a:solidFill>
                  <a:schemeClr val="tx1"/>
                </a:solidFill>
                <a:latin typeface="Courier New" pitchFamily="49" charset="0"/>
                <a:cs typeface="Arial" charset="0"/>
              </a:rPr>
              <a:t> Director();</a:t>
            </a:r>
          </a:p>
          <a:p>
            <a:pPr eaLnBrk="1" hangingPunct="1">
              <a:buFont typeface="Arial" charset="0"/>
              <a:buNone/>
            </a:pPr>
            <a:r>
              <a:rPr smtClean="0">
                <a:solidFill>
                  <a:schemeClr val="tx1"/>
                </a:solidFill>
                <a:latin typeface="Courier New" pitchFamily="49" charset="0"/>
                <a:cs typeface="Arial" charset="0"/>
              </a:rPr>
              <a:t>	</a:t>
            </a:r>
          </a:p>
        </p:txBody>
      </p:sp>
      <p:sp>
        <p:nvSpPr>
          <p:cNvPr id="64515" name="Rectangle 2"/>
          <p:cNvSpPr>
            <a:spLocks noGrp="1"/>
          </p:cNvSpPr>
          <p:nvPr>
            <p:ph type="title" idx="4294967295"/>
          </p:nvPr>
        </p:nvSpPr>
        <p:spPr>
          <a:xfrm>
            <a:off x="201478" y="170481"/>
            <a:ext cx="7801782" cy="549275"/>
          </a:xfrm>
        </p:spPr>
        <p:txBody>
          <a:bodyPr/>
          <a:lstStyle/>
          <a:p>
            <a:pPr eaLnBrk="1" hangingPunct="1"/>
            <a:r>
              <a:rPr lang="en-US" dirty="0">
                <a:solidFill>
                  <a:schemeClr val="tx1"/>
                </a:solidFill>
                <a:cs typeface="Arial" charset="0"/>
              </a:rPr>
              <a:t>Defining a Multilevel </a:t>
            </a:r>
            <a:r>
              <a:rPr lang="en-US" dirty="0" smtClean="0">
                <a:solidFill>
                  <a:schemeClr val="tx1"/>
                </a:solidFill>
                <a:cs typeface="Arial" charset="0"/>
              </a:rPr>
              <a:t>Hierarchy </a:t>
            </a:r>
            <a:r>
              <a:rPr dirty="0" smtClean="0">
                <a:solidFill>
                  <a:schemeClr val="tx1"/>
                </a:solidFill>
                <a:cs typeface="Arial" charset="0"/>
              </a:rPr>
              <a:t>(Contd.).</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p:cNvSpPr>
          <p:nvPr>
            <p:ph idx="4294967295"/>
          </p:nvPr>
        </p:nvSpPr>
        <p:spPr>
          <a:xfrm>
            <a:off x="228600" y="990600"/>
            <a:ext cx="8229600" cy="5029200"/>
          </a:xfrm>
        </p:spPr>
        <p:txBody>
          <a:bodyPr/>
          <a:lstStyle/>
          <a:p>
            <a:pPr eaLnBrk="1" hangingPunct="1"/>
            <a:endParaRPr smtClean="0">
              <a:solidFill>
                <a:schemeClr val="tx1"/>
              </a:solidFill>
              <a:latin typeface="Courier New" pitchFamily="49" charset="0"/>
              <a:cs typeface="Arial" charset="0"/>
            </a:endParaRPr>
          </a:p>
          <a:p>
            <a:pPr eaLnBrk="1" hangingPunct="1">
              <a:buFont typeface="Arial" charset="0"/>
              <a:buNone/>
            </a:pPr>
            <a:r>
              <a:rPr smtClean="0">
                <a:solidFill>
                  <a:schemeClr val="tx1"/>
                </a:solidFill>
                <a:latin typeface="Courier New" pitchFamily="49" charset="0"/>
                <a:cs typeface="Arial" charset="0"/>
              </a:rPr>
              <a:t>	   System.</a:t>
            </a:r>
            <a:r>
              <a:rPr i="1" smtClean="0">
                <a:solidFill>
                  <a:schemeClr val="tx1"/>
                </a:solidFill>
                <a:latin typeface="Courier New" pitchFamily="49" charset="0"/>
                <a:cs typeface="Arial" charset="0"/>
              </a:rPr>
              <a:t>out</a:t>
            </a:r>
            <a:r>
              <a:rPr smtClean="0">
                <a:solidFill>
                  <a:schemeClr val="tx1"/>
                </a:solidFill>
                <a:latin typeface="Courier New" pitchFamily="49" charset="0"/>
                <a:cs typeface="Arial" charset="0"/>
              </a:rPr>
              <a:t>.println("  salary(e) is called ; ");</a:t>
            </a:r>
          </a:p>
          <a:p>
            <a:pPr eaLnBrk="1" hangingPunct="1">
              <a:buFont typeface="Arial" charset="0"/>
              <a:buNone/>
            </a:pPr>
            <a:r>
              <a:rPr smtClean="0">
                <a:solidFill>
                  <a:schemeClr val="tx1"/>
                </a:solidFill>
                <a:latin typeface="Courier New" pitchFamily="49" charset="0"/>
                <a:cs typeface="Arial" charset="0"/>
              </a:rPr>
              <a:t>		</a:t>
            </a:r>
            <a:r>
              <a:rPr i="1" smtClean="0">
                <a:solidFill>
                  <a:schemeClr val="tx1"/>
                </a:solidFill>
                <a:latin typeface="Courier New" pitchFamily="49" charset="0"/>
                <a:cs typeface="Arial" charset="0"/>
              </a:rPr>
              <a:t>salary</a:t>
            </a:r>
            <a:r>
              <a:rPr smtClean="0">
                <a:solidFill>
                  <a:schemeClr val="tx1"/>
                </a:solidFill>
                <a:latin typeface="Courier New" pitchFamily="49" charset="0"/>
                <a:cs typeface="Arial" charset="0"/>
              </a:rPr>
              <a:t>(e);</a:t>
            </a:r>
          </a:p>
          <a:p>
            <a:pPr eaLnBrk="1" hangingPunct="1">
              <a:buFont typeface="Arial" charset="0"/>
              <a:buNone/>
            </a:pPr>
            <a:r>
              <a:rPr smtClean="0">
                <a:solidFill>
                  <a:schemeClr val="tx1"/>
                </a:solidFill>
                <a:latin typeface="Courier New" pitchFamily="49" charset="0"/>
                <a:cs typeface="Arial" charset="0"/>
              </a:rPr>
              <a:t> 		System.</a:t>
            </a:r>
            <a:r>
              <a:rPr i="1" smtClean="0">
                <a:solidFill>
                  <a:schemeClr val="tx1"/>
                </a:solidFill>
                <a:latin typeface="Courier New" pitchFamily="49" charset="0"/>
                <a:cs typeface="Arial" charset="0"/>
              </a:rPr>
              <a:t>out</a:t>
            </a:r>
            <a:r>
              <a:rPr smtClean="0">
                <a:solidFill>
                  <a:schemeClr val="tx1"/>
                </a:solidFill>
                <a:latin typeface="Courier New" pitchFamily="49" charset="0"/>
                <a:cs typeface="Arial" charset="0"/>
              </a:rPr>
              <a:t>.println("  salary(m) is called ; ");</a:t>
            </a:r>
          </a:p>
          <a:p>
            <a:pPr eaLnBrk="1" hangingPunct="1">
              <a:buFont typeface="Arial" charset="0"/>
              <a:buNone/>
            </a:pPr>
            <a:r>
              <a:rPr smtClean="0">
                <a:solidFill>
                  <a:schemeClr val="tx1"/>
                </a:solidFill>
                <a:latin typeface="Courier New" pitchFamily="49" charset="0"/>
                <a:cs typeface="Arial" charset="0"/>
              </a:rPr>
              <a:t>		</a:t>
            </a:r>
            <a:r>
              <a:rPr i="1" smtClean="0">
                <a:solidFill>
                  <a:schemeClr val="tx1"/>
                </a:solidFill>
                <a:latin typeface="Courier New" pitchFamily="49" charset="0"/>
                <a:cs typeface="Arial" charset="0"/>
              </a:rPr>
              <a:t>salary</a:t>
            </a:r>
            <a:r>
              <a:rPr smtClean="0">
                <a:solidFill>
                  <a:schemeClr val="tx1"/>
                </a:solidFill>
                <a:latin typeface="Courier New" pitchFamily="49" charset="0"/>
                <a:cs typeface="Arial" charset="0"/>
              </a:rPr>
              <a:t>(m);</a:t>
            </a:r>
          </a:p>
          <a:p>
            <a:pPr eaLnBrk="1" hangingPunct="1">
              <a:buFont typeface="Arial" charset="0"/>
              <a:buNone/>
            </a:pPr>
            <a:r>
              <a:rPr smtClean="0">
                <a:solidFill>
                  <a:schemeClr val="tx1"/>
                </a:solidFill>
                <a:latin typeface="Courier New" pitchFamily="49" charset="0"/>
                <a:cs typeface="Arial" charset="0"/>
              </a:rPr>
              <a:t>		System.</a:t>
            </a:r>
            <a:r>
              <a:rPr i="1" smtClean="0">
                <a:solidFill>
                  <a:schemeClr val="tx1"/>
                </a:solidFill>
                <a:latin typeface="Courier New" pitchFamily="49" charset="0"/>
                <a:cs typeface="Arial" charset="0"/>
              </a:rPr>
              <a:t>out</a:t>
            </a:r>
            <a:r>
              <a:rPr smtClean="0">
                <a:solidFill>
                  <a:schemeClr val="tx1"/>
                </a:solidFill>
                <a:latin typeface="Courier New" pitchFamily="49" charset="0"/>
                <a:cs typeface="Arial" charset="0"/>
              </a:rPr>
              <a:t>.println("  salary(d) is called ; ");</a:t>
            </a:r>
          </a:p>
          <a:p>
            <a:pPr eaLnBrk="1" hangingPunct="1">
              <a:buFont typeface="Arial" charset="0"/>
              <a:buNone/>
            </a:pPr>
            <a:r>
              <a:rPr smtClean="0">
                <a:solidFill>
                  <a:schemeClr val="tx1"/>
                </a:solidFill>
                <a:latin typeface="Courier New" pitchFamily="49" charset="0"/>
                <a:cs typeface="Arial" charset="0"/>
              </a:rPr>
              <a:t>		</a:t>
            </a:r>
            <a:r>
              <a:rPr i="1" smtClean="0">
                <a:solidFill>
                  <a:schemeClr val="tx1"/>
                </a:solidFill>
                <a:latin typeface="Courier New" pitchFamily="49" charset="0"/>
                <a:cs typeface="Arial" charset="0"/>
              </a:rPr>
              <a:t>salary</a:t>
            </a:r>
            <a:r>
              <a:rPr smtClean="0">
                <a:solidFill>
                  <a:schemeClr val="tx1"/>
                </a:solidFill>
                <a:latin typeface="Courier New" pitchFamily="49" charset="0"/>
                <a:cs typeface="Arial" charset="0"/>
              </a:rPr>
              <a:t>(d);</a:t>
            </a:r>
          </a:p>
          <a:p>
            <a:pPr eaLnBrk="1" hangingPunct="1">
              <a:buFont typeface="Arial" charset="0"/>
              <a:buNone/>
            </a:pPr>
            <a:r>
              <a:rPr smtClean="0">
                <a:solidFill>
                  <a:schemeClr val="tx1"/>
                </a:solidFill>
                <a:latin typeface="Courier New" pitchFamily="49" charset="0"/>
                <a:cs typeface="Arial" charset="0"/>
              </a:rPr>
              <a:t>		} // end of main </a:t>
            </a:r>
          </a:p>
          <a:p>
            <a:pPr eaLnBrk="1" hangingPunct="1">
              <a:buFont typeface="Arial" charset="0"/>
              <a:buNone/>
            </a:pPr>
            <a:r>
              <a:rPr smtClean="0">
                <a:solidFill>
                  <a:schemeClr val="tx1"/>
                </a:solidFill>
                <a:latin typeface="Courier New" pitchFamily="49" charset="0"/>
                <a:cs typeface="Arial" charset="0"/>
              </a:rPr>
              <a:t>		} // end of class </a:t>
            </a:r>
          </a:p>
          <a:p>
            <a:pPr eaLnBrk="1" hangingPunct="1">
              <a:buFont typeface="Arial" charset="0"/>
              <a:buNone/>
            </a:pPr>
            <a:r>
              <a:rPr smtClean="0">
                <a:solidFill>
                  <a:schemeClr val="tx1"/>
                </a:solidFill>
                <a:latin typeface="Courier New" pitchFamily="49" charset="0"/>
                <a:cs typeface="Arial" charset="0"/>
              </a:rPr>
              <a:t> </a:t>
            </a:r>
          </a:p>
          <a:p>
            <a:pPr eaLnBrk="1" hangingPunct="1">
              <a:lnSpc>
                <a:spcPct val="80000"/>
              </a:lnSpc>
              <a:buFont typeface="Arial" charset="0"/>
              <a:buNone/>
            </a:pPr>
            <a:endParaRPr smtClean="0">
              <a:solidFill>
                <a:schemeClr val="tx1"/>
              </a:solidFill>
              <a:latin typeface="Courier New" pitchFamily="49" charset="0"/>
              <a:cs typeface="Arial" charset="0"/>
            </a:endParaRPr>
          </a:p>
        </p:txBody>
      </p:sp>
      <p:sp>
        <p:nvSpPr>
          <p:cNvPr id="65539" name="Rectangle 2"/>
          <p:cNvSpPr>
            <a:spLocks noGrp="1"/>
          </p:cNvSpPr>
          <p:nvPr>
            <p:ph type="title" idx="4294967295"/>
          </p:nvPr>
        </p:nvSpPr>
        <p:spPr>
          <a:xfrm>
            <a:off x="228600" y="228600"/>
            <a:ext cx="7334250" cy="523220"/>
          </a:xfrm>
        </p:spPr>
        <p:txBody>
          <a:bodyPr/>
          <a:lstStyle/>
          <a:p>
            <a:pPr eaLnBrk="1" hangingPunct="1"/>
            <a:r>
              <a:rPr lang="en-US" sz="2800" dirty="0">
                <a:solidFill>
                  <a:schemeClr val="tx1"/>
                </a:solidFill>
                <a:cs typeface="Arial" charset="0"/>
              </a:rPr>
              <a:t>Defining a Multilevel </a:t>
            </a:r>
            <a:r>
              <a:rPr lang="en-US" sz="2800" dirty="0" smtClean="0">
                <a:solidFill>
                  <a:schemeClr val="tx1"/>
                </a:solidFill>
                <a:cs typeface="Arial" charset="0"/>
              </a:rPr>
              <a:t>Hierarchy </a:t>
            </a:r>
            <a:r>
              <a:rPr sz="2800" dirty="0" smtClean="0">
                <a:solidFill>
                  <a:schemeClr val="tx1"/>
                </a:solidFill>
                <a:cs typeface="Arial" charset="0"/>
              </a:rPr>
              <a:t>(Contd.).</a:t>
            </a:r>
          </a:p>
        </p:txBody>
      </p:sp>
      <p:sp>
        <p:nvSpPr>
          <p:cNvPr id="4" name="Rectangular Callout 3"/>
          <p:cNvSpPr/>
          <p:nvPr/>
        </p:nvSpPr>
        <p:spPr>
          <a:xfrm>
            <a:off x="4572000" y="4572000"/>
            <a:ext cx="3338513" cy="568325"/>
          </a:xfrm>
          <a:prstGeom prst="wedgeRectCallout">
            <a:avLst>
              <a:gd name="adj1" fmla="val -85036"/>
              <a:gd name="adj2" fmla="val 11418"/>
            </a:avLst>
          </a:prstGeom>
        </p:spPr>
        <p:style>
          <a:lnRef idx="1">
            <a:schemeClr val="accent1"/>
          </a:lnRef>
          <a:fillRef idx="2">
            <a:schemeClr val="accent1"/>
          </a:fillRef>
          <a:effectRef idx="1">
            <a:schemeClr val="accent1"/>
          </a:effectRef>
          <a:fontRef idx="minor">
            <a:schemeClr val="dk1"/>
          </a:fontRef>
        </p:style>
        <p:txBody>
          <a:bodyPr anchor="ctr"/>
          <a:lstStyle/>
          <a:p>
            <a:pPr algn="ctr" defTabSz="457200" fontAlgn="auto">
              <a:spcBef>
                <a:spcPts val="0"/>
              </a:spcBef>
              <a:spcAft>
                <a:spcPts val="0"/>
              </a:spcAft>
              <a:defRPr/>
            </a:pPr>
            <a:r>
              <a:rPr lang="en-US" dirty="0"/>
              <a:t>What is the output?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Text Placeholder 1"/>
          <p:cNvSpPr>
            <a:spLocks noGrp="1"/>
          </p:cNvSpPr>
          <p:nvPr>
            <p:ph type="body" sz="quarter" idx="4294967295"/>
          </p:nvPr>
        </p:nvSpPr>
        <p:spPr>
          <a:xfrm>
            <a:off x="530683" y="2628631"/>
            <a:ext cx="8220075" cy="709613"/>
          </a:xfrm>
        </p:spPr>
        <p:txBody>
          <a:bodyPr/>
          <a:lstStyle/>
          <a:p>
            <a:pPr algn="ctr" eaLnBrk="1" hangingPunct="1">
              <a:buFont typeface="Arial" charset="0"/>
              <a:buNone/>
            </a:pPr>
            <a:r>
              <a:rPr sz="3400" b="1" dirty="0" smtClean="0">
                <a:solidFill>
                  <a:schemeClr val="tx1"/>
                </a:solidFill>
                <a:cs typeface="Arial" charset="0"/>
              </a:rPr>
              <a:t>Method Overriding</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3"/>
          <p:cNvSpPr>
            <a:spLocks noGrp="1"/>
          </p:cNvSpPr>
          <p:nvPr>
            <p:ph idx="4294967295"/>
          </p:nvPr>
        </p:nvSpPr>
        <p:spPr>
          <a:xfrm>
            <a:off x="383583" y="1113295"/>
            <a:ext cx="8229600" cy="5448300"/>
          </a:xfrm>
        </p:spPr>
        <p:txBody>
          <a:bodyPr>
            <a:normAutofit/>
          </a:bodyPr>
          <a:lstStyle/>
          <a:p>
            <a:pPr marL="0" algn="just" eaLnBrk="1" hangingPunct="1">
              <a:spcBef>
                <a:spcPts val="0"/>
              </a:spcBef>
            </a:pPr>
            <a:r>
              <a:rPr dirty="0" smtClean="0">
                <a:solidFill>
                  <a:schemeClr val="tx1"/>
                </a:solidFill>
                <a:cs typeface="Arial" charset="0"/>
              </a:rPr>
              <a:t>When a method in a subclass has the same prototype as a method in the superclass, then the method in the subclass is said to override the method in the superclass  </a:t>
            </a:r>
          </a:p>
          <a:p>
            <a:pPr marL="0" algn="just" eaLnBrk="1" hangingPunct="1">
              <a:spcBef>
                <a:spcPts val="0"/>
              </a:spcBef>
            </a:pPr>
            <a:endParaRPr sz="700" dirty="0" smtClean="0">
              <a:solidFill>
                <a:schemeClr val="tx1"/>
              </a:solidFill>
              <a:cs typeface="Arial" charset="0"/>
            </a:endParaRPr>
          </a:p>
          <a:p>
            <a:pPr marL="0" algn="just" eaLnBrk="1" hangingPunct="1">
              <a:spcBef>
                <a:spcPts val="0"/>
              </a:spcBef>
            </a:pPr>
            <a:r>
              <a:rPr dirty="0" smtClean="0">
                <a:solidFill>
                  <a:schemeClr val="tx1"/>
                </a:solidFill>
                <a:cs typeface="Arial" charset="0"/>
              </a:rPr>
              <a:t>When an overridden method is called from an object of the subclass, it will always refer to the version defined by the subclass</a:t>
            </a:r>
          </a:p>
          <a:p>
            <a:pPr marL="0" algn="just" eaLnBrk="1" hangingPunct="1">
              <a:spcBef>
                <a:spcPts val="0"/>
              </a:spcBef>
            </a:pPr>
            <a:endParaRPr sz="700" dirty="0" smtClean="0">
              <a:solidFill>
                <a:schemeClr val="tx1"/>
              </a:solidFill>
              <a:cs typeface="Arial" charset="0"/>
            </a:endParaRPr>
          </a:p>
          <a:p>
            <a:pPr marL="0" algn="just" eaLnBrk="1" hangingPunct="1">
              <a:spcBef>
                <a:spcPts val="0"/>
              </a:spcBef>
            </a:pPr>
            <a:r>
              <a:rPr dirty="0" smtClean="0">
                <a:solidFill>
                  <a:schemeClr val="tx1"/>
                </a:solidFill>
                <a:cs typeface="Arial" charset="0"/>
              </a:rPr>
              <a:t>The version of the method defined by the superclass is hidden or overridden</a:t>
            </a:r>
          </a:p>
          <a:p>
            <a:pPr eaLnBrk="1" hangingPunct="1">
              <a:lnSpc>
                <a:spcPct val="80000"/>
              </a:lnSpc>
            </a:pPr>
            <a:endParaRPr sz="800" dirty="0" smtClean="0">
              <a:solidFill>
                <a:schemeClr val="tx1"/>
              </a:solidFill>
              <a:cs typeface="Arial" charset="0"/>
            </a:endParaRPr>
          </a:p>
          <a:p>
            <a:pPr eaLnBrk="1" hangingPunct="1">
              <a:lnSpc>
                <a:spcPct val="80000"/>
              </a:lnSpc>
              <a:buFont typeface="Arial" charset="0"/>
              <a:buNone/>
            </a:pPr>
            <a:r>
              <a:rPr b="1" dirty="0" smtClean="0">
                <a:solidFill>
                  <a:schemeClr val="tx1"/>
                </a:solidFill>
                <a:cs typeface="Arial" charset="0"/>
              </a:rPr>
              <a:t> </a:t>
            </a:r>
            <a:r>
              <a:rPr dirty="0" smtClean="0">
                <a:solidFill>
                  <a:schemeClr val="tx1"/>
                </a:solidFill>
                <a:latin typeface="Courier New" pitchFamily="49" charset="0"/>
                <a:cs typeface="Arial" charset="0"/>
              </a:rPr>
              <a:t>class A{</a:t>
            </a:r>
          </a:p>
          <a:p>
            <a:pPr eaLnBrk="1" hangingPunct="1">
              <a:lnSpc>
                <a:spcPct val="80000"/>
              </a:lnSpc>
              <a:buFont typeface="Arial" charset="0"/>
              <a:buNone/>
            </a:pPr>
            <a:r>
              <a:rPr dirty="0" smtClean="0">
                <a:solidFill>
                  <a:schemeClr val="tx1"/>
                </a:solidFill>
                <a:latin typeface="Courier New" pitchFamily="49" charset="0"/>
                <a:cs typeface="Arial" charset="0"/>
              </a:rPr>
              <a:t>	</a:t>
            </a:r>
            <a:r>
              <a:rPr dirty="0" err="1" smtClean="0">
                <a:solidFill>
                  <a:schemeClr val="tx1"/>
                </a:solidFill>
                <a:latin typeface="Courier New" pitchFamily="49" charset="0"/>
                <a:cs typeface="Arial" charset="0"/>
              </a:rPr>
              <a:t>int</a:t>
            </a:r>
            <a:r>
              <a:rPr dirty="0" smtClean="0">
                <a:solidFill>
                  <a:schemeClr val="tx1"/>
                </a:solidFill>
                <a:latin typeface="Courier New" pitchFamily="49" charset="0"/>
                <a:cs typeface="Arial" charset="0"/>
              </a:rPr>
              <a:t> </a:t>
            </a:r>
            <a:r>
              <a:rPr dirty="0" err="1" smtClean="0">
                <a:solidFill>
                  <a:schemeClr val="tx1"/>
                </a:solidFill>
                <a:latin typeface="Courier New" pitchFamily="49" charset="0"/>
                <a:cs typeface="Arial" charset="0"/>
              </a:rPr>
              <a:t>a,b</a:t>
            </a:r>
            <a:r>
              <a:rPr dirty="0" smtClean="0">
                <a:solidFill>
                  <a:schemeClr val="tx1"/>
                </a:solidFill>
                <a:latin typeface="Courier New" pitchFamily="49" charset="0"/>
                <a:cs typeface="Arial" charset="0"/>
              </a:rPr>
              <a:t>;</a:t>
            </a:r>
          </a:p>
          <a:p>
            <a:pPr eaLnBrk="1" hangingPunct="1">
              <a:lnSpc>
                <a:spcPct val="80000"/>
              </a:lnSpc>
              <a:buFont typeface="Arial" charset="0"/>
              <a:buNone/>
            </a:pPr>
            <a:r>
              <a:rPr dirty="0" smtClean="0">
                <a:solidFill>
                  <a:schemeClr val="tx1"/>
                </a:solidFill>
                <a:latin typeface="Courier New" pitchFamily="49" charset="0"/>
                <a:cs typeface="Arial" charset="0"/>
              </a:rPr>
              <a:t>	A(</a:t>
            </a:r>
            <a:r>
              <a:rPr dirty="0" err="1" smtClean="0">
                <a:solidFill>
                  <a:schemeClr val="tx1"/>
                </a:solidFill>
                <a:latin typeface="Courier New" pitchFamily="49" charset="0"/>
                <a:cs typeface="Arial" charset="0"/>
              </a:rPr>
              <a:t>int</a:t>
            </a:r>
            <a:r>
              <a:rPr dirty="0" smtClean="0">
                <a:solidFill>
                  <a:schemeClr val="tx1"/>
                </a:solidFill>
                <a:latin typeface="Courier New" pitchFamily="49" charset="0"/>
                <a:cs typeface="Arial" charset="0"/>
              </a:rPr>
              <a:t> m, </a:t>
            </a:r>
            <a:r>
              <a:rPr dirty="0" err="1" smtClean="0">
                <a:solidFill>
                  <a:schemeClr val="tx1"/>
                </a:solidFill>
                <a:latin typeface="Courier New" pitchFamily="49" charset="0"/>
                <a:cs typeface="Arial" charset="0"/>
              </a:rPr>
              <a:t>int</a:t>
            </a:r>
            <a:r>
              <a:rPr dirty="0" smtClean="0">
                <a:solidFill>
                  <a:schemeClr val="tx1"/>
                </a:solidFill>
                <a:latin typeface="Courier New" pitchFamily="49" charset="0"/>
                <a:cs typeface="Arial" charset="0"/>
              </a:rPr>
              <a:t> n){</a:t>
            </a:r>
          </a:p>
          <a:p>
            <a:pPr eaLnBrk="1" hangingPunct="1">
              <a:lnSpc>
                <a:spcPct val="80000"/>
              </a:lnSpc>
              <a:buFont typeface="Arial" charset="0"/>
              <a:buNone/>
            </a:pPr>
            <a:r>
              <a:rPr dirty="0" smtClean="0">
                <a:solidFill>
                  <a:schemeClr val="tx1"/>
                </a:solidFill>
                <a:latin typeface="Courier New" pitchFamily="49" charset="0"/>
                <a:cs typeface="Arial" charset="0"/>
              </a:rPr>
              <a:t>		a = m;</a:t>
            </a:r>
          </a:p>
          <a:p>
            <a:pPr eaLnBrk="1" hangingPunct="1">
              <a:lnSpc>
                <a:spcPct val="80000"/>
              </a:lnSpc>
              <a:buFont typeface="Arial" charset="0"/>
              <a:buNone/>
            </a:pPr>
            <a:r>
              <a:rPr dirty="0" smtClean="0">
                <a:solidFill>
                  <a:schemeClr val="tx1"/>
                </a:solidFill>
                <a:latin typeface="Courier New" pitchFamily="49" charset="0"/>
                <a:cs typeface="Arial" charset="0"/>
              </a:rPr>
              <a:t>		b = n;</a:t>
            </a:r>
          </a:p>
          <a:p>
            <a:pPr eaLnBrk="1" hangingPunct="1">
              <a:lnSpc>
                <a:spcPct val="80000"/>
              </a:lnSpc>
              <a:buFont typeface="Arial" charset="0"/>
              <a:buNone/>
            </a:pPr>
            <a:r>
              <a:rPr dirty="0" smtClean="0">
                <a:solidFill>
                  <a:schemeClr val="tx1"/>
                </a:solidFill>
                <a:latin typeface="Courier New" pitchFamily="49" charset="0"/>
                <a:cs typeface="Arial" charset="0"/>
              </a:rPr>
              <a:t>	}</a:t>
            </a:r>
          </a:p>
        </p:txBody>
      </p:sp>
      <p:sp>
        <p:nvSpPr>
          <p:cNvPr id="126978" name="Rectangle 2"/>
          <p:cNvSpPr>
            <a:spLocks noGrp="1"/>
          </p:cNvSpPr>
          <p:nvPr>
            <p:ph type="title" idx="4294967295"/>
          </p:nvPr>
        </p:nvSpPr>
        <p:spPr>
          <a:xfrm>
            <a:off x="187325" y="203200"/>
            <a:ext cx="7562850" cy="549275"/>
          </a:xfrm>
        </p:spPr>
        <p:txBody>
          <a:bodyPr/>
          <a:lstStyle/>
          <a:p>
            <a:pPr eaLnBrk="1" hangingPunct="1"/>
            <a:r>
              <a:rPr dirty="0" smtClean="0">
                <a:solidFill>
                  <a:schemeClr val="tx1"/>
                </a:solidFill>
                <a:cs typeface="Arial" charset="0"/>
              </a:rPr>
              <a:t>Method Overriding</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Grp="1"/>
          </p:cNvSpPr>
          <p:nvPr>
            <p:ph idx="4294967295"/>
          </p:nvPr>
        </p:nvSpPr>
        <p:spPr>
          <a:xfrm>
            <a:off x="304800" y="1066800"/>
            <a:ext cx="8229600" cy="5029200"/>
          </a:xfrm>
        </p:spPr>
        <p:txBody>
          <a:bodyPr>
            <a:normAutofit/>
          </a:bodyPr>
          <a:lstStyle/>
          <a:p>
            <a:pPr eaLnBrk="1" hangingPunct="1">
              <a:lnSpc>
                <a:spcPct val="90000"/>
              </a:lnSpc>
              <a:buFont typeface="Arial" charset="0"/>
              <a:buNone/>
            </a:pPr>
            <a:r>
              <a:rPr smtClean="0">
                <a:solidFill>
                  <a:schemeClr val="tx1"/>
                </a:solidFill>
                <a:cs typeface="Arial" charset="0"/>
              </a:rPr>
              <a:t>	</a:t>
            </a:r>
            <a:r>
              <a:rPr smtClean="0">
                <a:solidFill>
                  <a:schemeClr val="tx1"/>
                </a:solidFill>
                <a:latin typeface="Courier New" pitchFamily="49" charset="0"/>
                <a:cs typeface="Arial" charset="0"/>
              </a:rPr>
              <a:t>void display(){</a:t>
            </a:r>
          </a:p>
          <a:p>
            <a:pPr eaLnBrk="1" hangingPunct="1">
              <a:lnSpc>
                <a:spcPct val="90000"/>
              </a:lnSpc>
              <a:buFont typeface="Arial" charset="0"/>
              <a:buNone/>
            </a:pPr>
            <a:r>
              <a:rPr smtClean="0">
                <a:solidFill>
                  <a:schemeClr val="tx1"/>
                </a:solidFill>
                <a:latin typeface="Courier New" pitchFamily="49" charset="0"/>
                <a:cs typeface="Arial" charset="0"/>
              </a:rPr>
              <a:t>		System.out.println("a and b are :" + a +" " +     b);</a:t>
            </a:r>
          </a:p>
          <a:p>
            <a:pPr eaLnBrk="1" hangingPunct="1">
              <a:lnSpc>
                <a:spcPct val="90000"/>
              </a:lnSpc>
              <a:buFont typeface="Arial" charset="0"/>
              <a:buNone/>
            </a:pPr>
            <a:r>
              <a:rPr smtClean="0">
                <a:solidFill>
                  <a:schemeClr val="tx1"/>
                </a:solidFill>
                <a:latin typeface="Courier New" pitchFamily="49" charset="0"/>
                <a:cs typeface="Arial" charset="0"/>
              </a:rPr>
              <a:t>	}</a:t>
            </a:r>
          </a:p>
          <a:p>
            <a:pPr eaLnBrk="1" hangingPunct="1">
              <a:lnSpc>
                <a:spcPct val="90000"/>
              </a:lnSpc>
              <a:buFont typeface="Arial" charset="0"/>
              <a:buNone/>
            </a:pPr>
            <a:r>
              <a:rPr smtClean="0">
                <a:solidFill>
                  <a:schemeClr val="tx1"/>
                </a:solidFill>
                <a:latin typeface="Courier New" pitchFamily="49" charset="0"/>
                <a:cs typeface="Arial" charset="0"/>
              </a:rPr>
              <a:t>}</a:t>
            </a:r>
          </a:p>
          <a:p>
            <a:pPr eaLnBrk="1" hangingPunct="1">
              <a:lnSpc>
                <a:spcPct val="90000"/>
              </a:lnSpc>
              <a:buFont typeface="Arial" charset="0"/>
              <a:buNone/>
            </a:pPr>
            <a:r>
              <a:rPr smtClean="0">
                <a:solidFill>
                  <a:schemeClr val="tx1"/>
                </a:solidFill>
                <a:latin typeface="Courier New" pitchFamily="49" charset="0"/>
                <a:cs typeface="Arial" charset="0"/>
              </a:rPr>
              <a:t>class B extends A{</a:t>
            </a:r>
          </a:p>
          <a:p>
            <a:pPr eaLnBrk="1" hangingPunct="1">
              <a:lnSpc>
                <a:spcPct val="90000"/>
              </a:lnSpc>
              <a:buFont typeface="Arial" charset="0"/>
              <a:buNone/>
            </a:pPr>
            <a:r>
              <a:rPr smtClean="0">
                <a:solidFill>
                  <a:schemeClr val="tx1"/>
                </a:solidFill>
                <a:latin typeface="Courier New" pitchFamily="49" charset="0"/>
                <a:cs typeface="Arial" charset="0"/>
              </a:rPr>
              <a:t>	int c;</a:t>
            </a:r>
          </a:p>
          <a:p>
            <a:pPr eaLnBrk="1" hangingPunct="1">
              <a:lnSpc>
                <a:spcPct val="90000"/>
              </a:lnSpc>
              <a:buFont typeface="Arial" charset="0"/>
              <a:buNone/>
            </a:pPr>
            <a:r>
              <a:rPr smtClean="0">
                <a:solidFill>
                  <a:schemeClr val="tx1"/>
                </a:solidFill>
                <a:latin typeface="Courier New" pitchFamily="49" charset="0"/>
                <a:cs typeface="Arial" charset="0"/>
              </a:rPr>
              <a:t>	B(int m, int n, int o){</a:t>
            </a:r>
          </a:p>
          <a:p>
            <a:pPr eaLnBrk="1" hangingPunct="1">
              <a:lnSpc>
                <a:spcPct val="90000"/>
              </a:lnSpc>
              <a:buFont typeface="Arial" charset="0"/>
              <a:buNone/>
            </a:pPr>
            <a:r>
              <a:rPr smtClean="0">
                <a:solidFill>
                  <a:schemeClr val="tx1"/>
                </a:solidFill>
                <a:latin typeface="Courier New" pitchFamily="49" charset="0"/>
                <a:cs typeface="Arial" charset="0"/>
              </a:rPr>
              <a:t>		super(m,n);</a:t>
            </a:r>
          </a:p>
          <a:p>
            <a:pPr eaLnBrk="1" hangingPunct="1">
              <a:lnSpc>
                <a:spcPct val="90000"/>
              </a:lnSpc>
              <a:buFont typeface="Arial" charset="0"/>
              <a:buNone/>
            </a:pPr>
            <a:r>
              <a:rPr smtClean="0">
                <a:solidFill>
                  <a:schemeClr val="tx1"/>
                </a:solidFill>
                <a:latin typeface="Courier New" pitchFamily="49" charset="0"/>
                <a:cs typeface="Arial" charset="0"/>
              </a:rPr>
              <a:t>		c = o;</a:t>
            </a:r>
          </a:p>
          <a:p>
            <a:pPr eaLnBrk="1" hangingPunct="1">
              <a:lnSpc>
                <a:spcPct val="90000"/>
              </a:lnSpc>
              <a:buFont typeface="Arial" charset="0"/>
              <a:buNone/>
            </a:pPr>
            <a:r>
              <a:rPr smtClean="0">
                <a:solidFill>
                  <a:schemeClr val="tx1"/>
                </a:solidFill>
                <a:latin typeface="Courier New" pitchFamily="49" charset="0"/>
                <a:cs typeface="Arial" charset="0"/>
              </a:rPr>
              <a:t>	}</a:t>
            </a:r>
          </a:p>
          <a:p>
            <a:pPr eaLnBrk="1" hangingPunct="1">
              <a:lnSpc>
                <a:spcPct val="90000"/>
              </a:lnSpc>
              <a:buFont typeface="Arial" charset="0"/>
              <a:buNone/>
            </a:pPr>
            <a:r>
              <a:rPr smtClean="0">
                <a:solidFill>
                  <a:schemeClr val="tx1"/>
                </a:solidFill>
                <a:latin typeface="Courier New" pitchFamily="49" charset="0"/>
                <a:cs typeface="Arial" charset="0"/>
              </a:rPr>
              <a:t>	void display() {</a:t>
            </a:r>
          </a:p>
          <a:p>
            <a:pPr eaLnBrk="1" hangingPunct="1">
              <a:lnSpc>
                <a:spcPct val="90000"/>
              </a:lnSpc>
              <a:buFont typeface="Arial" charset="0"/>
              <a:buNone/>
            </a:pPr>
            <a:r>
              <a:rPr smtClean="0">
                <a:solidFill>
                  <a:schemeClr val="tx1"/>
                </a:solidFill>
                <a:latin typeface="Courier New" pitchFamily="49" charset="0"/>
                <a:cs typeface="Arial" charset="0"/>
              </a:rPr>
              <a:t>		System.out.println("c :" + c);</a:t>
            </a:r>
          </a:p>
          <a:p>
            <a:pPr eaLnBrk="1" hangingPunct="1">
              <a:lnSpc>
                <a:spcPct val="90000"/>
              </a:lnSpc>
              <a:buFont typeface="Arial" charset="0"/>
              <a:buNone/>
            </a:pPr>
            <a:r>
              <a:rPr smtClean="0">
                <a:solidFill>
                  <a:schemeClr val="tx1"/>
                </a:solidFill>
                <a:latin typeface="Courier New" pitchFamily="49" charset="0"/>
                <a:cs typeface="Arial" charset="0"/>
              </a:rPr>
              <a:t>	}</a:t>
            </a:r>
          </a:p>
          <a:p>
            <a:pPr eaLnBrk="1" hangingPunct="1">
              <a:lnSpc>
                <a:spcPct val="90000"/>
              </a:lnSpc>
              <a:buFont typeface="Arial" charset="0"/>
              <a:buNone/>
            </a:pPr>
            <a:r>
              <a:rPr smtClean="0">
                <a:solidFill>
                  <a:schemeClr val="tx1"/>
                </a:solidFill>
                <a:latin typeface="Courier New" pitchFamily="49" charset="0"/>
                <a:cs typeface="Arial" charset="0"/>
              </a:rPr>
              <a:t>}</a:t>
            </a:r>
          </a:p>
        </p:txBody>
      </p:sp>
      <p:sp>
        <p:nvSpPr>
          <p:cNvPr id="129026" name="Rectangle 2"/>
          <p:cNvSpPr>
            <a:spLocks noGrp="1"/>
          </p:cNvSpPr>
          <p:nvPr>
            <p:ph type="title" idx="4294967295"/>
          </p:nvPr>
        </p:nvSpPr>
        <p:spPr>
          <a:xfrm>
            <a:off x="217488" y="188913"/>
            <a:ext cx="7562850" cy="549275"/>
          </a:xfrm>
        </p:spPr>
        <p:txBody>
          <a:bodyPr/>
          <a:lstStyle/>
          <a:p>
            <a:pPr eaLnBrk="1" hangingPunct="1"/>
            <a:r>
              <a:rPr lang="en-US" dirty="0">
                <a:solidFill>
                  <a:schemeClr val="tx1"/>
                </a:solidFill>
                <a:cs typeface="Arial" charset="0"/>
              </a:rPr>
              <a:t>Method </a:t>
            </a:r>
            <a:r>
              <a:rPr lang="en-US" dirty="0" smtClean="0">
                <a:solidFill>
                  <a:schemeClr val="tx1"/>
                </a:solidFill>
                <a:cs typeface="Arial" charset="0"/>
              </a:rPr>
              <a:t>Overriding </a:t>
            </a:r>
            <a:r>
              <a:rPr dirty="0" smtClean="0">
                <a:solidFill>
                  <a:schemeClr val="tx1"/>
                </a:solidFill>
                <a:cs typeface="Arial" charset="0"/>
              </a:rPr>
              <a:t>(Contd.).</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3"/>
          <p:cNvSpPr>
            <a:spLocks noGrp="1"/>
          </p:cNvSpPr>
          <p:nvPr>
            <p:ph idx="4294967295"/>
          </p:nvPr>
        </p:nvSpPr>
        <p:spPr>
          <a:xfrm>
            <a:off x="304800" y="1066800"/>
            <a:ext cx="8229600" cy="5029200"/>
          </a:xfrm>
        </p:spPr>
        <p:txBody>
          <a:bodyPr/>
          <a:lstStyle/>
          <a:p>
            <a:pPr eaLnBrk="1" hangingPunct="1">
              <a:buFont typeface="Arial" charset="0"/>
              <a:buNone/>
            </a:pPr>
            <a:r>
              <a:rPr smtClean="0">
                <a:solidFill>
                  <a:schemeClr val="tx1"/>
                </a:solidFill>
                <a:latin typeface="Courier New" pitchFamily="49" charset="0"/>
                <a:cs typeface="Arial" charset="0"/>
              </a:rPr>
              <a:t>class OverrideDemo{</a:t>
            </a:r>
          </a:p>
          <a:p>
            <a:pPr eaLnBrk="1" hangingPunct="1">
              <a:buFont typeface="Arial" charset="0"/>
              <a:buNone/>
            </a:pPr>
            <a:r>
              <a:rPr smtClean="0">
                <a:solidFill>
                  <a:schemeClr val="tx1"/>
                </a:solidFill>
                <a:latin typeface="Courier New" pitchFamily="49" charset="0"/>
                <a:cs typeface="Arial" charset="0"/>
              </a:rPr>
              <a:t>	public static void main(String args[]){</a:t>
            </a:r>
          </a:p>
          <a:p>
            <a:pPr eaLnBrk="1" hangingPunct="1">
              <a:buFont typeface="Arial" charset="0"/>
              <a:buNone/>
            </a:pPr>
            <a:r>
              <a:rPr smtClean="0">
                <a:solidFill>
                  <a:schemeClr val="tx1"/>
                </a:solidFill>
                <a:latin typeface="Courier New" pitchFamily="49" charset="0"/>
                <a:cs typeface="Arial" charset="0"/>
              </a:rPr>
              <a:t>		B subOb = new B(4,5,6);</a:t>
            </a:r>
          </a:p>
          <a:p>
            <a:pPr eaLnBrk="1" hangingPunct="1">
              <a:buFont typeface="Arial" charset="0"/>
              <a:buNone/>
            </a:pPr>
            <a:r>
              <a:rPr smtClean="0">
                <a:solidFill>
                  <a:schemeClr val="tx1"/>
                </a:solidFill>
                <a:latin typeface="Courier New" pitchFamily="49" charset="0"/>
                <a:cs typeface="Arial" charset="0"/>
              </a:rPr>
              <a:t>		subOb.display();  </a:t>
            </a:r>
          </a:p>
          <a:p>
            <a:pPr eaLnBrk="1" hangingPunct="1">
              <a:buFont typeface="Arial" charset="0"/>
              <a:buNone/>
            </a:pPr>
            <a:r>
              <a:rPr smtClean="0">
                <a:solidFill>
                  <a:schemeClr val="tx1"/>
                </a:solidFill>
                <a:latin typeface="Courier New" pitchFamily="49" charset="0"/>
                <a:cs typeface="Arial" charset="0"/>
              </a:rPr>
              <a:t>	}</a:t>
            </a:r>
          </a:p>
          <a:p>
            <a:pPr eaLnBrk="1" hangingPunct="1">
              <a:buFont typeface="Arial" charset="0"/>
              <a:buNone/>
            </a:pPr>
            <a:r>
              <a:rPr smtClean="0">
                <a:solidFill>
                  <a:schemeClr val="tx1"/>
                </a:solidFill>
                <a:latin typeface="Courier New" pitchFamily="49" charset="0"/>
                <a:cs typeface="Arial" charset="0"/>
              </a:rPr>
              <a:t>}</a:t>
            </a:r>
          </a:p>
          <a:p>
            <a:pPr eaLnBrk="1" hangingPunct="1"/>
            <a:endParaRPr smtClean="0">
              <a:solidFill>
                <a:schemeClr val="tx1"/>
              </a:solidFill>
              <a:latin typeface="Courier New" pitchFamily="49" charset="0"/>
              <a:cs typeface="Arial" charset="0"/>
            </a:endParaRPr>
          </a:p>
        </p:txBody>
      </p:sp>
      <p:sp>
        <p:nvSpPr>
          <p:cNvPr id="131074" name="Rectangle 2"/>
          <p:cNvSpPr>
            <a:spLocks noGrp="1"/>
          </p:cNvSpPr>
          <p:nvPr>
            <p:ph type="title" idx="4294967295"/>
          </p:nvPr>
        </p:nvSpPr>
        <p:spPr>
          <a:xfrm>
            <a:off x="123986" y="185980"/>
            <a:ext cx="7562850" cy="549275"/>
          </a:xfrm>
        </p:spPr>
        <p:txBody>
          <a:bodyPr/>
          <a:lstStyle/>
          <a:p>
            <a:pPr eaLnBrk="1" hangingPunct="1"/>
            <a:r>
              <a:rPr lang="en-US" dirty="0">
                <a:solidFill>
                  <a:schemeClr val="tx1"/>
                </a:solidFill>
                <a:cs typeface="Arial" charset="0"/>
              </a:rPr>
              <a:t>Method </a:t>
            </a:r>
            <a:r>
              <a:rPr lang="en-US" dirty="0" smtClean="0">
                <a:solidFill>
                  <a:schemeClr val="tx1"/>
                </a:solidFill>
                <a:cs typeface="Arial" charset="0"/>
              </a:rPr>
              <a:t>Overriding (</a:t>
            </a:r>
            <a:r>
              <a:rPr lang="en-US" dirty="0">
                <a:solidFill>
                  <a:schemeClr val="tx1"/>
                </a:solidFill>
                <a:cs typeface="Arial" charset="0"/>
              </a:rPr>
              <a:t>Contd</a:t>
            </a:r>
            <a:r>
              <a:rPr lang="en-US" dirty="0" smtClean="0">
                <a:solidFill>
                  <a:schemeClr val="tx1"/>
                </a:solidFill>
                <a:cs typeface="Arial" charset="0"/>
              </a:rPr>
              <a:t>.).</a:t>
            </a:r>
            <a:endParaRPr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a:xfrm>
            <a:off x="228600" y="228600"/>
            <a:ext cx="7562850" cy="549275"/>
          </a:xfrm>
        </p:spPr>
        <p:txBody>
          <a:bodyPr/>
          <a:lstStyle/>
          <a:p>
            <a:pPr eaLnBrk="1" hangingPunct="1"/>
            <a:r>
              <a:rPr dirty="0" smtClean="0">
                <a:solidFill>
                  <a:schemeClr val="tx1"/>
                </a:solidFill>
                <a:cs typeface="Arial" charset="0"/>
              </a:rPr>
              <a:t>Inheritance in real world</a:t>
            </a:r>
            <a:r>
              <a:rPr dirty="0" smtClean="0">
                <a:cs typeface="Arial" charset="0"/>
              </a:rPr>
              <a:t> </a:t>
            </a:r>
          </a:p>
        </p:txBody>
      </p:sp>
      <p:sp>
        <p:nvSpPr>
          <p:cNvPr id="5" name="Rectangular Callout 4"/>
          <p:cNvSpPr/>
          <p:nvPr/>
        </p:nvSpPr>
        <p:spPr>
          <a:xfrm>
            <a:off x="3873500" y="1498600"/>
            <a:ext cx="5270500" cy="660400"/>
          </a:xfrm>
          <a:prstGeom prst="wedgeRectCallout">
            <a:avLst>
              <a:gd name="adj1" fmla="val -59446"/>
              <a:gd name="adj2" fmla="val 31704"/>
            </a:avLst>
          </a:prstGeom>
        </p:spPr>
        <p:style>
          <a:lnRef idx="1">
            <a:schemeClr val="accent1"/>
          </a:lnRef>
          <a:fillRef idx="2">
            <a:schemeClr val="accent1"/>
          </a:fillRef>
          <a:effectRef idx="1">
            <a:schemeClr val="accent1"/>
          </a:effectRef>
          <a:fontRef idx="minor">
            <a:schemeClr val="dk1"/>
          </a:fontRef>
        </p:style>
        <p:txBody>
          <a:bodyPr anchor="ctr"/>
          <a:lstStyle/>
          <a:p>
            <a:pPr algn="ctr" defTabSz="457200" fontAlgn="auto">
              <a:spcBef>
                <a:spcPts val="0"/>
              </a:spcBef>
              <a:spcAft>
                <a:spcPts val="0"/>
              </a:spcAft>
              <a:defRPr/>
            </a:pPr>
            <a:endParaRPr lang="en-US" dirty="0"/>
          </a:p>
          <a:p>
            <a:pPr algn="ctr" defTabSz="457200" fontAlgn="auto">
              <a:spcBef>
                <a:spcPts val="0"/>
              </a:spcBef>
              <a:spcAft>
                <a:spcPts val="0"/>
              </a:spcAft>
              <a:defRPr/>
            </a:pPr>
            <a:r>
              <a:rPr lang="en-US" dirty="0"/>
              <a:t>Have you seen some people who </a:t>
            </a:r>
            <a:r>
              <a:rPr lang="en-US" dirty="0" smtClean="0"/>
              <a:t>have </a:t>
            </a:r>
            <a:r>
              <a:rPr lang="en-US" dirty="0"/>
              <a:t>		BLUE EYES? </a:t>
            </a:r>
          </a:p>
          <a:p>
            <a:pPr algn="ctr" defTabSz="457200" fontAlgn="auto">
              <a:spcBef>
                <a:spcPts val="0"/>
              </a:spcBef>
              <a:spcAft>
                <a:spcPts val="0"/>
              </a:spcAft>
              <a:defRPr/>
            </a:pPr>
            <a:endParaRPr lang="en-US" dirty="0"/>
          </a:p>
        </p:txBody>
      </p:sp>
      <p:pic>
        <p:nvPicPr>
          <p:cNvPr id="24580" name="Picture 7" descr="http://www.bbc.co.uk/ks3bitesize/science/images/eye_variation.gif"/>
          <p:cNvPicPr>
            <a:picLocks noChangeAspect="1" noChangeArrowheads="1"/>
          </p:cNvPicPr>
          <p:nvPr/>
        </p:nvPicPr>
        <p:blipFill>
          <a:blip r:embed="rId3" cstate="print"/>
          <a:srcRect/>
          <a:stretch>
            <a:fillRect/>
          </a:stretch>
        </p:blipFill>
        <p:spPr bwMode="auto">
          <a:xfrm>
            <a:off x="0" y="2317750"/>
            <a:ext cx="4914900" cy="3695700"/>
          </a:xfrm>
          <a:prstGeom prst="rect">
            <a:avLst/>
          </a:prstGeom>
          <a:noFill/>
          <a:ln w="9525">
            <a:noFill/>
            <a:miter lim="800000"/>
            <a:headEnd/>
            <a:tailEnd/>
          </a:ln>
        </p:spPr>
      </p:pic>
      <p:sp>
        <p:nvSpPr>
          <p:cNvPr id="11" name="Rectangular Callout 10"/>
          <p:cNvSpPr/>
          <p:nvPr/>
        </p:nvSpPr>
        <p:spPr>
          <a:xfrm>
            <a:off x="4483100" y="2527300"/>
            <a:ext cx="4660900" cy="660400"/>
          </a:xfrm>
          <a:prstGeom prst="wedgeRectCallout">
            <a:avLst>
              <a:gd name="adj1" fmla="val -59446"/>
              <a:gd name="adj2" fmla="val 31704"/>
            </a:avLst>
          </a:prstGeom>
        </p:spPr>
        <p:style>
          <a:lnRef idx="1">
            <a:schemeClr val="accent1"/>
          </a:lnRef>
          <a:fillRef idx="2">
            <a:schemeClr val="accent1"/>
          </a:fillRef>
          <a:effectRef idx="1">
            <a:schemeClr val="accent1"/>
          </a:effectRef>
          <a:fontRef idx="minor">
            <a:schemeClr val="dk1"/>
          </a:fontRef>
        </p:style>
        <p:txBody>
          <a:bodyPr anchor="ctr"/>
          <a:lstStyle/>
          <a:p>
            <a:pPr algn="ctr" defTabSz="457200" fontAlgn="auto">
              <a:spcBef>
                <a:spcPts val="0"/>
              </a:spcBef>
              <a:spcAft>
                <a:spcPts val="0"/>
              </a:spcAft>
              <a:defRPr/>
            </a:pPr>
            <a:endParaRPr lang="en-US" dirty="0"/>
          </a:p>
          <a:p>
            <a:pPr algn="ctr" defTabSz="457200" fontAlgn="auto">
              <a:spcBef>
                <a:spcPts val="0"/>
              </a:spcBef>
              <a:spcAft>
                <a:spcPts val="0"/>
              </a:spcAft>
              <a:defRPr/>
            </a:pPr>
            <a:r>
              <a:rPr lang="en-US" dirty="0"/>
              <a:t>Some people have BLUE EYE: </a:t>
            </a:r>
          </a:p>
          <a:p>
            <a:pPr algn="ctr" defTabSz="457200" fontAlgn="auto">
              <a:spcBef>
                <a:spcPts val="0"/>
              </a:spcBef>
              <a:spcAft>
                <a:spcPts val="0"/>
              </a:spcAft>
              <a:defRPr/>
            </a:pPr>
            <a:r>
              <a:rPr lang="en-US" dirty="0"/>
              <a:t>How it is possible? </a:t>
            </a:r>
          </a:p>
          <a:p>
            <a:pPr algn="ctr" defTabSz="457200" fontAlgn="auto">
              <a:spcBef>
                <a:spcPts val="0"/>
              </a:spcBef>
              <a:spcAft>
                <a:spcPts val="0"/>
              </a:spcAft>
              <a:defRPr/>
            </a:pPr>
            <a:endParaRPr lang="en-US" dirty="0"/>
          </a:p>
        </p:txBody>
      </p:sp>
      <p:sp>
        <p:nvSpPr>
          <p:cNvPr id="12" name="Rectangular Callout 11"/>
          <p:cNvSpPr/>
          <p:nvPr/>
        </p:nvSpPr>
        <p:spPr>
          <a:xfrm>
            <a:off x="4483100" y="3644900"/>
            <a:ext cx="4660900" cy="660400"/>
          </a:xfrm>
          <a:prstGeom prst="wedgeRectCallout">
            <a:avLst>
              <a:gd name="adj1" fmla="val -59446"/>
              <a:gd name="adj2" fmla="val 31704"/>
            </a:avLst>
          </a:prstGeom>
        </p:spPr>
        <p:style>
          <a:lnRef idx="1">
            <a:schemeClr val="accent1"/>
          </a:lnRef>
          <a:fillRef idx="2">
            <a:schemeClr val="accent1"/>
          </a:fillRef>
          <a:effectRef idx="1">
            <a:schemeClr val="accent1"/>
          </a:effectRef>
          <a:fontRef idx="minor">
            <a:schemeClr val="dk1"/>
          </a:fontRef>
        </p:style>
        <p:txBody>
          <a:bodyPr anchor="ctr"/>
          <a:lstStyle/>
          <a:p>
            <a:pPr algn="ctr" defTabSz="457200" fontAlgn="auto">
              <a:spcBef>
                <a:spcPts val="0"/>
              </a:spcBef>
              <a:spcAft>
                <a:spcPts val="0"/>
              </a:spcAft>
              <a:defRPr/>
            </a:pPr>
            <a:endParaRPr lang="en-US" dirty="0"/>
          </a:p>
          <a:p>
            <a:pPr algn="ctr" defTabSz="457200" fontAlgn="auto">
              <a:spcBef>
                <a:spcPts val="0"/>
              </a:spcBef>
              <a:spcAft>
                <a:spcPts val="0"/>
              </a:spcAft>
              <a:defRPr/>
            </a:pPr>
            <a:r>
              <a:rPr lang="en-US" dirty="0"/>
              <a:t>Some people have BROWN EYE: </a:t>
            </a:r>
          </a:p>
          <a:p>
            <a:pPr algn="ctr" defTabSz="457200" fontAlgn="auto">
              <a:spcBef>
                <a:spcPts val="0"/>
              </a:spcBef>
              <a:spcAft>
                <a:spcPts val="0"/>
              </a:spcAft>
              <a:defRPr/>
            </a:pPr>
            <a:r>
              <a:rPr lang="en-US" dirty="0"/>
              <a:t>How it is possible? </a:t>
            </a:r>
          </a:p>
          <a:p>
            <a:pPr algn="ctr" defTabSz="457200" fontAlgn="auto">
              <a:spcBef>
                <a:spcPts val="0"/>
              </a:spcBef>
              <a:spcAft>
                <a:spcPts val="0"/>
              </a:spcAft>
              <a:defRPr/>
            </a:pPr>
            <a:endParaRPr lang="en-US" dirty="0"/>
          </a:p>
        </p:txBody>
      </p:sp>
      <p:sp>
        <p:nvSpPr>
          <p:cNvPr id="13" name="Rectangular Callout 12"/>
          <p:cNvSpPr/>
          <p:nvPr/>
        </p:nvSpPr>
        <p:spPr>
          <a:xfrm>
            <a:off x="4483100" y="4889500"/>
            <a:ext cx="4660900" cy="660400"/>
          </a:xfrm>
          <a:prstGeom prst="wedgeRectCallout">
            <a:avLst>
              <a:gd name="adj1" fmla="val -59446"/>
              <a:gd name="adj2" fmla="val 31704"/>
            </a:avLst>
          </a:prstGeom>
        </p:spPr>
        <p:style>
          <a:lnRef idx="1">
            <a:schemeClr val="accent1"/>
          </a:lnRef>
          <a:fillRef idx="2">
            <a:schemeClr val="accent1"/>
          </a:fillRef>
          <a:effectRef idx="1">
            <a:schemeClr val="accent1"/>
          </a:effectRef>
          <a:fontRef idx="minor">
            <a:schemeClr val="dk1"/>
          </a:fontRef>
        </p:style>
        <p:txBody>
          <a:bodyPr anchor="ctr"/>
          <a:lstStyle/>
          <a:p>
            <a:pPr algn="ctr" defTabSz="457200" fontAlgn="auto">
              <a:spcBef>
                <a:spcPts val="0"/>
              </a:spcBef>
              <a:spcAft>
                <a:spcPts val="0"/>
              </a:spcAft>
              <a:defRPr/>
            </a:pPr>
            <a:endParaRPr lang="en-US" dirty="0"/>
          </a:p>
          <a:p>
            <a:pPr algn="ctr" defTabSz="457200" fontAlgn="auto">
              <a:spcBef>
                <a:spcPts val="0"/>
              </a:spcBef>
              <a:spcAft>
                <a:spcPts val="0"/>
              </a:spcAft>
              <a:defRPr/>
            </a:pPr>
            <a:r>
              <a:rPr lang="en-US" dirty="0"/>
              <a:t>Some people have GREEN EYE: </a:t>
            </a:r>
          </a:p>
          <a:p>
            <a:pPr algn="ctr" defTabSz="457200" fontAlgn="auto">
              <a:spcBef>
                <a:spcPts val="0"/>
              </a:spcBef>
              <a:spcAft>
                <a:spcPts val="0"/>
              </a:spcAft>
              <a:defRPr/>
            </a:pPr>
            <a:r>
              <a:rPr lang="en-US" dirty="0"/>
              <a:t>How it is possible? </a:t>
            </a:r>
          </a:p>
          <a:p>
            <a:pPr algn="ctr" defTabSz="457200" fontAlgn="auto">
              <a:spcBef>
                <a:spcPts val="0"/>
              </a:spcBef>
              <a:spcAft>
                <a:spcPts val="0"/>
              </a:spcAft>
              <a:defRPr/>
            </a:pP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3"/>
          <p:cNvSpPr>
            <a:spLocks noGrp="1"/>
          </p:cNvSpPr>
          <p:nvPr>
            <p:ph idx="4294967295"/>
          </p:nvPr>
        </p:nvSpPr>
        <p:spPr>
          <a:xfrm>
            <a:off x="381000" y="1066800"/>
            <a:ext cx="8229600" cy="5029200"/>
          </a:xfrm>
        </p:spPr>
        <p:txBody>
          <a:bodyPr>
            <a:normAutofit/>
          </a:bodyPr>
          <a:lstStyle/>
          <a:p>
            <a:pPr eaLnBrk="1" hangingPunct="1">
              <a:lnSpc>
                <a:spcPct val="90000"/>
              </a:lnSpc>
              <a:buFont typeface="Arial" charset="0"/>
              <a:buNone/>
            </a:pPr>
            <a:r>
              <a:rPr smtClean="0">
                <a:solidFill>
                  <a:schemeClr val="tx1"/>
                </a:solidFill>
                <a:latin typeface="Courier New" pitchFamily="49" charset="0"/>
                <a:cs typeface="Arial" charset="0"/>
              </a:rPr>
              <a:t>class A{</a:t>
            </a:r>
          </a:p>
          <a:p>
            <a:pPr eaLnBrk="1" hangingPunct="1">
              <a:lnSpc>
                <a:spcPct val="90000"/>
              </a:lnSpc>
              <a:buFont typeface="Arial" charset="0"/>
              <a:buNone/>
            </a:pPr>
            <a:r>
              <a:rPr smtClean="0">
                <a:solidFill>
                  <a:schemeClr val="tx1"/>
                </a:solidFill>
                <a:latin typeface="Courier New" pitchFamily="49" charset="0"/>
                <a:cs typeface="Arial" charset="0"/>
              </a:rPr>
              <a:t>	int a,b;</a:t>
            </a:r>
          </a:p>
          <a:p>
            <a:pPr eaLnBrk="1" hangingPunct="1">
              <a:lnSpc>
                <a:spcPct val="90000"/>
              </a:lnSpc>
              <a:buFont typeface="Arial" charset="0"/>
              <a:buNone/>
            </a:pPr>
            <a:r>
              <a:rPr smtClean="0">
                <a:solidFill>
                  <a:schemeClr val="tx1"/>
                </a:solidFill>
                <a:latin typeface="Courier New" pitchFamily="49" charset="0"/>
                <a:cs typeface="Arial" charset="0"/>
              </a:rPr>
              <a:t>	A(int m, int n){</a:t>
            </a:r>
          </a:p>
          <a:p>
            <a:pPr eaLnBrk="1" hangingPunct="1">
              <a:lnSpc>
                <a:spcPct val="90000"/>
              </a:lnSpc>
              <a:buFont typeface="Arial" charset="0"/>
              <a:buNone/>
            </a:pPr>
            <a:r>
              <a:rPr smtClean="0">
                <a:solidFill>
                  <a:schemeClr val="tx1"/>
                </a:solidFill>
                <a:latin typeface="Courier New" pitchFamily="49" charset="0"/>
                <a:cs typeface="Arial" charset="0"/>
              </a:rPr>
              <a:t>		a = m;</a:t>
            </a:r>
          </a:p>
          <a:p>
            <a:pPr eaLnBrk="1" hangingPunct="1">
              <a:lnSpc>
                <a:spcPct val="90000"/>
              </a:lnSpc>
              <a:buFont typeface="Arial" charset="0"/>
              <a:buNone/>
            </a:pPr>
            <a:r>
              <a:rPr smtClean="0">
                <a:solidFill>
                  <a:schemeClr val="tx1"/>
                </a:solidFill>
                <a:latin typeface="Courier New" pitchFamily="49" charset="0"/>
                <a:cs typeface="Arial" charset="0"/>
              </a:rPr>
              <a:t>		b = n;</a:t>
            </a:r>
          </a:p>
          <a:p>
            <a:pPr eaLnBrk="1" hangingPunct="1">
              <a:lnSpc>
                <a:spcPct val="90000"/>
              </a:lnSpc>
              <a:buFont typeface="Arial" charset="0"/>
              <a:buNone/>
            </a:pPr>
            <a:r>
              <a:rPr smtClean="0">
                <a:solidFill>
                  <a:schemeClr val="tx1"/>
                </a:solidFill>
                <a:latin typeface="Courier New" pitchFamily="49" charset="0"/>
                <a:cs typeface="Arial" charset="0"/>
              </a:rPr>
              <a:t>	}</a:t>
            </a:r>
          </a:p>
          <a:p>
            <a:pPr eaLnBrk="1" hangingPunct="1">
              <a:lnSpc>
                <a:spcPct val="90000"/>
              </a:lnSpc>
              <a:buFont typeface="Arial" charset="0"/>
              <a:buNone/>
            </a:pPr>
            <a:r>
              <a:rPr smtClean="0">
                <a:solidFill>
                  <a:schemeClr val="tx1"/>
                </a:solidFill>
                <a:latin typeface="Courier New" pitchFamily="49" charset="0"/>
                <a:cs typeface="Arial" charset="0"/>
              </a:rPr>
              <a:t>	void display(){</a:t>
            </a:r>
          </a:p>
          <a:p>
            <a:pPr eaLnBrk="1" hangingPunct="1">
              <a:lnSpc>
                <a:spcPct val="90000"/>
              </a:lnSpc>
              <a:buFont typeface="Arial" charset="0"/>
              <a:buNone/>
            </a:pPr>
            <a:r>
              <a:rPr smtClean="0">
                <a:solidFill>
                  <a:schemeClr val="tx1"/>
                </a:solidFill>
                <a:latin typeface="Courier New" pitchFamily="49" charset="0"/>
                <a:cs typeface="Arial" charset="0"/>
              </a:rPr>
              <a:t>		System.out.println("a and b are :" + a +" " +     b);</a:t>
            </a:r>
          </a:p>
          <a:p>
            <a:pPr eaLnBrk="1" hangingPunct="1">
              <a:lnSpc>
                <a:spcPct val="90000"/>
              </a:lnSpc>
              <a:buFont typeface="Arial" charset="0"/>
              <a:buNone/>
            </a:pPr>
            <a:r>
              <a:rPr smtClean="0">
                <a:solidFill>
                  <a:schemeClr val="tx1"/>
                </a:solidFill>
                <a:latin typeface="Courier New" pitchFamily="49" charset="0"/>
                <a:cs typeface="Arial" charset="0"/>
              </a:rPr>
              <a:t>	}</a:t>
            </a:r>
          </a:p>
          <a:p>
            <a:pPr eaLnBrk="1" hangingPunct="1">
              <a:lnSpc>
                <a:spcPct val="90000"/>
              </a:lnSpc>
              <a:buFont typeface="Arial" charset="0"/>
              <a:buNone/>
            </a:pPr>
            <a:r>
              <a:rPr smtClean="0">
                <a:solidFill>
                  <a:schemeClr val="tx1"/>
                </a:solidFill>
                <a:latin typeface="Courier New" pitchFamily="49" charset="0"/>
                <a:cs typeface="Arial" charset="0"/>
              </a:rPr>
              <a:t>}</a:t>
            </a:r>
          </a:p>
          <a:p>
            <a:pPr eaLnBrk="1" hangingPunct="1">
              <a:lnSpc>
                <a:spcPct val="90000"/>
              </a:lnSpc>
              <a:buFont typeface="Arial" charset="0"/>
              <a:buNone/>
            </a:pPr>
            <a:r>
              <a:rPr smtClean="0">
                <a:solidFill>
                  <a:schemeClr val="tx1"/>
                </a:solidFill>
                <a:latin typeface="Courier New" pitchFamily="49" charset="0"/>
                <a:cs typeface="Arial" charset="0"/>
              </a:rPr>
              <a:t>class B extends A{</a:t>
            </a:r>
          </a:p>
          <a:p>
            <a:pPr eaLnBrk="1" hangingPunct="1">
              <a:lnSpc>
                <a:spcPct val="90000"/>
              </a:lnSpc>
              <a:buFont typeface="Arial" charset="0"/>
              <a:buNone/>
            </a:pPr>
            <a:r>
              <a:rPr smtClean="0">
                <a:solidFill>
                  <a:schemeClr val="tx1"/>
                </a:solidFill>
                <a:latin typeface="Courier New" pitchFamily="49" charset="0"/>
                <a:cs typeface="Arial" charset="0"/>
              </a:rPr>
              <a:t>	int c;</a:t>
            </a:r>
          </a:p>
        </p:txBody>
      </p:sp>
      <p:sp>
        <p:nvSpPr>
          <p:cNvPr id="133122" name="Rectangle 2"/>
          <p:cNvSpPr>
            <a:spLocks noGrp="1"/>
          </p:cNvSpPr>
          <p:nvPr>
            <p:ph type="title" idx="4294967295"/>
          </p:nvPr>
        </p:nvSpPr>
        <p:spPr>
          <a:xfrm>
            <a:off x="25400" y="152400"/>
            <a:ext cx="8763000" cy="549275"/>
          </a:xfrm>
        </p:spPr>
        <p:txBody>
          <a:bodyPr/>
          <a:lstStyle/>
          <a:p>
            <a:pPr eaLnBrk="1" hangingPunct="1"/>
            <a:r>
              <a:rPr dirty="0" smtClean="0">
                <a:solidFill>
                  <a:schemeClr val="tx1"/>
                </a:solidFill>
                <a:cs typeface="Arial" charset="0"/>
              </a:rPr>
              <a:t>Using super to Call an Overridden Method</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p:cNvSpPr>
            <a:spLocks noGrp="1"/>
          </p:cNvSpPr>
          <p:nvPr>
            <p:ph idx="4294967295"/>
          </p:nvPr>
        </p:nvSpPr>
        <p:spPr>
          <a:xfrm>
            <a:off x="304800" y="1143000"/>
            <a:ext cx="8229600" cy="5029200"/>
          </a:xfrm>
        </p:spPr>
        <p:txBody>
          <a:bodyPr>
            <a:normAutofit/>
          </a:bodyPr>
          <a:lstStyle/>
          <a:p>
            <a:pPr eaLnBrk="1" hangingPunct="1">
              <a:lnSpc>
                <a:spcPct val="70000"/>
              </a:lnSpc>
              <a:buFont typeface="Arial" charset="0"/>
              <a:buNone/>
            </a:pPr>
            <a:r>
              <a:rPr smtClean="0">
                <a:solidFill>
                  <a:schemeClr val="tx1"/>
                </a:solidFill>
                <a:latin typeface="Courier New" pitchFamily="49" charset="0"/>
                <a:cs typeface="Arial" charset="0"/>
              </a:rPr>
              <a:t>	B(int m, int n, int o){</a:t>
            </a:r>
          </a:p>
          <a:p>
            <a:pPr eaLnBrk="1" hangingPunct="1">
              <a:lnSpc>
                <a:spcPct val="70000"/>
              </a:lnSpc>
              <a:buFont typeface="Arial" charset="0"/>
              <a:buNone/>
            </a:pPr>
            <a:r>
              <a:rPr smtClean="0">
                <a:solidFill>
                  <a:schemeClr val="tx1"/>
                </a:solidFill>
                <a:latin typeface="Courier New" pitchFamily="49" charset="0"/>
                <a:cs typeface="Arial" charset="0"/>
              </a:rPr>
              <a:t>		super(m,n);</a:t>
            </a:r>
          </a:p>
          <a:p>
            <a:pPr eaLnBrk="1" hangingPunct="1">
              <a:lnSpc>
                <a:spcPct val="70000"/>
              </a:lnSpc>
              <a:buFont typeface="Arial" charset="0"/>
              <a:buNone/>
            </a:pPr>
            <a:r>
              <a:rPr smtClean="0">
                <a:solidFill>
                  <a:schemeClr val="tx1"/>
                </a:solidFill>
                <a:latin typeface="Courier New" pitchFamily="49" charset="0"/>
                <a:cs typeface="Arial" charset="0"/>
              </a:rPr>
              <a:t>		c = o;</a:t>
            </a:r>
          </a:p>
          <a:p>
            <a:pPr eaLnBrk="1" hangingPunct="1">
              <a:lnSpc>
                <a:spcPct val="70000"/>
              </a:lnSpc>
              <a:buFont typeface="Arial" charset="0"/>
              <a:buNone/>
            </a:pPr>
            <a:r>
              <a:rPr smtClean="0">
                <a:solidFill>
                  <a:schemeClr val="tx1"/>
                </a:solidFill>
                <a:latin typeface="Courier New" pitchFamily="49" charset="0"/>
                <a:cs typeface="Arial" charset="0"/>
              </a:rPr>
              <a:t>	}</a:t>
            </a:r>
          </a:p>
          <a:p>
            <a:pPr eaLnBrk="1" hangingPunct="1">
              <a:lnSpc>
                <a:spcPct val="70000"/>
              </a:lnSpc>
              <a:buFont typeface="Arial" charset="0"/>
              <a:buNone/>
            </a:pPr>
            <a:r>
              <a:rPr smtClean="0">
                <a:solidFill>
                  <a:schemeClr val="tx1"/>
                </a:solidFill>
                <a:latin typeface="Courier New" pitchFamily="49" charset="0"/>
                <a:cs typeface="Arial" charset="0"/>
              </a:rPr>
              <a:t>	void display() {</a:t>
            </a:r>
          </a:p>
          <a:p>
            <a:pPr eaLnBrk="1" hangingPunct="1">
              <a:lnSpc>
                <a:spcPct val="70000"/>
              </a:lnSpc>
              <a:buFont typeface="Arial" charset="0"/>
              <a:buNone/>
            </a:pPr>
            <a:r>
              <a:rPr smtClean="0">
                <a:solidFill>
                  <a:schemeClr val="tx1"/>
                </a:solidFill>
                <a:latin typeface="Courier New" pitchFamily="49" charset="0"/>
                <a:cs typeface="Arial" charset="0"/>
              </a:rPr>
              <a:t>		super.display(); </a:t>
            </a:r>
          </a:p>
          <a:p>
            <a:pPr eaLnBrk="1" hangingPunct="1">
              <a:lnSpc>
                <a:spcPct val="70000"/>
              </a:lnSpc>
              <a:buFont typeface="Arial" charset="0"/>
              <a:buNone/>
            </a:pPr>
            <a:r>
              <a:rPr smtClean="0">
                <a:solidFill>
                  <a:schemeClr val="tx1"/>
                </a:solidFill>
                <a:latin typeface="Courier New" pitchFamily="49" charset="0"/>
                <a:cs typeface="Arial" charset="0"/>
              </a:rPr>
              <a:t>		System.out.println("c :" + c);</a:t>
            </a:r>
          </a:p>
          <a:p>
            <a:pPr eaLnBrk="1" hangingPunct="1">
              <a:lnSpc>
                <a:spcPct val="70000"/>
              </a:lnSpc>
              <a:buFont typeface="Arial" charset="0"/>
              <a:buNone/>
            </a:pPr>
            <a:r>
              <a:rPr smtClean="0">
                <a:solidFill>
                  <a:schemeClr val="tx1"/>
                </a:solidFill>
                <a:latin typeface="Courier New" pitchFamily="49" charset="0"/>
                <a:cs typeface="Arial" charset="0"/>
              </a:rPr>
              <a:t>	}</a:t>
            </a:r>
          </a:p>
          <a:p>
            <a:pPr eaLnBrk="1" hangingPunct="1">
              <a:lnSpc>
                <a:spcPct val="70000"/>
              </a:lnSpc>
              <a:buFont typeface="Arial" charset="0"/>
              <a:buNone/>
            </a:pPr>
            <a:r>
              <a:rPr smtClean="0">
                <a:solidFill>
                  <a:schemeClr val="tx1"/>
                </a:solidFill>
                <a:latin typeface="Courier New" pitchFamily="49" charset="0"/>
                <a:cs typeface="Arial" charset="0"/>
              </a:rPr>
              <a:t>}</a:t>
            </a:r>
          </a:p>
          <a:p>
            <a:pPr eaLnBrk="1" hangingPunct="1">
              <a:lnSpc>
                <a:spcPct val="70000"/>
              </a:lnSpc>
              <a:buFont typeface="Arial" charset="0"/>
              <a:buNone/>
            </a:pPr>
            <a:r>
              <a:rPr smtClean="0">
                <a:solidFill>
                  <a:schemeClr val="tx1"/>
                </a:solidFill>
                <a:latin typeface="Courier New" pitchFamily="49" charset="0"/>
                <a:cs typeface="Arial" charset="0"/>
              </a:rPr>
              <a:t>class OverrideDemo{</a:t>
            </a:r>
          </a:p>
          <a:p>
            <a:pPr eaLnBrk="1" hangingPunct="1">
              <a:lnSpc>
                <a:spcPct val="70000"/>
              </a:lnSpc>
              <a:buFont typeface="Arial" charset="0"/>
              <a:buNone/>
            </a:pPr>
            <a:r>
              <a:rPr smtClean="0">
                <a:solidFill>
                  <a:schemeClr val="tx1"/>
                </a:solidFill>
                <a:latin typeface="Courier New" pitchFamily="49" charset="0"/>
                <a:cs typeface="Arial" charset="0"/>
              </a:rPr>
              <a:t>	public static void main(String args[]){</a:t>
            </a:r>
          </a:p>
          <a:p>
            <a:pPr eaLnBrk="1" hangingPunct="1">
              <a:lnSpc>
                <a:spcPct val="70000"/>
              </a:lnSpc>
              <a:buFont typeface="Arial" charset="0"/>
              <a:buNone/>
            </a:pPr>
            <a:r>
              <a:rPr smtClean="0">
                <a:solidFill>
                  <a:schemeClr val="tx1"/>
                </a:solidFill>
                <a:latin typeface="Courier New" pitchFamily="49" charset="0"/>
                <a:cs typeface="Arial" charset="0"/>
              </a:rPr>
              <a:t>		B subOb = new B(4,5,6);</a:t>
            </a:r>
          </a:p>
          <a:p>
            <a:pPr eaLnBrk="1" hangingPunct="1">
              <a:lnSpc>
                <a:spcPct val="70000"/>
              </a:lnSpc>
              <a:buFont typeface="Arial" charset="0"/>
              <a:buNone/>
            </a:pPr>
            <a:r>
              <a:rPr smtClean="0">
                <a:solidFill>
                  <a:schemeClr val="tx1"/>
                </a:solidFill>
                <a:latin typeface="Courier New" pitchFamily="49" charset="0"/>
                <a:cs typeface="Arial" charset="0"/>
              </a:rPr>
              <a:t>		subOb.display(); </a:t>
            </a:r>
          </a:p>
          <a:p>
            <a:pPr eaLnBrk="1" hangingPunct="1">
              <a:lnSpc>
                <a:spcPct val="70000"/>
              </a:lnSpc>
              <a:buFont typeface="Arial" charset="0"/>
              <a:buNone/>
            </a:pPr>
            <a:r>
              <a:rPr smtClean="0">
                <a:solidFill>
                  <a:schemeClr val="tx1"/>
                </a:solidFill>
                <a:latin typeface="Courier New" pitchFamily="49" charset="0"/>
                <a:cs typeface="Arial" charset="0"/>
              </a:rPr>
              <a:t>	}</a:t>
            </a:r>
          </a:p>
          <a:p>
            <a:pPr eaLnBrk="1" hangingPunct="1">
              <a:lnSpc>
                <a:spcPct val="70000"/>
              </a:lnSpc>
              <a:buFont typeface="Arial" charset="0"/>
              <a:buNone/>
            </a:pPr>
            <a:r>
              <a:rPr smtClean="0">
                <a:solidFill>
                  <a:schemeClr val="tx1"/>
                </a:solidFill>
                <a:latin typeface="Courier New" pitchFamily="49" charset="0"/>
                <a:cs typeface="Arial" charset="0"/>
              </a:rPr>
              <a:t>}</a:t>
            </a:r>
          </a:p>
        </p:txBody>
      </p:sp>
      <p:sp>
        <p:nvSpPr>
          <p:cNvPr id="135170" name="Rectangle 2"/>
          <p:cNvSpPr>
            <a:spLocks noGrp="1"/>
          </p:cNvSpPr>
          <p:nvPr>
            <p:ph type="title" idx="4294967295"/>
          </p:nvPr>
        </p:nvSpPr>
        <p:spPr>
          <a:xfrm>
            <a:off x="152399" y="228600"/>
            <a:ext cx="9270569" cy="515319"/>
          </a:xfrm>
        </p:spPr>
        <p:txBody>
          <a:bodyPr/>
          <a:lstStyle/>
          <a:p>
            <a:pPr eaLnBrk="1" hangingPunct="1"/>
            <a:r>
              <a:rPr lang="en-US" sz="2800" dirty="0" smtClean="0">
                <a:solidFill>
                  <a:schemeClr val="tx1"/>
                </a:solidFill>
                <a:cs typeface="Arial" charset="0"/>
              </a:rPr>
              <a:t>Using </a:t>
            </a:r>
            <a:r>
              <a:rPr lang="en-US" sz="2800" dirty="0">
                <a:solidFill>
                  <a:schemeClr val="tx1"/>
                </a:solidFill>
                <a:cs typeface="Arial" charset="0"/>
              </a:rPr>
              <a:t>super to Call an Overridden </a:t>
            </a:r>
            <a:r>
              <a:rPr lang="en-US" sz="2800" dirty="0" smtClean="0">
                <a:solidFill>
                  <a:schemeClr val="tx1"/>
                </a:solidFill>
                <a:cs typeface="Arial" charset="0"/>
              </a:rPr>
              <a:t>Method (Contd.).</a:t>
            </a:r>
            <a:endParaRPr sz="2600"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3"/>
          <p:cNvSpPr>
            <a:spLocks noChangeArrowheads="1"/>
          </p:cNvSpPr>
          <p:nvPr/>
        </p:nvSpPr>
        <p:spPr bwMode="auto">
          <a:xfrm>
            <a:off x="609600" y="1148463"/>
            <a:ext cx="8001000" cy="4696670"/>
          </a:xfrm>
          <a:prstGeom prst="rect">
            <a:avLst/>
          </a:prstGeom>
          <a:noFill/>
          <a:ln w="9525">
            <a:noFill/>
            <a:miter lim="800000"/>
            <a:headEnd/>
            <a:tailEnd/>
          </a:ln>
        </p:spPr>
        <p:txBody>
          <a:bodyPr>
            <a:spAutoFit/>
          </a:bodyPr>
          <a:lstStyle/>
          <a:p>
            <a:pPr algn="just"/>
            <a:r>
              <a:rPr lang="en-US" sz="2400" dirty="0" smtClean="0"/>
              <a:t>A </a:t>
            </a:r>
            <a:r>
              <a:rPr lang="en-US" sz="2400" dirty="0"/>
              <a:t>reference variable of type superclass can be assigned a reference to any subclass object derived from that superclass.</a:t>
            </a:r>
          </a:p>
          <a:p>
            <a:pPr algn="just">
              <a:lnSpc>
                <a:spcPct val="80000"/>
              </a:lnSpc>
            </a:pPr>
            <a:endParaRPr lang="en-US" sz="2400" dirty="0"/>
          </a:p>
          <a:p>
            <a:pPr algn="just">
              <a:lnSpc>
                <a:spcPct val="80000"/>
              </a:lnSpc>
            </a:pPr>
            <a:r>
              <a:rPr lang="en-US" sz="2000" dirty="0">
                <a:latin typeface="Courier New" pitchFamily="49" charset="0"/>
              </a:rPr>
              <a:t>class  A1 {</a:t>
            </a:r>
          </a:p>
          <a:p>
            <a:pPr algn="just">
              <a:lnSpc>
                <a:spcPct val="80000"/>
              </a:lnSpc>
            </a:pPr>
            <a:r>
              <a:rPr lang="en-US" sz="2000" dirty="0">
                <a:latin typeface="Courier New" pitchFamily="49" charset="0"/>
              </a:rPr>
              <a:t>}</a:t>
            </a:r>
          </a:p>
          <a:p>
            <a:pPr algn="just">
              <a:lnSpc>
                <a:spcPct val="80000"/>
              </a:lnSpc>
            </a:pPr>
            <a:endParaRPr lang="en-US" sz="2000" dirty="0">
              <a:latin typeface="Courier New" pitchFamily="49" charset="0"/>
            </a:endParaRPr>
          </a:p>
          <a:p>
            <a:pPr algn="just">
              <a:lnSpc>
                <a:spcPct val="80000"/>
              </a:lnSpc>
            </a:pPr>
            <a:r>
              <a:rPr lang="en-US" sz="2000" dirty="0">
                <a:latin typeface="Courier New" pitchFamily="49" charset="0"/>
              </a:rPr>
              <a:t>class </a:t>
            </a:r>
            <a:r>
              <a:rPr lang="en-US" sz="2000" dirty="0" err="1">
                <a:latin typeface="Courier New" pitchFamily="49" charset="0"/>
              </a:rPr>
              <a:t>A2</a:t>
            </a:r>
            <a:r>
              <a:rPr lang="en-US" sz="2000" dirty="0">
                <a:latin typeface="Courier New" pitchFamily="49" charset="0"/>
              </a:rPr>
              <a:t> extends A1 {</a:t>
            </a:r>
          </a:p>
          <a:p>
            <a:pPr algn="just">
              <a:lnSpc>
                <a:spcPct val="80000"/>
              </a:lnSpc>
            </a:pPr>
            <a:r>
              <a:rPr lang="en-US" sz="2000" dirty="0">
                <a:latin typeface="Courier New" pitchFamily="49" charset="0"/>
              </a:rPr>
              <a:t>}</a:t>
            </a:r>
          </a:p>
          <a:p>
            <a:pPr algn="just">
              <a:lnSpc>
                <a:spcPct val="80000"/>
              </a:lnSpc>
            </a:pPr>
            <a:endParaRPr lang="en-US" sz="2000" dirty="0">
              <a:latin typeface="Courier New" pitchFamily="49" charset="0"/>
            </a:endParaRPr>
          </a:p>
          <a:p>
            <a:pPr algn="just">
              <a:lnSpc>
                <a:spcPct val="80000"/>
              </a:lnSpc>
            </a:pPr>
            <a:r>
              <a:rPr lang="en-US" sz="2000" dirty="0">
                <a:latin typeface="Courier New" pitchFamily="49" charset="0"/>
              </a:rPr>
              <a:t>class </a:t>
            </a:r>
            <a:r>
              <a:rPr lang="en-US" sz="2000" dirty="0" err="1">
                <a:latin typeface="Courier New" pitchFamily="49" charset="0"/>
              </a:rPr>
              <a:t>A3</a:t>
            </a:r>
            <a:r>
              <a:rPr lang="en-US" sz="2000" dirty="0">
                <a:latin typeface="Courier New" pitchFamily="49" charset="0"/>
              </a:rPr>
              <a:t> {</a:t>
            </a:r>
          </a:p>
          <a:p>
            <a:pPr lvl="1" algn="just">
              <a:lnSpc>
                <a:spcPct val="80000"/>
              </a:lnSpc>
            </a:pPr>
            <a:r>
              <a:rPr lang="en-US" sz="2000" dirty="0">
                <a:latin typeface="Courier New" pitchFamily="49" charset="0"/>
              </a:rPr>
              <a:t>public static void main(String[] </a:t>
            </a:r>
            <a:r>
              <a:rPr lang="en-US" sz="2000" dirty="0" err="1">
                <a:latin typeface="Courier New" pitchFamily="49" charset="0"/>
              </a:rPr>
              <a:t>args</a:t>
            </a:r>
            <a:r>
              <a:rPr lang="en-US" sz="2000" dirty="0">
                <a:latin typeface="Courier New" pitchFamily="49" charset="0"/>
              </a:rPr>
              <a:t>) {</a:t>
            </a:r>
          </a:p>
          <a:p>
            <a:pPr lvl="2" algn="just">
              <a:lnSpc>
                <a:spcPct val="80000"/>
              </a:lnSpc>
            </a:pPr>
            <a:r>
              <a:rPr lang="en-US" sz="2000" dirty="0">
                <a:latin typeface="Courier New" pitchFamily="49" charset="0"/>
              </a:rPr>
              <a:t>A1 x;</a:t>
            </a:r>
          </a:p>
          <a:p>
            <a:pPr lvl="2" algn="just">
              <a:lnSpc>
                <a:spcPct val="80000"/>
              </a:lnSpc>
            </a:pPr>
            <a:r>
              <a:rPr lang="en-US" sz="2000" dirty="0" err="1">
                <a:latin typeface="Courier New" pitchFamily="49" charset="0"/>
              </a:rPr>
              <a:t>A2</a:t>
            </a:r>
            <a:r>
              <a:rPr lang="en-US" sz="2000" dirty="0">
                <a:latin typeface="Courier New" pitchFamily="49" charset="0"/>
              </a:rPr>
              <a:t> z = new </a:t>
            </a:r>
            <a:r>
              <a:rPr lang="en-US" sz="2000" dirty="0" err="1">
                <a:latin typeface="Courier New" pitchFamily="49" charset="0"/>
              </a:rPr>
              <a:t>A2</a:t>
            </a:r>
            <a:r>
              <a:rPr lang="en-US" sz="2000" dirty="0">
                <a:latin typeface="Courier New" pitchFamily="49" charset="0"/>
              </a:rPr>
              <a:t>();</a:t>
            </a:r>
          </a:p>
          <a:p>
            <a:pPr lvl="2" algn="just">
              <a:lnSpc>
                <a:spcPct val="80000"/>
              </a:lnSpc>
            </a:pPr>
            <a:r>
              <a:rPr lang="en-US" sz="2000" dirty="0">
                <a:latin typeface="Courier New" pitchFamily="49" charset="0"/>
              </a:rPr>
              <a:t>x = new </a:t>
            </a:r>
            <a:r>
              <a:rPr lang="en-US" sz="2000" dirty="0" err="1">
                <a:latin typeface="Courier New" pitchFamily="49" charset="0"/>
              </a:rPr>
              <a:t>A2</a:t>
            </a:r>
            <a:r>
              <a:rPr lang="en-US" sz="2000" dirty="0">
                <a:latin typeface="Courier New" pitchFamily="49" charset="0"/>
              </a:rPr>
              <a:t>();//valid</a:t>
            </a:r>
          </a:p>
          <a:p>
            <a:pPr lvl="2" algn="just">
              <a:lnSpc>
                <a:spcPct val="80000"/>
              </a:lnSpc>
            </a:pPr>
            <a:r>
              <a:rPr lang="en-US" sz="2000" dirty="0">
                <a:latin typeface="Courier New" pitchFamily="49" charset="0"/>
              </a:rPr>
              <a:t>z = new A1();//invalid</a:t>
            </a:r>
          </a:p>
          <a:p>
            <a:pPr lvl="1" algn="just">
              <a:lnSpc>
                <a:spcPct val="80000"/>
              </a:lnSpc>
            </a:pPr>
            <a:r>
              <a:rPr lang="en-US" sz="2000" dirty="0">
                <a:latin typeface="Courier New" pitchFamily="49" charset="0"/>
              </a:rPr>
              <a:t>}</a:t>
            </a:r>
          </a:p>
        </p:txBody>
      </p:sp>
      <p:sp>
        <p:nvSpPr>
          <p:cNvPr id="5" name="Rectangle 2"/>
          <p:cNvSpPr txBox="1">
            <a:spLocks/>
          </p:cNvSpPr>
          <p:nvPr/>
        </p:nvSpPr>
        <p:spPr>
          <a:xfrm>
            <a:off x="231775" y="188913"/>
            <a:ext cx="7562850" cy="609600"/>
          </a:xfrm>
        </p:spPr>
        <p:txBody>
          <a:bodyPr>
            <a:normAutofit/>
          </a:bodyPr>
          <a:lstStyle/>
          <a:p>
            <a:pPr eaLnBrk="0" hangingPunct="0"/>
            <a:r>
              <a:rPr lang="en-US" sz="2800" b="1" dirty="0"/>
              <a:t>Superclass Reference Variable</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3"/>
          <p:cNvSpPr>
            <a:spLocks noGrp="1"/>
          </p:cNvSpPr>
          <p:nvPr>
            <p:ph idx="4294967295"/>
          </p:nvPr>
        </p:nvSpPr>
        <p:spPr>
          <a:xfrm>
            <a:off x="457200" y="1143000"/>
            <a:ext cx="8229600" cy="5029200"/>
          </a:xfrm>
        </p:spPr>
        <p:txBody>
          <a:bodyPr/>
          <a:lstStyle/>
          <a:p>
            <a:pPr algn="just" eaLnBrk="1" hangingPunct="1"/>
            <a:r>
              <a:rPr sz="2400" dirty="0" smtClean="0">
                <a:solidFill>
                  <a:schemeClr val="tx1"/>
                </a:solidFill>
                <a:cs typeface="Arial" charset="0"/>
              </a:rPr>
              <a:t>Method calls in Java are resolved dynamically at runtime</a:t>
            </a:r>
          </a:p>
          <a:p>
            <a:pPr algn="just" eaLnBrk="1" hangingPunct="1"/>
            <a:endParaRPr sz="2400" dirty="0" smtClean="0">
              <a:solidFill>
                <a:schemeClr val="tx1"/>
              </a:solidFill>
              <a:cs typeface="Arial" charset="0"/>
            </a:endParaRPr>
          </a:p>
          <a:p>
            <a:pPr algn="just" eaLnBrk="1" hangingPunct="1"/>
            <a:r>
              <a:rPr sz="2400" dirty="0" smtClean="0">
                <a:solidFill>
                  <a:schemeClr val="tx1"/>
                </a:solidFill>
                <a:cs typeface="Arial" charset="0"/>
              </a:rPr>
              <a:t>In Java all variables know their dynamic type </a:t>
            </a:r>
          </a:p>
          <a:p>
            <a:pPr algn="just" eaLnBrk="1" hangingPunct="1"/>
            <a:endParaRPr sz="2400" dirty="0" smtClean="0">
              <a:solidFill>
                <a:schemeClr val="tx1"/>
              </a:solidFill>
              <a:cs typeface="Arial" charset="0"/>
            </a:endParaRPr>
          </a:p>
          <a:p>
            <a:pPr algn="just" eaLnBrk="1" hangingPunct="1"/>
            <a:r>
              <a:rPr sz="2400" dirty="0" smtClean="0">
                <a:solidFill>
                  <a:schemeClr val="tx1"/>
                </a:solidFill>
                <a:cs typeface="Arial" charset="0"/>
              </a:rPr>
              <a:t>Messages (method calls) are always bound to methods on the basis of the dynamic type of the receiver</a:t>
            </a:r>
          </a:p>
          <a:p>
            <a:pPr algn="just" eaLnBrk="1" hangingPunct="1"/>
            <a:endParaRPr sz="2400" dirty="0" smtClean="0">
              <a:solidFill>
                <a:schemeClr val="tx1"/>
              </a:solidFill>
              <a:cs typeface="Arial" charset="0"/>
            </a:endParaRPr>
          </a:p>
          <a:p>
            <a:pPr algn="just" eaLnBrk="1" hangingPunct="1"/>
            <a:r>
              <a:rPr sz="2400" dirty="0" smtClean="0">
                <a:solidFill>
                  <a:schemeClr val="tx1"/>
                </a:solidFill>
                <a:cs typeface="Arial" charset="0"/>
              </a:rPr>
              <a:t>This method resolution is done dynamically at runtime</a:t>
            </a:r>
          </a:p>
        </p:txBody>
      </p:sp>
      <p:sp>
        <p:nvSpPr>
          <p:cNvPr id="125954" name="Rectangle 2"/>
          <p:cNvSpPr>
            <a:spLocks noGrp="1"/>
          </p:cNvSpPr>
          <p:nvPr>
            <p:ph type="title" idx="4294967295"/>
          </p:nvPr>
        </p:nvSpPr>
        <p:spPr>
          <a:xfrm>
            <a:off x="0" y="246063"/>
            <a:ext cx="9144000" cy="427037"/>
          </a:xfrm>
        </p:spPr>
        <p:txBody>
          <a:bodyPr>
            <a:normAutofit/>
          </a:bodyPr>
          <a:lstStyle/>
          <a:p>
            <a:pPr eaLnBrk="1" hangingPunct="1"/>
            <a:r>
              <a:rPr sz="2200" smtClean="0">
                <a:solidFill>
                  <a:schemeClr val="tx1"/>
                </a:solidFill>
                <a:cs typeface="Arial" charset="0"/>
              </a:rPr>
              <a:t>A Superclass Reference Variable Can Reference a Subclass Object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725714" y="3048000"/>
            <a:ext cx="7997372" cy="740229"/>
          </a:xfrm>
          <a:prstGeom prst="roundRect">
            <a:avLst/>
          </a:prstGeom>
          <a:solidFill>
            <a:srgbClr val="FCFC9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725714" y="3875314"/>
            <a:ext cx="8113486" cy="130628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1"/>
          </p:nvPr>
        </p:nvSpPr>
        <p:spPr>
          <a:xfrm>
            <a:off x="216976" y="145140"/>
            <a:ext cx="8473000" cy="584775"/>
          </a:xfrm>
        </p:spPr>
        <p:txBody>
          <a:bodyPr/>
          <a:lstStyle/>
          <a:p>
            <a:r>
              <a:rPr lang="en-US" sz="3200" dirty="0">
                <a:solidFill>
                  <a:schemeClr val="tx1"/>
                </a:solidFill>
                <a:cs typeface="Arial" charset="0"/>
              </a:rPr>
              <a:t>Rules for method </a:t>
            </a:r>
            <a:r>
              <a:rPr lang="en-US" sz="3200" dirty="0" smtClean="0">
                <a:solidFill>
                  <a:schemeClr val="tx1"/>
                </a:solidFill>
                <a:cs typeface="Arial" charset="0"/>
              </a:rPr>
              <a:t>overriding</a:t>
            </a:r>
            <a:endParaRPr lang="en-US" dirty="0">
              <a:solidFill>
                <a:schemeClr val="tx1"/>
              </a:solidFill>
            </a:endParaRPr>
          </a:p>
        </p:txBody>
      </p:sp>
      <p:sp>
        <p:nvSpPr>
          <p:cNvPr id="6" name="Rectangle 3"/>
          <p:cNvSpPr txBox="1">
            <a:spLocks/>
          </p:cNvSpPr>
          <p:nvPr/>
        </p:nvSpPr>
        <p:spPr bwMode="auto">
          <a:xfrm>
            <a:off x="457200" y="11430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31775" marR="0" lvl="0" indent="-231775" algn="just" defTabSz="4572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Arial" charset="0"/>
              </a:rPr>
              <a:t>Overriding method  must satisfy the following points: </a:t>
            </a:r>
          </a:p>
          <a:p>
            <a:pPr marL="742950" marR="0" lvl="1" indent="-285750" algn="just" defTabSz="457200" rtl="0" eaLnBrk="0" fontAlgn="base" latinLnBrk="0" hangingPunct="0">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Arial" charset="0"/>
              </a:rPr>
              <a:t>They must have the same argument list. </a:t>
            </a:r>
          </a:p>
          <a:p>
            <a:pPr marL="742950" marR="0" lvl="1" indent="-285750" algn="just" defTabSz="457200" rtl="0" eaLnBrk="0" fontAlgn="base" latinLnBrk="0" hangingPunct="0">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Arial" charset="0"/>
              </a:rPr>
              <a:t>They must have the same return type. </a:t>
            </a:r>
          </a:p>
          <a:p>
            <a:pPr marL="742950" marR="0" lvl="1" indent="-285750" algn="just" defTabSz="457200" rtl="0" eaLnBrk="0" fontAlgn="base" latinLnBrk="0" hangingPunct="0">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Arial" charset="0"/>
              </a:rPr>
              <a:t>They must not have a more restrictive access modifier </a:t>
            </a:r>
          </a:p>
          <a:p>
            <a:pPr marL="742950" marR="0" lvl="1" indent="-285750" algn="just" defTabSz="457200" rtl="0" eaLnBrk="0" fontAlgn="base" latinLnBrk="0" hangingPunct="0">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Arial" charset="0"/>
              </a:rPr>
              <a:t>They may have a less restrictive access modifier</a:t>
            </a:r>
          </a:p>
          <a:p>
            <a:pPr marL="742950" marR="0" lvl="1" indent="-285750" algn="just" defTabSz="457200" rtl="0" eaLnBrk="0" fontAlgn="base" latinLnBrk="0" hangingPunct="0">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Arial" charset="0"/>
              </a:rPr>
              <a:t>Must not throw new or broader checked exceptions </a:t>
            </a:r>
          </a:p>
          <a:p>
            <a:pPr marL="742950" marR="0" lvl="1" indent="-285750" algn="just" defTabSz="457200" rtl="0" eaLnBrk="0" fontAlgn="base" latinLnBrk="0" hangingPunct="0">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Arial" charset="0"/>
              </a:rPr>
              <a:t>May throw fewer or narrower checked exceptions or any unchecked exceptions. </a:t>
            </a:r>
          </a:p>
          <a:p>
            <a:pPr marL="231775" marR="0" lvl="0" indent="-231775" algn="just" defTabSz="457200" rtl="0" eaLnBrk="0" fontAlgn="base" latinLnBrk="0" hangingPunct="0">
              <a:lnSpc>
                <a:spcPct val="100000"/>
              </a:lnSpc>
              <a:spcBef>
                <a:spcPct val="20000"/>
              </a:spcBef>
              <a:spcAft>
                <a:spcPct val="0"/>
              </a:spcAft>
              <a:buClrTx/>
              <a:buSzTx/>
              <a:buFont typeface="Arial" charset="0"/>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Arial" charset="0"/>
              </a:rPr>
              <a:t>Final methods cannot be overridden. </a:t>
            </a:r>
          </a:p>
          <a:p>
            <a:pPr marL="231775" marR="0" lvl="0" indent="-231775" algn="just" defTabSz="457200" rtl="0" eaLnBrk="0" fontAlgn="base" latinLnBrk="0" hangingPunct="0">
              <a:lnSpc>
                <a:spcPct val="100000"/>
              </a:lnSpc>
              <a:spcBef>
                <a:spcPct val="20000"/>
              </a:spcBef>
              <a:spcAft>
                <a:spcPct val="0"/>
              </a:spcAft>
              <a:buClrTx/>
              <a:buSzTx/>
              <a:buFont typeface="Arial" charset="0"/>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Arial" charset="0"/>
              </a:rPr>
              <a:t>Constructors cannot be overridden</a:t>
            </a:r>
          </a:p>
          <a:p>
            <a:pPr marL="742950" marR="0" lvl="1" indent="-285750" algn="just" defTabSz="457200" rtl="0" eaLnBrk="0" fontAlgn="base" latinLnBrk="0" hangingPunct="0">
              <a:lnSpc>
                <a:spcPct val="100000"/>
              </a:lnSpc>
              <a:spcBef>
                <a:spcPct val="20000"/>
              </a:spcBef>
              <a:spcAft>
                <a:spcPct val="0"/>
              </a:spcAft>
              <a:buClrTx/>
              <a:buSzTx/>
              <a:buFont typeface="Arial" charset="0"/>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Arial" charset="0"/>
            </a:endParaRPr>
          </a:p>
          <a:p>
            <a:pPr marL="742950" marR="0" lvl="1" indent="-285750" algn="just" defTabSz="457200" rtl="0" eaLnBrk="0" fontAlgn="base" latinLnBrk="0" hangingPunct="0">
              <a:lnSpc>
                <a:spcPct val="100000"/>
              </a:lnSpc>
              <a:spcBef>
                <a:spcPct val="20000"/>
              </a:spcBef>
              <a:spcAft>
                <a:spcPct val="0"/>
              </a:spcAft>
              <a:buClrTx/>
              <a:buSzTx/>
              <a:buFont typeface="Arial" charset="0"/>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Arial" charset="0"/>
            </a:endParaRPr>
          </a:p>
          <a:p>
            <a:pPr marL="231775" marR="0" lvl="0" indent="-231775" algn="just" defTabSz="457200" rtl="0" eaLnBrk="1" fontAlgn="base" latinLnBrk="0" hangingPunct="1">
              <a:lnSpc>
                <a:spcPct val="100000"/>
              </a:lnSpc>
              <a:spcBef>
                <a:spcPct val="20000"/>
              </a:spcBef>
              <a:spcAft>
                <a:spcPct val="0"/>
              </a:spcAft>
              <a:buClrTx/>
              <a:buSzTx/>
              <a:buFont typeface="Arial"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Arial" charset="0"/>
            </a:endParaRPr>
          </a:p>
        </p:txBody>
      </p:sp>
      <p:sp>
        <p:nvSpPr>
          <p:cNvPr id="7" name="Cloud 6"/>
          <p:cNvSpPr/>
          <p:nvPr/>
        </p:nvSpPr>
        <p:spPr>
          <a:xfrm>
            <a:off x="6241143" y="4688114"/>
            <a:ext cx="2585357" cy="1509486"/>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Will be explained later with Exception Handling</a:t>
            </a:r>
            <a:endParaRPr lang="en-US" dirty="0"/>
          </a:p>
        </p:txBody>
      </p:sp>
      <p:cxnSp>
        <p:nvCxnSpPr>
          <p:cNvPr id="10" name="Straight Arrow Connector 9"/>
          <p:cNvCxnSpPr/>
          <p:nvPr/>
        </p:nvCxnSpPr>
        <p:spPr>
          <a:xfrm rot="16200000" flipV="1">
            <a:off x="5972630" y="4927600"/>
            <a:ext cx="580571" cy="44994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3" name="Cloud 12"/>
          <p:cNvSpPr/>
          <p:nvPr/>
        </p:nvSpPr>
        <p:spPr>
          <a:xfrm>
            <a:off x="6850743" y="1596571"/>
            <a:ext cx="2032000" cy="1378858"/>
          </a:xfrm>
          <a:prstGeom prst="cloud">
            <a:avLst/>
          </a:prstGeom>
          <a:solidFill>
            <a:srgbClr val="FCFC9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Will be explained later with Packages</a:t>
            </a:r>
            <a:endParaRPr lang="en-US" dirty="0">
              <a:solidFill>
                <a:schemeClr val="tx1"/>
              </a:solidFill>
            </a:endParaRPr>
          </a:p>
        </p:txBody>
      </p:sp>
      <p:cxnSp>
        <p:nvCxnSpPr>
          <p:cNvPr id="15" name="Straight Arrow Connector 14"/>
          <p:cNvCxnSpPr/>
          <p:nvPr/>
        </p:nvCxnSpPr>
        <p:spPr>
          <a:xfrm rot="5400000">
            <a:off x="6350001" y="2547258"/>
            <a:ext cx="595086" cy="58057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solidFill>
                  <a:schemeClr val="tx1"/>
                </a:solidFill>
              </a:rPr>
              <a:t>Quiz</a:t>
            </a:r>
            <a:endParaRPr lang="en-US" dirty="0">
              <a:solidFill>
                <a:schemeClr val="tx1"/>
              </a:solidFill>
            </a:endParaRPr>
          </a:p>
        </p:txBody>
      </p:sp>
      <p:sp>
        <p:nvSpPr>
          <p:cNvPr id="3" name="Text Placeholder 2"/>
          <p:cNvSpPr>
            <a:spLocks noGrp="1"/>
          </p:cNvSpPr>
          <p:nvPr>
            <p:ph type="body" sz="quarter" idx="16"/>
          </p:nvPr>
        </p:nvSpPr>
        <p:spPr>
          <a:xfrm>
            <a:off x="515256" y="957942"/>
            <a:ext cx="8338457" cy="5515429"/>
          </a:xfrm>
        </p:spPr>
        <p:txBody>
          <a:bodyPr/>
          <a:lstStyle/>
          <a:p>
            <a:r>
              <a:rPr lang="en-US" dirty="0" smtClean="0">
                <a:solidFill>
                  <a:schemeClr val="tx1"/>
                </a:solidFill>
              </a:rPr>
              <a:t>What will be the result, if we try to compile and execute the following code :</a:t>
            </a:r>
          </a:p>
          <a:p>
            <a:endParaRPr lang="en-US" sz="1000" dirty="0" smtClean="0">
              <a:solidFill>
                <a:schemeClr val="tx1"/>
              </a:solidFill>
            </a:endParaRPr>
          </a:p>
          <a:p>
            <a:pPr>
              <a:buNone/>
            </a:pPr>
            <a:r>
              <a:rPr lang="en-US" sz="1800" dirty="0" smtClean="0">
                <a:solidFill>
                  <a:schemeClr val="tx1"/>
                </a:solidFill>
                <a:latin typeface="Courier New" pitchFamily="49" charset="0"/>
                <a:cs typeface="Courier New" pitchFamily="49" charset="0"/>
              </a:rPr>
              <a:t>class A1 {</a:t>
            </a:r>
          </a:p>
          <a:p>
            <a:pPr>
              <a:buNone/>
            </a:pPr>
            <a:r>
              <a:rPr lang="en-US" sz="1800" dirty="0" smtClean="0">
                <a:solidFill>
                  <a:schemeClr val="tx1"/>
                </a:solidFill>
                <a:latin typeface="Courier New" pitchFamily="49" charset="0"/>
                <a:cs typeface="Courier New" pitchFamily="49" charset="0"/>
              </a:rPr>
              <a:t>	 void m1() {</a:t>
            </a:r>
          </a:p>
          <a:p>
            <a:pPr>
              <a:buNone/>
            </a:pPr>
            <a:r>
              <a:rPr lang="en-US" sz="1800" dirty="0" smtClean="0">
                <a:solidFill>
                  <a:schemeClr val="tx1"/>
                </a:solidFill>
                <a:latin typeface="Courier New" pitchFamily="49" charset="0"/>
                <a:cs typeface="Courier New" pitchFamily="49" charset="0"/>
              </a:rPr>
              <a:t>		</a:t>
            </a:r>
            <a:r>
              <a:rPr lang="en-US" sz="1800" dirty="0" err="1" smtClean="0">
                <a:solidFill>
                  <a:schemeClr val="tx1"/>
                </a:solidFill>
                <a:latin typeface="Courier New" pitchFamily="49" charset="0"/>
                <a:cs typeface="Courier New" pitchFamily="49" charset="0"/>
              </a:rPr>
              <a:t>System.out.println</a:t>
            </a:r>
            <a:r>
              <a:rPr lang="en-US" sz="1800" dirty="0" smtClean="0">
                <a:solidFill>
                  <a:schemeClr val="tx1"/>
                </a:solidFill>
                <a:latin typeface="Courier New" pitchFamily="49" charset="0"/>
                <a:cs typeface="Courier New" pitchFamily="49" charset="0"/>
              </a:rPr>
              <a:t>(“In method m1 of A1”);</a:t>
            </a:r>
          </a:p>
          <a:p>
            <a:pPr>
              <a:buNone/>
            </a:pPr>
            <a:r>
              <a:rPr lang="en-US" sz="1800" dirty="0" smtClean="0">
                <a:solidFill>
                  <a:schemeClr val="tx1"/>
                </a:solidFill>
                <a:latin typeface="Courier New" pitchFamily="49" charset="0"/>
                <a:cs typeface="Courier New" pitchFamily="49" charset="0"/>
              </a:rPr>
              <a:t>	}	</a:t>
            </a:r>
          </a:p>
          <a:p>
            <a:pPr>
              <a:buNone/>
            </a:pPr>
            <a:r>
              <a:rPr lang="en-US" sz="1800" dirty="0" smtClean="0">
                <a:solidFill>
                  <a:schemeClr val="tx1"/>
                </a:solidFill>
                <a:latin typeface="Courier New" pitchFamily="49" charset="0"/>
                <a:cs typeface="Courier New" pitchFamily="49" charset="0"/>
              </a:rPr>
              <a:t>}</a:t>
            </a:r>
          </a:p>
          <a:p>
            <a:pPr>
              <a:buNone/>
            </a:pPr>
            <a:r>
              <a:rPr lang="en-US" sz="1800" dirty="0" smtClean="0">
                <a:solidFill>
                  <a:schemeClr val="tx1"/>
                </a:solidFill>
                <a:latin typeface="Courier New" pitchFamily="49" charset="0"/>
                <a:cs typeface="Courier New" pitchFamily="49" charset="0"/>
              </a:rPr>
              <a:t>class A2 extends A1 {</a:t>
            </a:r>
          </a:p>
          <a:p>
            <a:pPr>
              <a:buNone/>
            </a:pPr>
            <a:r>
              <a:rPr lang="en-US" sz="1800" dirty="0" smtClean="0">
                <a:solidFill>
                  <a:schemeClr val="tx1"/>
                </a:solidFill>
                <a:latin typeface="Courier New" pitchFamily="49" charset="0"/>
                <a:cs typeface="Courier New" pitchFamily="49" charset="0"/>
              </a:rPr>
              <a:t>	</a:t>
            </a:r>
            <a:r>
              <a:rPr lang="en-US" sz="1800" dirty="0" err="1" smtClean="0">
                <a:solidFill>
                  <a:schemeClr val="tx1"/>
                </a:solidFill>
                <a:latin typeface="Courier New" pitchFamily="49" charset="0"/>
                <a:cs typeface="Courier New" pitchFamily="49" charset="0"/>
              </a:rPr>
              <a:t>int</a:t>
            </a:r>
            <a:r>
              <a:rPr lang="en-US" sz="1800" dirty="0" smtClean="0">
                <a:solidFill>
                  <a:schemeClr val="tx1"/>
                </a:solidFill>
                <a:latin typeface="Courier New" pitchFamily="49" charset="0"/>
                <a:cs typeface="Courier New" pitchFamily="49" charset="0"/>
              </a:rPr>
              <a:t> m1() {</a:t>
            </a:r>
          </a:p>
          <a:p>
            <a:pPr>
              <a:buNone/>
            </a:pPr>
            <a:r>
              <a:rPr lang="en-US" sz="1800" dirty="0" smtClean="0">
                <a:solidFill>
                  <a:schemeClr val="tx1"/>
                </a:solidFill>
                <a:latin typeface="Courier New" pitchFamily="49" charset="0"/>
                <a:cs typeface="Courier New" pitchFamily="49" charset="0"/>
              </a:rPr>
              <a:t>		return 100;</a:t>
            </a:r>
          </a:p>
          <a:p>
            <a:pPr>
              <a:buNone/>
            </a:pPr>
            <a:r>
              <a:rPr lang="en-US" sz="1800" dirty="0" smtClean="0">
                <a:solidFill>
                  <a:schemeClr val="tx1"/>
                </a:solidFill>
                <a:latin typeface="Courier New" pitchFamily="49" charset="0"/>
                <a:cs typeface="Courier New" pitchFamily="49" charset="0"/>
              </a:rPr>
              <a:t>	}</a:t>
            </a:r>
          </a:p>
          <a:p>
            <a:pPr>
              <a:buNone/>
            </a:pPr>
            <a:r>
              <a:rPr lang="en-US" sz="1800" dirty="0" smtClean="0">
                <a:solidFill>
                  <a:schemeClr val="tx1"/>
                </a:solidFill>
                <a:latin typeface="Courier New" pitchFamily="49" charset="0"/>
                <a:cs typeface="Courier New" pitchFamily="49" charset="0"/>
              </a:rPr>
              <a:t>	public static void main(String[] </a:t>
            </a:r>
            <a:r>
              <a:rPr lang="en-US" sz="1800" dirty="0" err="1" smtClean="0">
                <a:solidFill>
                  <a:schemeClr val="tx1"/>
                </a:solidFill>
                <a:latin typeface="Courier New" pitchFamily="49" charset="0"/>
                <a:cs typeface="Courier New" pitchFamily="49" charset="0"/>
              </a:rPr>
              <a:t>args</a:t>
            </a:r>
            <a:r>
              <a:rPr lang="en-US" sz="1800" dirty="0" smtClean="0">
                <a:solidFill>
                  <a:schemeClr val="tx1"/>
                </a:solidFill>
                <a:latin typeface="Courier New" pitchFamily="49" charset="0"/>
                <a:cs typeface="Courier New" pitchFamily="49" charset="0"/>
              </a:rPr>
              <a:t>) {</a:t>
            </a:r>
          </a:p>
          <a:p>
            <a:pPr>
              <a:buNone/>
            </a:pPr>
            <a:r>
              <a:rPr lang="en-US" sz="1800" dirty="0" smtClean="0">
                <a:solidFill>
                  <a:schemeClr val="tx1"/>
                </a:solidFill>
                <a:latin typeface="Courier New" pitchFamily="49" charset="0"/>
                <a:cs typeface="Courier New" pitchFamily="49" charset="0"/>
              </a:rPr>
              <a:t>		A2 x = new A2();</a:t>
            </a:r>
          </a:p>
          <a:p>
            <a:pPr>
              <a:buNone/>
            </a:pPr>
            <a:r>
              <a:rPr lang="en-US" sz="1800" dirty="0" smtClean="0">
                <a:solidFill>
                  <a:schemeClr val="tx1"/>
                </a:solidFill>
                <a:latin typeface="Courier New" pitchFamily="49" charset="0"/>
                <a:cs typeface="Courier New" pitchFamily="49" charset="0"/>
              </a:rPr>
              <a:t>		x.m1();</a:t>
            </a:r>
          </a:p>
          <a:p>
            <a:pPr>
              <a:buNone/>
            </a:pPr>
            <a:r>
              <a:rPr lang="en-US" sz="1800" dirty="0" smtClean="0">
                <a:solidFill>
                  <a:schemeClr val="tx1"/>
                </a:solidFill>
                <a:latin typeface="Courier New" pitchFamily="49" charset="0"/>
                <a:cs typeface="Courier New" pitchFamily="49" charset="0"/>
              </a:rPr>
              <a:t>	}</a:t>
            </a:r>
          </a:p>
          <a:p>
            <a:pPr>
              <a:buNone/>
            </a:pPr>
            <a:r>
              <a:rPr lang="en-US" sz="1800" dirty="0" smtClean="0">
                <a:solidFill>
                  <a:schemeClr val="tx1"/>
                </a:solidFill>
                <a:latin typeface="Courier New" pitchFamily="49" charset="0"/>
                <a:cs typeface="Courier New" pitchFamily="49" charset="0"/>
              </a:rPr>
              <a:t>}</a:t>
            </a:r>
          </a:p>
          <a:p>
            <a:pPr>
              <a:buNone/>
            </a:pPr>
            <a:endParaRPr lang="en-US" sz="2000" dirty="0">
              <a:solidFill>
                <a:schemeClr val="tx1"/>
              </a:solidFill>
            </a:endParaRPr>
          </a:p>
        </p:txBody>
      </p:sp>
      <p:sp>
        <p:nvSpPr>
          <p:cNvPr id="4" name="Rectangle 3"/>
          <p:cNvSpPr/>
          <p:nvPr/>
        </p:nvSpPr>
        <p:spPr>
          <a:xfrm>
            <a:off x="3236687" y="5646056"/>
            <a:ext cx="5617028" cy="522515"/>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smtClean="0"/>
              <a:t>Compilation Error..What is the reason?</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3"/>
          <p:cNvSpPr>
            <a:spLocks noGrp="1"/>
          </p:cNvSpPr>
          <p:nvPr>
            <p:ph idx="4294967295"/>
          </p:nvPr>
        </p:nvSpPr>
        <p:spPr>
          <a:xfrm>
            <a:off x="414579" y="1097796"/>
            <a:ext cx="8450452" cy="5029200"/>
          </a:xfrm>
        </p:spPr>
        <p:txBody>
          <a:bodyPr/>
          <a:lstStyle/>
          <a:p>
            <a:pPr algn="just" eaLnBrk="1" hangingPunct="1"/>
            <a:r>
              <a:rPr dirty="0" smtClean="0">
                <a:solidFill>
                  <a:schemeClr val="tx1"/>
                </a:solidFill>
                <a:cs typeface="Arial" charset="0"/>
              </a:rPr>
              <a:t>Overridden methods in a class hierarchy is one of the ways that Java implements the “</a:t>
            </a:r>
            <a:r>
              <a:rPr b="1" dirty="0" smtClean="0">
                <a:solidFill>
                  <a:schemeClr val="tx1"/>
                </a:solidFill>
                <a:cs typeface="Arial" charset="0"/>
              </a:rPr>
              <a:t>single interface, multiple implementations</a:t>
            </a:r>
            <a:r>
              <a:rPr dirty="0" smtClean="0">
                <a:solidFill>
                  <a:schemeClr val="tx1"/>
                </a:solidFill>
                <a:cs typeface="Arial" charset="0"/>
              </a:rPr>
              <a:t>” aspect of polymorphism</a:t>
            </a: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Part of the key to successfully applying polymorphism is understanding the fact that the super classes and subclasses form a hierarchy which moves from lesser to greater specialization  </a:t>
            </a:r>
          </a:p>
          <a:p>
            <a:pPr algn="just" eaLnBrk="1" hangingPunct="1"/>
            <a:endParaRPr dirty="0" smtClean="0">
              <a:solidFill>
                <a:schemeClr val="tx1"/>
              </a:solidFill>
              <a:cs typeface="Arial" charset="0"/>
            </a:endParaRPr>
          </a:p>
          <a:p>
            <a:pPr algn="just" eaLnBrk="1" hangingPunct="1">
              <a:lnSpc>
                <a:spcPct val="90000"/>
              </a:lnSpc>
            </a:pPr>
            <a:r>
              <a:rPr lang="en-US" dirty="0">
                <a:solidFill>
                  <a:schemeClr val="tx1"/>
                </a:solidFill>
                <a:cs typeface="Arial" charset="0"/>
              </a:rPr>
              <a:t>The superclass provides all elements that a subclass can use directly</a:t>
            </a:r>
          </a:p>
          <a:p>
            <a:pPr algn="just" eaLnBrk="1" hangingPunct="1">
              <a:lnSpc>
                <a:spcPct val="90000"/>
              </a:lnSpc>
            </a:pPr>
            <a:endParaRPr lang="en-US" dirty="0">
              <a:solidFill>
                <a:schemeClr val="tx1"/>
              </a:solidFill>
              <a:cs typeface="Arial" charset="0"/>
            </a:endParaRPr>
          </a:p>
          <a:p>
            <a:pPr algn="just" eaLnBrk="1" hangingPunct="1">
              <a:lnSpc>
                <a:spcPct val="90000"/>
              </a:lnSpc>
            </a:pPr>
            <a:r>
              <a:rPr lang="en-US" dirty="0">
                <a:solidFill>
                  <a:schemeClr val="tx1"/>
                </a:solidFill>
                <a:cs typeface="Arial" charset="0"/>
              </a:rPr>
              <a:t>It also declares those methods that the subclass must implement on its own</a:t>
            </a:r>
          </a:p>
          <a:p>
            <a:pPr algn="just" eaLnBrk="1" hangingPunct="1"/>
            <a:endParaRPr dirty="0" smtClean="0">
              <a:solidFill>
                <a:schemeClr val="tx1"/>
              </a:solidFill>
              <a:cs typeface="Arial" charset="0"/>
            </a:endParaRPr>
          </a:p>
          <a:p>
            <a:pPr algn="just" eaLnBrk="1" hangingPunct="1"/>
            <a:endParaRPr sz="2400" dirty="0" smtClean="0">
              <a:solidFill>
                <a:schemeClr val="tx1"/>
              </a:solidFill>
              <a:cs typeface="Arial" charset="0"/>
            </a:endParaRPr>
          </a:p>
        </p:txBody>
      </p:sp>
      <p:sp>
        <p:nvSpPr>
          <p:cNvPr id="126978" name="Rectangle 2"/>
          <p:cNvSpPr>
            <a:spLocks noGrp="1"/>
          </p:cNvSpPr>
          <p:nvPr>
            <p:ph type="title" idx="4294967295"/>
          </p:nvPr>
        </p:nvSpPr>
        <p:spPr>
          <a:xfrm>
            <a:off x="188913" y="300038"/>
            <a:ext cx="9144000" cy="473075"/>
          </a:xfrm>
        </p:spPr>
        <p:txBody>
          <a:bodyPr>
            <a:normAutofit/>
          </a:bodyPr>
          <a:lstStyle/>
          <a:p>
            <a:pPr eaLnBrk="1" hangingPunct="1"/>
            <a:r>
              <a:rPr sz="2500" dirty="0" smtClean="0">
                <a:solidFill>
                  <a:schemeClr val="tx1"/>
                </a:solidFill>
                <a:cs typeface="Arial" charset="0"/>
              </a:rPr>
              <a:t>Why Overridden Methods? A Design Perspective</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3"/>
          <p:cNvSpPr>
            <a:spLocks noGrp="1"/>
          </p:cNvSpPr>
          <p:nvPr>
            <p:ph idx="4294967295"/>
          </p:nvPr>
        </p:nvSpPr>
        <p:spPr>
          <a:xfrm>
            <a:off x="304800" y="1143000"/>
            <a:ext cx="8229600" cy="5029200"/>
          </a:xfrm>
        </p:spPr>
        <p:txBody>
          <a:bodyPr/>
          <a:lstStyle/>
          <a:p>
            <a:pPr algn="just" eaLnBrk="1" hangingPunct="1">
              <a:lnSpc>
                <a:spcPct val="90000"/>
              </a:lnSpc>
            </a:pPr>
            <a:r>
              <a:rPr dirty="0" smtClean="0">
                <a:solidFill>
                  <a:schemeClr val="tx1"/>
                </a:solidFill>
                <a:cs typeface="Arial" charset="0"/>
              </a:rPr>
              <a:t>This allows the subclass the flexibility to define its own method implementations, yet still enforce a consistent interface</a:t>
            </a:r>
          </a:p>
          <a:p>
            <a:pPr algn="just" eaLnBrk="1" hangingPunct="1">
              <a:lnSpc>
                <a:spcPct val="90000"/>
              </a:lnSpc>
            </a:pPr>
            <a:endParaRPr dirty="0" smtClean="0">
              <a:solidFill>
                <a:schemeClr val="tx1"/>
              </a:solidFill>
              <a:cs typeface="Arial" charset="0"/>
            </a:endParaRPr>
          </a:p>
          <a:p>
            <a:pPr algn="just" eaLnBrk="1" hangingPunct="1">
              <a:lnSpc>
                <a:spcPct val="90000"/>
              </a:lnSpc>
            </a:pPr>
            <a:r>
              <a:rPr dirty="0" smtClean="0">
                <a:solidFill>
                  <a:schemeClr val="tx1"/>
                </a:solidFill>
                <a:cs typeface="Arial" charset="0"/>
              </a:rPr>
              <a:t>In other words, the subclass will override the method in the superclass</a:t>
            </a:r>
          </a:p>
        </p:txBody>
      </p:sp>
      <p:sp>
        <p:nvSpPr>
          <p:cNvPr id="128002" name="Rectangle 2"/>
          <p:cNvSpPr>
            <a:spLocks noGrp="1"/>
          </p:cNvSpPr>
          <p:nvPr>
            <p:ph type="title" idx="4294967295"/>
          </p:nvPr>
        </p:nvSpPr>
        <p:spPr>
          <a:xfrm>
            <a:off x="188913" y="276225"/>
            <a:ext cx="9144000" cy="488950"/>
          </a:xfrm>
        </p:spPr>
        <p:txBody>
          <a:bodyPr>
            <a:normAutofit fontScale="90000"/>
          </a:bodyPr>
          <a:lstStyle/>
          <a:p>
            <a:pPr eaLnBrk="1" hangingPunct="1"/>
            <a:r>
              <a:rPr lang="en-US" sz="2800" dirty="0">
                <a:solidFill>
                  <a:schemeClr val="tx1"/>
                </a:solidFill>
                <a:cs typeface="Arial" charset="0"/>
              </a:rPr>
              <a:t>Why Overridden Methods? A Design </a:t>
            </a:r>
            <a:r>
              <a:rPr lang="en-US" sz="2800" dirty="0" smtClean="0">
                <a:solidFill>
                  <a:schemeClr val="tx1"/>
                </a:solidFill>
                <a:cs typeface="Arial" charset="0"/>
              </a:rPr>
              <a:t>Perspective (</a:t>
            </a:r>
            <a:r>
              <a:rPr lang="en-US" sz="2800" dirty="0">
                <a:solidFill>
                  <a:schemeClr val="tx1"/>
                </a:solidFill>
                <a:cs typeface="Arial" charset="0"/>
              </a:rPr>
              <a:t>Contd</a:t>
            </a:r>
            <a:r>
              <a:rPr lang="en-US" sz="2800" dirty="0" smtClean="0">
                <a:solidFill>
                  <a:schemeClr val="tx1"/>
                </a:solidFill>
                <a:cs typeface="Arial" charset="0"/>
              </a:rPr>
              <a:t>.).</a:t>
            </a:r>
            <a:endParaRPr sz="2600"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Text Placeholder 1"/>
          <p:cNvSpPr>
            <a:spLocks noGrp="1"/>
          </p:cNvSpPr>
          <p:nvPr>
            <p:ph type="body" sz="quarter" idx="4294967295"/>
          </p:nvPr>
        </p:nvSpPr>
        <p:spPr>
          <a:xfrm>
            <a:off x="484188" y="2690624"/>
            <a:ext cx="8220075" cy="709613"/>
          </a:xfrm>
        </p:spPr>
        <p:txBody>
          <a:bodyPr/>
          <a:lstStyle/>
          <a:p>
            <a:pPr algn="ctr" eaLnBrk="1" hangingPunct="1">
              <a:buFont typeface="Arial" charset="0"/>
              <a:buNone/>
            </a:pPr>
            <a:r>
              <a:rPr sz="3400" b="1" dirty="0" smtClean="0">
                <a:solidFill>
                  <a:schemeClr val="tx1"/>
                </a:solidFill>
                <a:cs typeface="Arial" charset="0"/>
              </a:rPr>
              <a:t>Runtime Polymorphism</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3"/>
          <p:cNvSpPr>
            <a:spLocks noGrp="1"/>
          </p:cNvSpPr>
          <p:nvPr>
            <p:ph idx="4294967295"/>
          </p:nvPr>
        </p:nvSpPr>
        <p:spPr>
          <a:xfrm>
            <a:off x="573438" y="1224366"/>
            <a:ext cx="8136610" cy="5029200"/>
          </a:xfrm>
        </p:spPr>
        <p:txBody>
          <a:bodyPr/>
          <a:lstStyle/>
          <a:p>
            <a:pPr algn="just" eaLnBrk="1" hangingPunct="1"/>
            <a:r>
              <a:rPr dirty="0" smtClean="0">
                <a:solidFill>
                  <a:schemeClr val="tx1"/>
                </a:solidFill>
                <a:cs typeface="Arial" charset="0"/>
              </a:rPr>
              <a:t>Method overriding forms the basis of one of Java’s most powerful concepts: </a:t>
            </a:r>
            <a:r>
              <a:rPr b="1" dirty="0" smtClean="0">
                <a:solidFill>
                  <a:schemeClr val="tx1"/>
                </a:solidFill>
                <a:cs typeface="Arial" charset="0"/>
              </a:rPr>
              <a:t>dynamic method dispatch</a:t>
            </a:r>
            <a:r>
              <a:rPr dirty="0" smtClean="0">
                <a:solidFill>
                  <a:schemeClr val="tx1"/>
                </a:solidFill>
                <a:cs typeface="Arial" charset="0"/>
              </a:rPr>
              <a:t> </a:t>
            </a:r>
          </a:p>
          <a:p>
            <a:pPr algn="just" eaLnBrk="1" hangingPunct="1"/>
            <a:endParaRPr sz="900" dirty="0" smtClean="0">
              <a:solidFill>
                <a:schemeClr val="tx1"/>
              </a:solidFill>
              <a:cs typeface="Arial" charset="0"/>
            </a:endParaRPr>
          </a:p>
          <a:p>
            <a:pPr algn="just" eaLnBrk="1" hangingPunct="1"/>
            <a:r>
              <a:rPr dirty="0" smtClean="0">
                <a:solidFill>
                  <a:schemeClr val="tx1"/>
                </a:solidFill>
                <a:cs typeface="Arial" charset="0"/>
              </a:rPr>
              <a:t>Dynamic method dispatch occurs when the Java language resolves a call to an overridden method at runtime, and, in turn, implements runtime polymorphism </a:t>
            </a: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Java makes runtime polymorphism possible in a class hierarchy with the help of two of its features:</a:t>
            </a:r>
          </a:p>
          <a:p>
            <a:pPr lvl="1" algn="just" eaLnBrk="1" hangingPunct="1"/>
            <a:r>
              <a:rPr sz="2000" dirty="0" smtClean="0">
                <a:solidFill>
                  <a:schemeClr val="tx1"/>
                </a:solidFill>
              </a:rPr>
              <a:t>superclass reference variables </a:t>
            </a:r>
          </a:p>
          <a:p>
            <a:pPr lvl="1" algn="just" eaLnBrk="1" hangingPunct="1"/>
            <a:r>
              <a:rPr sz="2000" dirty="0" smtClean="0">
                <a:solidFill>
                  <a:schemeClr val="tx1"/>
                </a:solidFill>
              </a:rPr>
              <a:t>overridden methods</a:t>
            </a:r>
          </a:p>
          <a:p>
            <a:pPr lvl="1" algn="just" eaLnBrk="1" hangingPunct="1"/>
            <a:endParaRPr lang="en-US" sz="2000" dirty="0">
              <a:solidFill>
                <a:schemeClr val="tx1"/>
              </a:solidFill>
            </a:endParaRPr>
          </a:p>
        </p:txBody>
      </p:sp>
      <p:sp>
        <p:nvSpPr>
          <p:cNvPr id="123906" name="Rectangle 2"/>
          <p:cNvSpPr>
            <a:spLocks noGrp="1"/>
          </p:cNvSpPr>
          <p:nvPr>
            <p:ph type="title" idx="4294967295"/>
          </p:nvPr>
        </p:nvSpPr>
        <p:spPr>
          <a:xfrm>
            <a:off x="108488" y="217488"/>
            <a:ext cx="9035512" cy="457200"/>
          </a:xfrm>
        </p:spPr>
        <p:txBody>
          <a:bodyPr>
            <a:normAutofit/>
          </a:bodyPr>
          <a:lstStyle/>
          <a:p>
            <a:pPr eaLnBrk="1" hangingPunct="1"/>
            <a:r>
              <a:rPr sz="2400" dirty="0" smtClean="0">
                <a:solidFill>
                  <a:schemeClr val="tx1"/>
                </a:solidFill>
                <a:cs typeface="Arial" charset="0"/>
              </a:rPr>
              <a:t>Dynamic Method Dispatch or Runtime Polymorphism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a:xfrm>
            <a:off x="228600" y="228600"/>
            <a:ext cx="7562850" cy="549275"/>
          </a:xfrm>
        </p:spPr>
        <p:txBody>
          <a:bodyPr/>
          <a:lstStyle/>
          <a:p>
            <a:pPr eaLnBrk="1" hangingPunct="1"/>
            <a:r>
              <a:rPr dirty="0" smtClean="0">
                <a:solidFill>
                  <a:schemeClr val="tx1"/>
                </a:solidFill>
                <a:cs typeface="Arial" charset="0"/>
              </a:rPr>
              <a:t>Inheritance in real world (Contd.).</a:t>
            </a:r>
            <a:r>
              <a:rPr dirty="0" smtClean="0">
                <a:cs typeface="Arial" charset="0"/>
              </a:rPr>
              <a:t> </a:t>
            </a:r>
          </a:p>
        </p:txBody>
      </p:sp>
      <p:sp>
        <p:nvSpPr>
          <p:cNvPr id="5" name="Rectangular Callout 4"/>
          <p:cNvSpPr/>
          <p:nvPr/>
        </p:nvSpPr>
        <p:spPr>
          <a:xfrm>
            <a:off x="3848100" y="1587500"/>
            <a:ext cx="4660900" cy="482600"/>
          </a:xfrm>
          <a:prstGeom prst="wedgeRectCallout">
            <a:avLst>
              <a:gd name="adj1" fmla="val -55086"/>
              <a:gd name="adj2" fmla="val -10401"/>
            </a:avLst>
          </a:prstGeom>
        </p:spPr>
        <p:style>
          <a:lnRef idx="1">
            <a:schemeClr val="accent1"/>
          </a:lnRef>
          <a:fillRef idx="2">
            <a:schemeClr val="accent1"/>
          </a:fillRef>
          <a:effectRef idx="1">
            <a:schemeClr val="accent1"/>
          </a:effectRef>
          <a:fontRef idx="minor">
            <a:schemeClr val="dk1"/>
          </a:fontRef>
        </p:style>
        <p:txBody>
          <a:bodyPr anchor="ctr"/>
          <a:lstStyle/>
          <a:p>
            <a:pPr algn="ctr" defTabSz="457200" fontAlgn="auto">
              <a:spcBef>
                <a:spcPts val="0"/>
              </a:spcBef>
              <a:spcAft>
                <a:spcPts val="0"/>
              </a:spcAft>
              <a:defRPr/>
            </a:pPr>
            <a:endParaRPr lang="en-US" dirty="0"/>
          </a:p>
          <a:p>
            <a:pPr algn="ctr" defTabSz="457200" fontAlgn="auto">
              <a:spcBef>
                <a:spcPts val="0"/>
              </a:spcBef>
              <a:spcAft>
                <a:spcPts val="0"/>
              </a:spcAft>
              <a:defRPr/>
            </a:pPr>
            <a:r>
              <a:rPr lang="en-US" dirty="0"/>
              <a:t>In real life, what is meant by inheritance? </a:t>
            </a:r>
          </a:p>
          <a:p>
            <a:pPr algn="ctr" defTabSz="457200" fontAlgn="auto">
              <a:spcBef>
                <a:spcPts val="0"/>
              </a:spcBef>
              <a:spcAft>
                <a:spcPts val="0"/>
              </a:spcAft>
              <a:defRPr/>
            </a:pPr>
            <a:endParaRPr lang="en-US" dirty="0"/>
          </a:p>
          <a:p>
            <a:pPr algn="ctr" defTabSz="457200" fontAlgn="auto">
              <a:spcBef>
                <a:spcPts val="0"/>
              </a:spcBef>
              <a:spcAft>
                <a:spcPts val="0"/>
              </a:spcAft>
              <a:defRPr/>
            </a:pPr>
            <a:endParaRPr lang="en-US" dirty="0"/>
          </a:p>
        </p:txBody>
      </p:sp>
      <p:sp>
        <p:nvSpPr>
          <p:cNvPr id="9" name="Rectangular Callout 8"/>
          <p:cNvSpPr/>
          <p:nvPr/>
        </p:nvSpPr>
        <p:spPr>
          <a:xfrm>
            <a:off x="4635500" y="2628900"/>
            <a:ext cx="4203700" cy="1295400"/>
          </a:xfrm>
          <a:prstGeom prst="wedgeRectCallout">
            <a:avLst>
              <a:gd name="adj1" fmla="val -68516"/>
              <a:gd name="adj2" fmla="val -21377"/>
            </a:avLst>
          </a:prstGeom>
        </p:spPr>
        <p:style>
          <a:lnRef idx="1">
            <a:schemeClr val="accent1"/>
          </a:lnRef>
          <a:fillRef idx="2">
            <a:schemeClr val="accent1"/>
          </a:fillRef>
          <a:effectRef idx="1">
            <a:schemeClr val="accent1"/>
          </a:effectRef>
          <a:fontRef idx="minor">
            <a:schemeClr val="dk1"/>
          </a:fontRef>
        </p:style>
        <p:txBody>
          <a:bodyPr anchor="ctr"/>
          <a:lstStyle/>
          <a:p>
            <a:pPr algn="ctr" defTabSz="457200" fontAlgn="auto">
              <a:spcBef>
                <a:spcPts val="0"/>
              </a:spcBef>
              <a:spcAft>
                <a:spcPts val="0"/>
              </a:spcAft>
              <a:defRPr/>
            </a:pPr>
            <a:r>
              <a:rPr lang="en-US" dirty="0"/>
              <a:t>What you inherit from your parent? </a:t>
            </a:r>
          </a:p>
          <a:p>
            <a:pPr algn="ctr" defTabSz="457200" fontAlgn="auto">
              <a:spcBef>
                <a:spcPts val="0"/>
              </a:spcBef>
              <a:spcAft>
                <a:spcPts val="0"/>
              </a:spcAft>
              <a:defRPr/>
            </a:pPr>
            <a:r>
              <a:rPr lang="en-US" dirty="0"/>
              <a:t>What is your own behavior which is not found in your parent? </a:t>
            </a:r>
          </a:p>
          <a:p>
            <a:pPr algn="ctr" defTabSz="457200" fontAlgn="auto">
              <a:spcBef>
                <a:spcPts val="0"/>
              </a:spcBef>
              <a:spcAft>
                <a:spcPts val="0"/>
              </a:spcAft>
              <a:defRPr/>
            </a:pPr>
            <a:endParaRPr lang="en-US" dirty="0"/>
          </a:p>
        </p:txBody>
      </p:sp>
      <p:pic>
        <p:nvPicPr>
          <p:cNvPr id="25605" name="Content Placeholder 9" descr="http://www.bbguy.org/_img/RhInheritance.gif"/>
          <p:cNvPicPr>
            <a:picLocks noGrp="1"/>
          </p:cNvPicPr>
          <p:nvPr>
            <p:ph idx="4294967295"/>
          </p:nvPr>
        </p:nvPicPr>
        <p:blipFill>
          <a:blip r:embed="rId3" cstate="print"/>
          <a:srcRect/>
          <a:stretch>
            <a:fillRect/>
          </a:stretch>
        </p:blipFill>
        <p:spPr>
          <a:xfrm>
            <a:off x="402956" y="879475"/>
            <a:ext cx="3559444" cy="5622925"/>
          </a:xfrm>
        </p:spPr>
      </p:pic>
      <p:sp>
        <p:nvSpPr>
          <p:cNvPr id="7" name="Rectangular Callout 6"/>
          <p:cNvSpPr/>
          <p:nvPr/>
        </p:nvSpPr>
        <p:spPr>
          <a:xfrm>
            <a:off x="4318000" y="4165600"/>
            <a:ext cx="4140200" cy="1117600"/>
          </a:xfrm>
          <a:prstGeom prst="wedgeRectCallout">
            <a:avLst>
              <a:gd name="adj1" fmla="val -100838"/>
              <a:gd name="adj2" fmla="val -21631"/>
            </a:avLst>
          </a:prstGeom>
        </p:spPr>
        <p:style>
          <a:lnRef idx="1">
            <a:schemeClr val="accent1"/>
          </a:lnRef>
          <a:fillRef idx="2">
            <a:schemeClr val="accent1"/>
          </a:fillRef>
          <a:effectRef idx="1">
            <a:schemeClr val="accent1"/>
          </a:effectRef>
          <a:fontRef idx="minor">
            <a:schemeClr val="dk1"/>
          </a:fontRef>
        </p:style>
        <p:txBody>
          <a:bodyPr anchor="ctr"/>
          <a:lstStyle/>
          <a:p>
            <a:pPr algn="ctr" defTabSz="457200" fontAlgn="auto">
              <a:spcBef>
                <a:spcPts val="0"/>
              </a:spcBef>
              <a:spcAft>
                <a:spcPts val="0"/>
              </a:spcAft>
              <a:defRPr/>
            </a:pPr>
            <a:endParaRPr lang="en-US" dirty="0"/>
          </a:p>
          <a:p>
            <a:pPr algn="ctr" defTabSz="457200" fontAlgn="auto">
              <a:spcBef>
                <a:spcPts val="0"/>
              </a:spcBef>
              <a:spcAft>
                <a:spcPts val="0"/>
              </a:spcAft>
              <a:defRPr/>
            </a:pPr>
            <a:endParaRPr lang="en-US" dirty="0"/>
          </a:p>
          <a:p>
            <a:pPr algn="ctr" defTabSz="457200" fontAlgn="auto">
              <a:spcBef>
                <a:spcPts val="0"/>
              </a:spcBef>
              <a:spcAft>
                <a:spcPts val="0"/>
              </a:spcAft>
              <a:defRPr/>
            </a:pPr>
            <a:r>
              <a:rPr lang="en-US" dirty="0"/>
              <a:t>Child inherits some properties from its parent. Apart from that, child has its own properties…. </a:t>
            </a:r>
          </a:p>
          <a:p>
            <a:pPr algn="ctr" defTabSz="457200" fontAlgn="auto">
              <a:spcBef>
                <a:spcPts val="0"/>
              </a:spcBef>
              <a:spcAft>
                <a:spcPts val="0"/>
              </a:spcAft>
              <a:defRPr/>
            </a:pPr>
            <a:endParaRPr lang="en-US" dirty="0"/>
          </a:p>
          <a:p>
            <a:pPr algn="ctr" defTabSz="457200" fontAlgn="auto">
              <a:spcBef>
                <a:spcPts val="0"/>
              </a:spcBef>
              <a:spcAft>
                <a:spcPts val="0"/>
              </a:spcAft>
              <a:defRPr/>
            </a:pP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3"/>
          <p:cNvSpPr>
            <a:spLocks noGrp="1"/>
          </p:cNvSpPr>
          <p:nvPr>
            <p:ph idx="4294967295"/>
          </p:nvPr>
        </p:nvSpPr>
        <p:spPr>
          <a:xfrm>
            <a:off x="533400" y="1066800"/>
            <a:ext cx="8229600" cy="5029200"/>
          </a:xfrm>
        </p:spPr>
        <p:txBody>
          <a:bodyPr/>
          <a:lstStyle/>
          <a:p>
            <a:pPr marL="231775" lvl="1" indent="-231775" algn="just" eaLnBrk="1" hangingPunct="1">
              <a:buFont typeface="Arial" charset="0"/>
              <a:buChar char="•"/>
            </a:pPr>
            <a:r>
              <a:rPr lang="en-US" sz="2000" dirty="0">
                <a:solidFill>
                  <a:schemeClr val="tx1"/>
                </a:solidFill>
              </a:rPr>
              <a:t>A superclass reference variable can hold a reference to a subclass object  </a:t>
            </a: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Java uses this fact to resolve calls to overridden methods at runtime </a:t>
            </a: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When an overridden method is called through a superclass reference, Java determines which version of the method to call based upon the type of the object being referred to at the time the call occurs</a:t>
            </a:r>
          </a:p>
        </p:txBody>
      </p:sp>
      <p:sp>
        <p:nvSpPr>
          <p:cNvPr id="124930" name="Rectangle 2"/>
          <p:cNvSpPr>
            <a:spLocks noGrp="1"/>
          </p:cNvSpPr>
          <p:nvPr>
            <p:ph type="title" idx="4294967295"/>
          </p:nvPr>
        </p:nvSpPr>
        <p:spPr>
          <a:xfrm>
            <a:off x="0" y="152400"/>
            <a:ext cx="8991600" cy="457200"/>
          </a:xfrm>
        </p:spPr>
        <p:txBody>
          <a:bodyPr>
            <a:normAutofit fontScale="90000"/>
          </a:bodyPr>
          <a:lstStyle/>
          <a:p>
            <a:pPr eaLnBrk="1" hangingPunct="1"/>
            <a:r>
              <a:rPr sz="2400" dirty="0" smtClean="0">
                <a:solidFill>
                  <a:schemeClr val="tx1"/>
                </a:solidFill>
                <a:cs typeface="Arial" charset="0"/>
              </a:rPr>
              <a:t>Dynamic Method Dispatch or Runtime Polymorphism (Contd.).</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Grp="1"/>
          </p:cNvSpPr>
          <p:nvPr>
            <p:ph idx="4294967295"/>
          </p:nvPr>
        </p:nvSpPr>
        <p:spPr>
          <a:xfrm>
            <a:off x="304800" y="1066800"/>
            <a:ext cx="8229600" cy="5029200"/>
          </a:xfrm>
        </p:spPr>
        <p:txBody>
          <a:bodyPr>
            <a:normAutofit/>
          </a:bodyPr>
          <a:lstStyle/>
          <a:p>
            <a:pPr algn="just" eaLnBrk="1" hangingPunct="1">
              <a:lnSpc>
                <a:spcPct val="90000"/>
              </a:lnSpc>
              <a:buFont typeface="Arial" charset="0"/>
              <a:buNone/>
            </a:pPr>
            <a:r>
              <a:rPr b="1" smtClean="0">
                <a:solidFill>
                  <a:schemeClr val="tx1"/>
                </a:solidFill>
                <a:latin typeface="Courier New" pitchFamily="49" charset="0"/>
                <a:cs typeface="Arial" charset="0"/>
              </a:rPr>
              <a:t>class Figure </a:t>
            </a:r>
            <a:r>
              <a:rPr smtClean="0">
                <a:solidFill>
                  <a:schemeClr val="tx1"/>
                </a:solidFill>
                <a:latin typeface="Courier New" pitchFamily="49" charset="0"/>
                <a:cs typeface="Arial" charset="0"/>
              </a:rPr>
              <a:t>{</a:t>
            </a:r>
          </a:p>
          <a:p>
            <a:pPr algn="just" eaLnBrk="1" hangingPunct="1">
              <a:lnSpc>
                <a:spcPct val="90000"/>
              </a:lnSpc>
              <a:buFont typeface="Arial" charset="0"/>
              <a:buNone/>
            </a:pPr>
            <a:r>
              <a:rPr smtClean="0">
                <a:solidFill>
                  <a:schemeClr val="tx1"/>
                </a:solidFill>
                <a:latin typeface="Courier New" pitchFamily="49" charset="0"/>
                <a:cs typeface="Arial" charset="0"/>
              </a:rPr>
              <a:t>	double dimension1;</a:t>
            </a:r>
          </a:p>
          <a:p>
            <a:pPr algn="just" eaLnBrk="1" hangingPunct="1">
              <a:lnSpc>
                <a:spcPct val="90000"/>
              </a:lnSpc>
              <a:buFont typeface="Arial" charset="0"/>
              <a:buNone/>
            </a:pPr>
            <a:r>
              <a:rPr smtClean="0">
                <a:solidFill>
                  <a:schemeClr val="tx1"/>
                </a:solidFill>
                <a:latin typeface="Courier New" pitchFamily="49" charset="0"/>
                <a:cs typeface="Arial" charset="0"/>
              </a:rPr>
              <a:t>	double dimension2;</a:t>
            </a:r>
          </a:p>
          <a:p>
            <a:pPr algn="just" eaLnBrk="1" hangingPunct="1">
              <a:lnSpc>
                <a:spcPct val="90000"/>
              </a:lnSpc>
              <a:buFont typeface="Arial" charset="0"/>
              <a:buNone/>
            </a:pPr>
            <a:endParaRPr smtClean="0">
              <a:solidFill>
                <a:schemeClr val="tx1"/>
              </a:solidFill>
              <a:latin typeface="Courier New" pitchFamily="49" charset="0"/>
              <a:cs typeface="Arial" charset="0"/>
            </a:endParaRPr>
          </a:p>
          <a:p>
            <a:pPr algn="just" eaLnBrk="1" hangingPunct="1">
              <a:lnSpc>
                <a:spcPct val="90000"/>
              </a:lnSpc>
              <a:buFont typeface="Arial" charset="0"/>
              <a:buNone/>
            </a:pPr>
            <a:r>
              <a:rPr smtClean="0">
                <a:solidFill>
                  <a:schemeClr val="tx1"/>
                </a:solidFill>
                <a:latin typeface="Courier New" pitchFamily="49" charset="0"/>
                <a:cs typeface="Arial" charset="0"/>
              </a:rPr>
              <a:t>	Figure(double x, double y){</a:t>
            </a:r>
          </a:p>
          <a:p>
            <a:pPr algn="just" eaLnBrk="1" hangingPunct="1">
              <a:lnSpc>
                <a:spcPct val="90000"/>
              </a:lnSpc>
              <a:buFont typeface="Arial" charset="0"/>
              <a:buNone/>
            </a:pPr>
            <a:r>
              <a:rPr smtClean="0">
                <a:solidFill>
                  <a:schemeClr val="tx1"/>
                </a:solidFill>
                <a:latin typeface="Courier New" pitchFamily="49" charset="0"/>
                <a:cs typeface="Arial" charset="0"/>
              </a:rPr>
              <a:t>		dimension1 = x;</a:t>
            </a:r>
          </a:p>
          <a:p>
            <a:pPr algn="just" eaLnBrk="1" hangingPunct="1">
              <a:lnSpc>
                <a:spcPct val="90000"/>
              </a:lnSpc>
              <a:buFont typeface="Arial" charset="0"/>
              <a:buNone/>
            </a:pPr>
            <a:r>
              <a:rPr smtClean="0">
                <a:solidFill>
                  <a:schemeClr val="tx1"/>
                </a:solidFill>
                <a:latin typeface="Courier New" pitchFamily="49" charset="0"/>
                <a:cs typeface="Arial" charset="0"/>
              </a:rPr>
              <a:t>		dimension2 = y; </a:t>
            </a:r>
          </a:p>
          <a:p>
            <a:pPr algn="just" eaLnBrk="1" hangingPunct="1">
              <a:lnSpc>
                <a:spcPct val="90000"/>
              </a:lnSpc>
              <a:buFont typeface="Arial" charset="0"/>
              <a:buNone/>
            </a:pPr>
            <a:r>
              <a:rPr smtClean="0">
                <a:solidFill>
                  <a:schemeClr val="tx1"/>
                </a:solidFill>
                <a:latin typeface="Courier New" pitchFamily="49" charset="0"/>
                <a:cs typeface="Arial" charset="0"/>
              </a:rPr>
              <a:t>	}</a:t>
            </a:r>
          </a:p>
          <a:p>
            <a:pPr algn="just" eaLnBrk="1" hangingPunct="1">
              <a:lnSpc>
                <a:spcPct val="90000"/>
              </a:lnSpc>
              <a:buFont typeface="Arial" charset="0"/>
              <a:buNone/>
            </a:pPr>
            <a:endParaRPr smtClean="0">
              <a:solidFill>
                <a:schemeClr val="tx1"/>
              </a:solidFill>
              <a:latin typeface="Courier New" pitchFamily="49" charset="0"/>
              <a:cs typeface="Arial" charset="0"/>
            </a:endParaRPr>
          </a:p>
          <a:p>
            <a:pPr algn="just" eaLnBrk="1" hangingPunct="1">
              <a:lnSpc>
                <a:spcPct val="90000"/>
              </a:lnSpc>
              <a:buFont typeface="Arial" charset="0"/>
              <a:buNone/>
            </a:pPr>
            <a:r>
              <a:rPr smtClean="0">
                <a:solidFill>
                  <a:schemeClr val="tx1"/>
                </a:solidFill>
                <a:latin typeface="Courier New" pitchFamily="49" charset="0"/>
                <a:cs typeface="Arial" charset="0"/>
              </a:rPr>
              <a:t>	</a:t>
            </a:r>
            <a:r>
              <a:rPr b="1" smtClean="0">
                <a:solidFill>
                  <a:schemeClr val="tx1"/>
                </a:solidFill>
                <a:latin typeface="Courier New" pitchFamily="49" charset="0"/>
                <a:cs typeface="Arial" charset="0"/>
              </a:rPr>
              <a:t>double area()</a:t>
            </a:r>
            <a:r>
              <a:rPr smtClean="0">
                <a:solidFill>
                  <a:schemeClr val="tx1"/>
                </a:solidFill>
                <a:latin typeface="Courier New" pitchFamily="49" charset="0"/>
                <a:cs typeface="Arial" charset="0"/>
              </a:rPr>
              <a:t> {</a:t>
            </a:r>
          </a:p>
          <a:p>
            <a:pPr algn="just" eaLnBrk="1" hangingPunct="1">
              <a:lnSpc>
                <a:spcPct val="90000"/>
              </a:lnSpc>
              <a:buFont typeface="Arial" charset="0"/>
              <a:buNone/>
            </a:pPr>
            <a:r>
              <a:rPr smtClean="0">
                <a:solidFill>
                  <a:schemeClr val="tx1"/>
                </a:solidFill>
                <a:latin typeface="Courier New" pitchFamily="49" charset="0"/>
                <a:cs typeface="Arial" charset="0"/>
              </a:rPr>
              <a:t>		System.out.println("Area of Figure is undefined");</a:t>
            </a:r>
          </a:p>
          <a:p>
            <a:pPr algn="just" eaLnBrk="1" hangingPunct="1">
              <a:lnSpc>
                <a:spcPct val="90000"/>
              </a:lnSpc>
              <a:buFont typeface="Arial" charset="0"/>
              <a:buNone/>
            </a:pPr>
            <a:r>
              <a:rPr smtClean="0">
                <a:solidFill>
                  <a:schemeClr val="tx1"/>
                </a:solidFill>
                <a:latin typeface="Courier New" pitchFamily="49" charset="0"/>
                <a:cs typeface="Arial" charset="0"/>
              </a:rPr>
              <a:t>		return 0;</a:t>
            </a:r>
          </a:p>
          <a:p>
            <a:pPr algn="just" eaLnBrk="1" hangingPunct="1">
              <a:lnSpc>
                <a:spcPct val="90000"/>
              </a:lnSpc>
              <a:buFont typeface="Arial" charset="0"/>
              <a:buNone/>
            </a:pPr>
            <a:r>
              <a:rPr smtClean="0">
                <a:solidFill>
                  <a:schemeClr val="tx1"/>
                </a:solidFill>
                <a:latin typeface="Courier New" pitchFamily="49" charset="0"/>
                <a:cs typeface="Arial" charset="0"/>
              </a:rPr>
              <a:t>	}</a:t>
            </a:r>
          </a:p>
          <a:p>
            <a:pPr algn="just" eaLnBrk="1" hangingPunct="1">
              <a:lnSpc>
                <a:spcPct val="90000"/>
              </a:lnSpc>
              <a:buFont typeface="Arial" charset="0"/>
              <a:buNone/>
            </a:pPr>
            <a:r>
              <a:rPr smtClean="0">
                <a:solidFill>
                  <a:schemeClr val="tx1"/>
                </a:solidFill>
                <a:latin typeface="Courier New" pitchFamily="49" charset="0"/>
                <a:cs typeface="Arial" charset="0"/>
              </a:rPr>
              <a:t>}</a:t>
            </a:r>
          </a:p>
        </p:txBody>
      </p:sp>
      <p:sp>
        <p:nvSpPr>
          <p:cNvPr id="130050" name="Rectangle 2"/>
          <p:cNvSpPr>
            <a:spLocks noGrp="1"/>
          </p:cNvSpPr>
          <p:nvPr>
            <p:ph type="title" idx="4294967295"/>
          </p:nvPr>
        </p:nvSpPr>
        <p:spPr>
          <a:xfrm>
            <a:off x="154984" y="228600"/>
            <a:ext cx="9144000" cy="396875"/>
          </a:xfrm>
        </p:spPr>
        <p:txBody>
          <a:bodyPr>
            <a:normAutofit/>
          </a:bodyPr>
          <a:lstStyle/>
          <a:p>
            <a:pPr eaLnBrk="1" hangingPunct="1"/>
            <a:r>
              <a:rPr sz="2000" dirty="0" smtClean="0">
                <a:solidFill>
                  <a:schemeClr val="tx1"/>
                </a:solidFill>
                <a:cs typeface="Arial" charset="0"/>
              </a:rPr>
              <a:t>Overridden Methods and Runtime Polymorphism - An Example</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p:cNvSpPr>
            <a:spLocks noGrp="1"/>
          </p:cNvSpPr>
          <p:nvPr>
            <p:ph idx="4294967295"/>
          </p:nvPr>
        </p:nvSpPr>
        <p:spPr>
          <a:xfrm>
            <a:off x="228600" y="774700"/>
            <a:ext cx="8229600" cy="5664200"/>
          </a:xfrm>
        </p:spPr>
        <p:txBody>
          <a:bodyPr>
            <a:noAutofit/>
          </a:bodyPr>
          <a:lstStyle/>
          <a:p>
            <a:pPr algn="just" eaLnBrk="1" hangingPunct="1">
              <a:lnSpc>
                <a:spcPct val="90000"/>
              </a:lnSpc>
              <a:buFont typeface="Arial" charset="0"/>
              <a:buNone/>
            </a:pPr>
            <a:r>
              <a:rPr b="1" smtClean="0">
                <a:solidFill>
                  <a:schemeClr val="tx1"/>
                </a:solidFill>
                <a:latin typeface="Courier New" pitchFamily="49" charset="0"/>
                <a:cs typeface="Arial" charset="0"/>
              </a:rPr>
              <a:t>class Rectangle extends Figure { </a:t>
            </a:r>
          </a:p>
          <a:p>
            <a:pPr lvl="1" algn="just" eaLnBrk="1" hangingPunct="1">
              <a:lnSpc>
                <a:spcPct val="90000"/>
              </a:lnSpc>
              <a:buFont typeface="Arial" charset="0"/>
              <a:buNone/>
            </a:pPr>
            <a:r>
              <a:rPr sz="2000" smtClean="0">
                <a:solidFill>
                  <a:schemeClr val="tx1"/>
                </a:solidFill>
                <a:latin typeface="Courier New" pitchFamily="49" charset="0"/>
              </a:rPr>
              <a:t>Rectangle(double x, double y)	{		</a:t>
            </a:r>
            <a:r>
              <a:rPr sz="2000" b="1" smtClean="0">
                <a:solidFill>
                  <a:schemeClr val="tx1"/>
                </a:solidFill>
                <a:latin typeface="Courier New" pitchFamily="49" charset="0"/>
              </a:rPr>
              <a:t>	super(x,y);</a:t>
            </a:r>
            <a:r>
              <a:rPr sz="2000" smtClean="0">
                <a:solidFill>
                  <a:schemeClr val="tx1"/>
                </a:solidFill>
                <a:latin typeface="Courier New" pitchFamily="49" charset="0"/>
              </a:rPr>
              <a:t>	}</a:t>
            </a:r>
          </a:p>
          <a:p>
            <a:pPr lvl="1" eaLnBrk="1" hangingPunct="1">
              <a:buFont typeface="Arial" charset="0"/>
              <a:buNone/>
            </a:pPr>
            <a:r>
              <a:rPr sz="2000" b="1" smtClean="0">
                <a:solidFill>
                  <a:schemeClr val="tx1"/>
                </a:solidFill>
                <a:latin typeface="Courier New" pitchFamily="49" charset="0"/>
              </a:rPr>
              <a:t> double area() </a:t>
            </a:r>
            <a:r>
              <a:rPr sz="2000" smtClean="0">
                <a:solidFill>
                  <a:schemeClr val="tx1"/>
                </a:solidFill>
                <a:latin typeface="Courier New" pitchFamily="49" charset="0"/>
              </a:rPr>
              <a:t>//method overriding  </a:t>
            </a:r>
          </a:p>
          <a:p>
            <a:pPr lvl="1" eaLnBrk="1" hangingPunct="1">
              <a:buFont typeface="Arial" charset="0"/>
              <a:buNone/>
            </a:pPr>
            <a:r>
              <a:rPr sz="2000" smtClean="0">
                <a:solidFill>
                  <a:schemeClr val="tx1"/>
                </a:solidFill>
                <a:latin typeface="Courier New" pitchFamily="49" charset="0"/>
              </a:rPr>
              <a:t> {</a:t>
            </a:r>
          </a:p>
          <a:p>
            <a:pPr lvl="1" eaLnBrk="1" hangingPunct="1">
              <a:buFont typeface="Arial" charset="0"/>
              <a:buNone/>
            </a:pPr>
            <a:r>
              <a:rPr sz="2000" smtClean="0">
                <a:solidFill>
                  <a:schemeClr val="tx1"/>
                </a:solidFill>
                <a:latin typeface="Courier New" pitchFamily="49" charset="0"/>
              </a:rPr>
              <a:t>	System.out.print("Area of rectangle is :");</a:t>
            </a:r>
          </a:p>
          <a:p>
            <a:pPr lvl="1" eaLnBrk="1" hangingPunct="1">
              <a:buFont typeface="Arial" charset="0"/>
              <a:buNone/>
            </a:pPr>
            <a:r>
              <a:rPr sz="2000" smtClean="0">
                <a:solidFill>
                  <a:schemeClr val="tx1"/>
                </a:solidFill>
                <a:latin typeface="Courier New" pitchFamily="49" charset="0"/>
              </a:rPr>
              <a:t>	return dimension1 * dimension2;</a:t>
            </a:r>
          </a:p>
          <a:p>
            <a:pPr lvl="1" eaLnBrk="1" hangingPunct="1">
              <a:buFont typeface="Arial" charset="0"/>
              <a:buNone/>
            </a:pPr>
            <a:r>
              <a:rPr sz="2000" smtClean="0">
                <a:solidFill>
                  <a:schemeClr val="tx1"/>
                </a:solidFill>
                <a:latin typeface="Courier New" pitchFamily="49" charset="0"/>
              </a:rPr>
              <a:t>}</a:t>
            </a:r>
          </a:p>
          <a:p>
            <a:pPr eaLnBrk="1" hangingPunct="1">
              <a:buFont typeface="Arial" charset="0"/>
              <a:buNone/>
            </a:pPr>
            <a:r>
              <a:rPr smtClean="0">
                <a:solidFill>
                  <a:schemeClr val="tx1"/>
                </a:solidFill>
                <a:latin typeface="Courier New" pitchFamily="49" charset="0"/>
                <a:cs typeface="Arial" charset="0"/>
              </a:rPr>
              <a:t>}</a:t>
            </a:r>
          </a:p>
          <a:p>
            <a:pPr eaLnBrk="1" hangingPunct="1">
              <a:buFont typeface="Arial" charset="0"/>
              <a:buNone/>
            </a:pPr>
            <a:r>
              <a:rPr b="1" smtClean="0">
                <a:solidFill>
                  <a:schemeClr val="tx1"/>
                </a:solidFill>
                <a:latin typeface="Courier New" pitchFamily="49" charset="0"/>
                <a:cs typeface="Arial" charset="0"/>
              </a:rPr>
              <a:t>class Triangle extends Figure </a:t>
            </a:r>
            <a:r>
              <a:rPr smtClean="0">
                <a:solidFill>
                  <a:schemeClr val="tx1"/>
                </a:solidFill>
                <a:latin typeface="Courier New" pitchFamily="49" charset="0"/>
                <a:cs typeface="Arial" charset="0"/>
              </a:rPr>
              <a:t>{</a:t>
            </a:r>
          </a:p>
          <a:p>
            <a:pPr eaLnBrk="1" hangingPunct="1">
              <a:buFont typeface="Arial" charset="0"/>
              <a:buNone/>
            </a:pPr>
            <a:r>
              <a:rPr smtClean="0">
                <a:solidFill>
                  <a:schemeClr val="tx1"/>
                </a:solidFill>
                <a:latin typeface="Courier New" pitchFamily="49" charset="0"/>
                <a:cs typeface="Arial" charset="0"/>
              </a:rPr>
              <a:t>	Triangle(double x, double y) {	</a:t>
            </a:r>
            <a:r>
              <a:rPr b="1" smtClean="0">
                <a:solidFill>
                  <a:schemeClr val="tx1"/>
                </a:solidFill>
                <a:latin typeface="Courier New" pitchFamily="49" charset="0"/>
                <a:cs typeface="Arial" charset="0"/>
              </a:rPr>
              <a:t>super(x,y);</a:t>
            </a:r>
            <a:r>
              <a:rPr smtClean="0">
                <a:solidFill>
                  <a:schemeClr val="tx1"/>
                </a:solidFill>
                <a:latin typeface="Courier New" pitchFamily="49" charset="0"/>
                <a:cs typeface="Arial" charset="0"/>
              </a:rPr>
              <a:t>	}</a:t>
            </a:r>
          </a:p>
          <a:p>
            <a:pPr eaLnBrk="1" hangingPunct="1">
              <a:buFont typeface="Arial" charset="0"/>
              <a:buNone/>
            </a:pPr>
            <a:r>
              <a:rPr b="1" smtClean="0">
                <a:solidFill>
                  <a:schemeClr val="tx1"/>
                </a:solidFill>
                <a:latin typeface="Courier New" pitchFamily="49" charset="0"/>
                <a:cs typeface="Arial" charset="0"/>
              </a:rPr>
              <a:t>double area()</a:t>
            </a:r>
            <a:r>
              <a:rPr smtClean="0">
                <a:solidFill>
                  <a:schemeClr val="tx1"/>
                </a:solidFill>
                <a:latin typeface="Courier New" pitchFamily="49" charset="0"/>
                <a:cs typeface="Arial" charset="0"/>
              </a:rPr>
              <a:t> 	//method overriding {</a:t>
            </a:r>
          </a:p>
          <a:p>
            <a:pPr eaLnBrk="1" hangingPunct="1">
              <a:buFont typeface="Arial" charset="0"/>
              <a:buNone/>
            </a:pPr>
            <a:r>
              <a:rPr smtClean="0">
                <a:solidFill>
                  <a:schemeClr val="tx1"/>
                </a:solidFill>
                <a:latin typeface="Courier New" pitchFamily="49" charset="0"/>
                <a:cs typeface="Arial" charset="0"/>
              </a:rPr>
              <a:t>		System.out.print("Area for triangle is :");</a:t>
            </a:r>
          </a:p>
          <a:p>
            <a:pPr eaLnBrk="1" hangingPunct="1">
              <a:buFont typeface="Arial" charset="0"/>
              <a:buNone/>
            </a:pPr>
            <a:r>
              <a:rPr smtClean="0">
                <a:solidFill>
                  <a:schemeClr val="tx1"/>
                </a:solidFill>
                <a:latin typeface="Courier New" pitchFamily="49" charset="0"/>
                <a:cs typeface="Arial" charset="0"/>
              </a:rPr>
              <a:t>		return dimension1 * dimension2 / 2;</a:t>
            </a:r>
          </a:p>
          <a:p>
            <a:pPr eaLnBrk="1" hangingPunct="1">
              <a:buFont typeface="Arial" charset="0"/>
              <a:buNone/>
            </a:pPr>
            <a:r>
              <a:rPr smtClean="0">
                <a:solidFill>
                  <a:schemeClr val="tx1"/>
                </a:solidFill>
                <a:latin typeface="Courier New" pitchFamily="49" charset="0"/>
                <a:cs typeface="Arial" charset="0"/>
              </a:rPr>
              <a:t>	}</a:t>
            </a:r>
          </a:p>
          <a:p>
            <a:pPr eaLnBrk="1" hangingPunct="1">
              <a:buFont typeface="Arial" charset="0"/>
              <a:buNone/>
            </a:pPr>
            <a:r>
              <a:rPr smtClean="0">
                <a:solidFill>
                  <a:schemeClr val="tx1"/>
                </a:solidFill>
                <a:latin typeface="Courier New" pitchFamily="49" charset="0"/>
                <a:cs typeface="Arial" charset="0"/>
              </a:rPr>
              <a:t>}</a:t>
            </a:r>
          </a:p>
        </p:txBody>
      </p:sp>
      <p:sp>
        <p:nvSpPr>
          <p:cNvPr id="131074" name="Rectangle 2"/>
          <p:cNvSpPr>
            <a:spLocks noGrp="1"/>
          </p:cNvSpPr>
          <p:nvPr>
            <p:ph type="title" idx="4294967295"/>
          </p:nvPr>
        </p:nvSpPr>
        <p:spPr>
          <a:xfrm>
            <a:off x="0" y="152400"/>
            <a:ext cx="9067800" cy="488950"/>
          </a:xfrm>
        </p:spPr>
        <p:txBody>
          <a:bodyPr>
            <a:noAutofit/>
          </a:bodyPr>
          <a:lstStyle/>
          <a:p>
            <a:pPr eaLnBrk="1" hangingPunct="1"/>
            <a:r>
              <a:rPr lang="en-US" sz="2000" dirty="0">
                <a:solidFill>
                  <a:schemeClr val="tx1"/>
                </a:solidFill>
                <a:cs typeface="Arial" charset="0"/>
              </a:rPr>
              <a:t>Overridden Methods and Runtime Polymorphism - An </a:t>
            </a:r>
            <a:r>
              <a:rPr lang="en-US" sz="2000" dirty="0" smtClean="0">
                <a:solidFill>
                  <a:schemeClr val="tx1"/>
                </a:solidFill>
                <a:cs typeface="Arial" charset="0"/>
              </a:rPr>
              <a:t>Example (</a:t>
            </a:r>
            <a:r>
              <a:rPr lang="en-US" sz="2000" dirty="0">
                <a:solidFill>
                  <a:schemeClr val="tx1"/>
                </a:solidFill>
                <a:cs typeface="Arial" charset="0"/>
              </a:rPr>
              <a:t>Contd</a:t>
            </a:r>
            <a:r>
              <a:rPr lang="en-US" sz="2000" dirty="0" smtClean="0">
                <a:solidFill>
                  <a:schemeClr val="tx1"/>
                </a:solidFill>
                <a:cs typeface="Arial" charset="0"/>
              </a:rPr>
              <a:t>.).</a:t>
            </a:r>
            <a:endParaRPr sz="1800"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3"/>
          <p:cNvSpPr>
            <a:spLocks noGrp="1"/>
          </p:cNvSpPr>
          <p:nvPr>
            <p:ph idx="4294967295"/>
          </p:nvPr>
        </p:nvSpPr>
        <p:spPr>
          <a:xfrm>
            <a:off x="304800" y="1066800"/>
            <a:ext cx="8229600" cy="5130800"/>
          </a:xfrm>
        </p:spPr>
        <p:txBody>
          <a:bodyPr/>
          <a:lstStyle/>
          <a:p>
            <a:pPr algn="just" eaLnBrk="1" hangingPunct="1">
              <a:lnSpc>
                <a:spcPct val="80000"/>
              </a:lnSpc>
              <a:buFont typeface="Arial" charset="0"/>
              <a:buNone/>
            </a:pPr>
            <a:r>
              <a:rPr smtClean="0">
                <a:solidFill>
                  <a:schemeClr val="tx1"/>
                </a:solidFill>
                <a:latin typeface="Courier New" pitchFamily="49" charset="0"/>
                <a:cs typeface="Arial" charset="0"/>
              </a:rPr>
              <a:t>class FindArea {</a:t>
            </a:r>
          </a:p>
          <a:p>
            <a:pPr algn="just" eaLnBrk="1" hangingPunct="1">
              <a:lnSpc>
                <a:spcPct val="80000"/>
              </a:lnSpc>
              <a:buFont typeface="Arial" charset="0"/>
              <a:buNone/>
            </a:pPr>
            <a:r>
              <a:rPr smtClean="0">
                <a:solidFill>
                  <a:schemeClr val="tx1"/>
                </a:solidFill>
                <a:latin typeface="Courier New" pitchFamily="49" charset="0"/>
                <a:cs typeface="Arial" charset="0"/>
              </a:rPr>
              <a:t>	public static void main(String args[]){</a:t>
            </a:r>
          </a:p>
          <a:p>
            <a:pPr algn="just" eaLnBrk="1" hangingPunct="1">
              <a:lnSpc>
                <a:spcPct val="80000"/>
              </a:lnSpc>
              <a:buFont typeface="Arial" charset="0"/>
              <a:buNone/>
            </a:pPr>
            <a:r>
              <a:rPr smtClean="0">
                <a:solidFill>
                  <a:schemeClr val="tx1"/>
                </a:solidFill>
                <a:latin typeface="Courier New" pitchFamily="49" charset="0"/>
                <a:cs typeface="Arial" charset="0"/>
              </a:rPr>
              <a:t>		Figure f    		= new Figure(10,10);</a:t>
            </a:r>
          </a:p>
          <a:p>
            <a:pPr algn="just" eaLnBrk="1" hangingPunct="1">
              <a:lnSpc>
                <a:spcPct val="80000"/>
              </a:lnSpc>
              <a:buFont typeface="Arial" charset="0"/>
              <a:buNone/>
            </a:pPr>
            <a:r>
              <a:rPr smtClean="0">
                <a:solidFill>
                  <a:schemeClr val="tx1"/>
                </a:solidFill>
                <a:latin typeface="Courier New" pitchFamily="49" charset="0"/>
                <a:cs typeface="Arial" charset="0"/>
              </a:rPr>
              <a:t>		Rectangle r 		= new Rectangle(9,5);</a:t>
            </a:r>
          </a:p>
          <a:p>
            <a:pPr algn="just" eaLnBrk="1" hangingPunct="1">
              <a:lnSpc>
                <a:spcPct val="80000"/>
              </a:lnSpc>
              <a:buFont typeface="Arial" charset="0"/>
              <a:buNone/>
            </a:pPr>
            <a:r>
              <a:rPr smtClean="0">
                <a:solidFill>
                  <a:schemeClr val="tx1"/>
                </a:solidFill>
                <a:latin typeface="Courier New" pitchFamily="49" charset="0"/>
                <a:cs typeface="Arial" charset="0"/>
              </a:rPr>
              <a:t>		Triangle t  		= new Triangle(10,8);</a:t>
            </a:r>
          </a:p>
          <a:p>
            <a:pPr algn="just" eaLnBrk="1" hangingPunct="1">
              <a:lnSpc>
                <a:spcPct val="80000"/>
              </a:lnSpc>
              <a:buFont typeface="Arial" charset="0"/>
              <a:buNone/>
            </a:pPr>
            <a:r>
              <a:rPr smtClean="0">
                <a:solidFill>
                  <a:schemeClr val="tx1"/>
                </a:solidFill>
                <a:latin typeface="Courier New" pitchFamily="49" charset="0"/>
                <a:cs typeface="Arial" charset="0"/>
              </a:rPr>
              <a:t>		Figure fig;		//reference variable</a:t>
            </a:r>
          </a:p>
          <a:p>
            <a:pPr algn="just" eaLnBrk="1" hangingPunct="1">
              <a:lnSpc>
                <a:spcPct val="80000"/>
              </a:lnSpc>
              <a:buFont typeface="Arial" charset="0"/>
              <a:buNone/>
            </a:pPr>
            <a:endParaRPr smtClean="0">
              <a:solidFill>
                <a:schemeClr val="tx1"/>
              </a:solidFill>
              <a:latin typeface="Courier New" pitchFamily="49" charset="0"/>
              <a:cs typeface="Arial" charset="0"/>
            </a:endParaRPr>
          </a:p>
          <a:p>
            <a:pPr algn="just" eaLnBrk="1" hangingPunct="1">
              <a:lnSpc>
                <a:spcPct val="80000"/>
              </a:lnSpc>
              <a:buFont typeface="Arial" charset="0"/>
              <a:buNone/>
            </a:pPr>
            <a:r>
              <a:rPr smtClean="0">
                <a:solidFill>
                  <a:schemeClr val="tx1"/>
                </a:solidFill>
                <a:latin typeface="Courier New" pitchFamily="49" charset="0"/>
                <a:cs typeface="Arial" charset="0"/>
              </a:rPr>
              <a:t>		fig = r;</a:t>
            </a:r>
          </a:p>
          <a:p>
            <a:pPr algn="just" eaLnBrk="1" hangingPunct="1">
              <a:lnSpc>
                <a:spcPct val="80000"/>
              </a:lnSpc>
              <a:buFont typeface="Arial" charset="0"/>
              <a:buNone/>
            </a:pPr>
            <a:r>
              <a:rPr smtClean="0">
                <a:solidFill>
                  <a:schemeClr val="tx1"/>
                </a:solidFill>
                <a:latin typeface="Courier New" pitchFamily="49" charset="0"/>
                <a:cs typeface="Arial" charset="0"/>
              </a:rPr>
              <a:t>		System.out.println("Area of rectangle is :" + fig.area());</a:t>
            </a:r>
          </a:p>
          <a:p>
            <a:pPr algn="just" eaLnBrk="1" hangingPunct="1">
              <a:lnSpc>
                <a:spcPct val="80000"/>
              </a:lnSpc>
              <a:buFont typeface="Arial" charset="0"/>
              <a:buNone/>
            </a:pPr>
            <a:r>
              <a:rPr smtClean="0">
                <a:solidFill>
                  <a:schemeClr val="tx1"/>
                </a:solidFill>
                <a:latin typeface="Courier New" pitchFamily="49" charset="0"/>
                <a:cs typeface="Arial" charset="0"/>
              </a:rPr>
              <a:t>		fig = t;</a:t>
            </a:r>
          </a:p>
          <a:p>
            <a:pPr algn="just" eaLnBrk="1" hangingPunct="1">
              <a:lnSpc>
                <a:spcPct val="80000"/>
              </a:lnSpc>
              <a:buFont typeface="Arial" charset="0"/>
              <a:buNone/>
            </a:pPr>
            <a:r>
              <a:rPr smtClean="0">
                <a:solidFill>
                  <a:schemeClr val="tx1"/>
                </a:solidFill>
                <a:latin typeface="Courier New" pitchFamily="49" charset="0"/>
                <a:cs typeface="Arial" charset="0"/>
              </a:rPr>
              <a:t>		System.out.println("Area of triangle is :" + fig.area());</a:t>
            </a:r>
          </a:p>
          <a:p>
            <a:pPr algn="just" eaLnBrk="1" hangingPunct="1">
              <a:lnSpc>
                <a:spcPct val="80000"/>
              </a:lnSpc>
              <a:buFont typeface="Arial" charset="0"/>
              <a:buNone/>
            </a:pPr>
            <a:r>
              <a:rPr smtClean="0">
                <a:solidFill>
                  <a:schemeClr val="tx1"/>
                </a:solidFill>
                <a:latin typeface="Courier New" pitchFamily="49" charset="0"/>
                <a:cs typeface="Arial" charset="0"/>
              </a:rPr>
              <a:t>		fig = f;</a:t>
            </a:r>
          </a:p>
          <a:p>
            <a:pPr algn="just" eaLnBrk="1" hangingPunct="1">
              <a:lnSpc>
                <a:spcPct val="80000"/>
              </a:lnSpc>
              <a:buFont typeface="Arial" charset="0"/>
              <a:buNone/>
            </a:pPr>
            <a:r>
              <a:rPr smtClean="0">
                <a:solidFill>
                  <a:schemeClr val="tx1"/>
                </a:solidFill>
                <a:latin typeface="Courier New" pitchFamily="49" charset="0"/>
                <a:cs typeface="Arial" charset="0"/>
              </a:rPr>
              <a:t>		System.out.println(fig.area());</a:t>
            </a:r>
          </a:p>
          <a:p>
            <a:pPr algn="just" eaLnBrk="1" hangingPunct="1">
              <a:lnSpc>
                <a:spcPct val="80000"/>
              </a:lnSpc>
              <a:buFont typeface="Arial" charset="0"/>
              <a:buNone/>
            </a:pPr>
            <a:r>
              <a:rPr smtClean="0">
                <a:solidFill>
                  <a:schemeClr val="tx1"/>
                </a:solidFill>
                <a:latin typeface="Courier New" pitchFamily="49" charset="0"/>
                <a:cs typeface="Arial" charset="0"/>
              </a:rPr>
              <a:t>	}</a:t>
            </a:r>
          </a:p>
          <a:p>
            <a:pPr algn="just" eaLnBrk="1" hangingPunct="1">
              <a:lnSpc>
                <a:spcPct val="80000"/>
              </a:lnSpc>
              <a:buFont typeface="Arial" charset="0"/>
              <a:buNone/>
            </a:pPr>
            <a:r>
              <a:rPr smtClean="0">
                <a:solidFill>
                  <a:schemeClr val="tx1"/>
                </a:solidFill>
                <a:latin typeface="Courier New" pitchFamily="49" charset="0"/>
                <a:cs typeface="Arial" charset="0"/>
              </a:rPr>
              <a:t>}</a:t>
            </a:r>
          </a:p>
        </p:txBody>
      </p:sp>
      <p:sp>
        <p:nvSpPr>
          <p:cNvPr id="132098" name="Rectangle 2"/>
          <p:cNvSpPr>
            <a:spLocks noGrp="1"/>
          </p:cNvSpPr>
          <p:nvPr>
            <p:ph type="title" idx="4294967295"/>
          </p:nvPr>
        </p:nvSpPr>
        <p:spPr>
          <a:xfrm>
            <a:off x="0" y="152400"/>
            <a:ext cx="9144000" cy="488950"/>
          </a:xfrm>
        </p:spPr>
        <p:txBody>
          <a:bodyPr>
            <a:noAutofit/>
          </a:bodyPr>
          <a:lstStyle/>
          <a:p>
            <a:pPr eaLnBrk="1" hangingPunct="1"/>
            <a:r>
              <a:rPr lang="en-US" sz="2000" dirty="0">
                <a:solidFill>
                  <a:schemeClr val="tx1"/>
                </a:solidFill>
                <a:cs typeface="Arial" charset="0"/>
              </a:rPr>
              <a:t>Overridden Methods and Runtime Polymorphism - An </a:t>
            </a:r>
            <a:r>
              <a:rPr lang="en-US" sz="2000" dirty="0" smtClean="0">
                <a:solidFill>
                  <a:schemeClr val="tx1"/>
                </a:solidFill>
                <a:cs typeface="Arial" charset="0"/>
              </a:rPr>
              <a:t>Example (</a:t>
            </a:r>
            <a:r>
              <a:rPr lang="en-US" sz="2000" dirty="0">
                <a:solidFill>
                  <a:schemeClr val="tx1"/>
                </a:solidFill>
                <a:cs typeface="Arial" charset="0"/>
              </a:rPr>
              <a:t>Contd</a:t>
            </a:r>
            <a:r>
              <a:rPr lang="en-US" sz="2000" dirty="0" smtClean="0">
                <a:solidFill>
                  <a:schemeClr val="tx1"/>
                </a:solidFill>
                <a:cs typeface="Arial" charset="0"/>
              </a:rPr>
              <a:t>.).</a:t>
            </a:r>
            <a:endParaRPr sz="1800"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3"/>
          <p:cNvSpPr>
            <a:spLocks noGrp="1"/>
          </p:cNvSpPr>
          <p:nvPr>
            <p:ph idx="4294967295"/>
          </p:nvPr>
        </p:nvSpPr>
        <p:spPr>
          <a:xfrm>
            <a:off x="304800" y="1066800"/>
            <a:ext cx="8229600" cy="5130800"/>
          </a:xfrm>
        </p:spPr>
        <p:txBody>
          <a:bodyPr/>
          <a:lstStyle/>
          <a:p>
            <a:pPr algn="just" eaLnBrk="1" hangingPunct="1">
              <a:lnSpc>
                <a:spcPct val="80000"/>
              </a:lnSpc>
              <a:buFont typeface="Arial" charset="0"/>
              <a:buNone/>
            </a:pPr>
            <a:r>
              <a:rPr dirty="0" smtClean="0">
                <a:solidFill>
                  <a:schemeClr val="tx1"/>
                </a:solidFill>
                <a:latin typeface="Courier New" pitchFamily="49" charset="0"/>
                <a:cs typeface="Arial" charset="0"/>
              </a:rPr>
              <a:t>class </a:t>
            </a:r>
            <a:r>
              <a:rPr dirty="0" err="1" smtClean="0">
                <a:solidFill>
                  <a:schemeClr val="tx1"/>
                </a:solidFill>
                <a:latin typeface="Courier New" pitchFamily="49" charset="0"/>
                <a:cs typeface="Arial" charset="0"/>
              </a:rPr>
              <a:t>BigB</a:t>
            </a:r>
            <a:r>
              <a:rPr dirty="0" smtClean="0">
                <a:solidFill>
                  <a:schemeClr val="tx1"/>
                </a:solidFill>
                <a:latin typeface="Courier New" pitchFamily="49" charset="0"/>
                <a:cs typeface="Arial" charset="0"/>
              </a:rPr>
              <a:t> {</a:t>
            </a:r>
          </a:p>
          <a:p>
            <a:pPr algn="just" eaLnBrk="1" hangingPunct="1">
              <a:lnSpc>
                <a:spcPct val="80000"/>
              </a:lnSpc>
              <a:buFont typeface="Arial" charset="0"/>
              <a:buNone/>
            </a:pPr>
            <a:r>
              <a:rPr dirty="0" smtClean="0">
                <a:solidFill>
                  <a:schemeClr val="tx1"/>
                </a:solidFill>
                <a:latin typeface="Courier New" pitchFamily="49" charset="0"/>
                <a:cs typeface="Arial" charset="0"/>
              </a:rPr>
              <a:t>public void role() {</a:t>
            </a:r>
          </a:p>
          <a:p>
            <a:pPr algn="just" eaLnBrk="1" hangingPunct="1">
              <a:lnSpc>
                <a:spcPct val="80000"/>
              </a:lnSpc>
              <a:buFont typeface="Arial" charset="0"/>
              <a:buNone/>
            </a:pPr>
            <a:r>
              <a:rPr dirty="0" smtClean="0">
                <a:solidFill>
                  <a:schemeClr val="tx1"/>
                </a:solidFill>
                <a:latin typeface="Courier New" pitchFamily="49" charset="0"/>
                <a:cs typeface="Arial" charset="0"/>
              </a:rPr>
              <a:t>	</a:t>
            </a:r>
            <a:r>
              <a:rPr dirty="0" err="1" smtClean="0">
                <a:solidFill>
                  <a:schemeClr val="tx1"/>
                </a:solidFill>
                <a:latin typeface="Courier New" pitchFamily="49" charset="0"/>
                <a:cs typeface="Arial" charset="0"/>
              </a:rPr>
              <a:t>System.out.println</a:t>
            </a:r>
            <a:r>
              <a:rPr dirty="0" smtClean="0">
                <a:solidFill>
                  <a:schemeClr val="tx1"/>
                </a:solidFill>
                <a:latin typeface="Courier New" pitchFamily="49" charset="0"/>
                <a:cs typeface="Arial" charset="0"/>
              </a:rPr>
              <a:t>(" My name is </a:t>
            </a:r>
            <a:r>
              <a:rPr dirty="0" err="1" smtClean="0">
                <a:solidFill>
                  <a:schemeClr val="tx1"/>
                </a:solidFill>
                <a:latin typeface="Courier New" pitchFamily="49" charset="0"/>
                <a:cs typeface="Arial" charset="0"/>
              </a:rPr>
              <a:t>BigB</a:t>
            </a:r>
            <a:r>
              <a:rPr dirty="0" smtClean="0">
                <a:solidFill>
                  <a:schemeClr val="tx1"/>
                </a:solidFill>
                <a:latin typeface="Courier New" pitchFamily="49" charset="0"/>
                <a:cs typeface="Arial" charset="0"/>
              </a:rPr>
              <a:t>");</a:t>
            </a:r>
          </a:p>
          <a:p>
            <a:pPr algn="just" eaLnBrk="1" hangingPunct="1">
              <a:lnSpc>
                <a:spcPct val="80000"/>
              </a:lnSpc>
              <a:buFont typeface="Arial" charset="0"/>
              <a:buNone/>
            </a:pPr>
            <a:r>
              <a:rPr dirty="0" smtClean="0">
                <a:solidFill>
                  <a:schemeClr val="tx1"/>
                </a:solidFill>
                <a:latin typeface="Courier New" pitchFamily="49" charset="0"/>
                <a:cs typeface="Arial" charset="0"/>
              </a:rPr>
              <a:t>}</a:t>
            </a:r>
          </a:p>
          <a:p>
            <a:pPr algn="just" eaLnBrk="1" hangingPunct="1">
              <a:lnSpc>
                <a:spcPct val="80000"/>
              </a:lnSpc>
              <a:buFont typeface="Arial" charset="0"/>
              <a:buNone/>
            </a:pPr>
            <a:r>
              <a:rPr dirty="0" smtClean="0">
                <a:solidFill>
                  <a:schemeClr val="tx1"/>
                </a:solidFill>
                <a:latin typeface="Courier New" pitchFamily="49" charset="0"/>
                <a:cs typeface="Arial" charset="0"/>
              </a:rPr>
              <a:t>}	</a:t>
            </a:r>
          </a:p>
          <a:p>
            <a:pPr algn="just" eaLnBrk="1" hangingPunct="1">
              <a:lnSpc>
                <a:spcPct val="80000"/>
              </a:lnSpc>
              <a:buFont typeface="Arial" charset="0"/>
              <a:buNone/>
            </a:pPr>
            <a:endParaRPr dirty="0" smtClean="0">
              <a:solidFill>
                <a:schemeClr val="tx1"/>
              </a:solidFill>
              <a:latin typeface="Courier New" pitchFamily="49" charset="0"/>
              <a:cs typeface="Arial" charset="0"/>
            </a:endParaRPr>
          </a:p>
          <a:p>
            <a:pPr algn="just" eaLnBrk="1" hangingPunct="1">
              <a:lnSpc>
                <a:spcPct val="80000"/>
              </a:lnSpc>
              <a:buFont typeface="Arial" charset="0"/>
              <a:buNone/>
            </a:pPr>
            <a:r>
              <a:rPr dirty="0" smtClean="0">
                <a:solidFill>
                  <a:schemeClr val="tx1"/>
                </a:solidFill>
                <a:latin typeface="Courier New" pitchFamily="49" charset="0"/>
                <a:cs typeface="Arial" charset="0"/>
              </a:rPr>
              <a:t>class </a:t>
            </a:r>
            <a:r>
              <a:rPr dirty="0" err="1" smtClean="0">
                <a:solidFill>
                  <a:schemeClr val="tx1"/>
                </a:solidFill>
                <a:latin typeface="Courier New" pitchFamily="49" charset="0"/>
                <a:cs typeface="Arial" charset="0"/>
              </a:rPr>
              <a:t>FatherRole</a:t>
            </a:r>
            <a:r>
              <a:rPr dirty="0" smtClean="0">
                <a:solidFill>
                  <a:schemeClr val="tx1"/>
                </a:solidFill>
                <a:latin typeface="Courier New" pitchFamily="49" charset="0"/>
                <a:cs typeface="Arial" charset="0"/>
              </a:rPr>
              <a:t> extends </a:t>
            </a:r>
            <a:r>
              <a:rPr dirty="0" err="1" smtClean="0">
                <a:solidFill>
                  <a:schemeClr val="tx1"/>
                </a:solidFill>
                <a:latin typeface="Courier New" pitchFamily="49" charset="0"/>
                <a:cs typeface="Arial" charset="0"/>
              </a:rPr>
              <a:t>BigB</a:t>
            </a:r>
            <a:endParaRPr dirty="0" smtClean="0">
              <a:solidFill>
                <a:schemeClr val="tx1"/>
              </a:solidFill>
              <a:latin typeface="Courier New" pitchFamily="49" charset="0"/>
              <a:cs typeface="Arial" charset="0"/>
            </a:endParaRPr>
          </a:p>
          <a:p>
            <a:pPr algn="just" eaLnBrk="1" hangingPunct="1">
              <a:lnSpc>
                <a:spcPct val="80000"/>
              </a:lnSpc>
              <a:buFont typeface="Arial" charset="0"/>
              <a:buNone/>
            </a:pPr>
            <a:r>
              <a:rPr dirty="0" smtClean="0">
                <a:solidFill>
                  <a:schemeClr val="tx1"/>
                </a:solidFill>
                <a:latin typeface="Courier New" pitchFamily="49" charset="0"/>
                <a:cs typeface="Arial" charset="0"/>
              </a:rPr>
              <a:t>{</a:t>
            </a:r>
          </a:p>
          <a:p>
            <a:pPr algn="just" eaLnBrk="1" hangingPunct="1">
              <a:lnSpc>
                <a:spcPct val="80000"/>
              </a:lnSpc>
              <a:buFont typeface="Arial" charset="0"/>
              <a:buNone/>
            </a:pPr>
            <a:r>
              <a:rPr dirty="0" smtClean="0">
                <a:solidFill>
                  <a:schemeClr val="tx1"/>
                </a:solidFill>
                <a:latin typeface="Courier New" pitchFamily="49" charset="0"/>
                <a:cs typeface="Arial" charset="0"/>
              </a:rPr>
              <a:t>	// child class is overriding the role() method</a:t>
            </a:r>
          </a:p>
          <a:p>
            <a:pPr algn="just" eaLnBrk="1" hangingPunct="1">
              <a:lnSpc>
                <a:spcPct val="80000"/>
              </a:lnSpc>
              <a:buFont typeface="Arial" charset="0"/>
              <a:buNone/>
            </a:pPr>
            <a:endParaRPr dirty="0" smtClean="0">
              <a:solidFill>
                <a:schemeClr val="tx1"/>
              </a:solidFill>
              <a:latin typeface="Courier New" pitchFamily="49" charset="0"/>
              <a:cs typeface="Arial" charset="0"/>
            </a:endParaRPr>
          </a:p>
          <a:p>
            <a:pPr algn="just" eaLnBrk="1" hangingPunct="1">
              <a:lnSpc>
                <a:spcPct val="80000"/>
              </a:lnSpc>
              <a:buFont typeface="Arial" charset="0"/>
              <a:buNone/>
            </a:pPr>
            <a:r>
              <a:rPr dirty="0" smtClean="0">
                <a:solidFill>
                  <a:schemeClr val="tx1"/>
                </a:solidFill>
                <a:latin typeface="Courier New" pitchFamily="49" charset="0"/>
                <a:cs typeface="Arial" charset="0"/>
              </a:rPr>
              <a:t>public void role(){</a:t>
            </a:r>
          </a:p>
          <a:p>
            <a:pPr algn="just" eaLnBrk="1" hangingPunct="1">
              <a:lnSpc>
                <a:spcPct val="80000"/>
              </a:lnSpc>
              <a:buFont typeface="Arial" charset="0"/>
              <a:buNone/>
            </a:pPr>
            <a:r>
              <a:rPr dirty="0" smtClean="0">
                <a:solidFill>
                  <a:schemeClr val="tx1"/>
                </a:solidFill>
                <a:latin typeface="Courier New" pitchFamily="49" charset="0"/>
                <a:cs typeface="Arial" charset="0"/>
              </a:rPr>
              <a:t>		</a:t>
            </a:r>
            <a:r>
              <a:rPr dirty="0" err="1" smtClean="0">
                <a:solidFill>
                  <a:schemeClr val="tx1"/>
                </a:solidFill>
                <a:latin typeface="Courier New" pitchFamily="49" charset="0"/>
                <a:cs typeface="Arial" charset="0"/>
              </a:rPr>
              <a:t>System.out.println</a:t>
            </a:r>
            <a:r>
              <a:rPr dirty="0" smtClean="0">
                <a:solidFill>
                  <a:schemeClr val="tx1"/>
                </a:solidFill>
                <a:latin typeface="Courier New" pitchFamily="49" charset="0"/>
                <a:cs typeface="Arial" charset="0"/>
              </a:rPr>
              <a:t>(“My role is Father when I am with my son !");</a:t>
            </a:r>
          </a:p>
          <a:p>
            <a:pPr algn="just" eaLnBrk="1" hangingPunct="1">
              <a:lnSpc>
                <a:spcPct val="80000"/>
              </a:lnSpc>
              <a:buFont typeface="Arial" charset="0"/>
              <a:buNone/>
            </a:pPr>
            <a:r>
              <a:rPr dirty="0" smtClean="0">
                <a:solidFill>
                  <a:schemeClr val="tx1"/>
                </a:solidFill>
                <a:latin typeface="Courier New" pitchFamily="49" charset="0"/>
                <a:cs typeface="Arial" charset="0"/>
              </a:rPr>
              <a:t>}</a:t>
            </a:r>
          </a:p>
          <a:p>
            <a:pPr algn="just" eaLnBrk="1" hangingPunct="1">
              <a:lnSpc>
                <a:spcPct val="80000"/>
              </a:lnSpc>
              <a:buFont typeface="Arial" charset="0"/>
              <a:buNone/>
            </a:pPr>
            <a:r>
              <a:rPr dirty="0" smtClean="0">
                <a:solidFill>
                  <a:schemeClr val="tx1"/>
                </a:solidFill>
                <a:latin typeface="Courier New" pitchFamily="49" charset="0"/>
                <a:cs typeface="Arial" charset="0"/>
              </a:rPr>
              <a:t>}</a:t>
            </a:r>
          </a:p>
          <a:p>
            <a:pPr algn="just" eaLnBrk="1" hangingPunct="1">
              <a:lnSpc>
                <a:spcPct val="80000"/>
              </a:lnSpc>
              <a:buFont typeface="Arial" charset="0"/>
              <a:buNone/>
            </a:pPr>
            <a:endParaRPr dirty="0" smtClean="0">
              <a:solidFill>
                <a:schemeClr val="tx1"/>
              </a:solidFill>
              <a:latin typeface="Courier New" pitchFamily="49" charset="0"/>
              <a:cs typeface="Arial" charset="0"/>
            </a:endParaRPr>
          </a:p>
          <a:p>
            <a:pPr algn="just" eaLnBrk="1" hangingPunct="1">
              <a:lnSpc>
                <a:spcPct val="80000"/>
              </a:lnSpc>
              <a:buFont typeface="Arial" charset="0"/>
              <a:buNone/>
            </a:pPr>
            <a:endParaRPr dirty="0" smtClean="0">
              <a:solidFill>
                <a:schemeClr val="tx1"/>
              </a:solidFill>
              <a:latin typeface="Courier New" pitchFamily="49" charset="0"/>
              <a:cs typeface="Arial" charset="0"/>
            </a:endParaRPr>
          </a:p>
        </p:txBody>
      </p:sp>
      <p:sp>
        <p:nvSpPr>
          <p:cNvPr id="132098" name="Rectangle 2"/>
          <p:cNvSpPr>
            <a:spLocks noGrp="1"/>
          </p:cNvSpPr>
          <p:nvPr>
            <p:ph type="title" idx="4294967295"/>
          </p:nvPr>
        </p:nvSpPr>
        <p:spPr>
          <a:xfrm>
            <a:off x="232474" y="152400"/>
            <a:ext cx="8911525" cy="576020"/>
          </a:xfrm>
        </p:spPr>
        <p:txBody>
          <a:bodyPr>
            <a:noAutofit/>
          </a:bodyPr>
          <a:lstStyle/>
          <a:p>
            <a:pPr eaLnBrk="1" hangingPunct="1"/>
            <a:r>
              <a:rPr sz="2800" dirty="0" smtClean="0">
                <a:solidFill>
                  <a:schemeClr val="tx1"/>
                </a:solidFill>
                <a:cs typeface="Arial" charset="0"/>
              </a:rPr>
              <a:t>Runtime Polymorphism – Another Example</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3"/>
          <p:cNvSpPr>
            <a:spLocks noGrp="1"/>
          </p:cNvSpPr>
          <p:nvPr>
            <p:ph idx="4294967295"/>
          </p:nvPr>
        </p:nvSpPr>
        <p:spPr>
          <a:xfrm>
            <a:off x="304800" y="1066800"/>
            <a:ext cx="8229600" cy="5130800"/>
          </a:xfrm>
        </p:spPr>
        <p:txBody>
          <a:bodyPr/>
          <a:lstStyle/>
          <a:p>
            <a:pPr algn="just" eaLnBrk="1" hangingPunct="1">
              <a:lnSpc>
                <a:spcPct val="80000"/>
              </a:lnSpc>
              <a:buFont typeface="Arial" charset="0"/>
              <a:buNone/>
            </a:pPr>
            <a:r>
              <a:rPr smtClean="0">
                <a:solidFill>
                  <a:schemeClr val="tx1"/>
                </a:solidFill>
                <a:latin typeface="Courier New" pitchFamily="49" charset="0"/>
                <a:cs typeface="Arial" charset="0"/>
              </a:rPr>
              <a:t>class DriverRole extends BigB{</a:t>
            </a:r>
          </a:p>
          <a:p>
            <a:pPr algn="just" eaLnBrk="1" hangingPunct="1">
              <a:lnSpc>
                <a:spcPct val="80000"/>
              </a:lnSpc>
              <a:buFont typeface="Arial" charset="0"/>
              <a:buNone/>
            </a:pPr>
            <a:r>
              <a:rPr smtClean="0">
                <a:solidFill>
                  <a:schemeClr val="tx1"/>
                </a:solidFill>
                <a:latin typeface="Courier New" pitchFamily="49" charset="0"/>
                <a:cs typeface="Arial" charset="0"/>
              </a:rPr>
              <a:t>	//child class is overriding the name() method</a:t>
            </a:r>
          </a:p>
          <a:p>
            <a:pPr algn="just" eaLnBrk="1" hangingPunct="1">
              <a:lnSpc>
                <a:spcPct val="80000"/>
              </a:lnSpc>
              <a:buFont typeface="Arial" charset="0"/>
              <a:buNone/>
            </a:pPr>
            <a:r>
              <a:rPr smtClean="0">
                <a:solidFill>
                  <a:schemeClr val="tx1"/>
                </a:solidFill>
                <a:latin typeface="Courier New" pitchFamily="49" charset="0"/>
                <a:cs typeface="Arial" charset="0"/>
              </a:rPr>
              <a:t>public void role(){</a:t>
            </a:r>
          </a:p>
          <a:p>
            <a:pPr algn="just" eaLnBrk="1" hangingPunct="1">
              <a:lnSpc>
                <a:spcPct val="80000"/>
              </a:lnSpc>
              <a:buFont typeface="Arial" charset="0"/>
              <a:buNone/>
            </a:pPr>
            <a:r>
              <a:rPr smtClean="0">
                <a:solidFill>
                  <a:schemeClr val="tx1"/>
                </a:solidFill>
                <a:latin typeface="Courier New" pitchFamily="49" charset="0"/>
                <a:cs typeface="Arial" charset="0"/>
              </a:rPr>
              <a:t>	System.out.println(“ My role is Driver when I am driving a car!");</a:t>
            </a:r>
          </a:p>
          <a:p>
            <a:pPr algn="just" eaLnBrk="1" hangingPunct="1">
              <a:lnSpc>
                <a:spcPct val="80000"/>
              </a:lnSpc>
              <a:buFont typeface="Arial" charset="0"/>
              <a:buNone/>
            </a:pPr>
            <a:r>
              <a:rPr smtClean="0">
                <a:solidFill>
                  <a:schemeClr val="tx1"/>
                </a:solidFill>
                <a:latin typeface="Courier New" pitchFamily="49" charset="0"/>
                <a:cs typeface="Arial" charset="0"/>
              </a:rPr>
              <a:t>}</a:t>
            </a:r>
          </a:p>
          <a:p>
            <a:pPr algn="just" eaLnBrk="1" hangingPunct="1">
              <a:lnSpc>
                <a:spcPct val="80000"/>
              </a:lnSpc>
              <a:buFont typeface="Arial" charset="0"/>
              <a:buNone/>
            </a:pPr>
            <a:r>
              <a:rPr smtClean="0">
                <a:solidFill>
                  <a:schemeClr val="tx1"/>
                </a:solidFill>
                <a:latin typeface="Courier New" pitchFamily="49" charset="0"/>
                <a:cs typeface="Arial" charset="0"/>
              </a:rPr>
              <a:t>}</a:t>
            </a:r>
          </a:p>
          <a:p>
            <a:pPr algn="just" eaLnBrk="1" hangingPunct="1">
              <a:lnSpc>
                <a:spcPct val="80000"/>
              </a:lnSpc>
              <a:buFont typeface="Arial" charset="0"/>
              <a:buNone/>
            </a:pPr>
            <a:endParaRPr smtClean="0">
              <a:solidFill>
                <a:schemeClr val="tx1"/>
              </a:solidFill>
              <a:latin typeface="Courier New" pitchFamily="49" charset="0"/>
              <a:cs typeface="Arial" charset="0"/>
            </a:endParaRPr>
          </a:p>
          <a:p>
            <a:pPr algn="just" eaLnBrk="1" hangingPunct="1">
              <a:lnSpc>
                <a:spcPct val="80000"/>
              </a:lnSpc>
              <a:buFont typeface="Arial" charset="0"/>
              <a:buNone/>
            </a:pPr>
            <a:r>
              <a:rPr smtClean="0">
                <a:solidFill>
                  <a:schemeClr val="tx1"/>
                </a:solidFill>
                <a:latin typeface="Courier New" pitchFamily="49" charset="0"/>
                <a:cs typeface="Arial" charset="0"/>
              </a:rPr>
              <a:t>class CEORole extends BigB{</a:t>
            </a:r>
          </a:p>
          <a:p>
            <a:pPr algn="just" eaLnBrk="1" hangingPunct="1">
              <a:lnSpc>
                <a:spcPct val="80000"/>
              </a:lnSpc>
              <a:buFont typeface="Arial" charset="0"/>
              <a:buNone/>
            </a:pPr>
            <a:r>
              <a:rPr smtClean="0">
                <a:solidFill>
                  <a:schemeClr val="tx1"/>
                </a:solidFill>
                <a:latin typeface="Courier New" pitchFamily="49" charset="0"/>
                <a:cs typeface="Arial" charset="0"/>
              </a:rPr>
              <a:t>	//child class is overriding the name() method</a:t>
            </a:r>
          </a:p>
          <a:p>
            <a:pPr algn="just" eaLnBrk="1" hangingPunct="1">
              <a:lnSpc>
                <a:spcPct val="80000"/>
              </a:lnSpc>
              <a:buFont typeface="Arial" charset="0"/>
              <a:buNone/>
            </a:pPr>
            <a:r>
              <a:rPr smtClean="0">
                <a:solidFill>
                  <a:schemeClr val="tx1"/>
                </a:solidFill>
                <a:latin typeface="Courier New" pitchFamily="49" charset="0"/>
                <a:cs typeface="Arial" charset="0"/>
              </a:rPr>
              <a:t>public void role(){</a:t>
            </a:r>
          </a:p>
          <a:p>
            <a:pPr algn="just" eaLnBrk="1" hangingPunct="1">
              <a:lnSpc>
                <a:spcPct val="80000"/>
              </a:lnSpc>
              <a:buFont typeface="Arial" charset="0"/>
              <a:buNone/>
            </a:pPr>
            <a:r>
              <a:rPr smtClean="0">
                <a:solidFill>
                  <a:schemeClr val="tx1"/>
                </a:solidFill>
                <a:latin typeface="Courier New" pitchFamily="49" charset="0"/>
                <a:cs typeface="Arial" charset="0"/>
              </a:rPr>
              <a:t>	System.out.println(“ My role is CEO when I am inside my own company ");</a:t>
            </a:r>
          </a:p>
          <a:p>
            <a:pPr algn="just" eaLnBrk="1" hangingPunct="1">
              <a:lnSpc>
                <a:spcPct val="80000"/>
              </a:lnSpc>
              <a:buFont typeface="Arial" charset="0"/>
              <a:buNone/>
            </a:pPr>
            <a:r>
              <a:rPr smtClean="0">
                <a:solidFill>
                  <a:schemeClr val="tx1"/>
                </a:solidFill>
                <a:latin typeface="Courier New" pitchFamily="49" charset="0"/>
                <a:cs typeface="Arial" charset="0"/>
              </a:rPr>
              <a:t>}</a:t>
            </a:r>
          </a:p>
          <a:p>
            <a:pPr algn="just" eaLnBrk="1" hangingPunct="1">
              <a:lnSpc>
                <a:spcPct val="80000"/>
              </a:lnSpc>
              <a:buFont typeface="Arial" charset="0"/>
              <a:buNone/>
            </a:pPr>
            <a:r>
              <a:rPr smtClean="0">
                <a:solidFill>
                  <a:schemeClr val="tx1"/>
                </a:solidFill>
                <a:latin typeface="Courier New" pitchFamily="49" charset="0"/>
                <a:cs typeface="Arial" charset="0"/>
              </a:rPr>
              <a:t>}</a:t>
            </a:r>
          </a:p>
          <a:p>
            <a:pPr algn="just" eaLnBrk="1" hangingPunct="1">
              <a:lnSpc>
                <a:spcPct val="80000"/>
              </a:lnSpc>
              <a:buFont typeface="Arial" charset="0"/>
              <a:buNone/>
            </a:pPr>
            <a:endParaRPr smtClean="0">
              <a:solidFill>
                <a:schemeClr val="tx1"/>
              </a:solidFill>
              <a:latin typeface="Courier New" pitchFamily="49" charset="0"/>
              <a:cs typeface="Arial" charset="0"/>
            </a:endParaRPr>
          </a:p>
        </p:txBody>
      </p:sp>
      <p:sp>
        <p:nvSpPr>
          <p:cNvPr id="132098" name="Rectangle 2"/>
          <p:cNvSpPr>
            <a:spLocks noGrp="1"/>
          </p:cNvSpPr>
          <p:nvPr>
            <p:ph type="title" idx="4294967295"/>
          </p:nvPr>
        </p:nvSpPr>
        <p:spPr>
          <a:xfrm>
            <a:off x="0" y="152400"/>
            <a:ext cx="9144000" cy="488950"/>
          </a:xfrm>
        </p:spPr>
        <p:txBody>
          <a:bodyPr>
            <a:normAutofit fontScale="90000"/>
          </a:bodyPr>
          <a:lstStyle/>
          <a:p>
            <a:pPr eaLnBrk="1" hangingPunct="1"/>
            <a:r>
              <a:rPr lang="en-US" sz="2800" dirty="0">
                <a:solidFill>
                  <a:schemeClr val="tx1"/>
                </a:solidFill>
                <a:cs typeface="Arial" charset="0"/>
              </a:rPr>
              <a:t>Runtime Polymorphism – Another </a:t>
            </a:r>
            <a:r>
              <a:rPr lang="en-US" sz="2800" dirty="0" smtClean="0">
                <a:solidFill>
                  <a:schemeClr val="tx1"/>
                </a:solidFill>
                <a:cs typeface="Arial" charset="0"/>
              </a:rPr>
              <a:t>Example (</a:t>
            </a:r>
            <a:r>
              <a:rPr lang="en-US" sz="2800" dirty="0">
                <a:solidFill>
                  <a:schemeClr val="tx1"/>
                </a:solidFill>
                <a:cs typeface="Arial" charset="0"/>
              </a:rPr>
              <a:t>Contd</a:t>
            </a:r>
            <a:r>
              <a:rPr lang="en-US" sz="2800" dirty="0" smtClean="0">
                <a:solidFill>
                  <a:schemeClr val="tx1"/>
                </a:solidFill>
                <a:cs typeface="Arial" charset="0"/>
              </a:rPr>
              <a:t>.).</a:t>
            </a:r>
            <a:endParaRPr sz="2600"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3"/>
          <p:cNvSpPr>
            <a:spLocks noGrp="1"/>
          </p:cNvSpPr>
          <p:nvPr>
            <p:ph idx="4294967295"/>
          </p:nvPr>
        </p:nvSpPr>
        <p:spPr>
          <a:xfrm>
            <a:off x="304800" y="1108075"/>
            <a:ext cx="8559800" cy="5330825"/>
          </a:xfrm>
        </p:spPr>
        <p:txBody>
          <a:bodyPr>
            <a:normAutofit/>
          </a:bodyPr>
          <a:lstStyle/>
          <a:p>
            <a:pPr algn="just" eaLnBrk="1" hangingPunct="1">
              <a:lnSpc>
                <a:spcPct val="70000"/>
              </a:lnSpc>
              <a:buFont typeface="Arial" charset="0"/>
              <a:buNone/>
            </a:pPr>
            <a:r>
              <a:rPr dirty="0" smtClean="0">
                <a:solidFill>
                  <a:schemeClr val="tx1"/>
                </a:solidFill>
                <a:latin typeface="Courier New" pitchFamily="49" charset="0"/>
                <a:cs typeface="Arial" charset="0"/>
              </a:rPr>
              <a:t>public 	class </a:t>
            </a:r>
            <a:r>
              <a:rPr dirty="0" err="1" smtClean="0">
                <a:solidFill>
                  <a:schemeClr val="tx1"/>
                </a:solidFill>
                <a:latin typeface="Courier New" pitchFamily="49" charset="0"/>
                <a:cs typeface="Arial" charset="0"/>
              </a:rPr>
              <a:t>Dyanmic_dispatch</a:t>
            </a:r>
            <a:r>
              <a:rPr dirty="0" smtClean="0">
                <a:solidFill>
                  <a:schemeClr val="tx1"/>
                </a:solidFill>
                <a:latin typeface="Courier New" pitchFamily="49" charset="0"/>
                <a:cs typeface="Arial" charset="0"/>
              </a:rPr>
              <a:t>  { </a:t>
            </a:r>
          </a:p>
          <a:p>
            <a:pPr algn="just" eaLnBrk="1" hangingPunct="1">
              <a:lnSpc>
                <a:spcPct val="70000"/>
              </a:lnSpc>
              <a:buFont typeface="Arial" charset="0"/>
              <a:buNone/>
            </a:pPr>
            <a:r>
              <a:rPr dirty="0" smtClean="0">
                <a:solidFill>
                  <a:schemeClr val="tx1"/>
                </a:solidFill>
                <a:latin typeface="Courier New" pitchFamily="49" charset="0"/>
                <a:cs typeface="Arial" charset="0"/>
              </a:rPr>
              <a:t>public static void main(String </a:t>
            </a:r>
            <a:r>
              <a:rPr dirty="0" err="1" smtClean="0">
                <a:solidFill>
                  <a:schemeClr val="tx1"/>
                </a:solidFill>
                <a:latin typeface="Courier New" pitchFamily="49" charset="0"/>
                <a:cs typeface="Arial" charset="0"/>
              </a:rPr>
              <a:t>ss</a:t>
            </a:r>
            <a:r>
              <a:rPr dirty="0" smtClean="0">
                <a:solidFill>
                  <a:schemeClr val="tx1"/>
                </a:solidFill>
                <a:latin typeface="Courier New" pitchFamily="49" charset="0"/>
                <a:cs typeface="Arial" charset="0"/>
              </a:rPr>
              <a:t>[])  {</a:t>
            </a:r>
          </a:p>
          <a:p>
            <a:pPr algn="just" eaLnBrk="1" hangingPunct="1">
              <a:lnSpc>
                <a:spcPct val="70000"/>
              </a:lnSpc>
              <a:buFont typeface="Arial" charset="0"/>
              <a:buNone/>
            </a:pPr>
            <a:endParaRPr dirty="0" smtClean="0">
              <a:solidFill>
                <a:schemeClr val="tx1"/>
              </a:solidFill>
              <a:latin typeface="Courier New" pitchFamily="49" charset="0"/>
              <a:cs typeface="Arial" charset="0"/>
            </a:endParaRPr>
          </a:p>
          <a:p>
            <a:pPr eaLnBrk="1" hangingPunct="1">
              <a:lnSpc>
                <a:spcPct val="70000"/>
              </a:lnSpc>
              <a:buFont typeface="Arial" charset="0"/>
              <a:buNone/>
            </a:pPr>
            <a:r>
              <a:rPr dirty="0" smtClean="0">
                <a:solidFill>
                  <a:schemeClr val="tx1"/>
                </a:solidFill>
                <a:latin typeface="Courier New" pitchFamily="49" charset="0"/>
                <a:cs typeface="Arial" charset="0"/>
              </a:rPr>
              <a:t>	</a:t>
            </a:r>
            <a:r>
              <a:rPr dirty="0" err="1" smtClean="0">
                <a:solidFill>
                  <a:schemeClr val="tx1"/>
                </a:solidFill>
                <a:latin typeface="Courier New" pitchFamily="49" charset="0"/>
                <a:cs typeface="Arial" charset="0"/>
              </a:rPr>
              <a:t>System.out.println</a:t>
            </a:r>
            <a:r>
              <a:rPr dirty="0" smtClean="0">
                <a:solidFill>
                  <a:schemeClr val="tx1"/>
                </a:solidFill>
                <a:latin typeface="Courier New" pitchFamily="49" charset="0"/>
                <a:cs typeface="Arial" charset="0"/>
              </a:rPr>
              <a:t>(“ To demonstrate Runtime Polymorphism: "); </a:t>
            </a:r>
          </a:p>
          <a:p>
            <a:pPr algn="just" eaLnBrk="1" hangingPunct="1">
              <a:lnSpc>
                <a:spcPct val="70000"/>
              </a:lnSpc>
              <a:buFont typeface="Arial" charset="0"/>
              <a:buNone/>
            </a:pPr>
            <a:endParaRPr dirty="0" smtClean="0">
              <a:solidFill>
                <a:schemeClr val="tx1"/>
              </a:solidFill>
              <a:latin typeface="Courier New" pitchFamily="49" charset="0"/>
              <a:cs typeface="Arial" charset="0"/>
            </a:endParaRPr>
          </a:p>
          <a:p>
            <a:pPr algn="just" eaLnBrk="1" hangingPunct="1">
              <a:lnSpc>
                <a:spcPct val="70000"/>
              </a:lnSpc>
              <a:buFont typeface="Arial" charset="0"/>
              <a:buNone/>
            </a:pPr>
            <a:r>
              <a:rPr dirty="0" smtClean="0">
                <a:solidFill>
                  <a:schemeClr val="tx1"/>
                </a:solidFill>
                <a:latin typeface="Courier New" pitchFamily="49" charset="0"/>
                <a:cs typeface="Arial" charset="0"/>
              </a:rPr>
              <a:t>	 </a:t>
            </a:r>
            <a:r>
              <a:rPr dirty="0" err="1" smtClean="0">
                <a:solidFill>
                  <a:schemeClr val="tx1"/>
                </a:solidFill>
                <a:latin typeface="Courier New" pitchFamily="49" charset="0"/>
                <a:cs typeface="Arial" charset="0"/>
              </a:rPr>
              <a:t>BigB</a:t>
            </a:r>
            <a:r>
              <a:rPr dirty="0" smtClean="0">
                <a:solidFill>
                  <a:schemeClr val="tx1"/>
                </a:solidFill>
                <a:latin typeface="Courier New" pitchFamily="49" charset="0"/>
                <a:cs typeface="Arial" charset="0"/>
              </a:rPr>
              <a:t> v;</a:t>
            </a:r>
          </a:p>
          <a:p>
            <a:pPr algn="just" eaLnBrk="1" hangingPunct="1">
              <a:lnSpc>
                <a:spcPct val="70000"/>
              </a:lnSpc>
              <a:buFont typeface="Arial" charset="0"/>
              <a:buNone/>
            </a:pPr>
            <a:r>
              <a:rPr dirty="0" smtClean="0">
                <a:solidFill>
                  <a:schemeClr val="tx1"/>
                </a:solidFill>
                <a:latin typeface="Courier New" pitchFamily="49" charset="0"/>
                <a:cs typeface="Arial" charset="0"/>
              </a:rPr>
              <a:t>// Parent class reference variable can point to </a:t>
            </a:r>
          </a:p>
          <a:p>
            <a:pPr algn="just" eaLnBrk="1" hangingPunct="1">
              <a:lnSpc>
                <a:spcPct val="70000"/>
              </a:lnSpc>
              <a:buFont typeface="Arial" charset="0"/>
              <a:buNone/>
            </a:pPr>
            <a:r>
              <a:rPr dirty="0" smtClean="0">
                <a:solidFill>
                  <a:schemeClr val="tx1"/>
                </a:solidFill>
                <a:latin typeface="Courier New" pitchFamily="49" charset="0"/>
                <a:cs typeface="Arial" charset="0"/>
              </a:rPr>
              <a:t>// any of its CHILD class objects....</a:t>
            </a:r>
          </a:p>
          <a:p>
            <a:pPr algn="just" eaLnBrk="1" hangingPunct="1">
              <a:lnSpc>
                <a:spcPct val="70000"/>
              </a:lnSpc>
              <a:buFont typeface="Arial" charset="0"/>
              <a:buNone/>
            </a:pPr>
            <a:endParaRPr dirty="0" smtClean="0">
              <a:solidFill>
                <a:schemeClr val="tx1"/>
              </a:solidFill>
              <a:latin typeface="Courier New" pitchFamily="49" charset="0"/>
              <a:cs typeface="Arial" charset="0"/>
            </a:endParaRPr>
          </a:p>
          <a:p>
            <a:pPr eaLnBrk="1" hangingPunct="1">
              <a:lnSpc>
                <a:spcPct val="70000"/>
              </a:lnSpc>
              <a:buFont typeface="Arial" charset="0"/>
              <a:buNone/>
            </a:pPr>
            <a:r>
              <a:rPr dirty="0" smtClean="0">
                <a:solidFill>
                  <a:schemeClr val="tx1"/>
                </a:solidFill>
                <a:latin typeface="Courier New" pitchFamily="49" charset="0"/>
                <a:cs typeface="Arial" charset="0"/>
              </a:rPr>
              <a:t>	v = new </a:t>
            </a:r>
            <a:r>
              <a:rPr dirty="0" err="1" smtClean="0">
                <a:solidFill>
                  <a:schemeClr val="tx1"/>
                </a:solidFill>
                <a:latin typeface="Courier New" pitchFamily="49" charset="0"/>
                <a:cs typeface="Arial" charset="0"/>
              </a:rPr>
              <a:t>BigB</a:t>
            </a:r>
            <a:r>
              <a:rPr dirty="0" smtClean="0">
                <a:solidFill>
                  <a:schemeClr val="tx1"/>
                </a:solidFill>
                <a:latin typeface="Courier New" pitchFamily="49" charset="0"/>
                <a:cs typeface="Arial" charset="0"/>
              </a:rPr>
              <a:t>();			</a:t>
            </a:r>
            <a:r>
              <a:rPr dirty="0" err="1" smtClean="0">
                <a:solidFill>
                  <a:schemeClr val="tx1"/>
                </a:solidFill>
                <a:latin typeface="Courier New" pitchFamily="49" charset="0"/>
                <a:cs typeface="Arial" charset="0"/>
              </a:rPr>
              <a:t>v.role</a:t>
            </a:r>
            <a:r>
              <a:rPr dirty="0" smtClean="0">
                <a:solidFill>
                  <a:schemeClr val="tx1"/>
                </a:solidFill>
                <a:latin typeface="Courier New" pitchFamily="49" charset="0"/>
                <a:cs typeface="Arial" charset="0"/>
              </a:rPr>
              <a:t>();</a:t>
            </a:r>
          </a:p>
          <a:p>
            <a:pPr eaLnBrk="1" hangingPunct="1">
              <a:lnSpc>
                <a:spcPct val="70000"/>
              </a:lnSpc>
              <a:buFont typeface="Arial" charset="0"/>
              <a:buNone/>
            </a:pPr>
            <a:endParaRPr dirty="0" smtClean="0">
              <a:solidFill>
                <a:schemeClr val="tx1"/>
              </a:solidFill>
              <a:latin typeface="Courier New" pitchFamily="49" charset="0"/>
              <a:cs typeface="Arial" charset="0"/>
            </a:endParaRPr>
          </a:p>
          <a:p>
            <a:pPr eaLnBrk="1" hangingPunct="1">
              <a:lnSpc>
                <a:spcPct val="70000"/>
              </a:lnSpc>
              <a:buFont typeface="Arial" charset="0"/>
              <a:buNone/>
            </a:pPr>
            <a:r>
              <a:rPr dirty="0" smtClean="0">
                <a:solidFill>
                  <a:schemeClr val="tx1"/>
                </a:solidFill>
                <a:latin typeface="Courier New" pitchFamily="49" charset="0"/>
                <a:cs typeface="Arial" charset="0"/>
              </a:rPr>
              <a:t>	v= new </a:t>
            </a:r>
            <a:r>
              <a:rPr dirty="0" err="1" smtClean="0">
                <a:solidFill>
                  <a:schemeClr val="tx1"/>
                </a:solidFill>
                <a:latin typeface="Courier New" pitchFamily="49" charset="0"/>
                <a:cs typeface="Arial" charset="0"/>
              </a:rPr>
              <a:t>FatherRole</a:t>
            </a:r>
            <a:r>
              <a:rPr dirty="0" smtClean="0">
                <a:solidFill>
                  <a:schemeClr val="tx1"/>
                </a:solidFill>
                <a:latin typeface="Courier New" pitchFamily="49" charset="0"/>
                <a:cs typeface="Arial" charset="0"/>
              </a:rPr>
              <a:t>();		</a:t>
            </a:r>
            <a:r>
              <a:rPr dirty="0" err="1" smtClean="0">
                <a:solidFill>
                  <a:schemeClr val="tx1"/>
                </a:solidFill>
                <a:latin typeface="Courier New" pitchFamily="49" charset="0"/>
                <a:cs typeface="Arial" charset="0"/>
              </a:rPr>
              <a:t>v.role</a:t>
            </a:r>
            <a:r>
              <a:rPr dirty="0" smtClean="0">
                <a:solidFill>
                  <a:schemeClr val="tx1"/>
                </a:solidFill>
                <a:latin typeface="Courier New" pitchFamily="49" charset="0"/>
                <a:cs typeface="Arial" charset="0"/>
              </a:rPr>
              <a:t>();</a:t>
            </a:r>
          </a:p>
          <a:p>
            <a:pPr eaLnBrk="1" hangingPunct="1">
              <a:lnSpc>
                <a:spcPct val="70000"/>
              </a:lnSpc>
              <a:buFont typeface="Arial" charset="0"/>
              <a:buNone/>
            </a:pPr>
            <a:endParaRPr dirty="0" smtClean="0">
              <a:solidFill>
                <a:schemeClr val="tx1"/>
              </a:solidFill>
              <a:latin typeface="Courier New" pitchFamily="49" charset="0"/>
              <a:cs typeface="Arial" charset="0"/>
            </a:endParaRPr>
          </a:p>
          <a:p>
            <a:pPr eaLnBrk="1" hangingPunct="1">
              <a:lnSpc>
                <a:spcPct val="70000"/>
              </a:lnSpc>
              <a:buFont typeface="Arial" charset="0"/>
              <a:buNone/>
            </a:pPr>
            <a:r>
              <a:rPr dirty="0" smtClean="0">
                <a:solidFill>
                  <a:schemeClr val="tx1"/>
                </a:solidFill>
                <a:latin typeface="Courier New" pitchFamily="49" charset="0"/>
                <a:cs typeface="Arial" charset="0"/>
              </a:rPr>
              <a:t>	v= new </a:t>
            </a:r>
            <a:r>
              <a:rPr dirty="0" err="1" smtClean="0">
                <a:solidFill>
                  <a:schemeClr val="tx1"/>
                </a:solidFill>
                <a:latin typeface="Courier New" pitchFamily="49" charset="0"/>
                <a:cs typeface="Arial" charset="0"/>
              </a:rPr>
              <a:t>DriverRole</a:t>
            </a:r>
            <a:r>
              <a:rPr dirty="0" smtClean="0">
                <a:solidFill>
                  <a:schemeClr val="tx1"/>
                </a:solidFill>
                <a:latin typeface="Courier New" pitchFamily="49" charset="0"/>
                <a:cs typeface="Arial" charset="0"/>
              </a:rPr>
              <a:t>();		</a:t>
            </a:r>
            <a:r>
              <a:rPr dirty="0" err="1" smtClean="0">
                <a:solidFill>
                  <a:schemeClr val="tx1"/>
                </a:solidFill>
                <a:latin typeface="Courier New" pitchFamily="49" charset="0"/>
                <a:cs typeface="Arial" charset="0"/>
              </a:rPr>
              <a:t>v.role</a:t>
            </a:r>
            <a:r>
              <a:rPr dirty="0" smtClean="0">
                <a:solidFill>
                  <a:schemeClr val="tx1"/>
                </a:solidFill>
                <a:latin typeface="Courier New" pitchFamily="49" charset="0"/>
                <a:cs typeface="Arial" charset="0"/>
              </a:rPr>
              <a:t>();</a:t>
            </a:r>
          </a:p>
          <a:p>
            <a:pPr eaLnBrk="1" hangingPunct="1">
              <a:lnSpc>
                <a:spcPct val="70000"/>
              </a:lnSpc>
              <a:buFont typeface="Arial" charset="0"/>
              <a:buNone/>
            </a:pPr>
            <a:endParaRPr dirty="0" smtClean="0">
              <a:solidFill>
                <a:schemeClr val="tx1"/>
              </a:solidFill>
              <a:latin typeface="Courier New" pitchFamily="49" charset="0"/>
              <a:cs typeface="Arial" charset="0"/>
            </a:endParaRPr>
          </a:p>
          <a:p>
            <a:pPr eaLnBrk="1" hangingPunct="1">
              <a:lnSpc>
                <a:spcPct val="70000"/>
              </a:lnSpc>
              <a:buFont typeface="Arial" charset="0"/>
              <a:buNone/>
            </a:pPr>
            <a:r>
              <a:rPr dirty="0" smtClean="0">
                <a:solidFill>
                  <a:schemeClr val="tx1"/>
                </a:solidFill>
                <a:latin typeface="Courier New" pitchFamily="49" charset="0"/>
                <a:cs typeface="Arial" charset="0"/>
              </a:rPr>
              <a:t>	v= new </a:t>
            </a:r>
            <a:r>
              <a:rPr dirty="0" err="1" smtClean="0">
                <a:solidFill>
                  <a:schemeClr val="tx1"/>
                </a:solidFill>
                <a:latin typeface="Courier New" pitchFamily="49" charset="0"/>
                <a:cs typeface="Arial" charset="0"/>
              </a:rPr>
              <a:t>CEORole</a:t>
            </a:r>
            <a:r>
              <a:rPr dirty="0" smtClean="0">
                <a:solidFill>
                  <a:schemeClr val="tx1"/>
                </a:solidFill>
                <a:latin typeface="Courier New" pitchFamily="49" charset="0"/>
                <a:cs typeface="Arial" charset="0"/>
              </a:rPr>
              <a:t>();		</a:t>
            </a:r>
            <a:r>
              <a:rPr dirty="0" err="1" smtClean="0">
                <a:solidFill>
                  <a:schemeClr val="tx1"/>
                </a:solidFill>
                <a:latin typeface="Courier New" pitchFamily="49" charset="0"/>
                <a:cs typeface="Arial" charset="0"/>
              </a:rPr>
              <a:t>v.role</a:t>
            </a:r>
            <a:r>
              <a:rPr dirty="0" smtClean="0">
                <a:solidFill>
                  <a:schemeClr val="tx1"/>
                </a:solidFill>
                <a:latin typeface="Courier New" pitchFamily="49" charset="0"/>
                <a:cs typeface="Arial" charset="0"/>
              </a:rPr>
              <a:t>();</a:t>
            </a:r>
          </a:p>
          <a:p>
            <a:pPr eaLnBrk="1" hangingPunct="1">
              <a:lnSpc>
                <a:spcPct val="70000"/>
              </a:lnSpc>
              <a:buFont typeface="Arial" charset="0"/>
              <a:buNone/>
            </a:pPr>
            <a:r>
              <a:rPr dirty="0" smtClean="0">
                <a:solidFill>
                  <a:schemeClr val="tx1"/>
                </a:solidFill>
                <a:latin typeface="Courier New" pitchFamily="49" charset="0"/>
                <a:cs typeface="Arial" charset="0"/>
              </a:rPr>
              <a:t>}</a:t>
            </a:r>
          </a:p>
          <a:p>
            <a:pPr eaLnBrk="1" hangingPunct="1">
              <a:lnSpc>
                <a:spcPct val="70000"/>
              </a:lnSpc>
              <a:buFont typeface="Arial" charset="0"/>
              <a:buNone/>
            </a:pPr>
            <a:r>
              <a:rPr dirty="0" smtClean="0">
                <a:solidFill>
                  <a:schemeClr val="tx1"/>
                </a:solidFill>
                <a:latin typeface="Courier New" pitchFamily="49" charset="0"/>
                <a:cs typeface="Arial" charset="0"/>
              </a:rPr>
              <a:t>}</a:t>
            </a:r>
          </a:p>
          <a:p>
            <a:pPr algn="just" eaLnBrk="1" hangingPunct="1">
              <a:lnSpc>
                <a:spcPct val="70000"/>
              </a:lnSpc>
              <a:buFont typeface="Arial" charset="0"/>
              <a:buNone/>
            </a:pPr>
            <a:endParaRPr dirty="0" smtClean="0">
              <a:solidFill>
                <a:schemeClr val="tx1"/>
              </a:solidFill>
              <a:latin typeface="Courier New" pitchFamily="49" charset="0"/>
              <a:cs typeface="Arial" charset="0"/>
            </a:endParaRPr>
          </a:p>
          <a:p>
            <a:pPr algn="just" eaLnBrk="1" hangingPunct="1">
              <a:lnSpc>
                <a:spcPct val="70000"/>
              </a:lnSpc>
              <a:buFont typeface="Arial" charset="0"/>
              <a:buNone/>
            </a:pPr>
            <a:endParaRPr dirty="0" smtClean="0">
              <a:solidFill>
                <a:schemeClr val="tx1"/>
              </a:solidFill>
              <a:latin typeface="Courier New" pitchFamily="49" charset="0"/>
              <a:cs typeface="Arial" charset="0"/>
            </a:endParaRPr>
          </a:p>
        </p:txBody>
      </p:sp>
      <p:sp>
        <p:nvSpPr>
          <p:cNvPr id="132098" name="Rectangle 2"/>
          <p:cNvSpPr>
            <a:spLocks noGrp="1"/>
          </p:cNvSpPr>
          <p:nvPr>
            <p:ph type="title" idx="4294967295"/>
          </p:nvPr>
        </p:nvSpPr>
        <p:spPr>
          <a:xfrm>
            <a:off x="0" y="152400"/>
            <a:ext cx="9144000" cy="488950"/>
          </a:xfrm>
        </p:spPr>
        <p:txBody>
          <a:bodyPr>
            <a:normAutofit fontScale="90000"/>
          </a:bodyPr>
          <a:lstStyle/>
          <a:p>
            <a:pPr eaLnBrk="1" hangingPunct="1"/>
            <a:r>
              <a:rPr lang="en-US" sz="2800" dirty="0">
                <a:solidFill>
                  <a:schemeClr val="tx1"/>
                </a:solidFill>
                <a:cs typeface="Arial" charset="0"/>
              </a:rPr>
              <a:t>Runtime Polymorphism – Another </a:t>
            </a:r>
            <a:r>
              <a:rPr lang="en-US" sz="2800" dirty="0" smtClean="0">
                <a:solidFill>
                  <a:schemeClr val="tx1"/>
                </a:solidFill>
                <a:cs typeface="Arial" charset="0"/>
              </a:rPr>
              <a:t>Example (</a:t>
            </a:r>
            <a:r>
              <a:rPr lang="en-US" sz="2800" dirty="0">
                <a:solidFill>
                  <a:schemeClr val="tx1"/>
                </a:solidFill>
                <a:cs typeface="Arial" charset="0"/>
              </a:rPr>
              <a:t>Contd</a:t>
            </a:r>
            <a:r>
              <a:rPr lang="en-US" sz="2800" dirty="0" smtClean="0">
                <a:solidFill>
                  <a:schemeClr val="tx1"/>
                </a:solidFill>
                <a:cs typeface="Arial" charset="0"/>
              </a:rPr>
              <a:t>.).</a:t>
            </a:r>
            <a:endParaRPr sz="2600"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3"/>
          <p:cNvSpPr>
            <a:spLocks noGrp="1"/>
          </p:cNvSpPr>
          <p:nvPr>
            <p:ph type="body" sz="quarter" idx="4294967295"/>
          </p:nvPr>
        </p:nvSpPr>
        <p:spPr>
          <a:xfrm>
            <a:off x="515184" y="2696167"/>
            <a:ext cx="8220075" cy="709613"/>
          </a:xfrm>
        </p:spPr>
        <p:txBody>
          <a:bodyPr>
            <a:normAutofit/>
          </a:bodyPr>
          <a:lstStyle/>
          <a:p>
            <a:pPr algn="ctr" eaLnBrk="1" hangingPunct="1">
              <a:lnSpc>
                <a:spcPct val="80000"/>
              </a:lnSpc>
              <a:buFont typeface="Arial" charset="0"/>
              <a:buNone/>
            </a:pPr>
            <a:r>
              <a:rPr lang="en-US" sz="3200" b="1" dirty="0" smtClean="0">
                <a:solidFill>
                  <a:schemeClr val="tx1"/>
                </a:solidFill>
                <a:cs typeface="Arial" charset="0"/>
              </a:rPr>
              <a:t>i</a:t>
            </a:r>
            <a:r>
              <a:rPr sz="3200" b="1" dirty="0" smtClean="0">
                <a:solidFill>
                  <a:schemeClr val="tx1"/>
                </a:solidFill>
                <a:cs typeface="Arial" charset="0"/>
              </a:rPr>
              <a:t>nstanceof Operator</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3"/>
          <p:cNvSpPr>
            <a:spLocks noGrp="1"/>
          </p:cNvSpPr>
          <p:nvPr>
            <p:ph idx="4294967295"/>
          </p:nvPr>
        </p:nvSpPr>
        <p:spPr>
          <a:xfrm>
            <a:off x="459783" y="1020305"/>
            <a:ext cx="8229600" cy="5029200"/>
          </a:xfrm>
        </p:spPr>
        <p:txBody>
          <a:bodyPr/>
          <a:lstStyle/>
          <a:p>
            <a:pPr algn="just" eaLnBrk="1" hangingPunct="1">
              <a:lnSpc>
                <a:spcPct val="80000"/>
              </a:lnSpc>
              <a:buFont typeface="Arial" charset="0"/>
              <a:buNone/>
            </a:pPr>
            <a:r>
              <a:rPr b="1" dirty="0" smtClean="0">
                <a:solidFill>
                  <a:schemeClr val="tx1"/>
                </a:solidFill>
                <a:cs typeface="Arial" charset="0"/>
              </a:rPr>
              <a:t>The instanceof operator in java allows you determine the type of an object</a:t>
            </a:r>
          </a:p>
          <a:p>
            <a:pPr algn="just" eaLnBrk="1" hangingPunct="1">
              <a:lnSpc>
                <a:spcPct val="80000"/>
              </a:lnSpc>
              <a:buFont typeface="Arial" charset="0"/>
              <a:buNone/>
            </a:pPr>
            <a:endParaRPr dirty="0" smtClean="0">
              <a:solidFill>
                <a:schemeClr val="tx1"/>
              </a:solidFill>
              <a:cs typeface="Arial" charset="0"/>
            </a:endParaRPr>
          </a:p>
          <a:p>
            <a:pPr algn="just" eaLnBrk="1" hangingPunct="1">
              <a:lnSpc>
                <a:spcPct val="80000"/>
              </a:lnSpc>
              <a:buFont typeface="Arial" charset="0"/>
              <a:buNone/>
            </a:pPr>
            <a:r>
              <a:rPr dirty="0" smtClean="0">
                <a:solidFill>
                  <a:schemeClr val="tx1"/>
                </a:solidFill>
                <a:cs typeface="Arial" charset="0"/>
              </a:rPr>
              <a:t>The instanceof operator compares an object with a specified type</a:t>
            </a:r>
          </a:p>
          <a:p>
            <a:pPr algn="just" eaLnBrk="1" hangingPunct="1">
              <a:lnSpc>
                <a:spcPct val="80000"/>
              </a:lnSpc>
              <a:buFont typeface="Arial" charset="0"/>
              <a:buNone/>
            </a:pPr>
            <a:endParaRPr i="1" u="sng" dirty="0" smtClean="0">
              <a:solidFill>
                <a:schemeClr val="tx1"/>
              </a:solidFill>
              <a:cs typeface="Arial" charset="0"/>
            </a:endParaRPr>
          </a:p>
          <a:p>
            <a:pPr algn="just" eaLnBrk="1" hangingPunct="1">
              <a:lnSpc>
                <a:spcPct val="80000"/>
              </a:lnSpc>
              <a:buFont typeface="Arial" charset="0"/>
              <a:buNone/>
            </a:pPr>
            <a:r>
              <a:rPr i="1" u="sng" dirty="0" smtClean="0">
                <a:solidFill>
                  <a:schemeClr val="tx1"/>
                </a:solidFill>
                <a:cs typeface="Arial" charset="0"/>
              </a:rPr>
              <a:t>It takes an object and a type and returns true if object belongs to that type.</a:t>
            </a:r>
            <a:r>
              <a:rPr dirty="0" smtClean="0">
                <a:solidFill>
                  <a:schemeClr val="tx1"/>
                </a:solidFill>
                <a:cs typeface="Arial" charset="0"/>
              </a:rPr>
              <a:t> It returns false otherwise.</a:t>
            </a:r>
          </a:p>
          <a:p>
            <a:pPr algn="just" eaLnBrk="1" hangingPunct="1">
              <a:lnSpc>
                <a:spcPct val="80000"/>
              </a:lnSpc>
              <a:buFont typeface="Arial" charset="0"/>
              <a:buNone/>
            </a:pPr>
            <a:endParaRPr dirty="0" smtClean="0">
              <a:solidFill>
                <a:schemeClr val="tx1"/>
              </a:solidFill>
              <a:cs typeface="Arial" charset="0"/>
            </a:endParaRPr>
          </a:p>
          <a:p>
            <a:pPr algn="just" eaLnBrk="1" hangingPunct="1">
              <a:lnSpc>
                <a:spcPct val="80000"/>
              </a:lnSpc>
              <a:buFont typeface="Arial" charset="0"/>
              <a:buNone/>
            </a:pPr>
            <a:r>
              <a:rPr dirty="0" smtClean="0">
                <a:solidFill>
                  <a:schemeClr val="tx1"/>
                </a:solidFill>
                <a:cs typeface="Arial" charset="0"/>
              </a:rPr>
              <a:t>We use instanceof operator to test if an object is an instance of a class, an instance of a subclass, or an instance of a class that implements an interface</a:t>
            </a:r>
          </a:p>
          <a:p>
            <a:pPr algn="just" eaLnBrk="1" hangingPunct="1">
              <a:lnSpc>
                <a:spcPct val="80000"/>
              </a:lnSpc>
              <a:buFont typeface="Arial" charset="0"/>
              <a:buNone/>
            </a:pPr>
            <a:endParaRPr dirty="0" smtClean="0">
              <a:solidFill>
                <a:schemeClr val="tx1"/>
              </a:solidFill>
              <a:cs typeface="Arial" charset="0"/>
            </a:endParaRPr>
          </a:p>
          <a:p>
            <a:pPr algn="just" eaLnBrk="1" hangingPunct="1">
              <a:lnSpc>
                <a:spcPct val="80000"/>
              </a:lnSpc>
              <a:buFont typeface="Arial" charset="0"/>
              <a:buNone/>
            </a:pPr>
            <a:endParaRPr dirty="0" smtClean="0">
              <a:solidFill>
                <a:schemeClr val="tx1"/>
              </a:solidFill>
              <a:cs typeface="Arial" charset="0"/>
            </a:endParaRPr>
          </a:p>
        </p:txBody>
      </p:sp>
      <p:sp>
        <p:nvSpPr>
          <p:cNvPr id="138243" name="Rectangle 5"/>
          <p:cNvSpPr>
            <a:spLocks noGrp="1"/>
          </p:cNvSpPr>
          <p:nvPr>
            <p:ph type="title" idx="4294967295"/>
          </p:nvPr>
        </p:nvSpPr>
        <p:spPr>
          <a:xfrm>
            <a:off x="123986" y="92990"/>
            <a:ext cx="7562850" cy="549275"/>
          </a:xfrm>
        </p:spPr>
        <p:txBody>
          <a:bodyPr/>
          <a:lstStyle/>
          <a:p>
            <a:pPr eaLnBrk="1" hangingPunct="1"/>
            <a:r>
              <a:rPr dirty="0" smtClean="0">
                <a:solidFill>
                  <a:schemeClr val="tx1"/>
                </a:solidFill>
                <a:cs typeface="Arial" charset="0"/>
              </a:rPr>
              <a:t>Use of instance of operator</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5"/>
          <p:cNvSpPr>
            <a:spLocks noGrp="1"/>
          </p:cNvSpPr>
          <p:nvPr>
            <p:ph type="title" idx="4294967295"/>
          </p:nvPr>
        </p:nvSpPr>
        <p:spPr>
          <a:xfrm>
            <a:off x="138086" y="108488"/>
            <a:ext cx="7562850" cy="549275"/>
          </a:xfrm>
        </p:spPr>
        <p:txBody>
          <a:bodyPr/>
          <a:lstStyle/>
          <a:p>
            <a:pPr eaLnBrk="1" hangingPunct="1"/>
            <a:r>
              <a:rPr dirty="0" err="1">
                <a:solidFill>
                  <a:schemeClr val="tx1"/>
                </a:solidFill>
                <a:cs typeface="Arial" charset="0"/>
              </a:rPr>
              <a:t>i</a:t>
            </a:r>
            <a:r>
              <a:rPr dirty="0" err="1" smtClean="0">
                <a:solidFill>
                  <a:schemeClr val="tx1"/>
                </a:solidFill>
                <a:cs typeface="Arial" charset="0"/>
              </a:rPr>
              <a:t>nstanceof</a:t>
            </a:r>
            <a:r>
              <a:rPr dirty="0" smtClean="0">
                <a:solidFill>
                  <a:schemeClr val="tx1"/>
                </a:solidFill>
                <a:cs typeface="Arial" charset="0"/>
              </a:rPr>
              <a:t> operator in real world! </a:t>
            </a:r>
          </a:p>
        </p:txBody>
      </p:sp>
      <p:pic>
        <p:nvPicPr>
          <p:cNvPr id="140291" name="Picture 4" descr="http://syscantech.en.ecplaza.net/5.jpg"/>
          <p:cNvPicPr>
            <a:picLocks noChangeAspect="1" noChangeArrowheads="1"/>
          </p:cNvPicPr>
          <p:nvPr/>
        </p:nvPicPr>
        <p:blipFill>
          <a:blip r:embed="rId3"/>
          <a:srcRect/>
          <a:stretch>
            <a:fillRect/>
          </a:stretch>
        </p:blipFill>
        <p:spPr bwMode="auto">
          <a:xfrm>
            <a:off x="2070100" y="1016000"/>
            <a:ext cx="5295900" cy="3048000"/>
          </a:xfrm>
          <a:prstGeom prst="rect">
            <a:avLst/>
          </a:prstGeom>
          <a:noFill/>
          <a:ln w="9525">
            <a:noFill/>
            <a:miter lim="800000"/>
            <a:headEnd/>
            <a:tailEnd/>
          </a:ln>
        </p:spPr>
      </p:pic>
      <p:sp>
        <p:nvSpPr>
          <p:cNvPr id="140292" name="Rectangle 5"/>
          <p:cNvSpPr>
            <a:spLocks noChangeArrowheads="1"/>
          </p:cNvSpPr>
          <p:nvPr/>
        </p:nvSpPr>
        <p:spPr bwMode="auto">
          <a:xfrm>
            <a:off x="561813" y="4634989"/>
            <a:ext cx="7683285" cy="707886"/>
          </a:xfrm>
          <a:prstGeom prst="rect">
            <a:avLst/>
          </a:prstGeom>
          <a:noFill/>
          <a:ln w="9525">
            <a:noFill/>
            <a:miter lim="800000"/>
            <a:headEnd/>
            <a:tailEnd/>
          </a:ln>
        </p:spPr>
        <p:txBody>
          <a:bodyPr wrap="square">
            <a:spAutoFit/>
          </a:bodyPr>
          <a:lstStyle/>
          <a:p>
            <a:pPr defTabSz="457200"/>
            <a:r>
              <a:rPr lang="en-US" sz="2000" dirty="0"/>
              <a:t>In this image, a passport is being </a:t>
            </a:r>
            <a:r>
              <a:rPr lang="en-US" sz="2000" dirty="0" smtClean="0"/>
              <a:t>verified</a:t>
            </a:r>
            <a:endParaRPr lang="en-US" sz="2000" dirty="0"/>
          </a:p>
          <a:p>
            <a:pPr defTabSz="457200"/>
            <a:r>
              <a:rPr lang="en-US" sz="2000" dirty="0"/>
              <a:t>This is an example for usage of instanceof operator in real </a:t>
            </a:r>
            <a:r>
              <a:rPr lang="en-US" sz="2000" dirty="0" smtClean="0"/>
              <a:t>world</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p:cNvSpPr>
          <p:nvPr>
            <p:ph idx="4294967295"/>
          </p:nvPr>
        </p:nvSpPr>
        <p:spPr>
          <a:xfrm>
            <a:off x="304800" y="1143000"/>
            <a:ext cx="8229600" cy="5029200"/>
          </a:xfrm>
        </p:spPr>
        <p:txBody>
          <a:bodyPr/>
          <a:lstStyle/>
          <a:p>
            <a:pPr algn="just" eaLnBrk="1" hangingPunct="1"/>
            <a:r>
              <a:rPr sz="2400" dirty="0" smtClean="0">
                <a:solidFill>
                  <a:schemeClr val="tx1"/>
                </a:solidFill>
                <a:cs typeface="Arial" charset="0"/>
              </a:rPr>
              <a:t>Inheritance is one of the cornerstones of OOP because it allows for the creation of hierarchical classifications</a:t>
            </a:r>
          </a:p>
          <a:p>
            <a:pPr algn="just" eaLnBrk="1" hangingPunct="1"/>
            <a:endParaRPr sz="2400" dirty="0" smtClean="0">
              <a:solidFill>
                <a:schemeClr val="tx1"/>
              </a:solidFill>
              <a:cs typeface="Arial" charset="0"/>
            </a:endParaRPr>
          </a:p>
          <a:p>
            <a:pPr algn="just" eaLnBrk="1" hangingPunct="1"/>
            <a:r>
              <a:rPr sz="2400" dirty="0" smtClean="0">
                <a:solidFill>
                  <a:schemeClr val="tx1"/>
                </a:solidFill>
                <a:cs typeface="Arial" charset="0"/>
              </a:rPr>
              <a:t>Using inheritance, you can create a general class at the top</a:t>
            </a:r>
          </a:p>
          <a:p>
            <a:pPr algn="just" eaLnBrk="1" hangingPunct="1"/>
            <a:endParaRPr sz="2400" dirty="0" smtClean="0">
              <a:solidFill>
                <a:schemeClr val="tx1"/>
              </a:solidFill>
              <a:cs typeface="Arial" charset="0"/>
            </a:endParaRPr>
          </a:p>
          <a:p>
            <a:pPr algn="just" eaLnBrk="1" hangingPunct="1"/>
            <a:r>
              <a:rPr sz="2400" dirty="0" smtClean="0">
                <a:solidFill>
                  <a:schemeClr val="tx1"/>
                </a:solidFill>
                <a:cs typeface="Arial" charset="0"/>
              </a:rPr>
              <a:t>This class may then be inherited by other, more specific classes</a:t>
            </a:r>
          </a:p>
          <a:p>
            <a:pPr algn="just" eaLnBrk="1" hangingPunct="1"/>
            <a:endParaRPr sz="2400" dirty="0" smtClean="0">
              <a:solidFill>
                <a:schemeClr val="tx1"/>
              </a:solidFill>
              <a:cs typeface="Arial" charset="0"/>
            </a:endParaRPr>
          </a:p>
          <a:p>
            <a:pPr algn="just" eaLnBrk="1" hangingPunct="1"/>
            <a:r>
              <a:rPr sz="2400" dirty="0" smtClean="0">
                <a:solidFill>
                  <a:schemeClr val="tx1"/>
                </a:solidFill>
                <a:cs typeface="Arial" charset="0"/>
              </a:rPr>
              <a:t>Each of these classes will add only those attributes and behaviors that are unique to it</a:t>
            </a:r>
          </a:p>
        </p:txBody>
      </p:sp>
      <p:sp>
        <p:nvSpPr>
          <p:cNvPr id="26627" name="Rectangle 2"/>
          <p:cNvSpPr>
            <a:spLocks noGrp="1"/>
          </p:cNvSpPr>
          <p:nvPr>
            <p:ph type="title" idx="4294967295"/>
          </p:nvPr>
        </p:nvSpPr>
        <p:spPr>
          <a:xfrm>
            <a:off x="228600" y="228600"/>
            <a:ext cx="7334250" cy="549275"/>
          </a:xfrm>
        </p:spPr>
        <p:txBody>
          <a:bodyPr/>
          <a:lstStyle/>
          <a:p>
            <a:pPr eaLnBrk="1" hangingPunct="1"/>
            <a:r>
              <a:rPr dirty="0" smtClean="0">
                <a:solidFill>
                  <a:schemeClr val="tx1"/>
                </a:solidFill>
                <a:cs typeface="Arial" charset="0"/>
              </a:rPr>
              <a:t>Inheritance</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5"/>
          <p:cNvSpPr>
            <a:spLocks noGrp="1"/>
          </p:cNvSpPr>
          <p:nvPr>
            <p:ph type="title" idx="4294967295"/>
          </p:nvPr>
        </p:nvSpPr>
        <p:spPr>
          <a:xfrm>
            <a:off x="139484" y="185980"/>
            <a:ext cx="7562850" cy="549275"/>
          </a:xfrm>
        </p:spPr>
        <p:txBody>
          <a:bodyPr/>
          <a:lstStyle/>
          <a:p>
            <a:pPr eaLnBrk="1" hangingPunct="1"/>
            <a:r>
              <a:rPr dirty="0" smtClean="0">
                <a:solidFill>
                  <a:schemeClr val="tx1"/>
                </a:solidFill>
                <a:cs typeface="Arial" charset="0"/>
              </a:rPr>
              <a:t>instanceof operator example</a:t>
            </a:r>
          </a:p>
        </p:txBody>
      </p:sp>
      <p:sp>
        <p:nvSpPr>
          <p:cNvPr id="5" name="TextBox 4"/>
          <p:cNvSpPr txBox="1"/>
          <p:nvPr/>
        </p:nvSpPr>
        <p:spPr>
          <a:xfrm>
            <a:off x="449943" y="870857"/>
            <a:ext cx="8316685" cy="3139321"/>
          </a:xfrm>
          <a:prstGeom prst="rect">
            <a:avLst/>
          </a:prstGeom>
          <a:noFill/>
        </p:spPr>
        <p:txBody>
          <a:bodyPr wrap="square" rtlCol="0">
            <a:spAutoFit/>
          </a:bodyPr>
          <a:lstStyle/>
          <a:p>
            <a:r>
              <a:rPr lang="en-US" dirty="0" smtClean="0">
                <a:latin typeface="Courier New" pitchFamily="49" charset="0"/>
                <a:cs typeface="Courier New" pitchFamily="49" charset="0"/>
              </a:rPr>
              <a:t>class A {  </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j;</a:t>
            </a:r>
          </a:p>
          <a:p>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class B extends A {</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 b;</a:t>
            </a:r>
          </a:p>
          <a:p>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class C extends A {</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m, n;</a:t>
            </a:r>
          </a:p>
          <a:p>
            <a:r>
              <a:rPr lang="en-US" dirty="0" smtClean="0">
                <a:latin typeface="Courier New" pitchFamily="49" charset="0"/>
                <a:cs typeface="Courier New" pitchFamily="49" charset="0"/>
              </a:rPr>
              <a:t>}</a:t>
            </a:r>
          </a:p>
          <a:p>
            <a:endParaRPr lang="en-US" dirty="0" smtClean="0"/>
          </a:p>
          <a:p>
            <a:endParaRPr lang="en-US" dirty="0" smtClean="0">
              <a:solidFill>
                <a:schemeClr val="tx1">
                  <a:lumMod val="50000"/>
                  <a:lumOff val="50000"/>
                </a:schemeClr>
              </a:solidFil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5"/>
          <p:cNvSpPr>
            <a:spLocks noGrp="1"/>
          </p:cNvSpPr>
          <p:nvPr>
            <p:ph type="title" idx="4294967295"/>
          </p:nvPr>
        </p:nvSpPr>
        <p:spPr>
          <a:xfrm>
            <a:off x="278969" y="154053"/>
            <a:ext cx="7562850" cy="523220"/>
          </a:xfrm>
        </p:spPr>
        <p:txBody>
          <a:bodyPr/>
          <a:lstStyle/>
          <a:p>
            <a:pPr eaLnBrk="1" hangingPunct="1"/>
            <a:r>
              <a:rPr sz="2800" dirty="0" smtClean="0">
                <a:solidFill>
                  <a:schemeClr val="tx1"/>
                </a:solidFill>
                <a:cs typeface="Arial" charset="0"/>
              </a:rPr>
              <a:t>instanceof operator example1</a:t>
            </a:r>
          </a:p>
        </p:txBody>
      </p:sp>
      <p:sp>
        <p:nvSpPr>
          <p:cNvPr id="5" name="TextBox 4"/>
          <p:cNvSpPr txBox="1"/>
          <p:nvPr/>
        </p:nvSpPr>
        <p:spPr>
          <a:xfrm>
            <a:off x="391886" y="827314"/>
            <a:ext cx="8316685" cy="5632311"/>
          </a:xfrm>
          <a:prstGeom prst="rect">
            <a:avLst/>
          </a:prstGeom>
          <a:noFill/>
        </p:spPr>
        <p:txBody>
          <a:bodyPr wrap="square" rtlCol="0">
            <a:spAutoFit/>
          </a:bodyPr>
          <a:lstStyle/>
          <a:p>
            <a:r>
              <a:rPr lang="en-US" dirty="0" smtClean="0">
                <a:latin typeface="Courier New" pitchFamily="49" charset="0"/>
                <a:cs typeface="Courier New" pitchFamily="49" charset="0"/>
              </a:rPr>
              <a:t>class </a:t>
            </a:r>
            <a:r>
              <a:rPr lang="en-US" dirty="0" err="1" smtClean="0">
                <a:latin typeface="Courier New" pitchFamily="49" charset="0"/>
                <a:cs typeface="Courier New" pitchFamily="49" charset="0"/>
              </a:rPr>
              <a:t>InstanceOfImpl</a:t>
            </a:r>
            <a:r>
              <a:rPr lang="en-US" dirty="0" smtClean="0">
                <a:latin typeface="Courier New" pitchFamily="49" charset="0"/>
                <a:cs typeface="Courier New" pitchFamily="49" charset="0"/>
              </a:rPr>
              <a:t> 1{</a:t>
            </a:r>
          </a:p>
          <a:p>
            <a:r>
              <a:rPr lang="en-US" dirty="0" smtClean="0">
                <a:latin typeface="Courier New" pitchFamily="49" charset="0"/>
                <a:cs typeface="Courier New" pitchFamily="49" charset="0"/>
              </a:rPr>
              <a:t>	public static void main(String </a:t>
            </a:r>
            <a:r>
              <a:rPr lang="en-US" dirty="0" err="1" smtClean="0">
                <a:latin typeface="Courier New" pitchFamily="49" charset="0"/>
                <a:cs typeface="Courier New" pitchFamily="49" charset="0"/>
              </a:rPr>
              <a:t>args</a:t>
            </a:r>
            <a:r>
              <a:rPr lang="en-US" dirty="0" smtClean="0">
                <a:latin typeface="Courier New" pitchFamily="49" charset="0"/>
                <a:cs typeface="Courier New" pitchFamily="49" charset="0"/>
              </a:rPr>
              <a:t>[ ]) { </a:t>
            </a:r>
          </a:p>
          <a:p>
            <a:r>
              <a:rPr lang="en-US" dirty="0" smtClean="0">
                <a:latin typeface="Courier New" pitchFamily="49" charset="0"/>
                <a:cs typeface="Courier New" pitchFamily="49" charset="0"/>
              </a:rPr>
              <a:t>		A </a:t>
            </a:r>
            <a:r>
              <a:rPr lang="en-US" dirty="0" err="1" smtClean="0">
                <a:latin typeface="Courier New" pitchFamily="49" charset="0"/>
                <a:cs typeface="Courier New" pitchFamily="49" charset="0"/>
              </a:rPr>
              <a:t>a</a:t>
            </a:r>
            <a:r>
              <a:rPr lang="en-US" dirty="0" smtClean="0">
                <a:latin typeface="Courier New" pitchFamily="49" charset="0"/>
                <a:cs typeface="Courier New" pitchFamily="49" charset="0"/>
              </a:rPr>
              <a:t> = new A( );</a:t>
            </a:r>
          </a:p>
          <a:p>
            <a:r>
              <a:rPr lang="en-US" dirty="0" smtClean="0">
                <a:latin typeface="Courier New" pitchFamily="49" charset="0"/>
                <a:cs typeface="Courier New" pitchFamily="49" charset="0"/>
              </a:rPr>
              <a:t>  		B </a:t>
            </a:r>
            <a:r>
              <a:rPr lang="en-US" dirty="0" err="1" smtClean="0">
                <a:latin typeface="Courier New" pitchFamily="49" charset="0"/>
                <a:cs typeface="Courier New" pitchFamily="49" charset="0"/>
              </a:rPr>
              <a:t>b</a:t>
            </a:r>
            <a:r>
              <a:rPr lang="en-US" dirty="0" smtClean="0">
                <a:latin typeface="Courier New" pitchFamily="49" charset="0"/>
                <a:cs typeface="Courier New" pitchFamily="49" charset="0"/>
              </a:rPr>
              <a:t> = new B( );</a:t>
            </a:r>
          </a:p>
          <a:p>
            <a:r>
              <a:rPr lang="en-US" dirty="0" smtClean="0">
                <a:latin typeface="Courier New" pitchFamily="49" charset="0"/>
                <a:cs typeface="Courier New" pitchFamily="49" charset="0"/>
              </a:rPr>
              <a:t> 		C </a:t>
            </a:r>
            <a:r>
              <a:rPr lang="en-US" dirty="0" err="1" smtClean="0">
                <a:latin typeface="Courier New" pitchFamily="49" charset="0"/>
                <a:cs typeface="Courier New" pitchFamily="49" charset="0"/>
              </a:rPr>
              <a:t>c</a:t>
            </a:r>
            <a:r>
              <a:rPr lang="en-US" dirty="0" smtClean="0">
                <a:latin typeface="Courier New" pitchFamily="49" charset="0"/>
                <a:cs typeface="Courier New" pitchFamily="49" charset="0"/>
              </a:rPr>
              <a:t> = new C( );</a:t>
            </a:r>
          </a:p>
          <a:p>
            <a:r>
              <a:rPr lang="en-US" dirty="0" smtClean="0">
                <a:latin typeface="Courier New" pitchFamily="49" charset="0"/>
                <a:cs typeface="Courier New" pitchFamily="49" charset="0"/>
              </a:rPr>
              <a:t>		A ob=b;</a:t>
            </a:r>
          </a:p>
          <a:p>
            <a:r>
              <a:rPr lang="en-US" dirty="0" smtClean="0">
                <a:latin typeface="Courier New" pitchFamily="49" charset="0"/>
                <a:cs typeface="Courier New" pitchFamily="49" charset="0"/>
              </a:rPr>
              <a:t>		if (ob instanceof B) </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System.out.println</a:t>
            </a:r>
            <a:r>
              <a:rPr lang="en-US" dirty="0" smtClean="0">
                <a:latin typeface="Courier New" pitchFamily="49" charset="0"/>
                <a:cs typeface="Courier New" pitchFamily="49" charset="0"/>
              </a:rPr>
              <a:t>("ob now refers to B");</a:t>
            </a:r>
          </a:p>
          <a:p>
            <a:r>
              <a:rPr lang="en-US" dirty="0" smtClean="0">
                <a:latin typeface="Courier New" pitchFamily="49" charset="0"/>
                <a:cs typeface="Courier New" pitchFamily="49" charset="0"/>
              </a:rPr>
              <a:t>		else</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System.out.println</a:t>
            </a:r>
            <a:r>
              <a:rPr lang="en-US" dirty="0" smtClean="0">
                <a:latin typeface="Courier New" pitchFamily="49" charset="0"/>
                <a:cs typeface="Courier New" pitchFamily="49" charset="0"/>
              </a:rPr>
              <a:t>("Ob is not instance of B");</a:t>
            </a:r>
          </a:p>
          <a:p>
            <a:r>
              <a:rPr lang="en-US" dirty="0" smtClean="0">
                <a:latin typeface="Courier New" pitchFamily="49" charset="0"/>
                <a:cs typeface="Courier New" pitchFamily="49" charset="0"/>
              </a:rPr>
              <a:t>		if (ob instanceof A) </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System.out.println</a:t>
            </a:r>
            <a:r>
              <a:rPr lang="en-US" dirty="0" smtClean="0">
                <a:latin typeface="Courier New" pitchFamily="49" charset="0"/>
                <a:cs typeface="Courier New" pitchFamily="49" charset="0"/>
              </a:rPr>
              <a:t>("ob is also instance of A");</a:t>
            </a:r>
          </a:p>
          <a:p>
            <a:r>
              <a:rPr lang="en-US" dirty="0" smtClean="0">
                <a:latin typeface="Courier New" pitchFamily="49" charset="0"/>
                <a:cs typeface="Courier New" pitchFamily="49" charset="0"/>
              </a:rPr>
              <a:t>		else</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System.out.println</a:t>
            </a:r>
            <a:r>
              <a:rPr lang="en-US" dirty="0" smtClean="0">
                <a:latin typeface="Courier New" pitchFamily="49" charset="0"/>
                <a:cs typeface="Courier New" pitchFamily="49" charset="0"/>
              </a:rPr>
              <a:t>("Ob is not instance of A");</a:t>
            </a:r>
          </a:p>
          <a:p>
            <a:r>
              <a:rPr lang="en-US" dirty="0" smtClean="0">
                <a:latin typeface="Courier New" pitchFamily="49" charset="0"/>
                <a:cs typeface="Courier New" pitchFamily="49" charset="0"/>
              </a:rPr>
              <a:t>		if (ob instanceof C) </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System.out.println</a:t>
            </a:r>
            <a:r>
              <a:rPr lang="en-US" dirty="0" smtClean="0">
                <a:latin typeface="Courier New" pitchFamily="49" charset="0"/>
                <a:cs typeface="Courier New" pitchFamily="49" charset="0"/>
              </a:rPr>
              <a:t>("ob now refers to C"); </a:t>
            </a:r>
          </a:p>
          <a:p>
            <a:r>
              <a:rPr lang="en-US" dirty="0" smtClean="0">
                <a:latin typeface="Courier New" pitchFamily="49" charset="0"/>
                <a:cs typeface="Courier New" pitchFamily="49" charset="0"/>
              </a:rPr>
              <a:t>		else</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System.out.println</a:t>
            </a:r>
            <a:r>
              <a:rPr lang="en-US" dirty="0" smtClean="0">
                <a:latin typeface="Courier New" pitchFamily="49" charset="0"/>
                <a:cs typeface="Courier New" pitchFamily="49" charset="0"/>
              </a:rPr>
              <a:t>("Ob is not instance of C");</a:t>
            </a:r>
          </a:p>
          <a:p>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a:t>
            </a:r>
          </a:p>
        </p:txBody>
      </p:sp>
      <p:sp>
        <p:nvSpPr>
          <p:cNvPr id="4" name="Rectangle 3"/>
          <p:cNvSpPr/>
          <p:nvPr/>
        </p:nvSpPr>
        <p:spPr>
          <a:xfrm>
            <a:off x="5500915" y="1640115"/>
            <a:ext cx="2743200" cy="1001486"/>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t>ob now refers to B</a:t>
            </a:r>
          </a:p>
          <a:p>
            <a:r>
              <a:rPr lang="en-US" dirty="0" smtClean="0"/>
              <a:t>ob is also instance of A</a:t>
            </a:r>
          </a:p>
          <a:p>
            <a:r>
              <a:rPr lang="en-US" dirty="0" smtClean="0"/>
              <a:t>Ob is not instance of C</a:t>
            </a:r>
          </a:p>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5"/>
          <p:cNvSpPr>
            <a:spLocks noGrp="1"/>
          </p:cNvSpPr>
          <p:nvPr>
            <p:ph type="title" idx="4294967295"/>
          </p:nvPr>
        </p:nvSpPr>
        <p:spPr>
          <a:xfrm>
            <a:off x="123987" y="169550"/>
            <a:ext cx="7562850" cy="523220"/>
          </a:xfrm>
        </p:spPr>
        <p:txBody>
          <a:bodyPr/>
          <a:lstStyle/>
          <a:p>
            <a:pPr eaLnBrk="1" hangingPunct="1"/>
            <a:r>
              <a:rPr sz="2800" dirty="0" smtClean="0">
                <a:solidFill>
                  <a:schemeClr val="tx1"/>
                </a:solidFill>
                <a:cs typeface="Arial" charset="0"/>
              </a:rPr>
              <a:t>instanceof operator example2</a:t>
            </a:r>
          </a:p>
        </p:txBody>
      </p:sp>
      <p:sp>
        <p:nvSpPr>
          <p:cNvPr id="5" name="TextBox 4"/>
          <p:cNvSpPr txBox="1"/>
          <p:nvPr/>
        </p:nvSpPr>
        <p:spPr>
          <a:xfrm>
            <a:off x="391886" y="827314"/>
            <a:ext cx="8316685" cy="5632311"/>
          </a:xfrm>
          <a:prstGeom prst="rect">
            <a:avLst/>
          </a:prstGeom>
          <a:noFill/>
        </p:spPr>
        <p:txBody>
          <a:bodyPr wrap="square" rtlCol="0">
            <a:spAutoFit/>
          </a:bodyPr>
          <a:lstStyle/>
          <a:p>
            <a:r>
              <a:rPr lang="en-US" dirty="0" smtClean="0">
                <a:latin typeface="Courier New" pitchFamily="49" charset="0"/>
                <a:cs typeface="Courier New" pitchFamily="49" charset="0"/>
              </a:rPr>
              <a:t>class </a:t>
            </a:r>
            <a:r>
              <a:rPr lang="en-US" dirty="0" err="1" smtClean="0">
                <a:latin typeface="Courier New" pitchFamily="49" charset="0"/>
                <a:cs typeface="Courier New" pitchFamily="49" charset="0"/>
              </a:rPr>
              <a:t>InstanceOfImpl</a:t>
            </a:r>
            <a:r>
              <a:rPr lang="en-US" dirty="0" smtClean="0">
                <a:latin typeface="Courier New" pitchFamily="49" charset="0"/>
                <a:cs typeface="Courier New" pitchFamily="49" charset="0"/>
              </a:rPr>
              <a:t> 1{</a:t>
            </a:r>
          </a:p>
          <a:p>
            <a:r>
              <a:rPr lang="en-US" dirty="0" smtClean="0">
                <a:latin typeface="Courier New" pitchFamily="49" charset="0"/>
                <a:cs typeface="Courier New" pitchFamily="49" charset="0"/>
              </a:rPr>
              <a:t>	public static void main(String </a:t>
            </a:r>
            <a:r>
              <a:rPr lang="en-US" dirty="0" err="1" smtClean="0">
                <a:latin typeface="Courier New" pitchFamily="49" charset="0"/>
                <a:cs typeface="Courier New" pitchFamily="49" charset="0"/>
              </a:rPr>
              <a:t>args</a:t>
            </a:r>
            <a:r>
              <a:rPr lang="en-US" dirty="0" smtClean="0">
                <a:latin typeface="Courier New" pitchFamily="49" charset="0"/>
                <a:cs typeface="Courier New" pitchFamily="49" charset="0"/>
              </a:rPr>
              <a:t>[ ]) { </a:t>
            </a:r>
          </a:p>
          <a:p>
            <a:r>
              <a:rPr lang="en-US" dirty="0" smtClean="0">
                <a:latin typeface="Courier New" pitchFamily="49" charset="0"/>
                <a:cs typeface="Courier New" pitchFamily="49" charset="0"/>
              </a:rPr>
              <a:t>		A </a:t>
            </a:r>
            <a:r>
              <a:rPr lang="en-US" dirty="0" err="1" smtClean="0">
                <a:latin typeface="Courier New" pitchFamily="49" charset="0"/>
                <a:cs typeface="Courier New" pitchFamily="49" charset="0"/>
              </a:rPr>
              <a:t>a</a:t>
            </a:r>
            <a:r>
              <a:rPr lang="en-US" dirty="0" smtClean="0">
                <a:latin typeface="Courier New" pitchFamily="49" charset="0"/>
                <a:cs typeface="Courier New" pitchFamily="49" charset="0"/>
              </a:rPr>
              <a:t> = new A( );</a:t>
            </a:r>
          </a:p>
          <a:p>
            <a:r>
              <a:rPr lang="en-US" dirty="0" smtClean="0">
                <a:latin typeface="Courier New" pitchFamily="49" charset="0"/>
                <a:cs typeface="Courier New" pitchFamily="49" charset="0"/>
              </a:rPr>
              <a:t>  		B </a:t>
            </a:r>
            <a:r>
              <a:rPr lang="en-US" dirty="0" err="1" smtClean="0">
                <a:latin typeface="Courier New" pitchFamily="49" charset="0"/>
                <a:cs typeface="Courier New" pitchFamily="49" charset="0"/>
              </a:rPr>
              <a:t>b</a:t>
            </a:r>
            <a:r>
              <a:rPr lang="en-US" dirty="0" smtClean="0">
                <a:latin typeface="Courier New" pitchFamily="49" charset="0"/>
                <a:cs typeface="Courier New" pitchFamily="49" charset="0"/>
              </a:rPr>
              <a:t> = new B( );</a:t>
            </a:r>
          </a:p>
          <a:p>
            <a:r>
              <a:rPr lang="en-US" dirty="0" smtClean="0">
                <a:latin typeface="Courier New" pitchFamily="49" charset="0"/>
                <a:cs typeface="Courier New" pitchFamily="49" charset="0"/>
              </a:rPr>
              <a:t> 		C </a:t>
            </a:r>
            <a:r>
              <a:rPr lang="en-US" dirty="0" err="1" smtClean="0">
                <a:latin typeface="Courier New" pitchFamily="49" charset="0"/>
                <a:cs typeface="Courier New" pitchFamily="49" charset="0"/>
              </a:rPr>
              <a:t>c</a:t>
            </a:r>
            <a:r>
              <a:rPr lang="en-US" dirty="0" smtClean="0">
                <a:latin typeface="Courier New" pitchFamily="49" charset="0"/>
                <a:cs typeface="Courier New" pitchFamily="49" charset="0"/>
              </a:rPr>
              <a:t> = new C( );</a:t>
            </a:r>
          </a:p>
          <a:p>
            <a:r>
              <a:rPr lang="en-US" dirty="0" smtClean="0">
                <a:latin typeface="Courier New" pitchFamily="49" charset="0"/>
                <a:cs typeface="Courier New" pitchFamily="49" charset="0"/>
              </a:rPr>
              <a:t>		A ob=c;</a:t>
            </a:r>
          </a:p>
          <a:p>
            <a:r>
              <a:rPr lang="en-US" dirty="0" smtClean="0">
                <a:latin typeface="Courier New" pitchFamily="49" charset="0"/>
                <a:cs typeface="Courier New" pitchFamily="49" charset="0"/>
              </a:rPr>
              <a:t>		if (ob instanceof B) </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System.out.println</a:t>
            </a:r>
            <a:r>
              <a:rPr lang="en-US" dirty="0" smtClean="0">
                <a:latin typeface="Courier New" pitchFamily="49" charset="0"/>
                <a:cs typeface="Courier New" pitchFamily="49" charset="0"/>
              </a:rPr>
              <a:t>("ob now refers to B");</a:t>
            </a:r>
          </a:p>
          <a:p>
            <a:r>
              <a:rPr lang="en-US" dirty="0" smtClean="0">
                <a:latin typeface="Courier New" pitchFamily="49" charset="0"/>
                <a:cs typeface="Courier New" pitchFamily="49" charset="0"/>
              </a:rPr>
              <a:t>		else</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System.out.println</a:t>
            </a:r>
            <a:r>
              <a:rPr lang="en-US" dirty="0" smtClean="0">
                <a:latin typeface="Courier New" pitchFamily="49" charset="0"/>
                <a:cs typeface="Courier New" pitchFamily="49" charset="0"/>
              </a:rPr>
              <a:t>("Ob is not instance of B");</a:t>
            </a:r>
          </a:p>
          <a:p>
            <a:r>
              <a:rPr lang="en-US" dirty="0" smtClean="0">
                <a:latin typeface="Courier New" pitchFamily="49" charset="0"/>
                <a:cs typeface="Courier New" pitchFamily="49" charset="0"/>
              </a:rPr>
              <a:t>		if (ob instanceof A) </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System.out.println</a:t>
            </a:r>
            <a:r>
              <a:rPr lang="en-US" dirty="0" smtClean="0">
                <a:latin typeface="Courier New" pitchFamily="49" charset="0"/>
                <a:cs typeface="Courier New" pitchFamily="49" charset="0"/>
              </a:rPr>
              <a:t>("ob is also instance of A");</a:t>
            </a:r>
          </a:p>
          <a:p>
            <a:r>
              <a:rPr lang="en-US" dirty="0" smtClean="0">
                <a:latin typeface="Courier New" pitchFamily="49" charset="0"/>
                <a:cs typeface="Courier New" pitchFamily="49" charset="0"/>
              </a:rPr>
              <a:t>		else</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System.out.println</a:t>
            </a:r>
            <a:r>
              <a:rPr lang="en-US" dirty="0" smtClean="0">
                <a:latin typeface="Courier New" pitchFamily="49" charset="0"/>
                <a:cs typeface="Courier New" pitchFamily="49" charset="0"/>
              </a:rPr>
              <a:t>("Ob is not instance of A");</a:t>
            </a:r>
          </a:p>
          <a:p>
            <a:r>
              <a:rPr lang="en-US" dirty="0" smtClean="0">
                <a:latin typeface="Courier New" pitchFamily="49" charset="0"/>
                <a:cs typeface="Courier New" pitchFamily="49" charset="0"/>
              </a:rPr>
              <a:t>		if (ob instanceof C) </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System.out.println</a:t>
            </a:r>
            <a:r>
              <a:rPr lang="en-US" dirty="0" smtClean="0">
                <a:latin typeface="Courier New" pitchFamily="49" charset="0"/>
                <a:cs typeface="Courier New" pitchFamily="49" charset="0"/>
              </a:rPr>
              <a:t>("ob now refers to C"); </a:t>
            </a:r>
          </a:p>
          <a:p>
            <a:r>
              <a:rPr lang="en-US" dirty="0" smtClean="0">
                <a:latin typeface="Courier New" pitchFamily="49" charset="0"/>
                <a:cs typeface="Courier New" pitchFamily="49" charset="0"/>
              </a:rPr>
              <a:t>		else</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System.out.println</a:t>
            </a:r>
            <a:r>
              <a:rPr lang="en-US" dirty="0" smtClean="0">
                <a:latin typeface="Courier New" pitchFamily="49" charset="0"/>
                <a:cs typeface="Courier New" pitchFamily="49" charset="0"/>
              </a:rPr>
              <a:t>("Ob is not instance of C");</a:t>
            </a:r>
          </a:p>
          <a:p>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a:t>
            </a:r>
          </a:p>
        </p:txBody>
      </p:sp>
      <p:sp>
        <p:nvSpPr>
          <p:cNvPr id="4" name="Rectangle 3"/>
          <p:cNvSpPr/>
          <p:nvPr/>
        </p:nvSpPr>
        <p:spPr>
          <a:xfrm>
            <a:off x="5500913" y="1538516"/>
            <a:ext cx="2902857" cy="1001486"/>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t>Ob is not instance of B</a:t>
            </a:r>
          </a:p>
          <a:p>
            <a:r>
              <a:rPr lang="en-US" dirty="0" smtClean="0"/>
              <a:t>ob is also instance of A</a:t>
            </a:r>
          </a:p>
          <a:p>
            <a:r>
              <a:rPr lang="en-US" dirty="0" smtClean="0"/>
              <a:t>ob now refers to 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3"/>
          <p:cNvSpPr>
            <a:spLocks noGrp="1"/>
          </p:cNvSpPr>
          <p:nvPr>
            <p:ph idx="4294967295"/>
          </p:nvPr>
        </p:nvSpPr>
        <p:spPr>
          <a:xfrm>
            <a:off x="414579" y="1176580"/>
            <a:ext cx="8305800" cy="5029200"/>
          </a:xfrm>
        </p:spPr>
        <p:txBody>
          <a:bodyPr>
            <a:normAutofit/>
          </a:bodyPr>
          <a:lstStyle/>
          <a:p>
            <a:pPr algn="just" eaLnBrk="1" hangingPunct="1">
              <a:lnSpc>
                <a:spcPct val="90000"/>
              </a:lnSpc>
            </a:pPr>
            <a:r>
              <a:rPr dirty="0" smtClean="0">
                <a:solidFill>
                  <a:schemeClr val="tx1"/>
                </a:solidFill>
                <a:cs typeface="Arial" charset="0"/>
              </a:rPr>
              <a:t>Java defines a special class called </a:t>
            </a:r>
            <a:r>
              <a:rPr b="1" dirty="0" smtClean="0">
                <a:solidFill>
                  <a:schemeClr val="tx1"/>
                </a:solidFill>
                <a:cs typeface="Arial" charset="0"/>
              </a:rPr>
              <a:t>Object. </a:t>
            </a:r>
            <a:r>
              <a:rPr dirty="0" smtClean="0">
                <a:solidFill>
                  <a:schemeClr val="tx1"/>
                </a:solidFill>
                <a:cs typeface="Arial" charset="0"/>
              </a:rPr>
              <a:t>It is available in </a:t>
            </a:r>
            <a:r>
              <a:rPr dirty="0" err="1" smtClean="0">
                <a:solidFill>
                  <a:schemeClr val="tx1"/>
                </a:solidFill>
                <a:cs typeface="Arial" charset="0"/>
              </a:rPr>
              <a:t>java.lang</a:t>
            </a:r>
            <a:r>
              <a:rPr dirty="0" smtClean="0">
                <a:solidFill>
                  <a:schemeClr val="tx1"/>
                </a:solidFill>
                <a:cs typeface="Arial" charset="0"/>
              </a:rPr>
              <a:t> package</a:t>
            </a:r>
          </a:p>
          <a:p>
            <a:pPr algn="just" eaLnBrk="1" hangingPunct="1">
              <a:lnSpc>
                <a:spcPct val="90000"/>
              </a:lnSpc>
            </a:pPr>
            <a:endParaRPr dirty="0" smtClean="0">
              <a:solidFill>
                <a:schemeClr val="tx1"/>
              </a:solidFill>
              <a:cs typeface="Arial" charset="0"/>
            </a:endParaRPr>
          </a:p>
          <a:p>
            <a:pPr algn="just" eaLnBrk="1" hangingPunct="1">
              <a:lnSpc>
                <a:spcPct val="90000"/>
              </a:lnSpc>
            </a:pPr>
            <a:r>
              <a:rPr dirty="0" smtClean="0">
                <a:solidFill>
                  <a:schemeClr val="tx1"/>
                </a:solidFill>
                <a:cs typeface="Arial" charset="0"/>
              </a:rPr>
              <a:t>All other classes are subclasses of </a:t>
            </a:r>
            <a:r>
              <a:rPr b="1" dirty="0" smtClean="0">
                <a:solidFill>
                  <a:schemeClr val="tx1"/>
                </a:solidFill>
                <a:cs typeface="Arial" charset="0"/>
              </a:rPr>
              <a:t>Object</a:t>
            </a:r>
            <a:r>
              <a:rPr dirty="0" smtClean="0">
                <a:solidFill>
                  <a:schemeClr val="tx1"/>
                </a:solidFill>
                <a:cs typeface="Arial" charset="0"/>
              </a:rPr>
              <a:t>  </a:t>
            </a:r>
          </a:p>
          <a:p>
            <a:pPr algn="just" eaLnBrk="1" hangingPunct="1">
              <a:lnSpc>
                <a:spcPct val="90000"/>
              </a:lnSpc>
            </a:pPr>
            <a:endParaRPr b="1" dirty="0" smtClean="0">
              <a:solidFill>
                <a:schemeClr val="tx1"/>
              </a:solidFill>
              <a:cs typeface="Arial" charset="0"/>
            </a:endParaRPr>
          </a:p>
          <a:p>
            <a:pPr algn="just" eaLnBrk="1" hangingPunct="1">
              <a:lnSpc>
                <a:spcPct val="90000"/>
              </a:lnSpc>
            </a:pPr>
            <a:r>
              <a:rPr b="1" dirty="0" smtClean="0">
                <a:solidFill>
                  <a:schemeClr val="tx1"/>
                </a:solidFill>
                <a:cs typeface="Arial" charset="0"/>
              </a:rPr>
              <a:t>Object </a:t>
            </a:r>
            <a:r>
              <a:rPr dirty="0" smtClean="0">
                <a:solidFill>
                  <a:schemeClr val="tx1"/>
                </a:solidFill>
                <a:cs typeface="Arial" charset="0"/>
              </a:rPr>
              <a:t>is a superclass of all other classes; i.e., Java’s own classes, as well as user-defined classes  </a:t>
            </a:r>
          </a:p>
          <a:p>
            <a:pPr algn="just" eaLnBrk="1" hangingPunct="1">
              <a:lnSpc>
                <a:spcPct val="90000"/>
              </a:lnSpc>
            </a:pPr>
            <a:endParaRPr dirty="0" smtClean="0">
              <a:solidFill>
                <a:schemeClr val="tx1"/>
              </a:solidFill>
              <a:cs typeface="Arial" charset="0"/>
            </a:endParaRPr>
          </a:p>
          <a:p>
            <a:pPr algn="just" eaLnBrk="1" hangingPunct="1">
              <a:lnSpc>
                <a:spcPct val="90000"/>
              </a:lnSpc>
            </a:pPr>
            <a:r>
              <a:rPr dirty="0" smtClean="0">
                <a:solidFill>
                  <a:schemeClr val="tx1"/>
                </a:solidFill>
                <a:cs typeface="Arial" charset="0"/>
              </a:rPr>
              <a:t>This means that a reference variable of type </a:t>
            </a:r>
            <a:r>
              <a:rPr b="1" dirty="0" smtClean="0">
                <a:solidFill>
                  <a:schemeClr val="tx1"/>
                </a:solidFill>
                <a:cs typeface="Arial" charset="0"/>
              </a:rPr>
              <a:t>Object </a:t>
            </a:r>
            <a:r>
              <a:rPr dirty="0" smtClean="0">
                <a:solidFill>
                  <a:schemeClr val="tx1"/>
                </a:solidFill>
                <a:cs typeface="Arial" charset="0"/>
              </a:rPr>
              <a:t>can refer to an object of any other class</a:t>
            </a:r>
          </a:p>
          <a:p>
            <a:pPr eaLnBrk="1" hangingPunct="1">
              <a:lnSpc>
                <a:spcPct val="90000"/>
              </a:lnSpc>
            </a:pPr>
            <a:endParaRPr dirty="0" smtClean="0">
              <a:solidFill>
                <a:schemeClr val="tx1"/>
              </a:solidFill>
              <a:cs typeface="Arial" charset="0"/>
            </a:endParaRPr>
          </a:p>
        </p:txBody>
      </p:sp>
      <p:sp>
        <p:nvSpPr>
          <p:cNvPr id="184322" name="Rectangle 2"/>
          <p:cNvSpPr>
            <a:spLocks noGrp="1"/>
          </p:cNvSpPr>
          <p:nvPr>
            <p:ph type="title" idx="4294967295"/>
          </p:nvPr>
        </p:nvSpPr>
        <p:spPr>
          <a:xfrm>
            <a:off x="123987" y="152400"/>
            <a:ext cx="9144000" cy="523220"/>
          </a:xfrm>
        </p:spPr>
        <p:txBody>
          <a:bodyPr/>
          <a:lstStyle/>
          <a:p>
            <a:pPr eaLnBrk="1" hangingPunct="1"/>
            <a:r>
              <a:rPr sz="2800" dirty="0" smtClean="0">
                <a:solidFill>
                  <a:schemeClr val="tx1"/>
                </a:solidFill>
                <a:cs typeface="Arial" charset="0"/>
              </a:rPr>
              <a:t>The Cosmic Class – The Object Class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4"/>
          <p:cNvGraphicFramePr>
            <a:graphicFrameLocks noGrp="1" noChangeAspect="1"/>
          </p:cNvGraphicFramePr>
          <p:nvPr>
            <p:ph idx="4294967295"/>
          </p:nvPr>
        </p:nvGraphicFramePr>
        <p:xfrm>
          <a:off x="0" y="2019300"/>
          <a:ext cx="8951913" cy="4610100"/>
        </p:xfrm>
        <a:graphic>
          <a:graphicData uri="http://schemas.openxmlformats.org/presentationml/2006/ole">
            <mc:AlternateContent xmlns:mc="http://schemas.openxmlformats.org/markup-compatibility/2006">
              <mc:Choice xmlns:v="urn:schemas-microsoft-com:vml" Requires="v">
                <p:oleObj spid="_x0000_s1072" name="Document" r:id="rId4" imgW="7812129" imgH="3605233" progId="Word.Document.8">
                  <p:embed/>
                </p:oleObj>
              </mc:Choice>
              <mc:Fallback>
                <p:oleObj name="Document" r:id="rId4" imgW="7812129" imgH="3605233"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019300"/>
                        <a:ext cx="8951913" cy="461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5171" name="Rectangle 2"/>
          <p:cNvSpPr>
            <a:spLocks noGrp="1"/>
          </p:cNvSpPr>
          <p:nvPr>
            <p:ph type="title" idx="4294967295"/>
          </p:nvPr>
        </p:nvSpPr>
        <p:spPr>
          <a:xfrm>
            <a:off x="0" y="154983"/>
            <a:ext cx="9144000" cy="523220"/>
          </a:xfrm>
        </p:spPr>
        <p:txBody>
          <a:bodyPr/>
          <a:lstStyle/>
          <a:p>
            <a:pPr eaLnBrk="1" hangingPunct="1"/>
            <a:r>
              <a:rPr lang="en-US" sz="2800" dirty="0">
                <a:solidFill>
                  <a:schemeClr val="tx1"/>
                </a:solidFill>
                <a:cs typeface="Arial" charset="0"/>
              </a:rPr>
              <a:t>The Cosmic Class – The Object </a:t>
            </a:r>
            <a:r>
              <a:rPr lang="en-US" sz="2800" dirty="0" smtClean="0">
                <a:solidFill>
                  <a:schemeClr val="tx1"/>
                </a:solidFill>
                <a:cs typeface="Arial" charset="0"/>
              </a:rPr>
              <a:t>Class (Contd.).</a:t>
            </a:r>
            <a:endParaRPr sz="2800" dirty="0" smtClean="0">
              <a:solidFill>
                <a:schemeClr val="tx1"/>
              </a:solidFill>
              <a:cs typeface="Arial" charset="0"/>
            </a:endParaRPr>
          </a:p>
        </p:txBody>
      </p:sp>
      <p:sp>
        <p:nvSpPr>
          <p:cNvPr id="1028" name="Rectangle 3"/>
          <p:cNvSpPr>
            <a:spLocks noGrp="1"/>
          </p:cNvSpPr>
          <p:nvPr>
            <p:ph type="body" sz="half" idx="4294967295"/>
          </p:nvPr>
        </p:nvSpPr>
        <p:spPr>
          <a:xfrm>
            <a:off x="180975" y="1020763"/>
            <a:ext cx="8364538" cy="5465762"/>
          </a:xfrm>
        </p:spPr>
        <p:txBody>
          <a:bodyPr/>
          <a:lstStyle/>
          <a:p>
            <a:pPr algn="just" eaLnBrk="1" hangingPunct="1"/>
            <a:r>
              <a:rPr dirty="0" smtClean="0">
                <a:solidFill>
                  <a:schemeClr val="tx1"/>
                </a:solidFill>
                <a:cs typeface="Arial" charset="0"/>
              </a:rPr>
              <a:t>Object defines the following methods, which means that they are available in every object</a:t>
            </a:r>
          </a:p>
          <a:p>
            <a:pPr eaLnBrk="1" hangingPunct="1"/>
            <a:endParaRPr sz="2400" dirty="0" smtClean="0">
              <a:solidFill>
                <a:schemeClr val="tx1"/>
              </a:solidFill>
              <a:cs typeface="Arial" charset="0"/>
            </a:endParaRPr>
          </a:p>
          <a:p>
            <a:pPr eaLnBrk="1" hangingPunct="1"/>
            <a:endParaRPr sz="2400"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3"/>
          <p:cNvSpPr>
            <a:spLocks noGrp="1"/>
          </p:cNvSpPr>
          <p:nvPr>
            <p:ph type="body" sz="quarter" idx="4294967295"/>
          </p:nvPr>
        </p:nvSpPr>
        <p:spPr>
          <a:xfrm>
            <a:off x="484188" y="2851150"/>
            <a:ext cx="8220075" cy="709613"/>
          </a:xfrm>
        </p:spPr>
        <p:txBody>
          <a:bodyPr>
            <a:normAutofit/>
          </a:bodyPr>
          <a:lstStyle/>
          <a:p>
            <a:pPr algn="ctr" eaLnBrk="1" hangingPunct="1">
              <a:lnSpc>
                <a:spcPct val="80000"/>
              </a:lnSpc>
              <a:buFont typeface="Arial" charset="0"/>
              <a:buNone/>
            </a:pPr>
            <a:r>
              <a:rPr sz="3200" b="1" dirty="0" smtClean="0">
                <a:solidFill>
                  <a:schemeClr val="tx1"/>
                </a:solidFill>
                <a:cs typeface="Arial" charset="0"/>
              </a:rPr>
              <a:t>Garbage Collection</a:t>
            </a: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3"/>
          <p:cNvSpPr>
            <a:spLocks noGrp="1"/>
          </p:cNvSpPr>
          <p:nvPr>
            <p:ph idx="4294967295"/>
          </p:nvPr>
        </p:nvSpPr>
        <p:spPr>
          <a:xfrm>
            <a:off x="381000" y="1066800"/>
            <a:ext cx="8229600" cy="5029200"/>
          </a:xfrm>
        </p:spPr>
        <p:txBody>
          <a:bodyPr/>
          <a:lstStyle/>
          <a:p>
            <a:pPr algn="just" eaLnBrk="1" hangingPunct="1"/>
            <a:r>
              <a:rPr dirty="0" smtClean="0">
                <a:solidFill>
                  <a:schemeClr val="tx1"/>
                </a:solidFill>
                <a:cs typeface="Arial" charset="0"/>
              </a:rPr>
              <a:t>Objects on the heap must be </a:t>
            </a:r>
            <a:r>
              <a:rPr dirty="0" err="1" smtClean="0">
                <a:solidFill>
                  <a:schemeClr val="tx1"/>
                </a:solidFill>
                <a:cs typeface="Arial" charset="0"/>
              </a:rPr>
              <a:t>deallocated</a:t>
            </a:r>
            <a:r>
              <a:rPr dirty="0" smtClean="0">
                <a:solidFill>
                  <a:schemeClr val="tx1"/>
                </a:solidFill>
                <a:cs typeface="Arial" charset="0"/>
              </a:rPr>
              <a:t> or destroyed, and their memory released for later reallocation</a:t>
            </a: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Java handles object </a:t>
            </a:r>
            <a:r>
              <a:rPr dirty="0" err="1" smtClean="0">
                <a:solidFill>
                  <a:schemeClr val="tx1"/>
                </a:solidFill>
                <a:cs typeface="Arial" charset="0"/>
              </a:rPr>
              <a:t>deallocation</a:t>
            </a:r>
            <a:r>
              <a:rPr dirty="0" smtClean="0">
                <a:solidFill>
                  <a:schemeClr val="tx1"/>
                </a:solidFill>
                <a:cs typeface="Arial" charset="0"/>
              </a:rPr>
              <a:t> automatically through </a:t>
            </a:r>
            <a:r>
              <a:rPr b="1" dirty="0" smtClean="0">
                <a:solidFill>
                  <a:schemeClr val="tx1"/>
                </a:solidFill>
                <a:cs typeface="Arial" charset="0"/>
              </a:rPr>
              <a:t>garbage collection</a:t>
            </a:r>
            <a:endParaRPr dirty="0" smtClean="0">
              <a:solidFill>
                <a:schemeClr val="tx1"/>
              </a:solidFill>
              <a:cs typeface="Arial" charset="0"/>
            </a:endParaRP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Objects without references will be reclaimed</a:t>
            </a:r>
          </a:p>
        </p:txBody>
      </p:sp>
      <p:sp>
        <p:nvSpPr>
          <p:cNvPr id="297987" name="Rectangle 2"/>
          <p:cNvSpPr>
            <a:spLocks noGrp="1"/>
          </p:cNvSpPr>
          <p:nvPr>
            <p:ph type="title" idx="4294967295"/>
          </p:nvPr>
        </p:nvSpPr>
        <p:spPr>
          <a:xfrm>
            <a:off x="0" y="201478"/>
            <a:ext cx="9144000" cy="461665"/>
          </a:xfrm>
        </p:spPr>
        <p:txBody>
          <a:bodyPr/>
          <a:lstStyle/>
          <a:p>
            <a:pPr eaLnBrk="1" hangingPunct="1"/>
            <a:r>
              <a:rPr sz="2400" dirty="0" smtClean="0">
                <a:solidFill>
                  <a:schemeClr val="tx1"/>
                </a:solidFill>
                <a:cs typeface="Arial" charset="0"/>
              </a:rPr>
              <a:t>Java’s Cleanup Mechanism – The Garbage Collector</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3"/>
          <p:cNvSpPr>
            <a:spLocks noGrp="1"/>
          </p:cNvSpPr>
          <p:nvPr>
            <p:ph idx="4294967295"/>
          </p:nvPr>
        </p:nvSpPr>
        <p:spPr>
          <a:xfrm>
            <a:off x="381000" y="1066800"/>
            <a:ext cx="8229600" cy="5029200"/>
          </a:xfrm>
        </p:spPr>
        <p:txBody>
          <a:bodyPr/>
          <a:lstStyle/>
          <a:p>
            <a:pPr algn="just" eaLnBrk="1" hangingPunct="1"/>
            <a:r>
              <a:rPr dirty="0" smtClean="0">
                <a:solidFill>
                  <a:schemeClr val="tx1"/>
                </a:solidFill>
                <a:cs typeface="Arial" charset="0"/>
              </a:rPr>
              <a:t>Often, an object needs to perform some action when it is destroyed </a:t>
            </a: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The action could pertain to:</a:t>
            </a:r>
          </a:p>
          <a:p>
            <a:pPr lvl="1" algn="just" eaLnBrk="1" hangingPunct="1"/>
            <a:r>
              <a:rPr sz="2000" dirty="0" smtClean="0">
                <a:solidFill>
                  <a:schemeClr val="tx1"/>
                </a:solidFill>
              </a:rPr>
              <a:t>releasing a file handle</a:t>
            </a:r>
          </a:p>
          <a:p>
            <a:pPr lvl="1" algn="just" eaLnBrk="1" hangingPunct="1"/>
            <a:r>
              <a:rPr sz="2000" dirty="0" smtClean="0">
                <a:solidFill>
                  <a:schemeClr val="tx1"/>
                </a:solidFill>
              </a:rPr>
              <a:t>reinitializing a variable, such as a counter</a:t>
            </a: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Java’s answer is a mechanism called finalization</a:t>
            </a: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By using finalization, you can define specific actions that will occur when an object is just about to be reclaimed by the garbage collector</a:t>
            </a:r>
            <a:endParaRPr lang="en-GB" dirty="0" smtClean="0">
              <a:solidFill>
                <a:schemeClr val="tx1"/>
              </a:solidFill>
              <a:cs typeface="Arial" charset="0"/>
            </a:endParaRPr>
          </a:p>
        </p:txBody>
      </p:sp>
      <p:sp>
        <p:nvSpPr>
          <p:cNvPr id="300035" name="Rectangle 2"/>
          <p:cNvSpPr>
            <a:spLocks noGrp="1"/>
          </p:cNvSpPr>
          <p:nvPr>
            <p:ph type="title" idx="4294967295"/>
          </p:nvPr>
        </p:nvSpPr>
        <p:spPr>
          <a:xfrm>
            <a:off x="290513" y="188913"/>
            <a:ext cx="7562850" cy="549275"/>
          </a:xfrm>
        </p:spPr>
        <p:txBody>
          <a:bodyPr/>
          <a:lstStyle/>
          <a:p>
            <a:pPr eaLnBrk="1" hangingPunct="1"/>
            <a:r>
              <a:rPr dirty="0" smtClean="0">
                <a:solidFill>
                  <a:schemeClr val="tx1"/>
                </a:solidFill>
                <a:cs typeface="Arial" charset="0"/>
              </a:rPr>
              <a:t>The finalize( ) Method</a:t>
            </a:r>
            <a:endParaRPr lang="en-GB"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3"/>
          <p:cNvSpPr>
            <a:spLocks noGrp="1"/>
          </p:cNvSpPr>
          <p:nvPr>
            <p:ph idx="4294967295"/>
          </p:nvPr>
        </p:nvSpPr>
        <p:spPr>
          <a:xfrm>
            <a:off x="304800" y="1066800"/>
            <a:ext cx="8610600" cy="5029200"/>
          </a:xfrm>
        </p:spPr>
        <p:txBody>
          <a:bodyPr/>
          <a:lstStyle/>
          <a:p>
            <a:pPr algn="just" eaLnBrk="1" hangingPunct="1"/>
            <a:r>
              <a:rPr dirty="0" smtClean="0">
                <a:solidFill>
                  <a:schemeClr val="tx1"/>
                </a:solidFill>
                <a:cs typeface="Arial" charset="0"/>
              </a:rPr>
              <a:t>To add a </a:t>
            </a:r>
            <a:r>
              <a:rPr dirty="0" err="1" smtClean="0">
                <a:solidFill>
                  <a:schemeClr val="tx1"/>
                </a:solidFill>
                <a:cs typeface="Arial" charset="0"/>
              </a:rPr>
              <a:t>finalizer</a:t>
            </a:r>
            <a:r>
              <a:rPr dirty="0" smtClean="0">
                <a:solidFill>
                  <a:schemeClr val="tx1"/>
                </a:solidFill>
                <a:cs typeface="Arial" charset="0"/>
              </a:rPr>
              <a:t> to a class, you simply define the finalize( ) method</a:t>
            </a: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The Java runtime calls that method whenever it is about to recycle an object of that class</a:t>
            </a: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Inside the finalize( ) method, you will specify those actions that must be performed before an object is destroyed</a:t>
            </a:r>
          </a:p>
          <a:p>
            <a:pPr algn="just" eaLnBrk="1" hangingPunct="1"/>
            <a:endParaRPr dirty="0" smtClean="0">
              <a:cs typeface="Arial" charset="0"/>
            </a:endParaRPr>
          </a:p>
        </p:txBody>
      </p:sp>
      <p:sp>
        <p:nvSpPr>
          <p:cNvPr id="302083" name="Rectangle 2"/>
          <p:cNvSpPr>
            <a:spLocks noGrp="1"/>
          </p:cNvSpPr>
          <p:nvPr>
            <p:ph type="title" idx="4294967295"/>
          </p:nvPr>
        </p:nvSpPr>
        <p:spPr>
          <a:xfrm>
            <a:off x="319088" y="203200"/>
            <a:ext cx="7562850" cy="549275"/>
          </a:xfrm>
        </p:spPr>
        <p:txBody>
          <a:bodyPr/>
          <a:lstStyle/>
          <a:p>
            <a:pPr eaLnBrk="1" hangingPunct="1"/>
            <a:r>
              <a:rPr lang="en-US" dirty="0">
                <a:solidFill>
                  <a:schemeClr val="tx1"/>
                </a:solidFill>
                <a:cs typeface="Arial" charset="0"/>
              </a:rPr>
              <a:t>The finalize( ) </a:t>
            </a:r>
            <a:r>
              <a:rPr lang="en-US" dirty="0" smtClean="0">
                <a:solidFill>
                  <a:schemeClr val="tx1"/>
                </a:solidFill>
                <a:cs typeface="Arial" charset="0"/>
              </a:rPr>
              <a:t>Method (</a:t>
            </a:r>
            <a:r>
              <a:rPr lang="en-US" dirty="0">
                <a:solidFill>
                  <a:schemeClr val="tx1"/>
                </a:solidFill>
                <a:cs typeface="Arial" charset="0"/>
              </a:rPr>
              <a:t>Contd</a:t>
            </a:r>
            <a:r>
              <a:rPr lang="en-US" dirty="0" smtClean="0">
                <a:solidFill>
                  <a:schemeClr val="tx1"/>
                </a:solidFill>
                <a:cs typeface="Arial" charset="0"/>
              </a:rPr>
              <a:t>.).</a:t>
            </a:r>
            <a:endParaRPr lang="en-GB"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3"/>
          <p:cNvSpPr>
            <a:spLocks noGrp="1"/>
          </p:cNvSpPr>
          <p:nvPr>
            <p:ph idx="4294967295"/>
          </p:nvPr>
        </p:nvSpPr>
        <p:spPr>
          <a:xfrm>
            <a:off x="228600" y="1143000"/>
            <a:ext cx="8229600" cy="5257800"/>
          </a:xfrm>
        </p:spPr>
        <p:txBody>
          <a:bodyPr/>
          <a:lstStyle/>
          <a:p>
            <a:pPr eaLnBrk="1" hangingPunct="1">
              <a:lnSpc>
                <a:spcPct val="90000"/>
              </a:lnSpc>
              <a:buFont typeface="Wingdings" pitchFamily="2" charset="2"/>
              <a:buNone/>
            </a:pPr>
            <a:r>
              <a:rPr sz="1800" smtClean="0">
                <a:solidFill>
                  <a:schemeClr val="tx1"/>
                </a:solidFill>
                <a:latin typeface="Courier New" pitchFamily="49" charset="0"/>
                <a:cs typeface="Arial" charset="0"/>
              </a:rPr>
              <a:t>public class CounterTest { </a:t>
            </a:r>
          </a:p>
          <a:p>
            <a:pPr eaLnBrk="1" hangingPunct="1">
              <a:lnSpc>
                <a:spcPct val="90000"/>
              </a:lnSpc>
              <a:buFont typeface="Wingdings" pitchFamily="2" charset="2"/>
              <a:buNone/>
            </a:pPr>
            <a:r>
              <a:rPr sz="1800" smtClean="0">
                <a:solidFill>
                  <a:schemeClr val="tx1"/>
                </a:solidFill>
                <a:latin typeface="Courier New" pitchFamily="49" charset="0"/>
                <a:cs typeface="Arial" charset="0"/>
              </a:rPr>
              <a:t>		public static int count;</a:t>
            </a:r>
          </a:p>
          <a:p>
            <a:pPr eaLnBrk="1" hangingPunct="1">
              <a:lnSpc>
                <a:spcPct val="90000"/>
              </a:lnSpc>
              <a:buFont typeface="Wingdings" pitchFamily="2" charset="2"/>
              <a:buNone/>
            </a:pPr>
            <a:r>
              <a:rPr sz="1800" smtClean="0">
                <a:solidFill>
                  <a:schemeClr val="tx1"/>
                </a:solidFill>
                <a:latin typeface="Courier New" pitchFamily="49" charset="0"/>
                <a:cs typeface="Arial" charset="0"/>
              </a:rPr>
              <a:t>    	public CounterTest ( ) { </a:t>
            </a:r>
          </a:p>
          <a:p>
            <a:pPr eaLnBrk="1" hangingPunct="1">
              <a:lnSpc>
                <a:spcPct val="90000"/>
              </a:lnSpc>
              <a:buFont typeface="Wingdings" pitchFamily="2" charset="2"/>
              <a:buNone/>
            </a:pPr>
            <a:r>
              <a:rPr sz="1800" smtClean="0">
                <a:solidFill>
                  <a:schemeClr val="tx1"/>
                </a:solidFill>
                <a:latin typeface="Courier New" pitchFamily="49" charset="0"/>
                <a:cs typeface="Arial" charset="0"/>
              </a:rPr>
              <a:t>			count++; </a:t>
            </a:r>
          </a:p>
          <a:p>
            <a:pPr eaLnBrk="1" hangingPunct="1">
              <a:lnSpc>
                <a:spcPct val="90000"/>
              </a:lnSpc>
              <a:buFont typeface="Wingdings" pitchFamily="2" charset="2"/>
              <a:buNone/>
            </a:pPr>
            <a:r>
              <a:rPr sz="1800" smtClean="0">
                <a:solidFill>
                  <a:schemeClr val="tx1"/>
                </a:solidFill>
                <a:latin typeface="Courier New" pitchFamily="49" charset="0"/>
                <a:cs typeface="Arial" charset="0"/>
              </a:rPr>
              <a:t>		}</a:t>
            </a:r>
          </a:p>
          <a:p>
            <a:pPr eaLnBrk="1" hangingPunct="1">
              <a:lnSpc>
                <a:spcPct val="90000"/>
              </a:lnSpc>
              <a:buFont typeface="Wingdings" pitchFamily="2" charset="2"/>
              <a:buNone/>
            </a:pPr>
            <a:r>
              <a:rPr sz="1800" smtClean="0">
                <a:solidFill>
                  <a:schemeClr val="tx1"/>
                </a:solidFill>
                <a:latin typeface="Courier New" pitchFamily="49" charset="0"/>
                <a:cs typeface="Arial" charset="0"/>
              </a:rPr>
              <a:t>}</a:t>
            </a:r>
          </a:p>
          <a:p>
            <a:pPr eaLnBrk="1" hangingPunct="1">
              <a:lnSpc>
                <a:spcPct val="90000"/>
              </a:lnSpc>
              <a:buFont typeface="Wingdings" pitchFamily="2" charset="2"/>
              <a:buNone/>
            </a:pPr>
            <a:endParaRPr sz="1800" smtClean="0">
              <a:solidFill>
                <a:schemeClr val="tx1"/>
              </a:solidFill>
              <a:latin typeface="Courier New" pitchFamily="49" charset="0"/>
              <a:cs typeface="Arial" charset="0"/>
            </a:endParaRPr>
          </a:p>
          <a:p>
            <a:pPr eaLnBrk="1" hangingPunct="1">
              <a:lnSpc>
                <a:spcPct val="80000"/>
              </a:lnSpc>
              <a:buFont typeface="Wingdings" pitchFamily="2" charset="2"/>
              <a:buNone/>
            </a:pPr>
            <a:r>
              <a:rPr sz="1800" smtClean="0">
                <a:solidFill>
                  <a:schemeClr val="tx1"/>
                </a:solidFill>
                <a:latin typeface="Courier New" pitchFamily="49" charset="0"/>
                <a:cs typeface="Arial" charset="0"/>
              </a:rPr>
              <a:t>	public static void main(String args[ ])   {</a:t>
            </a:r>
          </a:p>
          <a:p>
            <a:pPr eaLnBrk="1" hangingPunct="1">
              <a:lnSpc>
                <a:spcPct val="80000"/>
              </a:lnSpc>
              <a:buFont typeface="Wingdings" pitchFamily="2" charset="2"/>
              <a:buNone/>
            </a:pPr>
            <a:r>
              <a:rPr sz="1800" smtClean="0">
                <a:solidFill>
                  <a:schemeClr val="tx1"/>
                </a:solidFill>
                <a:latin typeface="Courier New" pitchFamily="49" charset="0"/>
                <a:cs typeface="Arial" charset="0"/>
              </a:rPr>
              <a:t>    		CounterTest ob1 = new CounterTest ( ) ;</a:t>
            </a:r>
          </a:p>
          <a:p>
            <a:pPr eaLnBrk="1" hangingPunct="1">
              <a:lnSpc>
                <a:spcPct val="80000"/>
              </a:lnSpc>
              <a:buFont typeface="Wingdings" pitchFamily="2" charset="2"/>
              <a:buNone/>
            </a:pPr>
            <a:r>
              <a:rPr sz="1800" smtClean="0">
                <a:solidFill>
                  <a:schemeClr val="tx1"/>
                </a:solidFill>
                <a:latin typeface="Courier New" pitchFamily="49" charset="0"/>
                <a:cs typeface="Arial" charset="0"/>
              </a:rPr>
              <a:t>      	System.out.println("Number of objects :" +                     					CounterTest.count) ;</a:t>
            </a:r>
          </a:p>
          <a:p>
            <a:pPr eaLnBrk="1" hangingPunct="1">
              <a:lnSpc>
                <a:spcPct val="80000"/>
              </a:lnSpc>
              <a:buFont typeface="Wingdings" pitchFamily="2" charset="2"/>
              <a:buNone/>
            </a:pPr>
            <a:r>
              <a:rPr sz="1800" smtClean="0">
                <a:solidFill>
                  <a:schemeClr val="tx1"/>
                </a:solidFill>
                <a:latin typeface="Courier New" pitchFamily="49" charset="0"/>
                <a:cs typeface="Arial" charset="0"/>
              </a:rPr>
              <a:t>     	CounterTest ob2 = new CounterTest ( );</a:t>
            </a:r>
          </a:p>
          <a:p>
            <a:pPr eaLnBrk="1" hangingPunct="1">
              <a:lnSpc>
                <a:spcPct val="80000"/>
              </a:lnSpc>
              <a:buFont typeface="Wingdings" pitchFamily="2" charset="2"/>
              <a:buNone/>
            </a:pPr>
            <a:r>
              <a:rPr sz="1800" smtClean="0">
                <a:solidFill>
                  <a:schemeClr val="tx1"/>
                </a:solidFill>
                <a:latin typeface="Courier New" pitchFamily="49" charset="0"/>
                <a:cs typeface="Arial" charset="0"/>
              </a:rPr>
              <a:t>      	System.out.println("Number of objects :" + 							CounterTest.count) ; </a:t>
            </a:r>
          </a:p>
          <a:p>
            <a:pPr eaLnBrk="1" hangingPunct="1">
              <a:lnSpc>
                <a:spcPct val="80000"/>
              </a:lnSpc>
              <a:buFont typeface="Wingdings" pitchFamily="2" charset="2"/>
              <a:buNone/>
            </a:pPr>
            <a:endParaRPr sz="1800" b="1" smtClean="0">
              <a:solidFill>
                <a:schemeClr val="tx1"/>
              </a:solidFill>
              <a:latin typeface="Courier New" pitchFamily="49" charset="0"/>
              <a:cs typeface="Arial" charset="0"/>
            </a:endParaRPr>
          </a:p>
        </p:txBody>
      </p:sp>
      <p:sp>
        <p:nvSpPr>
          <p:cNvPr id="304131" name="Rectangle 2"/>
          <p:cNvSpPr>
            <a:spLocks noGrp="1"/>
          </p:cNvSpPr>
          <p:nvPr>
            <p:ph type="title" idx="4294967295"/>
          </p:nvPr>
        </p:nvSpPr>
        <p:spPr>
          <a:xfrm>
            <a:off x="108488" y="154983"/>
            <a:ext cx="9035512" cy="523220"/>
          </a:xfrm>
        </p:spPr>
        <p:txBody>
          <a:bodyPr/>
          <a:lstStyle/>
          <a:p>
            <a:pPr eaLnBrk="1" hangingPunct="1"/>
            <a:r>
              <a:rPr sz="2800" dirty="0" smtClean="0">
                <a:solidFill>
                  <a:schemeClr val="tx1"/>
                </a:solidFill>
                <a:cs typeface="Arial" charset="0"/>
              </a:rPr>
              <a:t>Example Demonstrating finalize() method</a:t>
            </a:r>
            <a:endParaRPr lang="en-GB" sz="2800"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p:cNvSpPr>
          <p:nvPr>
            <p:ph idx="4294967295"/>
          </p:nvPr>
        </p:nvSpPr>
        <p:spPr>
          <a:xfrm>
            <a:off x="304800" y="1143000"/>
            <a:ext cx="8229600" cy="5029200"/>
          </a:xfrm>
        </p:spPr>
        <p:txBody>
          <a:bodyPr/>
          <a:lstStyle/>
          <a:p>
            <a:pPr algn="just" eaLnBrk="1" hangingPunct="1"/>
            <a:r>
              <a:rPr sz="2400" smtClean="0">
                <a:solidFill>
                  <a:schemeClr val="tx1"/>
                </a:solidFill>
                <a:cs typeface="Arial" charset="0"/>
              </a:rPr>
              <a:t>In keeping with Java terminology, a class that is inherited is referred to as a superclass</a:t>
            </a:r>
          </a:p>
          <a:p>
            <a:pPr algn="just" eaLnBrk="1" hangingPunct="1"/>
            <a:endParaRPr sz="2400" smtClean="0">
              <a:solidFill>
                <a:schemeClr val="tx1"/>
              </a:solidFill>
              <a:cs typeface="Arial" charset="0"/>
            </a:endParaRPr>
          </a:p>
          <a:p>
            <a:pPr algn="just" eaLnBrk="1" hangingPunct="1"/>
            <a:r>
              <a:rPr sz="2400" smtClean="0">
                <a:solidFill>
                  <a:schemeClr val="tx1"/>
                </a:solidFill>
                <a:cs typeface="Arial" charset="0"/>
              </a:rPr>
              <a:t>The class that does the inheriting is referred to as the subclass</a:t>
            </a:r>
          </a:p>
          <a:p>
            <a:pPr algn="just" eaLnBrk="1" hangingPunct="1"/>
            <a:endParaRPr sz="2400" smtClean="0">
              <a:solidFill>
                <a:schemeClr val="tx1"/>
              </a:solidFill>
              <a:cs typeface="Arial" charset="0"/>
            </a:endParaRPr>
          </a:p>
          <a:p>
            <a:pPr algn="just" eaLnBrk="1" hangingPunct="1"/>
            <a:r>
              <a:rPr sz="2400" smtClean="0">
                <a:solidFill>
                  <a:schemeClr val="tx1"/>
                </a:solidFill>
                <a:cs typeface="Arial" charset="0"/>
              </a:rPr>
              <a:t>Each instance of a subclass includes all the members of the superclass</a:t>
            </a:r>
          </a:p>
          <a:p>
            <a:pPr algn="just" eaLnBrk="1" hangingPunct="1"/>
            <a:endParaRPr sz="2400" smtClean="0">
              <a:solidFill>
                <a:schemeClr val="tx1"/>
              </a:solidFill>
              <a:cs typeface="Arial" charset="0"/>
            </a:endParaRPr>
          </a:p>
          <a:p>
            <a:pPr algn="just" eaLnBrk="1" hangingPunct="1"/>
            <a:r>
              <a:rPr sz="2400" smtClean="0">
                <a:solidFill>
                  <a:schemeClr val="tx1"/>
                </a:solidFill>
                <a:cs typeface="Arial" charset="0"/>
              </a:rPr>
              <a:t>The subclass inherits all the properties of its superclass</a:t>
            </a:r>
          </a:p>
          <a:p>
            <a:pPr eaLnBrk="1" hangingPunct="1"/>
            <a:endParaRPr sz="2400" smtClean="0">
              <a:solidFill>
                <a:schemeClr val="tx1"/>
              </a:solidFill>
              <a:cs typeface="Arial" charset="0"/>
            </a:endParaRPr>
          </a:p>
        </p:txBody>
      </p:sp>
      <p:sp>
        <p:nvSpPr>
          <p:cNvPr id="27651" name="Rectangle 2"/>
          <p:cNvSpPr>
            <a:spLocks noGrp="1"/>
          </p:cNvSpPr>
          <p:nvPr>
            <p:ph type="title" idx="4294967295"/>
          </p:nvPr>
        </p:nvSpPr>
        <p:spPr>
          <a:xfrm>
            <a:off x="304800" y="228600"/>
            <a:ext cx="7562850" cy="549275"/>
          </a:xfrm>
        </p:spPr>
        <p:txBody>
          <a:bodyPr/>
          <a:lstStyle/>
          <a:p>
            <a:pPr eaLnBrk="1" hangingPunct="1"/>
            <a:r>
              <a:rPr dirty="0" smtClean="0">
                <a:solidFill>
                  <a:schemeClr val="tx1"/>
                </a:solidFill>
                <a:cs typeface="Arial" charset="0"/>
              </a:rPr>
              <a:t>Generalization/ Specialization </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3"/>
          <p:cNvSpPr>
            <a:spLocks noGrp="1"/>
          </p:cNvSpPr>
          <p:nvPr>
            <p:ph idx="4294967295"/>
          </p:nvPr>
        </p:nvSpPr>
        <p:spPr>
          <a:xfrm>
            <a:off x="381000" y="1143000"/>
            <a:ext cx="8229600" cy="5334000"/>
          </a:xfrm>
        </p:spPr>
        <p:txBody>
          <a:bodyPr/>
          <a:lstStyle/>
          <a:p>
            <a:pPr eaLnBrk="1" hangingPunct="1">
              <a:lnSpc>
                <a:spcPct val="80000"/>
              </a:lnSpc>
              <a:buFont typeface="Wingdings" pitchFamily="2" charset="2"/>
              <a:buNone/>
            </a:pPr>
            <a:r>
              <a:rPr sz="1800" b="1" smtClean="0">
                <a:solidFill>
                  <a:schemeClr val="tx1"/>
                </a:solidFill>
                <a:latin typeface="Courier New" pitchFamily="49" charset="0"/>
                <a:cs typeface="Arial" charset="0"/>
              </a:rPr>
              <a:t>	</a:t>
            </a:r>
            <a:endParaRPr sz="1800" smtClean="0">
              <a:solidFill>
                <a:schemeClr val="tx1"/>
              </a:solidFill>
              <a:latin typeface="Courier New" pitchFamily="49" charset="0"/>
              <a:cs typeface="Arial" charset="0"/>
            </a:endParaRPr>
          </a:p>
          <a:p>
            <a:pPr eaLnBrk="1" hangingPunct="1">
              <a:lnSpc>
                <a:spcPct val="80000"/>
              </a:lnSpc>
              <a:buFont typeface="Wingdings" pitchFamily="2" charset="2"/>
              <a:buNone/>
            </a:pPr>
            <a:r>
              <a:rPr sz="1800" smtClean="0">
                <a:solidFill>
                  <a:schemeClr val="tx1"/>
                </a:solidFill>
                <a:latin typeface="Courier New" pitchFamily="49" charset="0"/>
                <a:cs typeface="Arial" charset="0"/>
              </a:rPr>
              <a:t>Runtime r = Runtime.getRuntime( );</a:t>
            </a:r>
          </a:p>
          <a:p>
            <a:pPr eaLnBrk="1" hangingPunct="1">
              <a:lnSpc>
                <a:spcPct val="80000"/>
              </a:lnSpc>
              <a:buFont typeface="Wingdings" pitchFamily="2" charset="2"/>
              <a:buNone/>
            </a:pPr>
            <a:r>
              <a:rPr sz="1800" smtClean="0">
                <a:solidFill>
                  <a:schemeClr val="tx1"/>
                </a:solidFill>
                <a:latin typeface="Courier New" pitchFamily="49" charset="0"/>
                <a:cs typeface="Arial" charset="0"/>
              </a:rPr>
              <a:t>ob1 = null;</a:t>
            </a:r>
          </a:p>
          <a:p>
            <a:pPr eaLnBrk="1" hangingPunct="1">
              <a:lnSpc>
                <a:spcPct val="80000"/>
              </a:lnSpc>
              <a:buFont typeface="Wingdings" pitchFamily="2" charset="2"/>
              <a:buNone/>
            </a:pPr>
            <a:r>
              <a:rPr sz="1800" smtClean="0">
                <a:solidFill>
                  <a:schemeClr val="tx1"/>
                </a:solidFill>
                <a:latin typeface="Courier New" pitchFamily="49" charset="0"/>
                <a:cs typeface="Arial" charset="0"/>
              </a:rPr>
              <a:t>ob2 = null;</a:t>
            </a:r>
          </a:p>
          <a:p>
            <a:pPr eaLnBrk="1" hangingPunct="1">
              <a:lnSpc>
                <a:spcPct val="80000"/>
              </a:lnSpc>
              <a:buFont typeface="Wingdings" pitchFamily="2" charset="2"/>
              <a:buNone/>
            </a:pPr>
            <a:r>
              <a:rPr sz="1800" smtClean="0">
                <a:solidFill>
                  <a:schemeClr val="tx1"/>
                </a:solidFill>
                <a:latin typeface="Courier New" pitchFamily="49" charset="0"/>
                <a:cs typeface="Arial" charset="0"/>
              </a:rPr>
              <a:t>r.gc( );  </a:t>
            </a:r>
          </a:p>
          <a:p>
            <a:pPr eaLnBrk="1" hangingPunct="1">
              <a:lnSpc>
                <a:spcPct val="80000"/>
              </a:lnSpc>
              <a:buFont typeface="Wingdings" pitchFamily="2" charset="2"/>
              <a:buNone/>
            </a:pPr>
            <a:r>
              <a:rPr sz="1800" smtClean="0">
                <a:solidFill>
                  <a:schemeClr val="tx1"/>
                </a:solidFill>
                <a:latin typeface="Courier New" pitchFamily="49" charset="0"/>
                <a:cs typeface="Arial" charset="0"/>
              </a:rPr>
              <a:t>}</a:t>
            </a:r>
          </a:p>
          <a:p>
            <a:pPr eaLnBrk="1" hangingPunct="1">
              <a:buFont typeface="Wingdings" pitchFamily="2" charset="2"/>
              <a:buNone/>
            </a:pPr>
            <a:r>
              <a:rPr sz="1800" smtClean="0">
                <a:solidFill>
                  <a:schemeClr val="tx1"/>
                </a:solidFill>
                <a:latin typeface="Courier New" pitchFamily="49" charset="0"/>
                <a:cs typeface="Arial" charset="0"/>
              </a:rPr>
              <a:t>protected void finalize( ) {</a:t>
            </a:r>
          </a:p>
          <a:p>
            <a:pPr eaLnBrk="1" hangingPunct="1">
              <a:buFont typeface="Wingdings" pitchFamily="2" charset="2"/>
              <a:buNone/>
            </a:pPr>
            <a:r>
              <a:rPr sz="1800" smtClean="0">
                <a:solidFill>
                  <a:schemeClr val="tx1"/>
                </a:solidFill>
                <a:latin typeface="Courier New" pitchFamily="49" charset="0"/>
                <a:cs typeface="Arial" charset="0"/>
              </a:rPr>
              <a:t>System.out.println("Program about to terminate");</a:t>
            </a:r>
          </a:p>
          <a:p>
            <a:pPr eaLnBrk="1" hangingPunct="1">
              <a:buFont typeface="Wingdings" pitchFamily="2" charset="2"/>
              <a:buNone/>
            </a:pPr>
            <a:r>
              <a:rPr sz="1800" smtClean="0">
                <a:solidFill>
                  <a:schemeClr val="tx1"/>
                </a:solidFill>
                <a:latin typeface="Courier New" pitchFamily="49" charset="0"/>
                <a:cs typeface="Arial" charset="0"/>
              </a:rPr>
              <a:t>   	 	CounterTest.count --;</a:t>
            </a:r>
          </a:p>
          <a:p>
            <a:pPr eaLnBrk="1" hangingPunct="1">
              <a:buFont typeface="Wingdings" pitchFamily="2" charset="2"/>
              <a:buNone/>
            </a:pPr>
            <a:r>
              <a:rPr sz="1800" smtClean="0">
                <a:solidFill>
                  <a:schemeClr val="tx1"/>
                </a:solidFill>
                <a:latin typeface="Courier New" pitchFamily="49" charset="0"/>
                <a:cs typeface="Arial" charset="0"/>
              </a:rPr>
              <a:t>			System.out.println("Number of objects :" + 						CounterTest.count) ;</a:t>
            </a:r>
          </a:p>
          <a:p>
            <a:pPr eaLnBrk="1" hangingPunct="1">
              <a:buFont typeface="Wingdings" pitchFamily="2" charset="2"/>
              <a:buNone/>
            </a:pPr>
            <a:r>
              <a:rPr sz="1800" smtClean="0">
                <a:solidFill>
                  <a:schemeClr val="tx1"/>
                </a:solidFill>
                <a:latin typeface="Courier New" pitchFamily="49" charset="0"/>
                <a:cs typeface="Arial" charset="0"/>
              </a:rPr>
              <a:t>   }</a:t>
            </a:r>
          </a:p>
          <a:p>
            <a:pPr eaLnBrk="1" hangingPunct="1">
              <a:buFont typeface="Wingdings" pitchFamily="2" charset="2"/>
              <a:buNone/>
            </a:pPr>
            <a:r>
              <a:rPr sz="1800" smtClean="0">
                <a:solidFill>
                  <a:schemeClr val="tx1"/>
                </a:solidFill>
                <a:latin typeface="Courier New" pitchFamily="49" charset="0"/>
                <a:cs typeface="Arial" charset="0"/>
              </a:rPr>
              <a:t>}</a:t>
            </a:r>
          </a:p>
          <a:p>
            <a:pPr eaLnBrk="1" hangingPunct="1">
              <a:buFont typeface="Wingdings" pitchFamily="2" charset="2"/>
              <a:buNone/>
            </a:pPr>
            <a:endParaRPr sz="1800" b="1" smtClean="0">
              <a:solidFill>
                <a:schemeClr val="tx1"/>
              </a:solidFill>
              <a:latin typeface="Courier New" pitchFamily="49" charset="0"/>
              <a:cs typeface="Arial" charset="0"/>
            </a:endParaRPr>
          </a:p>
          <a:p>
            <a:pPr eaLnBrk="1" hangingPunct="1">
              <a:lnSpc>
                <a:spcPct val="80000"/>
              </a:lnSpc>
              <a:buFont typeface="Wingdings" pitchFamily="2" charset="2"/>
              <a:buNone/>
            </a:pPr>
            <a:endParaRPr sz="1800" smtClean="0">
              <a:solidFill>
                <a:schemeClr val="tx1"/>
              </a:solidFill>
              <a:latin typeface="Courier New" pitchFamily="49" charset="0"/>
              <a:cs typeface="Arial" charset="0"/>
            </a:endParaRPr>
          </a:p>
        </p:txBody>
      </p:sp>
      <p:sp>
        <p:nvSpPr>
          <p:cNvPr id="306179" name="Rectangle 2"/>
          <p:cNvSpPr>
            <a:spLocks noGrp="1"/>
          </p:cNvSpPr>
          <p:nvPr>
            <p:ph type="title" idx="4294967295"/>
          </p:nvPr>
        </p:nvSpPr>
        <p:spPr>
          <a:xfrm>
            <a:off x="108488" y="139484"/>
            <a:ext cx="9035512" cy="523220"/>
          </a:xfrm>
        </p:spPr>
        <p:txBody>
          <a:bodyPr/>
          <a:lstStyle/>
          <a:p>
            <a:pPr eaLnBrk="1" hangingPunct="1"/>
            <a:r>
              <a:rPr lang="en-US" sz="2800" dirty="0">
                <a:solidFill>
                  <a:schemeClr val="tx1"/>
                </a:solidFill>
                <a:cs typeface="Arial" charset="0"/>
              </a:rPr>
              <a:t>Example Demonstrating finalize() </a:t>
            </a:r>
            <a:r>
              <a:rPr lang="en-US" sz="2800" dirty="0" smtClean="0">
                <a:solidFill>
                  <a:schemeClr val="tx1"/>
                </a:solidFill>
                <a:cs typeface="Arial" charset="0"/>
              </a:rPr>
              <a:t>method (Contd.).</a:t>
            </a:r>
            <a:endParaRPr lang="en-GB" sz="2800" dirty="0" smtClean="0">
              <a:solidFill>
                <a:schemeClr val="tx1"/>
              </a:solidFill>
              <a:cs typeface="Arial" charset="0"/>
            </a:endParaRPr>
          </a:p>
        </p:txBody>
      </p:sp>
      <p:sp>
        <p:nvSpPr>
          <p:cNvPr id="4" name="TextBox 3"/>
          <p:cNvSpPr txBox="1"/>
          <p:nvPr/>
        </p:nvSpPr>
        <p:spPr>
          <a:xfrm>
            <a:off x="5562600" y="947738"/>
            <a:ext cx="2971800" cy="2044700"/>
          </a:xfrm>
          <a:prstGeom prst="rect">
            <a:avLst/>
          </a:prstGeom>
          <a:solidFill>
            <a:schemeClr val="accent4">
              <a:lumMod val="20000"/>
              <a:lumOff val="80000"/>
            </a:schemeClr>
          </a:solidFill>
        </p:spPr>
        <p:txBody>
          <a:bodyPr>
            <a:spAutoFit/>
          </a:bodyPr>
          <a:lstStyle/>
          <a:p>
            <a:pPr defTabSz="914400"/>
            <a:r>
              <a:rPr lang="en-US" sz="2000" b="1" u="sng"/>
              <a:t>Output:</a:t>
            </a:r>
          </a:p>
          <a:p>
            <a:pPr defTabSz="914400"/>
            <a:r>
              <a:rPr lang="en-US"/>
              <a:t>Number of objects :1</a:t>
            </a:r>
          </a:p>
          <a:p>
            <a:pPr defTabSz="914400"/>
            <a:r>
              <a:rPr lang="en-US"/>
              <a:t>Number of objects :2</a:t>
            </a:r>
          </a:p>
          <a:p>
            <a:pPr defTabSz="914400"/>
            <a:r>
              <a:rPr lang="en-US"/>
              <a:t>Program about to terminate</a:t>
            </a:r>
          </a:p>
          <a:p>
            <a:pPr defTabSz="914400"/>
            <a:r>
              <a:rPr lang="en-US"/>
              <a:t>Number of objects :1</a:t>
            </a:r>
          </a:p>
          <a:p>
            <a:pPr defTabSz="914400"/>
            <a:r>
              <a:rPr lang="en-US"/>
              <a:t>Program about to terminate</a:t>
            </a:r>
          </a:p>
          <a:p>
            <a:pPr defTabSz="914400"/>
            <a:r>
              <a:rPr lang="en-US"/>
              <a:t>Number of objects :0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4)">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9484" y="139485"/>
            <a:ext cx="9004515" cy="523220"/>
          </a:xfrm>
          <a:prstGeom prst="rect">
            <a:avLst/>
          </a:prstGeom>
          <a:noFill/>
        </p:spPr>
        <p:txBody>
          <a:bodyPr wrap="square" rtlCol="0">
            <a:spAutoFit/>
          </a:bodyPr>
          <a:lstStyle/>
          <a:p>
            <a:r>
              <a:rPr lang="en-US" sz="2800" b="1" dirty="0" smtClean="0"/>
              <a:t>Point out the errors in the following code :</a:t>
            </a:r>
          </a:p>
        </p:txBody>
      </p:sp>
      <p:sp>
        <p:nvSpPr>
          <p:cNvPr id="4" name="TextBox 3"/>
          <p:cNvSpPr txBox="1"/>
          <p:nvPr/>
        </p:nvSpPr>
        <p:spPr>
          <a:xfrm>
            <a:off x="595086" y="914400"/>
            <a:ext cx="7939314" cy="5016758"/>
          </a:xfrm>
          <a:prstGeom prst="rect">
            <a:avLst/>
          </a:prstGeom>
          <a:noFill/>
        </p:spPr>
        <p:txBody>
          <a:bodyPr wrap="square" rtlCol="0">
            <a:spAutoFit/>
          </a:bodyPr>
          <a:lstStyle/>
          <a:p>
            <a:pPr marL="457200" indent="-457200">
              <a:buFont typeface="+mj-lt"/>
              <a:buAutoNum type="arabicPeriod"/>
            </a:pPr>
            <a:r>
              <a:rPr lang="en-US" sz="2000" dirty="0" smtClean="0">
                <a:latin typeface="Courier New" pitchFamily="49" charset="0"/>
                <a:cs typeface="Courier New" pitchFamily="49" charset="0"/>
              </a:rPr>
              <a:t>class A1 {</a:t>
            </a:r>
          </a:p>
          <a:p>
            <a:pPr marL="457200" indent="-457200">
              <a:buFont typeface="+mj-lt"/>
              <a:buAutoNum type="arabicPeriod"/>
            </a:pPr>
            <a:r>
              <a:rPr lang="en-US" sz="2000" dirty="0" smtClean="0">
                <a:latin typeface="Courier New" pitchFamily="49" charset="0"/>
                <a:cs typeface="Courier New" pitchFamily="49" charset="0"/>
              </a:rPr>
              <a:t>	final void m1() { }</a:t>
            </a:r>
          </a:p>
          <a:p>
            <a:pPr marL="457200" indent="-457200">
              <a:buFont typeface="+mj-lt"/>
              <a:buAutoNum type="arabicPeriod"/>
            </a:pPr>
            <a:r>
              <a:rPr lang="en-US" sz="2000" dirty="0" smtClean="0">
                <a:latin typeface="Courier New" pitchFamily="49" charset="0"/>
                <a:cs typeface="Courier New" pitchFamily="49" charset="0"/>
              </a:rPr>
              <a:t>}</a:t>
            </a:r>
          </a:p>
          <a:p>
            <a:pPr marL="457200" indent="-457200">
              <a:buFont typeface="+mj-lt"/>
              <a:buAutoNum type="arabicPeriod"/>
            </a:pPr>
            <a:endParaRPr lang="en-US" sz="2000" dirty="0" smtClean="0">
              <a:latin typeface="Courier New" pitchFamily="49" charset="0"/>
              <a:cs typeface="Courier New" pitchFamily="49" charset="0"/>
            </a:endParaRPr>
          </a:p>
          <a:p>
            <a:pPr marL="457200" indent="-457200">
              <a:buFont typeface="+mj-lt"/>
              <a:buAutoNum type="arabicPeriod"/>
            </a:pPr>
            <a:r>
              <a:rPr lang="en-US" sz="2000" dirty="0" smtClean="0">
                <a:latin typeface="Courier New" pitchFamily="49" charset="0"/>
                <a:cs typeface="Courier New" pitchFamily="49" charset="0"/>
              </a:rPr>
              <a:t>final class A2 extends A1 {</a:t>
            </a:r>
          </a:p>
          <a:p>
            <a:pPr marL="457200" indent="-457200">
              <a:buFont typeface="+mj-lt"/>
              <a:buAutoNum type="arabicPeriod"/>
            </a:pPr>
            <a:r>
              <a:rPr lang="en-US" sz="2000" dirty="0" smtClean="0">
                <a:latin typeface="Courier New" pitchFamily="49" charset="0"/>
                <a:cs typeface="Courier New" pitchFamily="49" charset="0"/>
              </a:rPr>
              <a:t>	void m1() {</a:t>
            </a:r>
          </a:p>
          <a:p>
            <a:pPr marL="457200" indent="-457200">
              <a:buFont typeface="+mj-lt"/>
              <a:buAutoNum type="arabicPeriod"/>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System.out.println</a:t>
            </a:r>
            <a:r>
              <a:rPr lang="en-US" sz="2000" dirty="0" smtClean="0">
                <a:latin typeface="Courier New" pitchFamily="49" charset="0"/>
                <a:cs typeface="Courier New" pitchFamily="49" charset="0"/>
              </a:rPr>
              <a:t>(“Method m1 of A2”);</a:t>
            </a:r>
          </a:p>
          <a:p>
            <a:pPr marL="457200" indent="-457200">
              <a:buFont typeface="+mj-lt"/>
              <a:buAutoNum type="arabicPeriod"/>
            </a:pPr>
            <a:r>
              <a:rPr lang="en-US" sz="2000" dirty="0" smtClean="0">
                <a:latin typeface="Courier New" pitchFamily="49" charset="0"/>
                <a:cs typeface="Courier New" pitchFamily="49" charset="0"/>
              </a:rPr>
              <a:t>	}</a:t>
            </a:r>
          </a:p>
          <a:p>
            <a:pPr marL="457200" indent="-457200">
              <a:buFont typeface="+mj-lt"/>
              <a:buAutoNum type="arabicPeriod"/>
            </a:pPr>
            <a:r>
              <a:rPr lang="en-US" sz="2000" dirty="0" smtClean="0">
                <a:latin typeface="Courier New" pitchFamily="49" charset="0"/>
                <a:cs typeface="Courier New" pitchFamily="49" charset="0"/>
              </a:rPr>
              <a:t>}</a:t>
            </a:r>
          </a:p>
          <a:p>
            <a:pPr marL="457200" indent="-457200">
              <a:buFont typeface="+mj-lt"/>
              <a:buAutoNum type="arabicPeriod"/>
            </a:pPr>
            <a:endParaRPr lang="en-US" sz="2000" dirty="0" smtClean="0">
              <a:latin typeface="Courier New" pitchFamily="49" charset="0"/>
              <a:cs typeface="Courier New" pitchFamily="49" charset="0"/>
            </a:endParaRPr>
          </a:p>
          <a:p>
            <a:pPr marL="457200" indent="-457200">
              <a:buFont typeface="+mj-lt"/>
              <a:buAutoNum type="arabicPeriod"/>
            </a:pPr>
            <a:r>
              <a:rPr lang="en-US" sz="2000" dirty="0" smtClean="0">
                <a:latin typeface="Courier New" pitchFamily="49" charset="0"/>
                <a:cs typeface="Courier New" pitchFamily="49" charset="0"/>
              </a:rPr>
              <a:t>class A3 extends A2{</a:t>
            </a:r>
          </a:p>
          <a:p>
            <a:pPr marL="457200" indent="-457200">
              <a:buFont typeface="+mj-lt"/>
              <a:buAutoNum type="arabicPeriod"/>
            </a:pPr>
            <a:r>
              <a:rPr lang="en-US" sz="2000" dirty="0" smtClean="0">
                <a:latin typeface="Courier New" pitchFamily="49" charset="0"/>
                <a:cs typeface="Courier New" pitchFamily="49" charset="0"/>
              </a:rPr>
              <a:t>	public static void main(String[] </a:t>
            </a:r>
            <a:r>
              <a:rPr lang="en-US" sz="2000" dirty="0" err="1" smtClean="0">
                <a:latin typeface="Courier New" pitchFamily="49" charset="0"/>
                <a:cs typeface="Courier New" pitchFamily="49" charset="0"/>
              </a:rPr>
              <a:t>args</a:t>
            </a:r>
            <a:r>
              <a:rPr lang="en-US" sz="2000" dirty="0" smtClean="0">
                <a:latin typeface="Courier New" pitchFamily="49" charset="0"/>
                <a:cs typeface="Courier New" pitchFamily="49" charset="0"/>
              </a:rPr>
              <a:t>) {</a:t>
            </a:r>
          </a:p>
          <a:p>
            <a:pPr marL="457200" indent="-457200">
              <a:buFont typeface="+mj-lt"/>
              <a:buAutoNum type="arabicPeriod"/>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System.out.println</a:t>
            </a:r>
            <a:r>
              <a:rPr lang="en-US" sz="2000" dirty="0" smtClean="0">
                <a:latin typeface="Courier New" pitchFamily="49" charset="0"/>
                <a:cs typeface="Courier New" pitchFamily="49" charset="0"/>
              </a:rPr>
              <a:t>(“Executed Successfully");</a:t>
            </a:r>
          </a:p>
          <a:p>
            <a:pPr marL="457200" indent="-457200">
              <a:buFont typeface="+mj-lt"/>
              <a:buAutoNum type="arabicPeriod"/>
            </a:pPr>
            <a:r>
              <a:rPr lang="en-US" sz="2000" dirty="0" smtClean="0">
                <a:latin typeface="Courier New" pitchFamily="49" charset="0"/>
                <a:cs typeface="Courier New" pitchFamily="49" charset="0"/>
              </a:rPr>
              <a:t>	}</a:t>
            </a:r>
          </a:p>
          <a:p>
            <a:pPr marL="457200" indent="-457200">
              <a:buFont typeface="+mj-lt"/>
              <a:buAutoNum type="arabicPeriod"/>
            </a:pPr>
            <a:r>
              <a:rPr lang="en-US" sz="2000" dirty="0" smtClean="0">
                <a:latin typeface="Courier New" pitchFamily="49" charset="0"/>
                <a:cs typeface="Courier New" pitchFamily="49" charset="0"/>
              </a:rPr>
              <a:t>}</a:t>
            </a:r>
          </a:p>
        </p:txBody>
      </p:sp>
      <p:sp>
        <p:nvSpPr>
          <p:cNvPr id="5" name="Rounded Rectangle 4"/>
          <p:cNvSpPr/>
          <p:nvPr/>
        </p:nvSpPr>
        <p:spPr>
          <a:xfrm>
            <a:off x="5500914" y="1393371"/>
            <a:ext cx="2757715" cy="44994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Compilation Error..!</a:t>
            </a:r>
            <a:endParaRPr lang="en-US" dirty="0"/>
          </a:p>
        </p:txBody>
      </p:sp>
      <p:cxnSp>
        <p:nvCxnSpPr>
          <p:cNvPr id="7" name="Straight Arrow Connector 6"/>
          <p:cNvCxnSpPr>
            <a:stCxn id="5" idx="1"/>
          </p:cNvCxnSpPr>
          <p:nvPr/>
        </p:nvCxnSpPr>
        <p:spPr>
          <a:xfrm rot="10800000" flipV="1">
            <a:off x="2293258" y="1618342"/>
            <a:ext cx="3207657" cy="92165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rot="10800000" flipV="1">
            <a:off x="2344061" y="1843314"/>
            <a:ext cx="3301996" cy="212634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6976" y="244251"/>
            <a:ext cx="8927024" cy="523220"/>
          </a:xfrm>
          <a:prstGeom prst="rect">
            <a:avLst/>
          </a:prstGeom>
          <a:noFill/>
        </p:spPr>
        <p:txBody>
          <a:bodyPr wrap="square" rtlCol="0">
            <a:spAutoFit/>
          </a:bodyPr>
          <a:lstStyle/>
          <a:p>
            <a:r>
              <a:rPr lang="en-US" sz="2800" b="1" dirty="0" smtClean="0"/>
              <a:t>Point out the errors in the following code (Contd.).</a:t>
            </a:r>
          </a:p>
        </p:txBody>
      </p:sp>
      <p:sp>
        <p:nvSpPr>
          <p:cNvPr id="4" name="TextBox 3"/>
          <p:cNvSpPr txBox="1"/>
          <p:nvPr/>
        </p:nvSpPr>
        <p:spPr>
          <a:xfrm>
            <a:off x="595086" y="914400"/>
            <a:ext cx="7939314" cy="4401205"/>
          </a:xfrm>
          <a:prstGeom prst="rect">
            <a:avLst/>
          </a:prstGeom>
          <a:noFill/>
        </p:spPr>
        <p:txBody>
          <a:bodyPr wrap="square" rtlCol="0">
            <a:spAutoFit/>
          </a:bodyPr>
          <a:lstStyle/>
          <a:p>
            <a:pPr marL="457200" indent="-457200">
              <a:buFont typeface="+mj-lt"/>
              <a:buAutoNum type="arabicPeriod"/>
            </a:pPr>
            <a:r>
              <a:rPr lang="en-US" sz="2000" dirty="0" smtClean="0">
                <a:latin typeface="Courier New" pitchFamily="49" charset="0"/>
                <a:cs typeface="Courier New" pitchFamily="49" charset="0"/>
              </a:rPr>
              <a:t>abstract class A1 {</a:t>
            </a:r>
          </a:p>
          <a:p>
            <a:pPr marL="457200" indent="-457200">
              <a:buFont typeface="+mj-lt"/>
              <a:buAutoNum type="arabicPeriod"/>
            </a:pPr>
            <a:r>
              <a:rPr lang="en-US" sz="2000" dirty="0" smtClean="0">
                <a:latin typeface="Courier New" pitchFamily="49" charset="0"/>
                <a:cs typeface="Courier New" pitchFamily="49" charset="0"/>
              </a:rPr>
              <a:t>	abstract final void m1();</a:t>
            </a:r>
          </a:p>
          <a:p>
            <a:pPr marL="457200" indent="-457200">
              <a:buFont typeface="+mj-lt"/>
              <a:buAutoNum type="arabicPeriod"/>
            </a:pPr>
            <a:r>
              <a:rPr lang="en-US" sz="2000" dirty="0" smtClean="0">
                <a:latin typeface="Courier New" pitchFamily="49" charset="0"/>
                <a:cs typeface="Courier New" pitchFamily="49" charset="0"/>
              </a:rPr>
              <a:t>}</a:t>
            </a:r>
          </a:p>
          <a:p>
            <a:pPr marL="457200" indent="-457200">
              <a:buFont typeface="+mj-lt"/>
              <a:buAutoNum type="arabicPeriod"/>
            </a:pPr>
            <a:endParaRPr lang="en-US" sz="2000" dirty="0" smtClean="0">
              <a:latin typeface="Courier New" pitchFamily="49" charset="0"/>
              <a:cs typeface="Courier New" pitchFamily="49" charset="0"/>
            </a:endParaRPr>
          </a:p>
          <a:p>
            <a:pPr marL="457200" indent="-457200">
              <a:buFont typeface="+mj-lt"/>
              <a:buAutoNum type="arabicPeriod"/>
            </a:pPr>
            <a:r>
              <a:rPr lang="en-US" sz="2000" dirty="0" smtClean="0">
                <a:latin typeface="Courier New" pitchFamily="49" charset="0"/>
                <a:cs typeface="Courier New" pitchFamily="49" charset="0"/>
              </a:rPr>
              <a:t>abstract class A2 extends A1 {</a:t>
            </a:r>
          </a:p>
          <a:p>
            <a:pPr marL="457200" indent="-457200">
              <a:buFont typeface="+mj-lt"/>
              <a:buAutoNum type="arabicPeriod"/>
            </a:pPr>
            <a:r>
              <a:rPr lang="en-US" sz="2000" dirty="0" smtClean="0">
                <a:latin typeface="Courier New" pitchFamily="49" charset="0"/>
                <a:cs typeface="Courier New" pitchFamily="49" charset="0"/>
              </a:rPr>
              <a:t>	abstract void m2();</a:t>
            </a:r>
          </a:p>
          <a:p>
            <a:pPr marL="457200" indent="-457200">
              <a:buFont typeface="+mj-lt"/>
              <a:buAutoNum type="arabicPeriod"/>
            </a:pPr>
            <a:r>
              <a:rPr lang="en-US" sz="2000" dirty="0" smtClean="0">
                <a:latin typeface="Courier New" pitchFamily="49" charset="0"/>
                <a:cs typeface="Courier New" pitchFamily="49" charset="0"/>
              </a:rPr>
              <a:t>}</a:t>
            </a:r>
          </a:p>
          <a:p>
            <a:pPr marL="457200" indent="-457200">
              <a:buFont typeface="+mj-lt"/>
              <a:buAutoNum type="arabicPeriod"/>
            </a:pPr>
            <a:endParaRPr lang="en-US" sz="2000" dirty="0" smtClean="0">
              <a:latin typeface="Courier New" pitchFamily="49" charset="0"/>
              <a:cs typeface="Courier New" pitchFamily="49" charset="0"/>
            </a:endParaRPr>
          </a:p>
          <a:p>
            <a:pPr marL="457200" indent="-457200">
              <a:buFont typeface="+mj-lt"/>
              <a:buAutoNum type="arabicPeriod"/>
            </a:pPr>
            <a:r>
              <a:rPr lang="en-US" sz="2000" dirty="0" smtClean="0">
                <a:latin typeface="Courier New" pitchFamily="49" charset="0"/>
                <a:cs typeface="Courier New" pitchFamily="49" charset="0"/>
              </a:rPr>
              <a:t>class A3 extends A2{</a:t>
            </a:r>
          </a:p>
          <a:p>
            <a:pPr marL="457200" indent="-457200">
              <a:buFont typeface="+mj-lt"/>
              <a:buAutoNum type="arabicPeriod"/>
            </a:pPr>
            <a:r>
              <a:rPr lang="en-US" sz="2000" dirty="0" smtClean="0">
                <a:latin typeface="Courier New" pitchFamily="49" charset="0"/>
                <a:cs typeface="Courier New" pitchFamily="49" charset="0"/>
              </a:rPr>
              <a:t>	public static void main(String[] </a:t>
            </a:r>
            <a:r>
              <a:rPr lang="en-US" sz="2000" dirty="0" err="1" smtClean="0">
                <a:latin typeface="Courier New" pitchFamily="49" charset="0"/>
                <a:cs typeface="Courier New" pitchFamily="49" charset="0"/>
              </a:rPr>
              <a:t>args</a:t>
            </a:r>
            <a:r>
              <a:rPr lang="en-US" sz="2000" dirty="0" smtClean="0">
                <a:latin typeface="Courier New" pitchFamily="49" charset="0"/>
                <a:cs typeface="Courier New" pitchFamily="49" charset="0"/>
              </a:rPr>
              <a:t>) {</a:t>
            </a:r>
          </a:p>
          <a:p>
            <a:pPr marL="457200" indent="-457200">
              <a:buFont typeface="+mj-lt"/>
              <a:buAutoNum type="arabicPeriod"/>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System.out.println</a:t>
            </a:r>
            <a:r>
              <a:rPr lang="en-US" sz="2000" dirty="0" smtClean="0">
                <a:latin typeface="Courier New" pitchFamily="49" charset="0"/>
                <a:cs typeface="Courier New" pitchFamily="49" charset="0"/>
              </a:rPr>
              <a:t>(“Executed Successfully");</a:t>
            </a:r>
          </a:p>
          <a:p>
            <a:pPr marL="457200" indent="-457200">
              <a:buFont typeface="+mj-lt"/>
              <a:buAutoNum type="arabicPeriod"/>
            </a:pPr>
            <a:r>
              <a:rPr lang="en-US" sz="2000" dirty="0" smtClean="0">
                <a:latin typeface="Courier New" pitchFamily="49" charset="0"/>
                <a:cs typeface="Courier New" pitchFamily="49" charset="0"/>
              </a:rPr>
              <a:t>	}</a:t>
            </a:r>
          </a:p>
          <a:p>
            <a:pPr marL="457200" indent="-457200">
              <a:buFont typeface="+mj-lt"/>
              <a:buAutoNum type="arabicPeriod"/>
            </a:pPr>
            <a:r>
              <a:rPr lang="en-US" sz="2000" dirty="0" smtClean="0">
                <a:latin typeface="Courier New" pitchFamily="49" charset="0"/>
                <a:cs typeface="Courier New" pitchFamily="49" charset="0"/>
              </a:rPr>
              <a:t>}</a:t>
            </a:r>
          </a:p>
        </p:txBody>
      </p:sp>
      <p:sp>
        <p:nvSpPr>
          <p:cNvPr id="5" name="Rounded Rectangle 4"/>
          <p:cNvSpPr/>
          <p:nvPr/>
        </p:nvSpPr>
        <p:spPr>
          <a:xfrm>
            <a:off x="5921829" y="2685143"/>
            <a:ext cx="2757715" cy="44994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Compilation Error..!</a:t>
            </a:r>
            <a:endParaRPr lang="en-US" dirty="0"/>
          </a:p>
        </p:txBody>
      </p:sp>
      <p:cxnSp>
        <p:nvCxnSpPr>
          <p:cNvPr id="7" name="Straight Arrow Connector 6"/>
          <p:cNvCxnSpPr>
            <a:stCxn id="5" idx="1"/>
          </p:cNvCxnSpPr>
          <p:nvPr/>
        </p:nvCxnSpPr>
        <p:spPr>
          <a:xfrm rot="10800000" flipV="1">
            <a:off x="2351315" y="2910115"/>
            <a:ext cx="3570515" cy="47171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rot="10800000">
            <a:off x="2902858" y="1509486"/>
            <a:ext cx="3309257" cy="114663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3"/>
          <p:cNvSpPr>
            <a:spLocks noGrp="1"/>
          </p:cNvSpPr>
          <p:nvPr>
            <p:ph idx="4294967295"/>
          </p:nvPr>
        </p:nvSpPr>
        <p:spPr>
          <a:xfrm>
            <a:off x="304800" y="1143000"/>
            <a:ext cx="8229600" cy="5029200"/>
          </a:xfrm>
        </p:spPr>
        <p:txBody>
          <a:bodyPr/>
          <a:lstStyle/>
          <a:p>
            <a:pPr algn="just" eaLnBrk="1" hangingPunct="1"/>
            <a:r>
              <a:rPr sz="2400" dirty="0" smtClean="0">
                <a:solidFill>
                  <a:schemeClr val="tx1"/>
                </a:solidFill>
                <a:cs typeface="Arial" charset="0"/>
              </a:rPr>
              <a:t>In this session, you were able to:</a:t>
            </a:r>
          </a:p>
          <a:p>
            <a:pPr lvl="1" algn="just" eaLnBrk="1" hangingPunct="1">
              <a:lnSpc>
                <a:spcPct val="150000"/>
              </a:lnSpc>
            </a:pPr>
            <a:r>
              <a:rPr lang="en-US" dirty="0" smtClean="0">
                <a:solidFill>
                  <a:schemeClr val="tx1"/>
                </a:solidFill>
              </a:rPr>
              <a:t>Describe Java’s inheritance model and its language syntax</a:t>
            </a:r>
          </a:p>
          <a:p>
            <a:pPr lvl="1" algn="just" eaLnBrk="1" hangingPunct="1">
              <a:lnSpc>
                <a:spcPct val="150000"/>
              </a:lnSpc>
            </a:pPr>
            <a:r>
              <a:rPr lang="en-US" dirty="0" smtClean="0">
                <a:solidFill>
                  <a:schemeClr val="tx1"/>
                </a:solidFill>
              </a:rPr>
              <a:t>Describe the usage of the keyword </a:t>
            </a:r>
            <a:r>
              <a:rPr lang="en-US" b="1" dirty="0" smtClean="0">
                <a:solidFill>
                  <a:schemeClr val="tx1"/>
                </a:solidFill>
              </a:rPr>
              <a:t>super</a:t>
            </a:r>
          </a:p>
          <a:p>
            <a:pPr lvl="1" algn="just" eaLnBrk="1" hangingPunct="1">
              <a:lnSpc>
                <a:spcPct val="150000"/>
              </a:lnSpc>
            </a:pPr>
            <a:r>
              <a:rPr lang="en-US" dirty="0" smtClean="0">
                <a:solidFill>
                  <a:schemeClr val="tx1"/>
                </a:solidFill>
              </a:rPr>
              <a:t>Define a multilevel hierarchy</a:t>
            </a:r>
          </a:p>
          <a:p>
            <a:pPr lvl="1" algn="just" eaLnBrk="1" hangingPunct="1">
              <a:lnSpc>
                <a:spcPct val="150000"/>
              </a:lnSpc>
            </a:pPr>
            <a:r>
              <a:rPr lang="en-US" dirty="0" smtClean="0">
                <a:solidFill>
                  <a:schemeClr val="tx1"/>
                </a:solidFill>
              </a:rPr>
              <a:t>Describe method overriding</a:t>
            </a:r>
          </a:p>
          <a:p>
            <a:pPr lvl="1" algn="just" eaLnBrk="1" hangingPunct="1">
              <a:lnSpc>
                <a:spcPct val="150000"/>
              </a:lnSpc>
            </a:pPr>
            <a:r>
              <a:rPr lang="en-US" dirty="0" smtClean="0">
                <a:solidFill>
                  <a:schemeClr val="tx1"/>
                </a:solidFill>
              </a:rPr>
              <a:t>Describe dynamic method dispatch, or runtime polymorphism</a:t>
            </a:r>
          </a:p>
          <a:p>
            <a:pPr lvl="1" algn="just" eaLnBrk="1" hangingPunct="1">
              <a:lnSpc>
                <a:spcPct val="150000"/>
              </a:lnSpc>
            </a:pPr>
            <a:r>
              <a:rPr lang="en-US" dirty="0" smtClean="0">
                <a:solidFill>
                  <a:schemeClr val="tx1"/>
                </a:solidFill>
              </a:rPr>
              <a:t>Understand the use of instanceof operator</a:t>
            </a:r>
          </a:p>
          <a:p>
            <a:pPr lvl="1" algn="just" eaLnBrk="1" hangingPunct="1">
              <a:lnSpc>
                <a:spcPct val="150000"/>
              </a:lnSpc>
            </a:pPr>
            <a:r>
              <a:rPr lang="en-US" dirty="0" smtClean="0">
                <a:solidFill>
                  <a:schemeClr val="tx1"/>
                </a:solidFill>
              </a:rPr>
              <a:t>Get basic information about garbage collection</a:t>
            </a:r>
          </a:p>
          <a:p>
            <a:pPr lvl="1" algn="just" eaLnBrk="1" hangingPunct="1">
              <a:lnSpc>
                <a:spcPct val="150000"/>
              </a:lnSpc>
            </a:pPr>
            <a:r>
              <a:rPr lang="en-US" dirty="0" smtClean="0">
                <a:solidFill>
                  <a:schemeClr val="tx1"/>
                </a:solidFill>
              </a:rPr>
              <a:t>Define finalize method</a:t>
            </a:r>
          </a:p>
          <a:p>
            <a:pPr algn="just" eaLnBrk="1" hangingPunct="1"/>
            <a:endParaRPr sz="1000" dirty="0" smtClean="0">
              <a:solidFill>
                <a:schemeClr val="tx1"/>
              </a:solidFill>
              <a:cs typeface="Arial" charset="0"/>
            </a:endParaRPr>
          </a:p>
        </p:txBody>
      </p:sp>
      <p:sp>
        <p:nvSpPr>
          <p:cNvPr id="308227" name="Rectangle 2"/>
          <p:cNvSpPr>
            <a:spLocks noGrp="1"/>
          </p:cNvSpPr>
          <p:nvPr>
            <p:ph type="title" idx="4294967295"/>
          </p:nvPr>
        </p:nvSpPr>
        <p:spPr>
          <a:xfrm>
            <a:off x="154983" y="170482"/>
            <a:ext cx="7562850" cy="554038"/>
          </a:xfrm>
        </p:spPr>
        <p:txBody>
          <a:bodyPr/>
          <a:lstStyle/>
          <a:p>
            <a:pPr eaLnBrk="1" hangingPunct="1"/>
            <a:r>
              <a:rPr dirty="0" smtClean="0">
                <a:solidFill>
                  <a:schemeClr val="tx1"/>
                </a:solidFill>
                <a:cs typeface="Arial" charset="0"/>
              </a:rPr>
              <a:t>Summary</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idx="4294967295"/>
          </p:nvPr>
        </p:nvSpPr>
        <p:spPr>
          <a:xfrm>
            <a:off x="0" y="176213"/>
            <a:ext cx="7696200" cy="553998"/>
          </a:xfrm>
        </p:spPr>
        <p:txBody>
          <a:bodyPr/>
          <a:lstStyle/>
          <a:p>
            <a:pPr eaLnBrk="1" hangingPunct="1"/>
            <a:r>
              <a:rPr lang="en-GB" dirty="0" smtClean="0">
                <a:solidFill>
                  <a:schemeClr val="tx1"/>
                </a:solidFill>
                <a:cs typeface="Arial" charset="0"/>
              </a:rPr>
              <a:t>References</a:t>
            </a:r>
          </a:p>
        </p:txBody>
      </p:sp>
      <p:sp>
        <p:nvSpPr>
          <p:cNvPr id="333827" name="Rectangle 3"/>
          <p:cNvSpPr>
            <a:spLocks noGrp="1" noChangeArrowheads="1"/>
          </p:cNvSpPr>
          <p:nvPr>
            <p:ph type="body" idx="4294967295"/>
          </p:nvPr>
        </p:nvSpPr>
        <p:spPr>
          <a:xfrm>
            <a:off x="457200" y="1219200"/>
            <a:ext cx="8051369" cy="4953000"/>
          </a:xfrm>
        </p:spPr>
        <p:txBody>
          <a:bodyPr/>
          <a:lstStyle/>
          <a:p>
            <a:pPr marL="457200" indent="-457200" algn="just" eaLnBrk="1" hangingPunct="1">
              <a:buFont typeface="+mj-lt"/>
              <a:buAutoNum type="arabicPeriod"/>
            </a:pPr>
            <a:r>
              <a:rPr lang="en-US" dirty="0" err="1" smtClean="0">
                <a:solidFill>
                  <a:schemeClr val="tx1"/>
                </a:solidFill>
                <a:cs typeface="Arial" charset="0"/>
              </a:rPr>
              <a:t>Schildt</a:t>
            </a:r>
            <a:r>
              <a:rPr lang="en-US" dirty="0">
                <a:solidFill>
                  <a:schemeClr val="tx1"/>
                </a:solidFill>
                <a:cs typeface="Arial" charset="0"/>
              </a:rPr>
              <a:t>, H. </a:t>
            </a:r>
            <a:r>
              <a:rPr lang="en-US" i="1" dirty="0">
                <a:solidFill>
                  <a:schemeClr val="tx1"/>
                </a:solidFill>
                <a:cs typeface="Arial" charset="0"/>
              </a:rPr>
              <a:t>Java: The Complete Reference. </a:t>
            </a:r>
            <a:r>
              <a:rPr lang="en-US" i="1" dirty="0" err="1">
                <a:solidFill>
                  <a:schemeClr val="tx1"/>
                </a:solidFill>
                <a:cs typeface="Arial" charset="0"/>
              </a:rPr>
              <a:t>J2SETM</a:t>
            </a:r>
            <a:r>
              <a:rPr lang="en-US" dirty="0">
                <a:solidFill>
                  <a:schemeClr val="tx1"/>
                </a:solidFill>
                <a:cs typeface="Arial" charset="0"/>
              </a:rPr>
              <a:t>. Ed 5. New Delhi: McGraw Hill-Osborne, 2005</a:t>
            </a:r>
            <a:r>
              <a:rPr lang="en-US" dirty="0" smtClean="0">
                <a:solidFill>
                  <a:schemeClr val="tx1"/>
                </a:solidFill>
                <a:cs typeface="Arial" charset="0"/>
              </a:rPr>
              <a:t>.</a:t>
            </a:r>
          </a:p>
          <a:p>
            <a:pPr marL="457200" indent="-457200" algn="just" eaLnBrk="1" hangingPunct="1">
              <a:buFont typeface="+mj-lt"/>
              <a:buAutoNum type="arabicPeriod"/>
            </a:pPr>
            <a:endParaRPr lang="en-US" dirty="0">
              <a:solidFill>
                <a:schemeClr val="tx1"/>
              </a:solidFill>
              <a:cs typeface="Arial" charset="0"/>
            </a:endParaRPr>
          </a:p>
          <a:p>
            <a:pPr marL="457200" indent="-457200" algn="just" eaLnBrk="1" hangingPunct="1">
              <a:buFont typeface="+mj-lt"/>
              <a:buAutoNum type="arabicPeriod"/>
            </a:pPr>
            <a:r>
              <a:rPr dirty="0" smtClean="0">
                <a:solidFill>
                  <a:schemeClr val="tx1"/>
                </a:solidFill>
                <a:cs typeface="Arial" charset="0"/>
              </a:rPr>
              <a:t>Gosling, J</a:t>
            </a:r>
            <a:r>
              <a:rPr dirty="0">
                <a:solidFill>
                  <a:schemeClr val="tx1"/>
                </a:solidFill>
                <a:cs typeface="Arial" charset="0"/>
              </a:rPr>
              <a:t> </a:t>
            </a:r>
            <a:r>
              <a:rPr dirty="0" smtClean="0">
                <a:solidFill>
                  <a:schemeClr val="tx1"/>
                </a:solidFill>
                <a:cs typeface="Arial" charset="0"/>
              </a:rPr>
              <a:t>and others. (1996). </a:t>
            </a:r>
            <a:r>
              <a:rPr i="1" dirty="0" smtClean="0">
                <a:solidFill>
                  <a:schemeClr val="tx1"/>
                </a:solidFill>
                <a:cs typeface="Arial" charset="0"/>
              </a:rPr>
              <a:t>Java Language Specification. </a:t>
            </a:r>
            <a:r>
              <a:rPr dirty="0" smtClean="0">
                <a:solidFill>
                  <a:schemeClr val="tx1"/>
                </a:solidFill>
                <a:cs typeface="Arial" charset="0"/>
              </a:rPr>
              <a:t>Ed 3. Sun Microsystems, Inc. Retrieved on Feb 25, 2012, from, </a:t>
            </a:r>
            <a:r>
              <a:rPr dirty="0" smtClean="0">
                <a:solidFill>
                  <a:schemeClr val="tx1"/>
                </a:solidFill>
                <a:cs typeface="Arial" charset="0"/>
                <a:hlinkClick r:id="rId3"/>
              </a:rPr>
              <a:t>http://java.sun.com/docs/books/jls/third_edition/html/lexical.html</a:t>
            </a:r>
            <a:r>
              <a:rPr dirty="0" smtClean="0">
                <a:solidFill>
                  <a:schemeClr val="tx1"/>
                </a:solidFill>
                <a:cs typeface="Arial" charset="0"/>
              </a:rPr>
              <a:t>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Title 1"/>
          <p:cNvSpPr>
            <a:spLocks noGrp="1"/>
          </p:cNvSpPr>
          <p:nvPr>
            <p:ph type="ctrTitle" idx="4294967295"/>
          </p:nvPr>
        </p:nvSpPr>
        <p:spPr>
          <a:xfrm>
            <a:off x="4800600" y="2743200"/>
            <a:ext cx="4203700" cy="549275"/>
          </a:xfrm>
        </p:spPr>
        <p:txBody>
          <a:bodyPr/>
          <a:lstStyle/>
          <a:p>
            <a:pPr algn="r"/>
            <a:r>
              <a:rPr smtClean="0">
                <a:solidFill>
                  <a:schemeClr val="tx1"/>
                </a:solidFill>
                <a:cs typeface="Arial" charset="0"/>
              </a:rPr>
              <a:t>Thank You</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p:cNvSpPr>
          <p:nvPr>
            <p:ph idx="4294967295"/>
          </p:nvPr>
        </p:nvSpPr>
        <p:spPr>
          <a:xfrm>
            <a:off x="304799" y="1050010"/>
            <a:ext cx="8358753" cy="5029200"/>
          </a:xfrm>
        </p:spPr>
        <p:txBody>
          <a:bodyPr/>
          <a:lstStyle/>
          <a:p>
            <a:pPr eaLnBrk="1" hangingPunct="1"/>
            <a:r>
              <a:rPr sz="2400" dirty="0" smtClean="0">
                <a:solidFill>
                  <a:schemeClr val="tx1"/>
                </a:solidFill>
                <a:cs typeface="Arial" charset="0"/>
              </a:rPr>
              <a:t>These terms are used to signify the relationship between classes</a:t>
            </a:r>
          </a:p>
          <a:p>
            <a:pPr eaLnBrk="1" hangingPunct="1"/>
            <a:r>
              <a:rPr sz="2400" dirty="0" smtClean="0">
                <a:solidFill>
                  <a:schemeClr val="tx1"/>
                </a:solidFill>
                <a:cs typeface="Arial" charset="0"/>
              </a:rPr>
              <a:t>They are the basic building blocks of OOPS</a:t>
            </a:r>
          </a:p>
        </p:txBody>
      </p:sp>
      <p:sp>
        <p:nvSpPr>
          <p:cNvPr id="28675" name="Rectangle 2"/>
          <p:cNvSpPr>
            <a:spLocks noGrp="1"/>
          </p:cNvSpPr>
          <p:nvPr>
            <p:ph type="title" idx="4294967295"/>
          </p:nvPr>
        </p:nvSpPr>
        <p:spPr>
          <a:xfrm>
            <a:off x="108488" y="304800"/>
            <a:ext cx="7759162" cy="457200"/>
          </a:xfrm>
        </p:spPr>
        <p:txBody>
          <a:bodyPr/>
          <a:lstStyle/>
          <a:p>
            <a:pPr eaLnBrk="1" hangingPunct="1"/>
            <a:r>
              <a:rPr sz="2400" dirty="0" smtClean="0">
                <a:solidFill>
                  <a:schemeClr val="tx1"/>
                </a:solidFill>
                <a:cs typeface="Arial" charset="0"/>
              </a:rPr>
              <a:t>Association, Aggregation, Composition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NFIDENTIAL">
  <a:themeElements>
    <a:clrScheme name="Wipro PPT Colors 2012">
      <a:dk1>
        <a:sysClr val="windowText" lastClr="000000"/>
      </a:dk1>
      <a:lt1>
        <a:sysClr val="window" lastClr="FFFFFF"/>
      </a:lt1>
      <a:dk2>
        <a:srgbClr val="37302A"/>
      </a:dk2>
      <a:lt2>
        <a:srgbClr val="A7E8FF"/>
      </a:lt2>
      <a:accent1>
        <a:srgbClr val="00B0F0"/>
      </a:accent1>
      <a:accent2>
        <a:srgbClr val="39B3E9"/>
      </a:accent2>
      <a:accent3>
        <a:srgbClr val="0287CA"/>
      </a:accent3>
      <a:accent4>
        <a:srgbClr val="595959"/>
      </a:accent4>
      <a:accent5>
        <a:srgbClr val="A6A1A4"/>
      </a:accent5>
      <a:accent6>
        <a:srgbClr val="0070C0"/>
      </a:accent6>
      <a:hlink>
        <a:srgbClr val="6A6468"/>
      </a:hlink>
      <a:folHlink>
        <a:srgbClr val="00B0F0"/>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2.xml><?xml version="1.0" encoding="utf-8"?>
<a:theme xmlns:a="http://schemas.openxmlformats.org/drawingml/2006/main" name="INTERNAL">
  <a:themeElements>
    <a:clrScheme name="Wipro PPT Colors">
      <a:dk1>
        <a:sysClr val="windowText" lastClr="000000"/>
      </a:dk1>
      <a:lt1>
        <a:sysClr val="window" lastClr="FFFFFF"/>
      </a:lt1>
      <a:dk2>
        <a:srgbClr val="37302A"/>
      </a:dk2>
      <a:lt2>
        <a:srgbClr val="A7E8FF"/>
      </a:lt2>
      <a:accent1>
        <a:srgbClr val="00B0F0"/>
      </a:accent1>
      <a:accent2>
        <a:srgbClr val="39B3E9"/>
      </a:accent2>
      <a:accent3>
        <a:srgbClr val="0287CA"/>
      </a:accent3>
      <a:accent4>
        <a:srgbClr val="595959"/>
      </a:accent4>
      <a:accent5>
        <a:srgbClr val="A6A1A4"/>
      </a:accent5>
      <a:accent6>
        <a:srgbClr val="0070C0"/>
      </a:accent6>
      <a:hlink>
        <a:srgbClr val="6A6468"/>
      </a:hlink>
      <a:folHlink>
        <a:srgbClr val="00B0F0"/>
      </a:folHlink>
    </a:clrScheme>
    <a:fontScheme name="Wipro PPT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DAFC9CB99B7EC47A93DE0664EC40C26" ma:contentTypeVersion="0" ma:contentTypeDescription="Create a new document." ma:contentTypeScope="" ma:versionID="9a8d983cafb9cac16b33f31761ce287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31BB7440-D26A-4835-823A-7287951D06A7}">
  <ds:schemaRefs>
    <ds:schemaRef ds:uri="http://schemas.microsoft.com/sharepoint/v3/contenttype/forms"/>
  </ds:schemaRefs>
</ds:datastoreItem>
</file>

<file path=customXml/itemProps2.xml><?xml version="1.0" encoding="utf-8"?>
<ds:datastoreItem xmlns:ds="http://schemas.openxmlformats.org/officeDocument/2006/customXml" ds:itemID="{1589CA44-B505-4585-8D00-5DFF4085E44F}">
  <ds:schemaRefs>
    <ds:schemaRef ds:uri="http://schemas.microsoft.com/office/2006/metadata/properties"/>
  </ds:schemaRefs>
</ds:datastoreItem>
</file>

<file path=customXml/itemProps3.xml><?xml version="1.0" encoding="utf-8"?>
<ds:datastoreItem xmlns:ds="http://schemas.openxmlformats.org/officeDocument/2006/customXml" ds:itemID="{76B23A6E-F50A-4D82-B46E-B6D8D426C0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02</Template>
  <TotalTime>1943</TotalTime>
  <Words>5513</Words>
  <Application>Microsoft Office PowerPoint</Application>
  <PresentationFormat>On-screen Show (4:3)</PresentationFormat>
  <Paragraphs>1369</Paragraphs>
  <Slides>85</Slides>
  <Notes>85</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85</vt:i4>
      </vt:variant>
    </vt:vector>
  </HeadingPairs>
  <TitlesOfParts>
    <vt:vector size="88" baseType="lpstr">
      <vt:lpstr>CONFIDENTIAL</vt:lpstr>
      <vt:lpstr>INTERNAL</vt:lpstr>
      <vt:lpstr>Document</vt:lpstr>
      <vt:lpstr>Java Programming</vt:lpstr>
      <vt:lpstr>Agenda</vt:lpstr>
      <vt:lpstr>Objectives</vt:lpstr>
      <vt:lpstr>PowerPoint Presentation</vt:lpstr>
      <vt:lpstr>Inheritance in real world </vt:lpstr>
      <vt:lpstr>Inheritance in real world (Contd.). </vt:lpstr>
      <vt:lpstr>Inheritance</vt:lpstr>
      <vt:lpstr>Generalization/ Specialization </vt:lpstr>
      <vt:lpstr>Association, Aggregation, Composition</vt:lpstr>
      <vt:lpstr>Association</vt:lpstr>
      <vt:lpstr>Aggregation </vt:lpstr>
      <vt:lpstr>Composition </vt:lpstr>
      <vt:lpstr>IS-A relationship: Manager IS-A Employee</vt:lpstr>
      <vt:lpstr>HAS-A relationship</vt:lpstr>
      <vt:lpstr>HAS-A relationship (Contd.).</vt:lpstr>
      <vt:lpstr>Java’s Inheritance Model</vt:lpstr>
      <vt:lpstr>Inheritance – A Simple Example</vt:lpstr>
      <vt:lpstr>Inheritance – A Simple Example (Contd.).</vt:lpstr>
      <vt:lpstr>Accessing Superclass Members from a Subclass Object</vt:lpstr>
      <vt:lpstr>Accessing Superclass Members from a Subclass Object (Contd.).</vt:lpstr>
      <vt:lpstr>A Possible Solution To The Program </vt:lpstr>
      <vt:lpstr>A Possible Solution To The Program  (Contd.).</vt:lpstr>
      <vt:lpstr>Using super</vt:lpstr>
      <vt:lpstr>Using super (Contd.).</vt:lpstr>
      <vt:lpstr>A Practical Example</vt:lpstr>
      <vt:lpstr>A Practical Example (Contd.).</vt:lpstr>
      <vt:lpstr>A Practical Example (Contd.).</vt:lpstr>
      <vt:lpstr>PowerPoint Presentation</vt:lpstr>
      <vt:lpstr>Using super to Call Superclass Constructors</vt:lpstr>
      <vt:lpstr>Constructors – Order of Invocation</vt:lpstr>
      <vt:lpstr>Constructors – Order of Invocation (Contd.).</vt:lpstr>
      <vt:lpstr>Using this() in a constructor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Defining a Multilevel Hierarchy</vt:lpstr>
      <vt:lpstr>Defining a Multilevel Hierarchy (Contd.).</vt:lpstr>
      <vt:lpstr> Defining a Multilevel Hierarchy  (Contd.).</vt:lpstr>
      <vt:lpstr>Defining a Multilevel Hierarchy (Contd.).</vt:lpstr>
      <vt:lpstr>Defining a Multilevel Hierarchy (Contd.).</vt:lpstr>
      <vt:lpstr>PowerPoint Presentation</vt:lpstr>
      <vt:lpstr>Method Overriding</vt:lpstr>
      <vt:lpstr>Method Overriding (Contd.).</vt:lpstr>
      <vt:lpstr>Method Overriding (Contd.).</vt:lpstr>
      <vt:lpstr>Using super to Call an Overridden Method</vt:lpstr>
      <vt:lpstr>Using super to Call an Overridden Method (Contd.).</vt:lpstr>
      <vt:lpstr>PowerPoint Presentation</vt:lpstr>
      <vt:lpstr>A Superclass Reference Variable Can Reference a Subclass Object</vt:lpstr>
      <vt:lpstr>PowerPoint Presentation</vt:lpstr>
      <vt:lpstr>PowerPoint Presentation</vt:lpstr>
      <vt:lpstr>Why Overridden Methods? A Design Perspective</vt:lpstr>
      <vt:lpstr>Why Overridden Methods? A Design Perspective (Contd.).</vt:lpstr>
      <vt:lpstr>PowerPoint Presentation</vt:lpstr>
      <vt:lpstr>Dynamic Method Dispatch or Runtime Polymorphism</vt:lpstr>
      <vt:lpstr>Dynamic Method Dispatch or Runtime Polymorphism (Contd.).</vt:lpstr>
      <vt:lpstr>Overridden Methods and Runtime Polymorphism - An Example</vt:lpstr>
      <vt:lpstr>Overridden Methods and Runtime Polymorphism - An Example (Contd.).</vt:lpstr>
      <vt:lpstr>Overridden Methods and Runtime Polymorphism - An Example (Contd.).</vt:lpstr>
      <vt:lpstr>Runtime Polymorphism – Another Example</vt:lpstr>
      <vt:lpstr>Runtime Polymorphism – Another Example (Contd.).</vt:lpstr>
      <vt:lpstr>Runtime Polymorphism – Another Example (Contd.).</vt:lpstr>
      <vt:lpstr>PowerPoint Presentation</vt:lpstr>
      <vt:lpstr>Use of instance of operator</vt:lpstr>
      <vt:lpstr>instanceof operator in real world! </vt:lpstr>
      <vt:lpstr>instanceof operator example</vt:lpstr>
      <vt:lpstr>instanceof operator example1</vt:lpstr>
      <vt:lpstr>instanceof operator example2</vt:lpstr>
      <vt:lpstr>The Cosmic Class – The Object Class</vt:lpstr>
      <vt:lpstr>The Cosmic Class – The Object Class (Contd.).</vt:lpstr>
      <vt:lpstr>PowerPoint Presentation</vt:lpstr>
      <vt:lpstr>Java’s Cleanup Mechanism – The Garbage Collector</vt:lpstr>
      <vt:lpstr>The finalize( ) Method</vt:lpstr>
      <vt:lpstr>The finalize( ) Method (Contd.).</vt:lpstr>
      <vt:lpstr>Example Demonstrating finalize() method</vt:lpstr>
      <vt:lpstr>Example Demonstrating finalize() method (Contd.).</vt:lpstr>
      <vt:lpstr>PowerPoint Presentation</vt:lpstr>
      <vt:lpstr>PowerPoint Presentation</vt:lpstr>
      <vt:lpstr>Summary</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Windows User</cp:lastModifiedBy>
  <cp:revision>632</cp:revision>
  <cp:lastPrinted>2011-09-27T16:59:14Z</cp:lastPrinted>
  <dcterms:created xsi:type="dcterms:W3CDTF">2012-01-20T13:36:53Z</dcterms:created>
  <dcterms:modified xsi:type="dcterms:W3CDTF">2018-11-25T06:49:54Z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891055</vt:lpwstr>
  </property>
  <property fmtid="{D5CDD505-2E9C-101B-9397-08002B2CF9AE}" pid="3" name="NXPowerLiteSettings">
    <vt:lpwstr>F7000400038000</vt:lpwstr>
  </property>
  <property fmtid="{D5CDD505-2E9C-101B-9397-08002B2CF9AE}" pid="4" name="NXPowerLiteVersion">
    <vt:lpwstr>D5.0.6</vt:lpwstr>
  </property>
  <property fmtid="{D5CDD505-2E9C-101B-9397-08002B2CF9AE}" pid="5" name="ContentTypeId">
    <vt:lpwstr>0x010100BDAFC9CB99B7EC47A93DE0664EC40C26</vt:lpwstr>
  </property>
</Properties>
</file>