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T Sans Narrow"/>
      <p:regular r:id="rId25"/>
      <p:bold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Narrow-bold.fntdata"/><Relationship Id="rId25" Type="http://schemas.openxmlformats.org/officeDocument/2006/relationships/font" Target="fonts/PTSansNarrow-regular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5a832438f_1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5a832438f_1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5a61056cb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5a61056cb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5a61056cb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5a61056cb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5a832438f_1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5a832438f_1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5a61056cb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65a61056cb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5a832438f_1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5a832438f_1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5a61056cb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5a61056cb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5a61056cb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5a61056cb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5bbdce70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65bbdce70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65a61056cb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65a61056cb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5a61056cb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5a61056cb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5a61056c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5a61056c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5a61056c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5a61056c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5a61056cb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5a61056cb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5a61056cb_2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5a61056cb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5a61056cb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5a61056cb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5a61056cb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5a61056cb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5a61056cb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5a61056cb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0.png"/><Relationship Id="rId4" Type="http://schemas.openxmlformats.org/officeDocument/2006/relationships/image" Target="../media/image53.gif"/><Relationship Id="rId9" Type="http://schemas.openxmlformats.org/officeDocument/2006/relationships/image" Target="../media/image47.gif"/><Relationship Id="rId5" Type="http://schemas.openxmlformats.org/officeDocument/2006/relationships/image" Target="../media/image48.gif"/><Relationship Id="rId6" Type="http://schemas.openxmlformats.org/officeDocument/2006/relationships/image" Target="../media/image55.gif"/><Relationship Id="rId7" Type="http://schemas.openxmlformats.org/officeDocument/2006/relationships/image" Target="../media/image46.gif"/><Relationship Id="rId8" Type="http://schemas.openxmlformats.org/officeDocument/2006/relationships/image" Target="../media/image42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4.jp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65.gif"/><Relationship Id="rId10" Type="http://schemas.openxmlformats.org/officeDocument/2006/relationships/image" Target="../media/image60.gif"/><Relationship Id="rId13" Type="http://schemas.openxmlformats.org/officeDocument/2006/relationships/image" Target="../media/image64.gif"/><Relationship Id="rId12" Type="http://schemas.openxmlformats.org/officeDocument/2006/relationships/image" Target="../media/image79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9.gif"/><Relationship Id="rId4" Type="http://schemas.openxmlformats.org/officeDocument/2006/relationships/image" Target="../media/image50.gif"/><Relationship Id="rId9" Type="http://schemas.openxmlformats.org/officeDocument/2006/relationships/image" Target="../media/image58.gif"/><Relationship Id="rId5" Type="http://schemas.openxmlformats.org/officeDocument/2006/relationships/image" Target="../media/image45.gif"/><Relationship Id="rId6" Type="http://schemas.openxmlformats.org/officeDocument/2006/relationships/image" Target="../media/image57.gif"/><Relationship Id="rId7" Type="http://schemas.openxmlformats.org/officeDocument/2006/relationships/image" Target="../media/image54.gif"/><Relationship Id="rId8" Type="http://schemas.openxmlformats.org/officeDocument/2006/relationships/image" Target="../media/image56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9.gif"/><Relationship Id="rId4" Type="http://schemas.openxmlformats.org/officeDocument/2006/relationships/image" Target="../media/image59.gif"/><Relationship Id="rId9" Type="http://schemas.openxmlformats.org/officeDocument/2006/relationships/image" Target="../media/image66.gif"/><Relationship Id="rId5" Type="http://schemas.openxmlformats.org/officeDocument/2006/relationships/image" Target="../media/image71.gif"/><Relationship Id="rId6" Type="http://schemas.openxmlformats.org/officeDocument/2006/relationships/image" Target="../media/image62.gif"/><Relationship Id="rId7" Type="http://schemas.openxmlformats.org/officeDocument/2006/relationships/image" Target="../media/image61.gif"/><Relationship Id="rId8" Type="http://schemas.openxmlformats.org/officeDocument/2006/relationships/image" Target="../media/image77.gif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73.gif"/><Relationship Id="rId10" Type="http://schemas.openxmlformats.org/officeDocument/2006/relationships/image" Target="../media/image84.gif"/><Relationship Id="rId12" Type="http://schemas.openxmlformats.org/officeDocument/2006/relationships/image" Target="../media/image64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5.gif"/><Relationship Id="rId4" Type="http://schemas.openxmlformats.org/officeDocument/2006/relationships/image" Target="../media/image63.gif"/><Relationship Id="rId9" Type="http://schemas.openxmlformats.org/officeDocument/2006/relationships/image" Target="../media/image70.gif"/><Relationship Id="rId5" Type="http://schemas.openxmlformats.org/officeDocument/2006/relationships/image" Target="../media/image79.gif"/><Relationship Id="rId6" Type="http://schemas.openxmlformats.org/officeDocument/2006/relationships/image" Target="../media/image69.gif"/><Relationship Id="rId7" Type="http://schemas.openxmlformats.org/officeDocument/2006/relationships/image" Target="../media/image72.gif"/><Relationship Id="rId8" Type="http://schemas.openxmlformats.org/officeDocument/2006/relationships/image" Target="../media/image67.gif"/></Relationships>
</file>

<file path=ppt/slides/_rels/slide15.xml.rels><?xml version="1.0" encoding="UTF-8" standalone="yes"?><Relationships xmlns="http://schemas.openxmlformats.org/package/2006/relationships"><Relationship Id="rId10" Type="http://schemas.openxmlformats.org/officeDocument/2006/relationships/image" Target="../media/image85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6.gif"/><Relationship Id="rId4" Type="http://schemas.openxmlformats.org/officeDocument/2006/relationships/image" Target="../media/image81.gif"/><Relationship Id="rId9" Type="http://schemas.openxmlformats.org/officeDocument/2006/relationships/image" Target="../media/image86.gif"/><Relationship Id="rId5" Type="http://schemas.openxmlformats.org/officeDocument/2006/relationships/image" Target="../media/image83.gif"/><Relationship Id="rId6" Type="http://schemas.openxmlformats.org/officeDocument/2006/relationships/image" Target="../media/image63.gif"/><Relationship Id="rId7" Type="http://schemas.openxmlformats.org/officeDocument/2006/relationships/image" Target="../media/image69.gif"/><Relationship Id="rId8" Type="http://schemas.openxmlformats.org/officeDocument/2006/relationships/image" Target="../media/image82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8.png"/><Relationship Id="rId4" Type="http://schemas.openxmlformats.org/officeDocument/2006/relationships/image" Target="../media/image8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8.png"/><Relationship Id="rId4" Type="http://schemas.openxmlformats.org/officeDocument/2006/relationships/image" Target="../media/image87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10" Type="http://schemas.openxmlformats.org/officeDocument/2006/relationships/image" Target="../media/image11.png"/><Relationship Id="rId9" Type="http://schemas.openxmlformats.org/officeDocument/2006/relationships/image" Target="../media/image2.gif"/><Relationship Id="rId5" Type="http://schemas.openxmlformats.org/officeDocument/2006/relationships/image" Target="../media/image13.png"/><Relationship Id="rId6" Type="http://schemas.openxmlformats.org/officeDocument/2006/relationships/image" Target="../media/image5.png"/><Relationship Id="rId7" Type="http://schemas.openxmlformats.org/officeDocument/2006/relationships/image" Target="../media/image17.png"/><Relationship Id="rId8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gif"/><Relationship Id="rId4" Type="http://schemas.openxmlformats.org/officeDocument/2006/relationships/image" Target="../media/image16.gif"/><Relationship Id="rId5" Type="http://schemas.openxmlformats.org/officeDocument/2006/relationships/image" Target="../media/image12.gif"/><Relationship Id="rId6" Type="http://schemas.openxmlformats.org/officeDocument/2006/relationships/image" Target="../media/image3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8.png"/><Relationship Id="rId4" Type="http://schemas.openxmlformats.org/officeDocument/2006/relationships/image" Target="../media/image7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5.png"/><Relationship Id="rId4" Type="http://schemas.openxmlformats.org/officeDocument/2006/relationships/image" Target="../media/image9.gif"/><Relationship Id="rId5" Type="http://schemas.openxmlformats.org/officeDocument/2006/relationships/image" Target="../media/image15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8.png"/><Relationship Id="rId4" Type="http://schemas.openxmlformats.org/officeDocument/2006/relationships/image" Target="../media/image4.png"/><Relationship Id="rId11" Type="http://schemas.openxmlformats.org/officeDocument/2006/relationships/image" Target="../media/image30.gif"/><Relationship Id="rId10" Type="http://schemas.openxmlformats.org/officeDocument/2006/relationships/image" Target="../media/image23.gif"/><Relationship Id="rId12" Type="http://schemas.openxmlformats.org/officeDocument/2006/relationships/image" Target="../media/image52.gif"/><Relationship Id="rId9" Type="http://schemas.openxmlformats.org/officeDocument/2006/relationships/image" Target="../media/image29.gif"/><Relationship Id="rId5" Type="http://schemas.openxmlformats.org/officeDocument/2006/relationships/image" Target="../media/image19.gif"/><Relationship Id="rId6" Type="http://schemas.openxmlformats.org/officeDocument/2006/relationships/image" Target="../media/image14.gif"/><Relationship Id="rId7" Type="http://schemas.openxmlformats.org/officeDocument/2006/relationships/image" Target="../media/image20.gif"/><Relationship Id="rId8" Type="http://schemas.openxmlformats.org/officeDocument/2006/relationships/image" Target="../media/image18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5.gif"/><Relationship Id="rId4" Type="http://schemas.openxmlformats.org/officeDocument/2006/relationships/image" Target="../media/image24.gif"/><Relationship Id="rId5" Type="http://schemas.openxmlformats.org/officeDocument/2006/relationships/image" Target="../media/image28.gif"/><Relationship Id="rId6" Type="http://schemas.openxmlformats.org/officeDocument/2006/relationships/image" Target="../media/image25.gif"/><Relationship Id="rId7" Type="http://schemas.openxmlformats.org/officeDocument/2006/relationships/image" Target="../media/image21.gif"/><Relationship Id="rId8" Type="http://schemas.openxmlformats.org/officeDocument/2006/relationships/image" Target="../media/image22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6.gif"/><Relationship Id="rId4" Type="http://schemas.openxmlformats.org/officeDocument/2006/relationships/image" Target="../media/image34.gif"/><Relationship Id="rId11" Type="http://schemas.openxmlformats.org/officeDocument/2006/relationships/image" Target="../media/image33.gif"/><Relationship Id="rId10" Type="http://schemas.openxmlformats.org/officeDocument/2006/relationships/image" Target="../media/image31.gif"/><Relationship Id="rId9" Type="http://schemas.openxmlformats.org/officeDocument/2006/relationships/image" Target="../media/image26.gif"/><Relationship Id="rId5" Type="http://schemas.openxmlformats.org/officeDocument/2006/relationships/image" Target="../media/image37.gif"/><Relationship Id="rId6" Type="http://schemas.openxmlformats.org/officeDocument/2006/relationships/image" Target="../media/image32.gif"/><Relationship Id="rId7" Type="http://schemas.openxmlformats.org/officeDocument/2006/relationships/image" Target="../media/image27.gif"/><Relationship Id="rId8" Type="http://schemas.openxmlformats.org/officeDocument/2006/relationships/image" Target="../media/image51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9.gif"/><Relationship Id="rId4" Type="http://schemas.openxmlformats.org/officeDocument/2006/relationships/image" Target="../media/image44.gif"/><Relationship Id="rId5" Type="http://schemas.openxmlformats.org/officeDocument/2006/relationships/image" Target="../media/image41.gif"/><Relationship Id="rId6" Type="http://schemas.openxmlformats.org/officeDocument/2006/relationships/image" Target="../media/image43.gif"/><Relationship Id="rId7" Type="http://schemas.openxmlformats.org/officeDocument/2006/relationships/image" Target="../media/image40.gif"/><Relationship Id="rId8" Type="http://schemas.openxmlformats.org/officeDocument/2006/relationships/image" Target="../media/image38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3650" y="2060539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Tomlinson-Harashima Precoding in MIMO Systems: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Unified Approach to Transceiver Optimization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Based on Multiplicative Schur-Convexity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6750" y="30829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Published by Alberto D’Amico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311700" y="2285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of Optimum Cn</a:t>
            </a:r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700" y="986925"/>
            <a:ext cx="6659078" cy="36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2"/>
          <p:cNvSpPr/>
          <p:nvPr/>
        </p:nvSpPr>
        <p:spPr>
          <a:xfrm rot="-297408">
            <a:off x="6416648" y="2839094"/>
            <a:ext cx="375027" cy="585661"/>
          </a:xfrm>
          <a:custGeom>
            <a:rect b="b" l="l" r="r" t="t"/>
            <a:pathLst>
              <a:path extrusionOk="0" h="21898" w="8890">
                <a:moveTo>
                  <a:pt x="5602" y="0"/>
                </a:moveTo>
                <a:cubicBezTo>
                  <a:pt x="6111" y="2546"/>
                  <a:pt x="9591" y="11628"/>
                  <a:pt x="8657" y="15278"/>
                </a:cubicBezTo>
                <a:cubicBezTo>
                  <a:pt x="7723" y="18928"/>
                  <a:pt x="1443" y="20795"/>
                  <a:pt x="0" y="21898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id="197" name="Google Shape;19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8472" y="1326923"/>
            <a:ext cx="424225" cy="308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6172" y="1326925"/>
            <a:ext cx="411367" cy="30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67876" y="4421244"/>
            <a:ext cx="411375" cy="431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99096" y="4544675"/>
            <a:ext cx="493640" cy="30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72222" y="1199600"/>
            <a:ext cx="829161" cy="30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54648" y="986925"/>
            <a:ext cx="1028417" cy="30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57346" y="4482963"/>
            <a:ext cx="493640" cy="30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311700" y="241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Multiplicative Schur functions</a:t>
            </a:r>
            <a:endParaRPr/>
          </a:p>
        </p:txBody>
      </p:sp>
      <p:pic>
        <p:nvPicPr>
          <p:cNvPr id="209" name="Google Shape;2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175" y="948725"/>
            <a:ext cx="4925745" cy="406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51100" y="27050"/>
            <a:ext cx="8600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of Un </a:t>
            </a:r>
            <a:r>
              <a:rPr lang="en"/>
              <a:t>for multiplicative Schur Concave</a:t>
            </a:r>
            <a:endParaRPr/>
          </a:p>
        </p:txBody>
      </p:sp>
      <p:pic>
        <p:nvPicPr>
          <p:cNvPr id="215" name="Google Shape;2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800" y="1496600"/>
            <a:ext cx="3403550" cy="2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4"/>
          <p:cNvSpPr txBox="1"/>
          <p:nvPr/>
        </p:nvSpPr>
        <p:spPr>
          <a:xfrm>
            <a:off x="496725" y="1791950"/>
            <a:ext cx="37302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Where 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is positive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definite, 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is positive semi-definite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7" name="Google Shape;21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750" y="1034275"/>
            <a:ext cx="3423375" cy="2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4"/>
          <p:cNvSpPr txBox="1"/>
          <p:nvPr/>
        </p:nvSpPr>
        <p:spPr>
          <a:xfrm>
            <a:off x="51100" y="984550"/>
            <a:ext cx="547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9" name="Google Shape;219;p24"/>
          <p:cNvCxnSpPr/>
          <p:nvPr/>
        </p:nvCxnSpPr>
        <p:spPr>
          <a:xfrm>
            <a:off x="4876975" y="1152425"/>
            <a:ext cx="43200" cy="3841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0" name="Google Shape;22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6837" y="2941013"/>
            <a:ext cx="1900270" cy="7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74763" y="1091137"/>
            <a:ext cx="847550" cy="18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32220" y="3698525"/>
            <a:ext cx="1352392" cy="2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32225" y="4119400"/>
            <a:ext cx="1352375" cy="2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4775" y="4119400"/>
            <a:ext cx="418007" cy="2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6733" y="4574600"/>
            <a:ext cx="4297548" cy="2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092575" y="1791950"/>
            <a:ext cx="3609400" cy="128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081975" y="2554100"/>
            <a:ext cx="2559700" cy="2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4"/>
          <p:cNvSpPr txBox="1"/>
          <p:nvPr/>
        </p:nvSpPr>
        <p:spPr>
          <a:xfrm>
            <a:off x="5092575" y="1082175"/>
            <a:ext cx="7128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Eg 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9" name="Google Shape;229;p2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555550" y="59025"/>
            <a:ext cx="442361" cy="6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/>
          <p:nvPr>
            <p:ph type="title"/>
          </p:nvPr>
        </p:nvSpPr>
        <p:spPr>
          <a:xfrm>
            <a:off x="311700" y="2031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 of Proof</a:t>
            </a:r>
            <a:endParaRPr/>
          </a:p>
        </p:txBody>
      </p:sp>
      <p:sp>
        <p:nvSpPr>
          <p:cNvPr id="235" name="Google Shape;235;p25"/>
          <p:cNvSpPr txBox="1"/>
          <p:nvPr/>
        </p:nvSpPr>
        <p:spPr>
          <a:xfrm>
            <a:off x="0" y="910525"/>
            <a:ext cx="47160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Obtain the condition on X (find lower bound)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25"/>
          <p:cNvSpPr txBox="1"/>
          <p:nvPr/>
        </p:nvSpPr>
        <p:spPr>
          <a:xfrm>
            <a:off x="4786650" y="910525"/>
            <a:ext cx="45963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Obtain closed form of X using the condition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7" name="Google Shape;2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900" y="1433700"/>
            <a:ext cx="2559700" cy="2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200" y="1982259"/>
            <a:ext cx="4457800" cy="7889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25"/>
          <p:cNvCxnSpPr/>
          <p:nvPr/>
        </p:nvCxnSpPr>
        <p:spPr>
          <a:xfrm>
            <a:off x="4715925" y="1152425"/>
            <a:ext cx="43200" cy="3841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25"/>
          <p:cNvSpPr txBox="1"/>
          <p:nvPr/>
        </p:nvSpPr>
        <p:spPr>
          <a:xfrm>
            <a:off x="311700" y="2928225"/>
            <a:ext cx="42603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Equality is achieved when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is diagonal or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 diagonal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1" name="Google Shape;24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9250" y="3024450"/>
            <a:ext cx="552450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5"/>
          <p:cNvSpPr txBox="1"/>
          <p:nvPr/>
        </p:nvSpPr>
        <p:spPr>
          <a:xfrm>
            <a:off x="0" y="2085750"/>
            <a:ext cx="1629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By Weyl’s Theorem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3" name="Google Shape;243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3838" y="4347700"/>
            <a:ext cx="3518518" cy="2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96675" y="3577350"/>
            <a:ext cx="2882150" cy="59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5"/>
          <p:cNvSpPr txBox="1"/>
          <p:nvPr/>
        </p:nvSpPr>
        <p:spPr>
          <a:xfrm>
            <a:off x="5016175" y="1349525"/>
            <a:ext cx="40740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If the conditions on the left are true then you can find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6" name="Google Shape;246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04350" y="1758028"/>
            <a:ext cx="3518500" cy="544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94900" y="2584567"/>
            <a:ext cx="3627950" cy="10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5"/>
          <p:cNvSpPr/>
          <p:nvPr/>
        </p:nvSpPr>
        <p:spPr>
          <a:xfrm>
            <a:off x="2117475" y="3849764"/>
            <a:ext cx="229190" cy="47396"/>
          </a:xfrm>
          <a:custGeom>
            <a:rect b="b" l="l" r="r" t="t"/>
            <a:pathLst>
              <a:path extrusionOk="0" h="10821" w="37176">
                <a:moveTo>
                  <a:pt x="0" y="10821"/>
                </a:moveTo>
                <a:cubicBezTo>
                  <a:pt x="1613" y="9039"/>
                  <a:pt x="5008" y="636"/>
                  <a:pt x="9676" y="127"/>
                </a:cubicBezTo>
                <a:cubicBezTo>
                  <a:pt x="14344" y="-382"/>
                  <a:pt x="23426" y="7681"/>
                  <a:pt x="28009" y="7766"/>
                </a:cubicBezTo>
                <a:cubicBezTo>
                  <a:pt x="32592" y="7851"/>
                  <a:pt x="35648" y="1824"/>
                  <a:pt x="37176" y="636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/>
          <p:nvPr>
            <p:ph type="title"/>
          </p:nvPr>
        </p:nvSpPr>
        <p:spPr>
          <a:xfrm>
            <a:off x="0" y="332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ptimization of Un for multiplicative Schur Convex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762" y="1377087"/>
            <a:ext cx="1900270" cy="70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Google Shape;255;p26"/>
          <p:cNvCxnSpPr/>
          <p:nvPr/>
        </p:nvCxnSpPr>
        <p:spPr>
          <a:xfrm>
            <a:off x="4715925" y="1152425"/>
            <a:ext cx="43200" cy="3841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6" name="Google Shape;25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450" y="2241750"/>
            <a:ext cx="2436478" cy="118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838" y="924475"/>
            <a:ext cx="2559700" cy="2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6"/>
          <p:cNvSpPr txBox="1"/>
          <p:nvPr/>
        </p:nvSpPr>
        <p:spPr>
          <a:xfrm>
            <a:off x="458325" y="3373825"/>
            <a:ext cx="42576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is an unitary matrix which makes all main diagonal elements of L equal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9" name="Google Shape;259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25950" y="2783250"/>
            <a:ext cx="1051800" cy="64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7850" y="4074000"/>
            <a:ext cx="3146075" cy="78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91650" y="718463"/>
            <a:ext cx="2690345" cy="70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05300" y="1479637"/>
            <a:ext cx="1107563" cy="2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6"/>
          <p:cNvSpPr txBox="1"/>
          <p:nvPr/>
        </p:nvSpPr>
        <p:spPr>
          <a:xfrm>
            <a:off x="6337400" y="1516600"/>
            <a:ext cx="26904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are the q largest eigen values of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26"/>
          <p:cNvSpPr txBox="1"/>
          <p:nvPr/>
        </p:nvSpPr>
        <p:spPr>
          <a:xfrm>
            <a:off x="5105300" y="1851675"/>
            <a:ext cx="33102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Eg: ARITH-MSE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5" name="Google Shape;265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95325" y="2241747"/>
            <a:ext cx="4232475" cy="2547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719425" y="4772825"/>
            <a:ext cx="1904145" cy="2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415500" y="97200"/>
            <a:ext cx="442361" cy="6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7"/>
          <p:cNvSpPr txBox="1"/>
          <p:nvPr>
            <p:ph type="title"/>
          </p:nvPr>
        </p:nvSpPr>
        <p:spPr>
          <a:xfrm>
            <a:off x="311700" y="2031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 of Proof</a:t>
            </a:r>
            <a:endParaRPr/>
          </a:p>
        </p:txBody>
      </p:sp>
      <p:cxnSp>
        <p:nvCxnSpPr>
          <p:cNvPr id="273" name="Google Shape;273;p27"/>
          <p:cNvCxnSpPr/>
          <p:nvPr/>
        </p:nvCxnSpPr>
        <p:spPr>
          <a:xfrm>
            <a:off x="4715925" y="1152425"/>
            <a:ext cx="43200" cy="3841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4" name="Google Shape;2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800" y="1381525"/>
            <a:ext cx="3400084" cy="70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7"/>
          <p:cNvSpPr txBox="1"/>
          <p:nvPr/>
        </p:nvSpPr>
        <p:spPr>
          <a:xfrm>
            <a:off x="0" y="910525"/>
            <a:ext cx="47160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Obtain the condition on X (find lower bound)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27"/>
          <p:cNvSpPr txBox="1"/>
          <p:nvPr/>
        </p:nvSpPr>
        <p:spPr>
          <a:xfrm>
            <a:off x="4786650" y="910525"/>
            <a:ext cx="45963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Obtain closed form of X using the condition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7" name="Google Shape;27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625" y="2302662"/>
            <a:ext cx="3324750" cy="5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50" y="3054539"/>
            <a:ext cx="4596300" cy="251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3425" y="2609000"/>
            <a:ext cx="2436478" cy="118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9925" y="3150500"/>
            <a:ext cx="1051800" cy="6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7"/>
          <p:cNvSpPr txBox="1"/>
          <p:nvPr/>
        </p:nvSpPr>
        <p:spPr>
          <a:xfrm>
            <a:off x="5047800" y="2088925"/>
            <a:ext cx="40740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If the conditions on the left are true then you can find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2" name="Google Shape;282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850" y="3519629"/>
            <a:ext cx="4716000" cy="322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5625" y="3984327"/>
            <a:ext cx="3324750" cy="1009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679400" y="1532012"/>
            <a:ext cx="2201475" cy="40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Results for NC-OPA</a:t>
            </a:r>
            <a:endParaRPr/>
          </a:p>
        </p:txBody>
      </p:sp>
      <p:pic>
        <p:nvPicPr>
          <p:cNvPr id="290" name="Google Shape;2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0537"/>
            <a:ext cx="5067426" cy="380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2" y="1190525"/>
            <a:ext cx="4947933" cy="37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9"/>
          <p:cNvSpPr txBox="1"/>
          <p:nvPr>
            <p:ph type="title"/>
          </p:nvPr>
        </p:nvSpPr>
        <p:spPr>
          <a:xfrm>
            <a:off x="468950" y="199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Carrier Cooperative Scheme </a:t>
            </a:r>
            <a:endParaRPr/>
          </a:p>
        </p:txBody>
      </p:sp>
      <p:sp>
        <p:nvSpPr>
          <p:cNvPr id="297" name="Google Shape;297;p29"/>
          <p:cNvSpPr txBox="1"/>
          <p:nvPr>
            <p:ph idx="1" type="body"/>
          </p:nvPr>
        </p:nvSpPr>
        <p:spPr>
          <a:xfrm>
            <a:off x="311713" y="3475700"/>
            <a:ext cx="8520600" cy="13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a mathematical point of view, the multicarrier cooperative model is equivalent to the single-carrier model.  It is a more general scheme that is devised allowing cooperation among subcarriers (carrier-cooperative approach, [9]).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8" name="Google Shape;2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375" y="1019312"/>
            <a:ext cx="7257251" cy="174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8238" y="2881963"/>
            <a:ext cx="6467575" cy="29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 </a:t>
            </a:r>
            <a:endParaRPr/>
          </a:p>
        </p:txBody>
      </p:sp>
      <p:sp>
        <p:nvSpPr>
          <p:cNvPr id="305" name="Google Shape;305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THP is mainly used to remove interference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 NC-OPA you can independently process and optimize for each sub-carrier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Optimization of the Receive matrix is simply LMMSE estimation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Optimization of the precoding matrix is norm minimization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Optimization of Transmit matrix for Multiplicative Schur concave is aligning the vectors along the beam-forming directions (channel diagonalization)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Optimization of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Transmit matrix for Multiplicative Schur convex boils down to the water-filling problem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Block processing of all carriers is done in carrier cooperative scheme, and its performance is better than Non-cooperative scheme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"/>
          <p:cNvSpPr txBox="1"/>
          <p:nvPr>
            <p:ph type="ctrTitle"/>
          </p:nvPr>
        </p:nvSpPr>
        <p:spPr>
          <a:xfrm>
            <a:off x="1003650" y="1693275"/>
            <a:ext cx="7360800" cy="113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 You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Tomlinson Harashima Precoding?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50" y="1330300"/>
            <a:ext cx="8679899" cy="1834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96950" y="1329875"/>
            <a:ext cx="1540143" cy="43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5692" y="2931706"/>
            <a:ext cx="2749735" cy="391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59875" y="1152437"/>
            <a:ext cx="2393603" cy="5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21325" y="1411238"/>
            <a:ext cx="1091243" cy="26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87325" y="1370775"/>
            <a:ext cx="2031200" cy="35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1700" y="2992850"/>
            <a:ext cx="4344764" cy="2696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/>
          <p:nvPr/>
        </p:nvSpPr>
        <p:spPr>
          <a:xfrm>
            <a:off x="2991875" y="2304400"/>
            <a:ext cx="231300" cy="662025"/>
          </a:xfrm>
          <a:custGeom>
            <a:rect b="b" l="l" r="r" t="t"/>
            <a:pathLst>
              <a:path extrusionOk="0" h="26481" w="9252">
                <a:moveTo>
                  <a:pt x="2038" y="0"/>
                </a:moveTo>
                <a:cubicBezTo>
                  <a:pt x="3226" y="2292"/>
                  <a:pt x="9507" y="9337"/>
                  <a:pt x="9167" y="13750"/>
                </a:cubicBezTo>
                <a:cubicBezTo>
                  <a:pt x="8827" y="18164"/>
                  <a:pt x="1528" y="24359"/>
                  <a:pt x="0" y="26481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1" name="Google Shape;81;p14"/>
          <p:cNvSpPr/>
          <p:nvPr/>
        </p:nvSpPr>
        <p:spPr>
          <a:xfrm>
            <a:off x="5664970" y="2304400"/>
            <a:ext cx="280600" cy="623825"/>
          </a:xfrm>
          <a:custGeom>
            <a:rect b="b" l="l" r="r" t="t"/>
            <a:pathLst>
              <a:path extrusionOk="0" h="24953" w="11224">
                <a:moveTo>
                  <a:pt x="11224" y="0"/>
                </a:moveTo>
                <a:cubicBezTo>
                  <a:pt x="9357" y="2886"/>
                  <a:pt x="106" y="13155"/>
                  <a:pt x="21" y="17314"/>
                </a:cubicBezTo>
                <a:cubicBezTo>
                  <a:pt x="-64" y="21473"/>
                  <a:pt x="8933" y="23680"/>
                  <a:pt x="10715" y="24953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id="82" name="Google Shape;82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800550" y="3342750"/>
            <a:ext cx="2309312" cy="16610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/>
          <p:nvPr/>
        </p:nvSpPr>
        <p:spPr>
          <a:xfrm>
            <a:off x="-2231" y="1802235"/>
            <a:ext cx="2905000" cy="2719300"/>
          </a:xfrm>
          <a:custGeom>
            <a:rect b="b" l="l" r="r" t="t"/>
            <a:pathLst>
              <a:path extrusionOk="0" h="108772" w="116200">
                <a:moveTo>
                  <a:pt x="41339" y="6337"/>
                </a:moveTo>
                <a:cubicBezTo>
                  <a:pt x="36162" y="6507"/>
                  <a:pt x="15706" y="-8517"/>
                  <a:pt x="10274" y="7355"/>
                </a:cubicBezTo>
                <a:cubicBezTo>
                  <a:pt x="4842" y="23227"/>
                  <a:pt x="-8908" y="85781"/>
                  <a:pt x="8746" y="101568"/>
                </a:cubicBezTo>
                <a:cubicBezTo>
                  <a:pt x="26400" y="117355"/>
                  <a:pt x="98291" y="101992"/>
                  <a:pt x="116200" y="102077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4" name="Google Shape;84;p14"/>
          <p:cNvSpPr txBox="1"/>
          <p:nvPr/>
        </p:nvSpPr>
        <p:spPr>
          <a:xfrm>
            <a:off x="649300" y="3980400"/>
            <a:ext cx="19353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With matrices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311700" y="25717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Transceiver Optimization?</a:t>
            </a:r>
            <a:endParaRPr/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0312" y="96200"/>
            <a:ext cx="3588447" cy="7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6288" y="1668200"/>
            <a:ext cx="5051425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6302" y="1091513"/>
            <a:ext cx="4816475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51450" y="2244900"/>
            <a:ext cx="2794500" cy="2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/>
          <p:nvPr/>
        </p:nvSpPr>
        <p:spPr>
          <a:xfrm>
            <a:off x="1846050" y="3628450"/>
            <a:ext cx="1222200" cy="8274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Tx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3786138" y="3628450"/>
            <a:ext cx="1336800" cy="8274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Rx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1464125" y="3392800"/>
            <a:ext cx="4016400" cy="1298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              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Tx-Rx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252750" y="-51500"/>
            <a:ext cx="86385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 Cooperative Scheme and Transmitter Structure</a:t>
            </a:r>
            <a:endParaRPr/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13469"/>
            <a:ext cx="9144001" cy="399093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/>
        </p:nvSpPr>
        <p:spPr>
          <a:xfrm>
            <a:off x="5829100" y="4080700"/>
            <a:ext cx="30621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Bn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is strictly lower triangular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9925" y="4500600"/>
            <a:ext cx="2000950" cy="20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51750" y="1522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Receiver Structure 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750" y="1050550"/>
            <a:ext cx="6823300" cy="280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6975" y="4048550"/>
            <a:ext cx="2789900" cy="26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6100" y="4439175"/>
            <a:ext cx="990765" cy="26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248050" y="2031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Signal Model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1100" y="821425"/>
            <a:ext cx="6467576" cy="15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175" y="2660875"/>
            <a:ext cx="2924175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023125"/>
            <a:ext cx="1452175" cy="20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13875" y="4232575"/>
            <a:ext cx="2408610" cy="20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/>
          <p:nvPr/>
        </p:nvSpPr>
        <p:spPr>
          <a:xfrm>
            <a:off x="256291" y="3252882"/>
            <a:ext cx="456650" cy="668400"/>
          </a:xfrm>
          <a:custGeom>
            <a:rect b="b" l="l" r="r" t="t"/>
            <a:pathLst>
              <a:path extrusionOk="0" h="26736" w="18266">
                <a:moveTo>
                  <a:pt x="18266" y="255"/>
                </a:moveTo>
                <a:cubicBezTo>
                  <a:pt x="15465" y="679"/>
                  <a:pt x="4347" y="-1612"/>
                  <a:pt x="1461" y="2801"/>
                </a:cubicBezTo>
                <a:cubicBezTo>
                  <a:pt x="-1425" y="7215"/>
                  <a:pt x="1037" y="22747"/>
                  <a:pt x="952" y="26736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23" name="Google Shape;123;p18"/>
          <p:cNvSpPr/>
          <p:nvPr/>
        </p:nvSpPr>
        <p:spPr>
          <a:xfrm>
            <a:off x="2546275" y="3252867"/>
            <a:ext cx="592800" cy="878475"/>
          </a:xfrm>
          <a:custGeom>
            <a:rect b="b" l="l" r="r" t="t"/>
            <a:pathLst>
              <a:path extrusionOk="0" h="35139" w="23712">
                <a:moveTo>
                  <a:pt x="0" y="2546"/>
                </a:moveTo>
                <a:cubicBezTo>
                  <a:pt x="3735" y="2546"/>
                  <a:pt x="18927" y="-2886"/>
                  <a:pt x="22407" y="2546"/>
                </a:cubicBezTo>
                <a:cubicBezTo>
                  <a:pt x="25887" y="7978"/>
                  <a:pt x="21134" y="29707"/>
                  <a:pt x="20879" y="35139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id="124" name="Google Shape;12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37400" y="2380800"/>
            <a:ext cx="1112700" cy="20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/>
          <p:nvPr/>
        </p:nvSpPr>
        <p:spPr>
          <a:xfrm>
            <a:off x="4449725" y="1858775"/>
            <a:ext cx="244550" cy="445600"/>
          </a:xfrm>
          <a:custGeom>
            <a:rect b="b" l="l" r="r" t="t"/>
            <a:pathLst>
              <a:path extrusionOk="0" h="17824" w="9782">
                <a:moveTo>
                  <a:pt x="0" y="0"/>
                </a:moveTo>
                <a:cubicBezTo>
                  <a:pt x="1613" y="1104"/>
                  <a:pt x="9252" y="3650"/>
                  <a:pt x="9676" y="6621"/>
                </a:cubicBezTo>
                <a:cubicBezTo>
                  <a:pt x="10100" y="9592"/>
                  <a:pt x="3734" y="15957"/>
                  <a:pt x="2546" y="17824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id="126" name="Google Shape;126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97071" y="2380800"/>
            <a:ext cx="1829197" cy="20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/>
          <p:nvPr/>
        </p:nvSpPr>
        <p:spPr>
          <a:xfrm>
            <a:off x="5410850" y="1833325"/>
            <a:ext cx="381950" cy="560175"/>
          </a:xfrm>
          <a:custGeom>
            <a:rect b="b" l="l" r="r" t="t"/>
            <a:pathLst>
              <a:path extrusionOk="0" h="22407" w="15278">
                <a:moveTo>
                  <a:pt x="15278" y="0"/>
                </a:moveTo>
                <a:cubicBezTo>
                  <a:pt x="12732" y="1698"/>
                  <a:pt x="0" y="6451"/>
                  <a:pt x="0" y="10185"/>
                </a:cubicBezTo>
                <a:cubicBezTo>
                  <a:pt x="0" y="13920"/>
                  <a:pt x="12732" y="20370"/>
                  <a:pt x="15278" y="22407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id="128" name="Google Shape;128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873244" y="2380800"/>
            <a:ext cx="1151975" cy="20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/>
          <p:nvPr/>
        </p:nvSpPr>
        <p:spPr>
          <a:xfrm>
            <a:off x="6672987" y="1769663"/>
            <a:ext cx="1581400" cy="623825"/>
          </a:xfrm>
          <a:custGeom>
            <a:rect b="b" l="l" r="r" t="t"/>
            <a:pathLst>
              <a:path extrusionOk="0" h="24953" w="63256">
                <a:moveTo>
                  <a:pt x="4515" y="0"/>
                </a:moveTo>
                <a:cubicBezTo>
                  <a:pt x="4430" y="1273"/>
                  <a:pt x="-5161" y="6196"/>
                  <a:pt x="4006" y="7639"/>
                </a:cubicBezTo>
                <a:cubicBezTo>
                  <a:pt x="13173" y="9082"/>
                  <a:pt x="50518" y="5771"/>
                  <a:pt x="59515" y="8657"/>
                </a:cubicBezTo>
                <a:cubicBezTo>
                  <a:pt x="68512" y="11543"/>
                  <a:pt x="58242" y="22237"/>
                  <a:pt x="57987" y="24953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id="130" name="Google Shape;130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363967" y="3081000"/>
            <a:ext cx="3574925" cy="27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069620" y="4167556"/>
            <a:ext cx="4074375" cy="339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023525" y="3590688"/>
            <a:ext cx="3302744" cy="33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/>
        </p:nvSpPr>
        <p:spPr>
          <a:xfrm>
            <a:off x="3259250" y="2024297"/>
            <a:ext cx="51000" cy="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 b="1"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5069613" y="1575625"/>
            <a:ext cx="203700" cy="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2253075" y="1441938"/>
            <a:ext cx="203700" cy="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4363975" y="1575613"/>
            <a:ext cx="203700" cy="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6309825" y="1575613"/>
            <a:ext cx="203700" cy="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3829425" y="1441950"/>
            <a:ext cx="203700" cy="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Problem and NC - OPA</a:t>
            </a:r>
            <a:endParaRPr/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5525" y="4044350"/>
            <a:ext cx="2876050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 txBox="1"/>
          <p:nvPr/>
        </p:nvSpPr>
        <p:spPr>
          <a:xfrm>
            <a:off x="3411725" y="3974550"/>
            <a:ext cx="7638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s.t.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1209500" y="3564800"/>
            <a:ext cx="20499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Sub - problem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1209500" y="1428000"/>
            <a:ext cx="20499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Global Problem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4450" y="3564800"/>
            <a:ext cx="3976471" cy="38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 txBox="1"/>
          <p:nvPr/>
        </p:nvSpPr>
        <p:spPr>
          <a:xfrm>
            <a:off x="3768650" y="1838125"/>
            <a:ext cx="7638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s.t.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" name="Google Shape;15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8650" y="1376926"/>
            <a:ext cx="2498455" cy="40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02850" y="1838125"/>
            <a:ext cx="2256886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59657" y="2648395"/>
            <a:ext cx="6496223" cy="3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9"/>
          <p:cNvSpPr txBox="1"/>
          <p:nvPr/>
        </p:nvSpPr>
        <p:spPr>
          <a:xfrm>
            <a:off x="1209500" y="2648400"/>
            <a:ext cx="9549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where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87874" y="3130468"/>
            <a:ext cx="763800" cy="259407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 txBox="1"/>
          <p:nvPr/>
        </p:nvSpPr>
        <p:spPr>
          <a:xfrm>
            <a:off x="3793975" y="3017350"/>
            <a:ext cx="44304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 the optimum solution to the below sub-problem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of Gn</a:t>
            </a:r>
            <a:endParaRPr/>
          </a:p>
        </p:txBody>
      </p:sp>
      <p:pic>
        <p:nvPicPr>
          <p:cNvPr id="161" name="Google Shape;16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0825" y="1317700"/>
            <a:ext cx="2136591" cy="27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7325" y="1696799"/>
            <a:ext cx="200025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87325" y="1332588"/>
            <a:ext cx="1262577" cy="243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36800" y="1797875"/>
            <a:ext cx="2592151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78350" y="2624013"/>
            <a:ext cx="6456900" cy="394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66;p20"/>
          <p:cNvCxnSpPr/>
          <p:nvPr/>
        </p:nvCxnSpPr>
        <p:spPr>
          <a:xfrm flipH="1">
            <a:off x="4806650" y="2116850"/>
            <a:ext cx="300" cy="521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7" name="Google Shape;167;p20"/>
          <p:cNvSpPr/>
          <p:nvPr/>
        </p:nvSpPr>
        <p:spPr>
          <a:xfrm>
            <a:off x="5576350" y="1920287"/>
            <a:ext cx="1390375" cy="703750"/>
          </a:xfrm>
          <a:custGeom>
            <a:rect b="b" l="l" r="r" t="t"/>
            <a:pathLst>
              <a:path extrusionOk="0" h="28150" w="55615">
                <a:moveTo>
                  <a:pt x="0" y="1669"/>
                </a:moveTo>
                <a:cubicBezTo>
                  <a:pt x="8148" y="1754"/>
                  <a:pt x="39638" y="-2235"/>
                  <a:pt x="48889" y="2178"/>
                </a:cubicBezTo>
                <a:cubicBezTo>
                  <a:pt x="58141" y="6592"/>
                  <a:pt x="54406" y="23821"/>
                  <a:pt x="55509" y="28150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id="168" name="Google Shape;168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3963" y="4664150"/>
            <a:ext cx="7603424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03600" y="3231012"/>
            <a:ext cx="4364154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1700" y="3786188"/>
            <a:ext cx="5778035" cy="39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312900" y="3846950"/>
            <a:ext cx="2831094" cy="273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20"/>
          <p:cNvCxnSpPr/>
          <p:nvPr/>
        </p:nvCxnSpPr>
        <p:spPr>
          <a:xfrm flipH="1">
            <a:off x="4748650" y="4328700"/>
            <a:ext cx="12900" cy="399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20"/>
          <p:cNvSpPr/>
          <p:nvPr/>
        </p:nvSpPr>
        <p:spPr>
          <a:xfrm>
            <a:off x="2228005" y="4180815"/>
            <a:ext cx="3819454" cy="198753"/>
          </a:xfrm>
          <a:custGeom>
            <a:rect b="b" l="l" r="r" t="t"/>
            <a:pathLst>
              <a:path extrusionOk="0" h="10907" w="149212">
                <a:moveTo>
                  <a:pt x="0" y="5093"/>
                </a:moveTo>
                <a:cubicBezTo>
                  <a:pt x="12392" y="6027"/>
                  <a:pt x="49482" y="11544"/>
                  <a:pt x="74351" y="10695"/>
                </a:cubicBezTo>
                <a:cubicBezTo>
                  <a:pt x="99220" y="9846"/>
                  <a:pt x="136735" y="1783"/>
                  <a:pt x="149212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Google Shape;174;p20"/>
          <p:cNvSpPr/>
          <p:nvPr/>
        </p:nvSpPr>
        <p:spPr>
          <a:xfrm>
            <a:off x="5860525" y="3313701"/>
            <a:ext cx="229190" cy="47396"/>
          </a:xfrm>
          <a:custGeom>
            <a:rect b="b" l="l" r="r" t="t"/>
            <a:pathLst>
              <a:path extrusionOk="0" h="10821" w="37176">
                <a:moveTo>
                  <a:pt x="0" y="10821"/>
                </a:moveTo>
                <a:cubicBezTo>
                  <a:pt x="1613" y="9039"/>
                  <a:pt x="5008" y="636"/>
                  <a:pt x="9676" y="127"/>
                </a:cubicBezTo>
                <a:cubicBezTo>
                  <a:pt x="14344" y="-382"/>
                  <a:pt x="23426" y="7681"/>
                  <a:pt x="28009" y="7766"/>
                </a:cubicBezTo>
                <a:cubicBezTo>
                  <a:pt x="32592" y="7851"/>
                  <a:pt x="35648" y="1824"/>
                  <a:pt x="37176" y="636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Google Shape;175;p20"/>
          <p:cNvSpPr txBox="1"/>
          <p:nvPr/>
        </p:nvSpPr>
        <p:spPr>
          <a:xfrm>
            <a:off x="7857100" y="1152425"/>
            <a:ext cx="2928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of Cn</a:t>
            </a:r>
            <a:endParaRPr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125" y="1152425"/>
            <a:ext cx="7106479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1"/>
          <p:cNvSpPr/>
          <p:nvPr/>
        </p:nvSpPr>
        <p:spPr>
          <a:xfrm>
            <a:off x="3840180" y="1540766"/>
            <a:ext cx="1023225" cy="419875"/>
          </a:xfrm>
          <a:custGeom>
            <a:rect b="b" l="l" r="r" t="t"/>
            <a:pathLst>
              <a:path extrusionOk="0" h="16795" w="40929">
                <a:moveTo>
                  <a:pt x="40929" y="498"/>
                </a:moveTo>
                <a:cubicBezTo>
                  <a:pt x="34309" y="668"/>
                  <a:pt x="6215" y="-1199"/>
                  <a:pt x="1207" y="1517"/>
                </a:cubicBezTo>
                <a:cubicBezTo>
                  <a:pt x="-3801" y="4233"/>
                  <a:pt x="9270" y="14249"/>
                  <a:pt x="10883" y="16795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id="183" name="Google Shape;18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2638" y="1977530"/>
            <a:ext cx="6298924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0651" y="2431700"/>
            <a:ext cx="5442690" cy="88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8875" y="4225150"/>
            <a:ext cx="2729534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32920" y="4225150"/>
            <a:ext cx="24765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50650" y="3526800"/>
            <a:ext cx="5510213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1"/>
          <p:cNvSpPr txBox="1"/>
          <p:nvPr/>
        </p:nvSpPr>
        <p:spPr>
          <a:xfrm>
            <a:off x="601000" y="3526802"/>
            <a:ext cx="14199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where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2750000" y="3037150"/>
            <a:ext cx="321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